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0" r:id="rId2"/>
    <p:sldId id="262" r:id="rId3"/>
    <p:sldId id="279" r:id="rId4"/>
    <p:sldId id="275" r:id="rId5"/>
    <p:sldId id="301" r:id="rId6"/>
    <p:sldId id="393" r:id="rId7"/>
    <p:sldId id="394" r:id="rId8"/>
    <p:sldId id="389" r:id="rId9"/>
    <p:sldId id="398" r:id="rId10"/>
    <p:sldId id="351" r:id="rId11"/>
    <p:sldId id="395" r:id="rId12"/>
    <p:sldId id="396" r:id="rId13"/>
    <p:sldId id="399" r:id="rId14"/>
    <p:sldId id="320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DFA627-D35C-41EE-AFD2-9FAE94E94152}">
          <p14:sldIdLst>
            <p14:sldId id="260"/>
            <p14:sldId id="262"/>
            <p14:sldId id="279"/>
            <p14:sldId id="275"/>
            <p14:sldId id="301"/>
            <p14:sldId id="393"/>
            <p14:sldId id="394"/>
            <p14:sldId id="389"/>
            <p14:sldId id="398"/>
            <p14:sldId id="351"/>
            <p14:sldId id="395"/>
            <p14:sldId id="396"/>
            <p14:sldId id="399"/>
            <p14:sldId id="32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诚信" initials="周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7340" autoAdjust="0"/>
  </p:normalViewPr>
  <p:slideViewPr>
    <p:cSldViewPr snapToGrid="0" showGuides="1">
      <p:cViewPr varScale="1">
        <p:scale>
          <a:sx n="86" d="100"/>
          <a:sy n="86" d="100"/>
        </p:scale>
        <p:origin x="51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81ED-73E4-48F1-B251-5FD5C2EEA13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9DCEB-8B45-4E48-AC93-2F6744EBCF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r>
              <a:rPr lang="zh-CN" altLang="en-US" dirty="0"/>
              <a:t>旗舰店</a:t>
            </a:r>
            <a:r>
              <a:rPr lang="en-US" altLang="zh-CN" dirty="0"/>
              <a:t>https://[-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79262" y="1983087"/>
            <a:ext cx="5262923" cy="110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软件测试模型</a:t>
            </a:r>
          </a:p>
        </p:txBody>
      </p:sp>
      <p:sp>
        <p:nvSpPr>
          <p:cNvPr id="7" name="文本占位符 1"/>
          <p:cNvSpPr txBox="1">
            <a:spLocks noChangeArrowheads="1"/>
          </p:cNvSpPr>
          <p:nvPr/>
        </p:nvSpPr>
        <p:spPr bwMode="auto">
          <a:xfrm>
            <a:off x="6256120" y="3413919"/>
            <a:ext cx="679992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——</a:t>
            </a:r>
            <a:r>
              <a:rPr lang="zh-CN" altLang="en-US" sz="2400" b="1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基于微信开发者工具的飞翔小鸟开发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3492452" y="2583252"/>
              <a:ext cx="1721890" cy="101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0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G17</a:t>
              </a:r>
            </a:p>
          </p:txBody>
        </p:sp>
      </p:grpSp>
      <p:pic>
        <p:nvPicPr>
          <p:cNvPr id="3" name="小旭音乐 - 柳桥春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6256120" y="-1728888"/>
            <a:ext cx="609600" cy="609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09565" y="5838454"/>
            <a:ext cx="417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小组：</a:t>
            </a:r>
            <a:r>
              <a:rPr lang="en-US" altLang="zh-CN" dirty="0"/>
              <a:t>G017</a:t>
            </a:r>
          </a:p>
          <a:p>
            <a:r>
              <a:rPr lang="zh-CN" altLang="en-US" dirty="0"/>
              <a:t>组长：周诚信</a:t>
            </a:r>
            <a:endParaRPr lang="en-US" altLang="zh-CN" dirty="0"/>
          </a:p>
          <a:p>
            <a:r>
              <a:rPr lang="zh-CN" altLang="en-US" dirty="0"/>
              <a:t>组员：陈骁，李以昕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9" y="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658317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H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H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4A5B298-501B-4029-939C-664919BB547A}"/>
              </a:ext>
            </a:extLst>
          </p:cNvPr>
          <p:cNvSpPr txBox="1"/>
          <p:nvPr/>
        </p:nvSpPr>
        <p:spPr>
          <a:xfrm>
            <a:off x="1141589" y="4903918"/>
            <a:ext cx="836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H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模型将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测试活动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分离出来，形成一个完全独立的流程。当</a:t>
            </a:r>
            <a:r>
              <a:rPr lang="zh-CN" altLang="en-US" sz="2000" b="0" i="0" dirty="0">
                <a:effectLst/>
                <a:latin typeface="-apple-system"/>
              </a:rPr>
              <a:t>测试条件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成熟，并且测试准备工作已经完成，进入了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测试就绪点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，测试执行活动才可以进行。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H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模型中 “其他流程”的测试为整个产品包中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所有的对象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，测试贯穿产品的整个生命周期</a:t>
            </a:r>
            <a:endParaRPr lang="en-US" altLang="zh-CN" sz="2000" dirty="0">
              <a:solidFill>
                <a:srgbClr val="4B4B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803451-E52E-47D1-A79F-A9131852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89" y="1336227"/>
            <a:ext cx="8363138" cy="31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8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H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39A5063-9308-4BA9-9973-3AAA7DE19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02431"/>
              </p:ext>
            </p:extLst>
          </p:nvPr>
        </p:nvGraphicFramePr>
        <p:xfrm>
          <a:off x="1845764" y="185585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2971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355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H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H</a:t>
                      </a:r>
                      <a:r>
                        <a:rPr lang="zh-CN" altLang="en-US" sz="1800" b="1" dirty="0"/>
                        <a:t>模型缺点</a:t>
                      </a:r>
                    </a:p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3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软件测试完全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，贯穿整个生命周期，且与其他流程并发进行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；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不知道测试准备到什么时候是合适的，就绪点在哪里，这就对后续的测试执行的启动带来很大困难；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软件测试可以根据被测物的不同而分层次、分阶段、分次序的执行，同时也是可以被</a:t>
                      </a: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的。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要求能够很好的定义每个迭代的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</a:t>
                      </a:r>
                      <a:endParaRPr lang="en-US" altLang="zh-CN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由于模型很灵活，必须要定义清晰的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规则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管理制度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3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绩效评定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9801" y="1278499"/>
            <a:ext cx="7758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陈骁：</a:t>
            </a:r>
            <a:br>
              <a:rPr lang="en-US" altLang="zh-CN" sz="2800" dirty="0"/>
            </a:br>
            <a:r>
              <a:rPr lang="en-US" altLang="zh-CN" sz="2800" dirty="0"/>
              <a:t>       </a:t>
            </a:r>
            <a:r>
              <a:rPr lang="zh-CN" altLang="en-US" sz="2800" dirty="0"/>
              <a:t>工作内容：搜集资料，制作</a:t>
            </a:r>
            <a:r>
              <a:rPr lang="en-US" altLang="zh-CN" sz="2800" dirty="0"/>
              <a:t>PPT</a:t>
            </a:r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评       分：</a:t>
            </a:r>
            <a:r>
              <a:rPr lang="en-US" altLang="zh-CN" sz="2800" dirty="0"/>
              <a:t>9.0</a:t>
            </a:r>
          </a:p>
          <a:p>
            <a:endParaRPr lang="en-US" altLang="zh-CN" sz="2800" dirty="0"/>
          </a:p>
          <a:p>
            <a:r>
              <a:rPr lang="zh-CN" altLang="en-US" sz="2800" dirty="0"/>
              <a:t>周诚信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工作内容：无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评       分：</a:t>
            </a:r>
            <a:r>
              <a:rPr lang="en-US" altLang="zh-CN" sz="2800" dirty="0"/>
              <a:t>0.0</a:t>
            </a:r>
          </a:p>
          <a:p>
            <a:endParaRPr lang="en-US" altLang="zh-CN" sz="2800" dirty="0"/>
          </a:p>
          <a:p>
            <a:r>
              <a:rPr lang="zh-CN" altLang="en-US" sz="2800" dirty="0"/>
              <a:t>李以昕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工作内容：无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评       分：</a:t>
            </a:r>
            <a:r>
              <a:rPr lang="en-US" altLang="zh-CN" sz="2800" dirty="0"/>
              <a:t>0.0</a:t>
            </a:r>
          </a:p>
          <a:p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099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参考资料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86748" y="4847323"/>
            <a:ext cx="560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书籍：</a:t>
            </a:r>
            <a:br>
              <a:rPr lang="en-US" altLang="zh-CN" dirty="0"/>
            </a:br>
            <a:r>
              <a:rPr lang="en-US" altLang="zh-CN" dirty="0"/>
              <a:t>      《</a:t>
            </a:r>
            <a:r>
              <a:rPr lang="zh-CN" altLang="en-US" dirty="0"/>
              <a:t>软件工程导论（第</a:t>
            </a:r>
            <a:r>
              <a:rPr lang="en-US" altLang="zh-CN" dirty="0"/>
              <a:t>9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张海藩，牟永敏编著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414845" y="1498451"/>
            <a:ext cx="5607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en-US" altLang="zh-CN" dirty="0"/>
              <a:t>       [1] https://blog.csdn.net/jingminminwangbobo/article/details/82931670</a:t>
            </a:r>
            <a:br>
              <a:rPr lang="en-US" altLang="zh-CN" dirty="0"/>
            </a:br>
            <a:r>
              <a:rPr lang="en-US" altLang="zh-CN" dirty="0"/>
              <a:t>       [2] https://www.cnblogs.com/zhuifeng-mayi/p/9853123.html   </a:t>
            </a:r>
          </a:p>
          <a:p>
            <a:r>
              <a:rPr lang="en-US" altLang="zh-CN" dirty="0"/>
              <a:t>       [3] https://www.cnblogs.com/jessica2010/articles/1654056.html  </a:t>
            </a:r>
          </a:p>
          <a:p>
            <a:r>
              <a:rPr lang="en-US" altLang="zh-CN" dirty="0"/>
              <a:t>       [4] https://blog.csdn.net/fynjy/article/details/47956451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33859" y="2088280"/>
            <a:ext cx="3807396" cy="12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感谢聆听</a:t>
            </a:r>
            <a:endParaRPr lang="en-US" altLang="zh-CN" sz="72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t="9574" r="14864" b="41490"/>
          <a:stretch>
            <a:fillRect/>
          </a:stretch>
        </p:blipFill>
        <p:spPr>
          <a:xfrm>
            <a:off x="3047999" y="1511300"/>
            <a:ext cx="2743201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26040" y="959991"/>
            <a:ext cx="4097610" cy="525153"/>
            <a:chOff x="4179615" y="1187856"/>
            <a:chExt cx="4097610" cy="525153"/>
          </a:xfrm>
        </p:grpSpPr>
        <p:sp>
          <p:nvSpPr>
            <p:cNvPr id="15" name="TextBox 1"/>
            <p:cNvSpPr txBox="1"/>
            <p:nvPr/>
          </p:nvSpPr>
          <p:spPr>
            <a:xfrm>
              <a:off x="4179615" y="1187856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V</a:t>
              </a:r>
              <a:r>
                <a:rPr lang="zh-CN" altLang="en-US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80237" y="2214457"/>
            <a:ext cx="4006253" cy="1868802"/>
            <a:chOff x="4270972" y="-155793"/>
            <a:chExt cx="4006253" cy="1868802"/>
          </a:xfrm>
        </p:grpSpPr>
        <p:sp>
          <p:nvSpPr>
            <p:cNvPr id="20" name="TextBox 1"/>
            <p:cNvSpPr txBox="1"/>
            <p:nvPr/>
          </p:nvSpPr>
          <p:spPr>
            <a:xfrm>
              <a:off x="4316775" y="-155793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W</a:t>
              </a:r>
              <a:r>
                <a:rPr lang="zh-CN" altLang="en-US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26040" y="3869170"/>
            <a:ext cx="4097610" cy="958471"/>
            <a:chOff x="4179615" y="1498783"/>
            <a:chExt cx="4097610" cy="958471"/>
          </a:xfrm>
        </p:grpSpPr>
        <p:sp>
          <p:nvSpPr>
            <p:cNvPr id="23" name="TextBox 1"/>
            <p:cNvSpPr txBox="1"/>
            <p:nvPr/>
          </p:nvSpPr>
          <p:spPr>
            <a:xfrm>
              <a:off x="4179615" y="2057144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H</a:t>
              </a: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12667" y="186678"/>
            <a:ext cx="203200" cy="5038725"/>
            <a:chOff x="5275230" y="418465"/>
            <a:chExt cx="203200" cy="5038725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376830" y="418465"/>
              <a:ext cx="0" cy="5038725"/>
            </a:xfrm>
            <a:prstGeom prst="line">
              <a:avLst/>
            </a:prstGeom>
            <a:ln>
              <a:solidFill>
                <a:srgbClr val="386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/>
            <p:cNvSpPr/>
            <p:nvPr/>
          </p:nvSpPr>
          <p:spPr>
            <a:xfrm>
              <a:off x="5275230" y="1210945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275230" y="2419138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275230" y="3627331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275230" y="4653915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351726" y="0"/>
            <a:ext cx="5603660" cy="8406281"/>
            <a:chOff x="-351726" y="0"/>
            <a:chExt cx="5603660" cy="840628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1726" y="0"/>
              <a:ext cx="5603660" cy="840628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1104899" y="1460500"/>
              <a:ext cx="2743201" cy="2921000"/>
            </a:xfrm>
            <a:prstGeom prst="rect">
              <a:avLst/>
            </a:prstGeom>
          </p:spPr>
        </p:pic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1564324" y="2413183"/>
              <a:ext cx="1415716" cy="101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0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目录</a:t>
              </a:r>
              <a:endParaRPr lang="en-US" altLang="zh-CN" sz="6000" b="1" dirty="0">
                <a:solidFill>
                  <a:srgbClr val="4472C4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6" name="TextBox 1"/>
          <p:cNvSpPr txBox="1"/>
          <p:nvPr/>
        </p:nvSpPr>
        <p:spPr>
          <a:xfrm>
            <a:off x="6357754" y="3325371"/>
            <a:ext cx="2440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rPr>
              <a:t>X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rPr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526871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V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V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822222" y="2016070"/>
            <a:ext cx="403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zh-CN" altLang="en-US" sz="2000" b="1" dirty="0"/>
              <a:t>模型优点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22222" y="2546683"/>
            <a:ext cx="5429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自上而下逐步求精，每个阶段分工明确，便于整体项目的把控。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822222" y="3664986"/>
            <a:ext cx="224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zh-CN" altLang="en-US" sz="2000" b="1" dirty="0"/>
              <a:t>模型缺点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22222" y="4183124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测试工作在编码之后，就导致错误不能及时的进行修改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822222" y="4978261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现实场景中，需求经常变化，导致步骤反复执行，返工量很大，灵活度较低。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9FE17-B1C0-4772-8B5E-39B4F749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4" y="1961965"/>
            <a:ext cx="5581366" cy="3949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972506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W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W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594036" y="2655314"/>
            <a:ext cx="3477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模型是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模型的发展，强调的是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测试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伴随着整个软件开发周期，而且测试的对象不仅仅是程序，需求、功能和设计同样要测试。有利于尽早地发现问题。</a:t>
            </a:r>
            <a:endParaRPr lang="en-US" altLang="zh-C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EDE95-FF4A-48AB-98FF-C12234F9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7" y="1477622"/>
            <a:ext cx="7558481" cy="4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7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04753" y="105314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W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7B651AE-BFB8-4A38-954D-D11BB4A2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38966"/>
              </p:ext>
            </p:extLst>
          </p:nvPr>
        </p:nvGraphicFramePr>
        <p:xfrm>
          <a:off x="2145746" y="1779134"/>
          <a:ext cx="8220278" cy="400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139">
                  <a:extLst>
                    <a:ext uri="{9D8B030D-6E8A-4147-A177-3AD203B41FA5}">
                      <a16:colId xmlns:a16="http://schemas.microsoft.com/office/drawing/2014/main" val="33722765"/>
                    </a:ext>
                  </a:extLst>
                </a:gridCol>
                <a:gridCol w="4110139">
                  <a:extLst>
                    <a:ext uri="{9D8B030D-6E8A-4147-A177-3AD203B41FA5}">
                      <a16:colId xmlns:a16="http://schemas.microsoft.com/office/drawing/2014/main" val="172958662"/>
                    </a:ext>
                  </a:extLst>
                </a:gridCol>
              </a:tblGrid>
              <a:tr h="717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W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W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29233"/>
                  </a:ext>
                </a:extLst>
              </a:tr>
              <a:tr h="100215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测试伴随着整个软件的开发周期</a:t>
                      </a:r>
                      <a:r>
                        <a:rPr lang="en-US" altLang="zh-CN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endParaRPr lang="zh-CN" altLang="en-US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更早的介入测试，可以发现初期的缺陷，修复成本低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开发和测试依然是线性的关系，需求的变更和调整，依然不方便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3844"/>
                  </a:ext>
                </a:extLst>
              </a:tr>
              <a:tr h="7174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如果没有文档，根本无法执行</a:t>
                      </a:r>
                      <a:r>
                        <a:rPr lang="en-US" altLang="zh-CN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模型；对于项目组成员的技术要求更高</a:t>
                      </a:r>
                      <a:endParaRPr lang="en-US" altLang="zh-CN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40211"/>
                  </a:ext>
                </a:extLst>
              </a:tr>
              <a:tr h="7174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模型中软件的开发是需求、设计、编码等一系列串行的活动，无法支持迭代、自发性以及变更调整。</a:t>
                      </a:r>
                      <a:endParaRPr lang="en-US" altLang="zh-CN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99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9" y="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509237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X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X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4A5B298-501B-4029-939C-664919BB547A}"/>
              </a:ext>
            </a:extLst>
          </p:cNvPr>
          <p:cNvSpPr txBox="1"/>
          <p:nvPr/>
        </p:nvSpPr>
        <p:spPr>
          <a:xfrm>
            <a:off x="1460371" y="5280193"/>
            <a:ext cx="8363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模型的左边是针对程序进行的编码和测试，此后通过频繁的交接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通过集成最终合成为可执行的程序。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模型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能够帮助有经验的测试人员在测试计划之外发现更多的软件错误。</a:t>
            </a:r>
            <a:endParaRPr lang="en-US" altLang="zh-CN" sz="20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5F5F1-07BD-4A91-A35A-0554762C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94" y="1056067"/>
            <a:ext cx="5687291" cy="38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610</Words>
  <Application>Microsoft Office PowerPoint</Application>
  <PresentationFormat>宽屏</PresentationFormat>
  <Paragraphs>67</Paragraphs>
  <Slides>15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-apple-system</vt:lpstr>
      <vt:lpstr>等线</vt:lpstr>
      <vt:lpstr>等线 Light</vt:lpstr>
      <vt:lpstr>汉仪喵魂体W</vt:lpstr>
      <vt:lpstr>汉仪小麦体简</vt:lpstr>
      <vt:lpstr>隶书</vt:lpstr>
      <vt:lpstr>宋体</vt:lpstr>
      <vt:lpstr>腾祥相思简</vt:lpstr>
      <vt:lpstr>Arial</vt:lpstr>
      <vt:lpstr>verdana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周 诚信</cp:lastModifiedBy>
  <cp:revision>155</cp:revision>
  <dcterms:created xsi:type="dcterms:W3CDTF">2017-06-26T09:27:00Z</dcterms:created>
  <dcterms:modified xsi:type="dcterms:W3CDTF">2020-12-27T13:13:32Z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