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8" r:id="rId2"/>
    <p:sldId id="425" r:id="rId3"/>
    <p:sldId id="379" r:id="rId4"/>
    <p:sldId id="437" r:id="rId5"/>
    <p:sldId id="398" r:id="rId6"/>
    <p:sldId id="371" r:id="rId7"/>
    <p:sldId id="367" r:id="rId8"/>
    <p:sldId id="399" r:id="rId9"/>
    <p:sldId id="438" r:id="rId10"/>
    <p:sldId id="400" r:id="rId11"/>
    <p:sldId id="401" r:id="rId12"/>
    <p:sldId id="402" r:id="rId13"/>
    <p:sldId id="362" r:id="rId14"/>
    <p:sldId id="410" r:id="rId15"/>
    <p:sldId id="411" r:id="rId16"/>
    <p:sldId id="412" r:id="rId17"/>
    <p:sldId id="439" r:id="rId18"/>
    <p:sldId id="415" r:id="rId19"/>
    <p:sldId id="418" r:id="rId20"/>
    <p:sldId id="419" r:id="rId21"/>
    <p:sldId id="417" r:id="rId22"/>
    <p:sldId id="369" r:id="rId23"/>
    <p:sldId id="422" r:id="rId24"/>
    <p:sldId id="377" r:id="rId25"/>
    <p:sldId id="442" r:id="rId26"/>
    <p:sldId id="485" r:id="rId27"/>
    <p:sldId id="484" r:id="rId28"/>
    <p:sldId id="486" r:id="rId29"/>
    <p:sldId id="487" r:id="rId30"/>
    <p:sldId id="496" r:id="rId31"/>
    <p:sldId id="490" r:id="rId32"/>
    <p:sldId id="491" r:id="rId33"/>
    <p:sldId id="492" r:id="rId34"/>
    <p:sldId id="497" r:id="rId35"/>
    <p:sldId id="498" r:id="rId36"/>
    <p:sldId id="441" r:id="rId37"/>
    <p:sldId id="383" r:id="rId38"/>
    <p:sldId id="368" r:id="rId39"/>
    <p:sldId id="404" r:id="rId40"/>
    <p:sldId id="433" r:id="rId41"/>
    <p:sldId id="389" r:id="rId42"/>
    <p:sldId id="396" r:id="rId43"/>
    <p:sldId id="443" r:id="rId44"/>
    <p:sldId id="390" r:id="rId45"/>
    <p:sldId id="424" r:id="rId46"/>
    <p:sldId id="409" r:id="rId47"/>
    <p:sldId id="429" r:id="rId48"/>
    <p:sldId id="426" r:id="rId49"/>
    <p:sldId id="430" r:id="rId50"/>
    <p:sldId id="392" r:id="rId51"/>
    <p:sldId id="428" r:id="rId52"/>
    <p:sldId id="432" r:id="rId53"/>
    <p:sldId id="499" r:id="rId54"/>
    <p:sldId id="500" r:id="rId55"/>
    <p:sldId id="501" r:id="rId56"/>
    <p:sldId id="502" r:id="rId57"/>
  </p:sldIdLst>
  <p:sldSz cx="12192000" cy="6858000"/>
  <p:notesSz cx="6858000" cy="9144000"/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63EAB0-1555-444E-AE82-509ED8CF0A93}">
          <p14:sldIdLst>
            <p14:sldId id="258"/>
            <p14:sldId id="425"/>
            <p14:sldId id="379"/>
            <p14:sldId id="437"/>
            <p14:sldId id="398"/>
            <p14:sldId id="371"/>
            <p14:sldId id="367"/>
            <p14:sldId id="399"/>
            <p14:sldId id="438"/>
            <p14:sldId id="400"/>
            <p14:sldId id="401"/>
            <p14:sldId id="402"/>
            <p14:sldId id="362"/>
            <p14:sldId id="410"/>
            <p14:sldId id="411"/>
            <p14:sldId id="412"/>
            <p14:sldId id="439"/>
            <p14:sldId id="415"/>
            <p14:sldId id="418"/>
            <p14:sldId id="419"/>
            <p14:sldId id="417"/>
            <p14:sldId id="369"/>
            <p14:sldId id="422"/>
            <p14:sldId id="377"/>
            <p14:sldId id="442"/>
            <p14:sldId id="485"/>
            <p14:sldId id="484"/>
            <p14:sldId id="486"/>
            <p14:sldId id="487"/>
            <p14:sldId id="496"/>
            <p14:sldId id="490"/>
            <p14:sldId id="491"/>
            <p14:sldId id="492"/>
            <p14:sldId id="497"/>
            <p14:sldId id="498"/>
            <p14:sldId id="441"/>
            <p14:sldId id="383"/>
            <p14:sldId id="368"/>
            <p14:sldId id="404"/>
            <p14:sldId id="433"/>
            <p14:sldId id="389"/>
            <p14:sldId id="396"/>
            <p14:sldId id="443"/>
            <p14:sldId id="390"/>
            <p14:sldId id="424"/>
            <p14:sldId id="409"/>
            <p14:sldId id="429"/>
            <p14:sldId id="426"/>
            <p14:sldId id="430"/>
            <p14:sldId id="392"/>
            <p14:sldId id="428"/>
            <p14:sldId id="432"/>
            <p14:sldId id="499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诚信 周" initials="诚信" lastIdx="1" clrIdx="0">
    <p:extLst>
      <p:ext uri="{19B8F6BF-5375-455C-9EA6-DF929625EA0E}">
        <p15:presenceInfo xmlns:p15="http://schemas.microsoft.com/office/powerpoint/2012/main" userId="d5f538abd8617e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DD"/>
    <a:srgbClr val="66B5C4"/>
    <a:srgbClr val="C8E0E0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6271"/>
  </p:normalViewPr>
  <p:slideViewPr>
    <p:cSldViewPr snapToGrid="0" snapToObjects="1">
      <p:cViewPr varScale="1">
        <p:scale>
          <a:sx n="86" d="100"/>
          <a:sy n="86" d="100"/>
        </p:scale>
        <p:origin x="107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12:47:06.785" idx="1">
    <p:pos x="4597" y="276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2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11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4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78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29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69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21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71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887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0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1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13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48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38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44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15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87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82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74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10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5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524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92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37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99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68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350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23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910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70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31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98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194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697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3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06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8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00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45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4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2F2FA0F-CEE0-8F4B-B315-20E302992A19}"/>
              </a:ext>
            </a:extLst>
          </p:cNvPr>
          <p:cNvGrpSpPr/>
          <p:nvPr userDrawn="1"/>
        </p:nvGrpSpPr>
        <p:grpSpPr>
          <a:xfrm rot="10800000">
            <a:off x="-1901715" y="106947"/>
            <a:ext cx="2716508" cy="456773"/>
            <a:chOff x="6740619" y="5558547"/>
            <a:chExt cx="7728078" cy="1299453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8F419C47-23B4-0542-9D6C-A2CF0595B6D2}"/>
                </a:ext>
              </a:extLst>
            </p:cNvPr>
            <p:cNvSpPr/>
            <p:nvPr userDrawn="1"/>
          </p:nvSpPr>
          <p:spPr>
            <a:xfrm>
              <a:off x="6740619" y="5715776"/>
              <a:ext cx="5183472" cy="997705"/>
            </a:xfrm>
            <a:prstGeom prst="parallelogram">
              <a:avLst>
                <a:gd name="adj" fmla="val 65230"/>
              </a:avLst>
            </a:prstGeom>
            <a:solidFill>
              <a:srgbClr val="66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854242-D17C-074F-9E86-4D0F0F7EA0CC}"/>
                </a:ext>
              </a:extLst>
            </p:cNvPr>
            <p:cNvSpPr/>
            <p:nvPr userDrawn="1"/>
          </p:nvSpPr>
          <p:spPr>
            <a:xfrm>
              <a:off x="7717520" y="5558547"/>
              <a:ext cx="6751177" cy="1299453"/>
            </a:xfrm>
            <a:prstGeom prst="parallelogram">
              <a:avLst>
                <a:gd name="adj" fmla="val 652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CB914E1-D2FA-D144-B2AD-A868449C8EE2}"/>
              </a:ext>
            </a:extLst>
          </p:cNvPr>
          <p:cNvSpPr txBox="1"/>
          <p:nvPr userDrawn="1"/>
        </p:nvSpPr>
        <p:spPr>
          <a:xfrm>
            <a:off x="250704" y="139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2405AB0-7A7C-AE42-8538-6C2CEFB0B67D}" type="slidenum">
              <a:rPr kumimoji="1" lang="zh-CN" altLang="en-US" i="1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rot="13502129" flipV="1">
            <a:off x="-1115477" y="-3282843"/>
            <a:ext cx="6486441" cy="648644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8097871">
            <a:off x="6104837" y="5907266"/>
            <a:ext cx="1914102" cy="1901468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 userDrawn="1"/>
        </p:nvSpPr>
        <p:spPr>
          <a:xfrm rot="13502129" flipV="1">
            <a:off x="-423526" y="-2550665"/>
            <a:ext cx="5101330" cy="5101330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29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88.com/p-7354376262756.html" TargetMode="External"/><Relationship Id="rId7" Type="http://schemas.openxmlformats.org/officeDocument/2006/relationships/hyperlink" Target="https://blog.csdn.net/wwlhz" TargetMode="External"/><Relationship Id="rId2" Type="http://schemas.openxmlformats.org/officeDocument/2006/relationships/hyperlink" Target="https://wenku.baidu.com/view/6b92a5b103020740be1e650e52ea551811a6c930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csdn.net/lifuchao784533/article/details/79581033" TargetMode="External"/><Relationship Id="rId5" Type="http://schemas.openxmlformats.org/officeDocument/2006/relationships/hyperlink" Target="https://www.zhihu.com/people/xiaoyang1003" TargetMode="External"/><Relationship Id="rId4" Type="http://schemas.openxmlformats.org/officeDocument/2006/relationships/hyperlink" Target="https://e.qq.com/resources/wx-moments/?from=02_CHANPINwxM_2248&amp;bd_vid=8943800989823522984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763071" y="163224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项目开发计划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832102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E1F3A06-A3D7-47B3-A729-481499AD1492}"/>
              </a:ext>
            </a:extLst>
          </p:cNvPr>
          <p:cNvSpPr txBox="1"/>
          <p:nvPr/>
        </p:nvSpPr>
        <p:spPr>
          <a:xfrm>
            <a:off x="5581910" y="2886452"/>
            <a:ext cx="7539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基于微信开发者平台的飞翔小鸟游戏开发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73331-E6A2-4D5C-B4D8-DB74E31DF43E}"/>
              </a:ext>
            </a:extLst>
          </p:cNvPr>
          <p:cNvSpPr txBox="1"/>
          <p:nvPr/>
        </p:nvSpPr>
        <p:spPr>
          <a:xfrm>
            <a:off x="8240484" y="5306007"/>
            <a:ext cx="3559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G17</a:t>
            </a:r>
            <a:r>
              <a:rPr lang="zh-CN" altLang="en-US" sz="2800" dirty="0">
                <a:solidFill>
                  <a:schemeClr val="bg1"/>
                </a:solidFill>
              </a:rPr>
              <a:t>小组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组长：周诚信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组员：李以昕、陈骁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ACFB0F-49C2-40FB-A214-AF6C0A20C0B1}"/>
              </a:ext>
            </a:extLst>
          </p:cNvPr>
          <p:cNvSpPr txBox="1"/>
          <p:nvPr/>
        </p:nvSpPr>
        <p:spPr>
          <a:xfrm>
            <a:off x="1197864" y="5020056"/>
            <a:ext cx="420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模板：国标</a:t>
            </a:r>
            <a:r>
              <a:rPr lang="en-US" altLang="zh-CN" sz="2800" dirty="0"/>
              <a:t>GB8567-88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292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55655" y="158278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产品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7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软件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074" name="图片 3">
            <a:extLst>
              <a:ext uri="{FF2B5EF4-FFF2-40B4-BE49-F238E27FC236}">
                <a16:creationId xmlns:a16="http://schemas.microsoft.com/office/drawing/2014/main" id="{C14A3F7F-D430-4969-ABAB-75126251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44" y="235158"/>
            <a:ext cx="8549511" cy="638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8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其他产品</a:t>
            </a:r>
            <a:r>
              <a:rPr kumimoji="1"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[7]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8A4C8-C50D-4775-9DA1-66B15D6D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14439"/>
              </p:ext>
            </p:extLst>
          </p:nvPr>
        </p:nvGraphicFramePr>
        <p:xfrm>
          <a:off x="995490" y="1184764"/>
          <a:ext cx="2655410" cy="2219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304009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项目需求分析说明书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数据要求说明书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概要设计文档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详细设计文档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测试计划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1383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A679FE3E-BACA-4470-8ACB-6D0F43D48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26317"/>
              </p:ext>
            </p:extLst>
          </p:nvPr>
        </p:nvGraphicFramePr>
        <p:xfrm>
          <a:off x="4047907" y="1242145"/>
          <a:ext cx="2655410" cy="147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软件持续运营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游戏内部问题咨询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9048F63B-55B7-4B9E-8EE8-6B0630CCC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17175"/>
              </p:ext>
            </p:extLst>
          </p:nvPr>
        </p:nvGraphicFramePr>
        <p:xfrm>
          <a:off x="995490" y="3928309"/>
          <a:ext cx="5947476" cy="1849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73738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  <a:gridCol w="2973738">
                  <a:extLst>
                    <a:ext uri="{9D8B030D-6E8A-4147-A177-3AD203B41FA5}">
                      <a16:colId xmlns:a16="http://schemas.microsoft.com/office/drawing/2014/main" val="33923309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非移交的产品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项目介绍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项目计划书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需求说明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65612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总体设计报告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项目总结报告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32B50E2-5291-4706-820B-AC85DB8FD98C}"/>
              </a:ext>
            </a:extLst>
          </p:cNvPr>
          <p:cNvSpPr/>
          <p:nvPr/>
        </p:nvSpPr>
        <p:spPr>
          <a:xfrm>
            <a:off x="7258556" y="1221268"/>
            <a:ext cx="4367184" cy="451501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6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验收标准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D4A51CB7-21AF-A244-B22C-BE768F67741B}"/>
              </a:ext>
            </a:extLst>
          </p:cNvPr>
          <p:cNvSpPr txBox="1"/>
          <p:nvPr/>
        </p:nvSpPr>
        <p:spPr>
          <a:xfrm>
            <a:off x="1173131" y="2192700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代码简洁明了，没有无用代码；变量命名规范，变量名称可以反应代表的功能。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98C20DFD-A5BD-4646-9410-AB65D926839E}"/>
              </a:ext>
            </a:extLst>
          </p:cNvPr>
          <p:cNvSpPr txBox="1"/>
          <p:nvPr/>
        </p:nvSpPr>
        <p:spPr>
          <a:xfrm>
            <a:off x="1685304" y="166966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代码验收标准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CCAAEE1F-7F3F-B84F-AED4-A796F202CC37}"/>
              </a:ext>
            </a:extLst>
          </p:cNvPr>
          <p:cNvSpPr txBox="1"/>
          <p:nvPr/>
        </p:nvSpPr>
        <p:spPr>
          <a:xfrm>
            <a:off x="1062641" y="164141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E43837D6-25D8-6A4D-96D4-A46EF29E0567}"/>
              </a:ext>
            </a:extLst>
          </p:cNvPr>
          <p:cNvSpPr txBox="1"/>
          <p:nvPr/>
        </p:nvSpPr>
        <p:spPr>
          <a:xfrm>
            <a:off x="1173131" y="3781759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文档描述清晰易懂，内容充实，涵盖项目的所有方面。同时不缺失项目计划书中所提到的所有文档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75EF2E63-00BB-0646-9D48-6DE4B8F79002}"/>
              </a:ext>
            </a:extLst>
          </p:cNvPr>
          <p:cNvSpPr txBox="1"/>
          <p:nvPr/>
        </p:nvSpPr>
        <p:spPr>
          <a:xfrm>
            <a:off x="1685304" y="3258723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文档验收标准</a:t>
            </a: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EA90B3F3-DA30-8940-B2D5-00520BED87D7}"/>
              </a:ext>
            </a:extLst>
          </p:cNvPr>
          <p:cNvSpPr txBox="1"/>
          <p:nvPr/>
        </p:nvSpPr>
        <p:spPr>
          <a:xfrm>
            <a:off x="1062641" y="3230478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57FC2589-6CC4-8642-9E43-31A1293683D5}"/>
              </a:ext>
            </a:extLst>
          </p:cNvPr>
          <p:cNvSpPr txBox="1"/>
          <p:nvPr/>
        </p:nvSpPr>
        <p:spPr>
          <a:xfrm>
            <a:off x="1232637" y="5483361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软件能够流程运行，实现上文中提到的所有功能。并且支持至少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人同时在线。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CA0ED6-FEA3-0B4F-9F5C-AEEBA243BCCD}"/>
              </a:ext>
            </a:extLst>
          </p:cNvPr>
          <p:cNvSpPr txBox="1"/>
          <p:nvPr/>
        </p:nvSpPr>
        <p:spPr>
          <a:xfrm>
            <a:off x="1685304" y="496032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软件验收标准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182A80-FE60-9D44-981F-1BCCAAD70563}"/>
              </a:ext>
            </a:extLst>
          </p:cNvPr>
          <p:cNvSpPr txBox="1"/>
          <p:nvPr/>
        </p:nvSpPr>
        <p:spPr>
          <a:xfrm>
            <a:off x="1062641" y="493207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69FC01C-BC64-464C-8CD6-7D36EFB22E95}"/>
              </a:ext>
            </a:extLst>
          </p:cNvPr>
          <p:cNvSpPr txBox="1"/>
          <p:nvPr/>
        </p:nvSpPr>
        <p:spPr>
          <a:xfrm>
            <a:off x="7573810" y="4311461"/>
            <a:ext cx="83595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400" dirty="0">
                <a:solidFill>
                  <a:srgbClr val="C8E0E0"/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4400" dirty="0">
              <a:solidFill>
                <a:srgbClr val="C8E0E0"/>
              </a:solidFill>
              <a:latin typeface="+mj-lt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48F6D06-85E7-1C4F-BF89-AACDB3510762}"/>
              </a:ext>
            </a:extLst>
          </p:cNvPr>
          <p:cNvGrpSpPr/>
          <p:nvPr/>
        </p:nvGrpSpPr>
        <p:grpSpPr>
          <a:xfrm>
            <a:off x="7578837" y="1754294"/>
            <a:ext cx="1222982" cy="4580544"/>
            <a:chOff x="7578837" y="2277456"/>
            <a:chExt cx="1222982" cy="4580544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7" name="对角圆角矩形 16">
              <a:extLst>
                <a:ext uri="{FF2B5EF4-FFF2-40B4-BE49-F238E27FC236}">
                  <a16:creationId xmlns:a16="http://schemas.microsoft.com/office/drawing/2014/main" id="{DE1E0EE7-371E-9E40-A99F-64032051E521}"/>
                </a:ext>
              </a:extLst>
            </p:cNvPr>
            <p:cNvSpPr/>
            <p:nvPr/>
          </p:nvSpPr>
          <p:spPr>
            <a:xfrm flipH="1">
              <a:off x="7578837" y="2277456"/>
              <a:ext cx="1222982" cy="1222982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98B588-4BA1-344A-A66E-71297294B9F8}"/>
                </a:ext>
              </a:extLst>
            </p:cNvPr>
            <p:cNvCxnSpPr/>
            <p:nvPr/>
          </p:nvCxnSpPr>
          <p:spPr>
            <a:xfrm>
              <a:off x="8801819" y="3337683"/>
              <a:ext cx="0" cy="3520317"/>
            </a:xfrm>
            <a:prstGeom prst="line">
              <a:avLst/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文本框 9">
            <a:extLst>
              <a:ext uri="{FF2B5EF4-FFF2-40B4-BE49-F238E27FC236}">
                <a16:creationId xmlns:a16="http://schemas.microsoft.com/office/drawing/2014/main" id="{F33317C9-782C-DC48-AEC3-203EACF0BA69}"/>
              </a:ext>
            </a:extLst>
          </p:cNvPr>
          <p:cNvSpPr txBox="1"/>
          <p:nvPr/>
        </p:nvSpPr>
        <p:spPr>
          <a:xfrm>
            <a:off x="9754792" y="3423991"/>
            <a:ext cx="8120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000" dirty="0">
                <a:solidFill>
                  <a:srgbClr val="A3D3DD"/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4000" dirty="0">
              <a:solidFill>
                <a:srgbClr val="A3D3DD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id="{BDD39A0C-59B4-754C-A0C8-F29FD1D718F2}"/>
              </a:ext>
            </a:extLst>
          </p:cNvPr>
          <p:cNvSpPr txBox="1"/>
          <p:nvPr/>
        </p:nvSpPr>
        <p:spPr>
          <a:xfrm>
            <a:off x="7927334" y="2149813"/>
            <a:ext cx="8120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800" dirty="0">
                <a:solidFill>
                  <a:srgbClr val="66B5C4"/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800" dirty="0">
              <a:solidFill>
                <a:srgbClr val="66B5C4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C47B5E-13F4-4546-864B-6097553CB7F8}"/>
              </a:ext>
            </a:extLst>
          </p:cNvPr>
          <p:cNvSpPr txBox="1"/>
          <p:nvPr/>
        </p:nvSpPr>
        <p:spPr>
          <a:xfrm>
            <a:off x="8486479" y="254235"/>
            <a:ext cx="2536625" cy="1068498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完成项目的最迟期限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2034" y="567123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915" y="158278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7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1490795" y="5211753"/>
            <a:ext cx="1901904" cy="268294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12424506">
            <a:off x="-573688" y="4371123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8983659" y="5157659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îSḻïḍê">
            <a:extLst>
              <a:ext uri="{FF2B5EF4-FFF2-40B4-BE49-F238E27FC236}">
                <a16:creationId xmlns:a16="http://schemas.microsoft.com/office/drawing/2014/main" id="{D4AE4BBC-2DF1-4039-A610-27F52B0E8A2C}"/>
              </a:ext>
            </a:extLst>
          </p:cNvPr>
          <p:cNvSpPr/>
          <p:nvPr/>
        </p:nvSpPr>
        <p:spPr>
          <a:xfrm>
            <a:off x="5561164" y="316507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iSľiḑé">
            <a:extLst>
              <a:ext uri="{FF2B5EF4-FFF2-40B4-BE49-F238E27FC236}">
                <a16:creationId xmlns:a16="http://schemas.microsoft.com/office/drawing/2014/main" id="{BD5C2791-C669-40E1-BF3E-7DE5B1CE6C40}"/>
              </a:ext>
            </a:extLst>
          </p:cNvPr>
          <p:cNvSpPr/>
          <p:nvPr/>
        </p:nvSpPr>
        <p:spPr>
          <a:xfrm>
            <a:off x="5802905" y="339658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53" name="直接连接符 23">
            <a:extLst>
              <a:ext uri="{FF2B5EF4-FFF2-40B4-BE49-F238E27FC236}">
                <a16:creationId xmlns:a16="http://schemas.microsoft.com/office/drawing/2014/main" id="{DAEAB2DF-1A71-40C2-9D92-8982FA117F07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5343892" y="294779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24">
            <a:extLst>
              <a:ext uri="{FF2B5EF4-FFF2-40B4-BE49-F238E27FC236}">
                <a16:creationId xmlns:a16="http://schemas.microsoft.com/office/drawing/2014/main" id="{7874A90F-DEF5-43E3-B913-895468F4D6A6}"/>
              </a:ext>
            </a:extLst>
          </p:cNvPr>
          <p:cNvCxnSpPr>
            <a:stCxn id="51" idx="5"/>
          </p:cNvCxnSpPr>
          <p:nvPr/>
        </p:nvCxnSpPr>
        <p:spPr>
          <a:xfrm>
            <a:off x="6430755" y="403466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25">
            <a:extLst>
              <a:ext uri="{FF2B5EF4-FFF2-40B4-BE49-F238E27FC236}">
                <a16:creationId xmlns:a16="http://schemas.microsoft.com/office/drawing/2014/main" id="{A072CCA0-D41E-4FC0-A62A-92CF7CDC191B}"/>
              </a:ext>
            </a:extLst>
          </p:cNvPr>
          <p:cNvCxnSpPr>
            <a:stCxn id="51" idx="7"/>
          </p:cNvCxnSpPr>
          <p:nvPr/>
        </p:nvCxnSpPr>
        <p:spPr>
          <a:xfrm flipV="1">
            <a:off x="6430755" y="294259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26">
            <a:extLst>
              <a:ext uri="{FF2B5EF4-FFF2-40B4-BE49-F238E27FC236}">
                <a16:creationId xmlns:a16="http://schemas.microsoft.com/office/drawing/2014/main" id="{502DF763-1FFE-4859-A8E5-DE1E4CAEE071}"/>
              </a:ext>
            </a:extLst>
          </p:cNvPr>
          <p:cNvCxnSpPr/>
          <p:nvPr/>
        </p:nvCxnSpPr>
        <p:spPr>
          <a:xfrm flipV="1">
            <a:off x="6579953" y="367446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27">
            <a:extLst>
              <a:ext uri="{FF2B5EF4-FFF2-40B4-BE49-F238E27FC236}">
                <a16:creationId xmlns:a16="http://schemas.microsoft.com/office/drawing/2014/main" id="{5578B4A3-A866-40C8-BA36-2919689B5879}"/>
              </a:ext>
            </a:extLst>
          </p:cNvPr>
          <p:cNvCxnSpPr>
            <a:stCxn id="51" idx="3"/>
          </p:cNvCxnSpPr>
          <p:nvPr/>
        </p:nvCxnSpPr>
        <p:spPr>
          <a:xfrm flipH="1">
            <a:off x="5343892" y="403466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28">
            <a:extLst>
              <a:ext uri="{FF2B5EF4-FFF2-40B4-BE49-F238E27FC236}">
                <a16:creationId xmlns:a16="http://schemas.microsoft.com/office/drawing/2014/main" id="{F26AD317-C2B9-49EF-9C34-330FD174BAE9}"/>
              </a:ext>
            </a:extLst>
          </p:cNvPr>
          <p:cNvCxnSpPr/>
          <p:nvPr/>
        </p:nvCxnSpPr>
        <p:spPr>
          <a:xfrm flipH="1" flipV="1">
            <a:off x="5371208" y="367446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29">
            <a:extLst>
              <a:ext uri="{FF2B5EF4-FFF2-40B4-BE49-F238E27FC236}">
                <a16:creationId xmlns:a16="http://schemas.microsoft.com/office/drawing/2014/main" id="{9645D091-04A6-4DE6-80E4-99B3A850E887}"/>
              </a:ext>
            </a:extLst>
          </p:cNvPr>
          <p:cNvCxnSpPr>
            <a:stCxn id="51" idx="0"/>
          </p:cNvCxnSpPr>
          <p:nvPr/>
        </p:nvCxnSpPr>
        <p:spPr>
          <a:xfrm flipH="1" flipV="1">
            <a:off x="6067653" y="300520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30">
            <a:extLst>
              <a:ext uri="{FF2B5EF4-FFF2-40B4-BE49-F238E27FC236}">
                <a16:creationId xmlns:a16="http://schemas.microsoft.com/office/drawing/2014/main" id="{D8FD8E45-2838-44AB-BDFA-2CDD6FE0AFD7}"/>
              </a:ext>
            </a:extLst>
          </p:cNvPr>
          <p:cNvCxnSpPr>
            <a:stCxn id="51" idx="4"/>
          </p:cNvCxnSpPr>
          <p:nvPr/>
        </p:nvCxnSpPr>
        <p:spPr>
          <a:xfrm flipH="1">
            <a:off x="6066201" y="418386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ṥ1îḓe">
            <a:extLst>
              <a:ext uri="{FF2B5EF4-FFF2-40B4-BE49-F238E27FC236}">
                <a16:creationId xmlns:a16="http://schemas.microsoft.com/office/drawing/2014/main" id="{493D21D8-486A-4C91-8F4D-9EC3D6A16A1E}"/>
              </a:ext>
            </a:extLst>
          </p:cNvPr>
          <p:cNvSpPr/>
          <p:nvPr/>
        </p:nvSpPr>
        <p:spPr bwMode="auto">
          <a:xfrm>
            <a:off x="5618572" y="430230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64" name="ï$ļîḓé">
            <a:extLst>
              <a:ext uri="{FF2B5EF4-FFF2-40B4-BE49-F238E27FC236}">
                <a16:creationId xmlns:a16="http://schemas.microsoft.com/office/drawing/2014/main" id="{C67FCA78-D727-4C03-9419-CE078AD43BCE}"/>
              </a:ext>
            </a:extLst>
          </p:cNvPr>
          <p:cNvSpPr/>
          <p:nvPr/>
        </p:nvSpPr>
        <p:spPr bwMode="auto">
          <a:xfrm>
            <a:off x="6486213" y="409593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3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5" name="ísḷíďê">
            <a:extLst>
              <a:ext uri="{FF2B5EF4-FFF2-40B4-BE49-F238E27FC236}">
                <a16:creationId xmlns:a16="http://schemas.microsoft.com/office/drawing/2014/main" id="{2A24DBEE-3768-4C45-A4F5-B1A36DCC1D54}"/>
              </a:ext>
            </a:extLst>
          </p:cNvPr>
          <p:cNvSpPr/>
          <p:nvPr/>
        </p:nvSpPr>
        <p:spPr bwMode="auto">
          <a:xfrm>
            <a:off x="4310570" y="409738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4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6" name="ïsļîḍè">
            <a:extLst>
              <a:ext uri="{FF2B5EF4-FFF2-40B4-BE49-F238E27FC236}">
                <a16:creationId xmlns:a16="http://schemas.microsoft.com/office/drawing/2014/main" id="{27C93918-3FF3-4E97-B26A-13B90FF69749}"/>
              </a:ext>
            </a:extLst>
          </p:cNvPr>
          <p:cNvSpPr/>
          <p:nvPr/>
        </p:nvSpPr>
        <p:spPr bwMode="auto">
          <a:xfrm>
            <a:off x="6486213" y="190866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2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7" name="îṡ1íḍè">
            <a:extLst>
              <a:ext uri="{FF2B5EF4-FFF2-40B4-BE49-F238E27FC236}">
                <a16:creationId xmlns:a16="http://schemas.microsoft.com/office/drawing/2014/main" id="{BA342CEC-9D7C-4910-A94E-75F8CDEE36C1}"/>
              </a:ext>
            </a:extLst>
          </p:cNvPr>
          <p:cNvSpPr/>
          <p:nvPr/>
        </p:nvSpPr>
        <p:spPr bwMode="auto">
          <a:xfrm>
            <a:off x="4310570" y="191447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1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8" name="iŝḷïḓê">
            <a:extLst>
              <a:ext uri="{FF2B5EF4-FFF2-40B4-BE49-F238E27FC236}">
                <a16:creationId xmlns:a16="http://schemas.microsoft.com/office/drawing/2014/main" id="{09E34402-1814-45E2-81D9-633257AB9E60}"/>
              </a:ext>
            </a:extLst>
          </p:cNvPr>
          <p:cNvSpPr/>
          <p:nvPr/>
        </p:nvSpPr>
        <p:spPr bwMode="auto">
          <a:xfrm>
            <a:off x="5619299" y="236064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69" name="îşlíḑé">
            <a:extLst>
              <a:ext uri="{FF2B5EF4-FFF2-40B4-BE49-F238E27FC236}">
                <a16:creationId xmlns:a16="http://schemas.microsoft.com/office/drawing/2014/main" id="{6112080B-7921-44F6-B82A-4077648AF332}"/>
              </a:ext>
            </a:extLst>
          </p:cNvPr>
          <p:cNvSpPr/>
          <p:nvPr/>
        </p:nvSpPr>
        <p:spPr bwMode="auto">
          <a:xfrm>
            <a:off x="6696222" y="322465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70" name="íSlíḓè">
            <a:extLst>
              <a:ext uri="{FF2B5EF4-FFF2-40B4-BE49-F238E27FC236}">
                <a16:creationId xmlns:a16="http://schemas.microsoft.com/office/drawing/2014/main" id="{44A08CA3-0E7B-4104-B205-E1E8FF91EB73}"/>
              </a:ext>
            </a:extLst>
          </p:cNvPr>
          <p:cNvSpPr/>
          <p:nvPr/>
        </p:nvSpPr>
        <p:spPr bwMode="auto">
          <a:xfrm>
            <a:off x="4756016" y="322611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71" name="iŝ1íḋè">
            <a:extLst>
              <a:ext uri="{FF2B5EF4-FFF2-40B4-BE49-F238E27FC236}">
                <a16:creationId xmlns:a16="http://schemas.microsoft.com/office/drawing/2014/main" id="{3C8B50FE-EB33-4AEF-9829-258E0F0DF057}"/>
              </a:ext>
            </a:extLst>
          </p:cNvPr>
          <p:cNvSpPr/>
          <p:nvPr/>
        </p:nvSpPr>
        <p:spPr>
          <a:xfrm>
            <a:off x="5937810" y="258788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2" name="iṡlïdè">
            <a:extLst>
              <a:ext uri="{FF2B5EF4-FFF2-40B4-BE49-F238E27FC236}">
                <a16:creationId xmlns:a16="http://schemas.microsoft.com/office/drawing/2014/main" id="{9A96AC55-B6FE-46C2-BE35-A039E3C57021}"/>
              </a:ext>
            </a:extLst>
          </p:cNvPr>
          <p:cNvSpPr/>
          <p:nvPr/>
        </p:nvSpPr>
        <p:spPr>
          <a:xfrm>
            <a:off x="6907913" y="356017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3" name="iṩḷíḑe">
            <a:extLst>
              <a:ext uri="{FF2B5EF4-FFF2-40B4-BE49-F238E27FC236}">
                <a16:creationId xmlns:a16="http://schemas.microsoft.com/office/drawing/2014/main" id="{D31BE323-C794-4260-B998-53724DED8E99}"/>
              </a:ext>
            </a:extLst>
          </p:cNvPr>
          <p:cNvSpPr/>
          <p:nvPr/>
        </p:nvSpPr>
        <p:spPr>
          <a:xfrm>
            <a:off x="5937810" y="452954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4" name="ïṩľïďê">
            <a:extLst>
              <a:ext uri="{FF2B5EF4-FFF2-40B4-BE49-F238E27FC236}">
                <a16:creationId xmlns:a16="http://schemas.microsoft.com/office/drawing/2014/main" id="{BD6FB1C1-50F3-48A9-8B29-10F3C4FE82DF}"/>
              </a:ext>
            </a:extLst>
          </p:cNvPr>
          <p:cNvSpPr/>
          <p:nvPr/>
        </p:nvSpPr>
        <p:spPr>
          <a:xfrm>
            <a:off x="4966980" y="356017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A0D91AC-7970-420F-A27E-4C7249746478}"/>
              </a:ext>
            </a:extLst>
          </p:cNvPr>
          <p:cNvSpPr/>
          <p:nvPr/>
        </p:nvSpPr>
        <p:spPr>
          <a:xfrm>
            <a:off x="7980060" y="2009435"/>
            <a:ext cx="223649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20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52DB004-13D4-4C4E-A4A3-A8D482226DBC}"/>
              </a:ext>
            </a:extLst>
          </p:cNvPr>
          <p:cNvSpPr/>
          <p:nvPr/>
        </p:nvSpPr>
        <p:spPr>
          <a:xfrm>
            <a:off x="1929688" y="1965037"/>
            <a:ext cx="249297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D3BA60A-2DD7-4BD8-BD3A-543D92604D4A}"/>
              </a:ext>
            </a:extLst>
          </p:cNvPr>
          <p:cNvSpPr/>
          <p:nvPr/>
        </p:nvSpPr>
        <p:spPr>
          <a:xfrm>
            <a:off x="1625467" y="4185050"/>
            <a:ext cx="2492972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三种开发方案的比较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3A6FEFF-C391-4E40-AA13-3C3550660B17}"/>
              </a:ext>
            </a:extLst>
          </p:cNvPr>
          <p:cNvSpPr/>
          <p:nvPr/>
        </p:nvSpPr>
        <p:spPr>
          <a:xfrm>
            <a:off x="7995856" y="4102254"/>
            <a:ext cx="225252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端开发的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451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31925" y="1582786"/>
            <a:ext cx="64171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r>
              <a:rPr lang="en-US" altLang="zh-CN" sz="5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[1]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4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3A2ECF-E124-43C1-BA41-3A13C196E1A9}"/>
              </a:ext>
            </a:extLst>
          </p:cNvPr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9C5FB00-A201-4703-9168-283606C29FD7}"/>
                </a:ext>
              </a:extLst>
            </p:cNvPr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>
              <a:extLst>
                <a:ext uri="{FF2B5EF4-FFF2-40B4-BE49-F238E27FC236}">
                  <a16:creationId xmlns:a16="http://schemas.microsoft.com/office/drawing/2014/main" id="{485BA009-8A1C-4A81-9CA8-B81A79255955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E181EEB-0D20-4D35-B8A4-6928BBC8C105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F0BF68A-E39D-4F7E-BB3D-947B25757A1A}"/>
              </a:ext>
            </a:extLst>
          </p:cNvPr>
          <p:cNvGrpSpPr/>
          <p:nvPr/>
        </p:nvGrpSpPr>
        <p:grpSpPr>
          <a:xfrm>
            <a:off x="734671" y="3848629"/>
            <a:ext cx="1558637" cy="526081"/>
            <a:chOff x="-7317" y="0"/>
            <a:chExt cx="1975543" cy="52634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E0C04B5-0296-43BF-B1D5-AFE798F79C00}"/>
                </a:ext>
              </a:extLst>
            </p:cNvPr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>
              <a:extLst>
                <a:ext uri="{FF2B5EF4-FFF2-40B4-BE49-F238E27FC236}">
                  <a16:creationId xmlns:a16="http://schemas.microsoft.com/office/drawing/2014/main" id="{C9C81E07-A5DC-4F15-AFC9-907A92079010}"/>
                </a:ext>
              </a:extLst>
            </p:cNvPr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16494F6-9416-46ED-AB48-37C3E5D5C79A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DB5825-90CC-479D-9E41-F07AB105DC80}"/>
              </a:ext>
            </a:extLst>
          </p:cNvPr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76D4ADC-5CB6-461C-8C4C-4B671D8B930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微信开发者工具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>
              <a:extLst>
                <a:ext uri="{FF2B5EF4-FFF2-40B4-BE49-F238E27FC236}">
                  <a16:creationId xmlns:a16="http://schemas.microsoft.com/office/drawing/2014/main" id="{D8F4FC30-B95F-426E-99C6-AF1E4FE8ECA6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A9736FC-5256-4928-A0D5-48377260E430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8A5B83-0044-4CAD-8F4B-60DB5B9D0164}"/>
              </a:ext>
            </a:extLst>
          </p:cNvPr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2F2EA64-5DE6-4742-9B3D-0315F24F2234}"/>
                </a:ext>
              </a:extLst>
            </p:cNvPr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>
              <a:extLst>
                <a:ext uri="{FF2B5EF4-FFF2-40B4-BE49-F238E27FC236}">
                  <a16:creationId xmlns:a16="http://schemas.microsoft.com/office/drawing/2014/main" id="{5D9D5A78-8F6A-4126-86E9-A39A29E29414}"/>
                </a:ext>
              </a:extLst>
            </p:cNvPr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08BE3AB-13FB-47A1-8C42-292DB841D21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F0A0A51-352B-4A9F-B227-3C6574BEAF1A}"/>
              </a:ext>
            </a:extLst>
          </p:cNvPr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103019-708A-4E2A-9F9A-587B2C786196}"/>
                </a:ext>
              </a:extLst>
            </p:cNvPr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239A451E-3170-46CE-B6D8-5F30ABBD471B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959441C-EEBF-4B2E-A274-61CB4202CFBB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49B3468-2B90-4771-B959-8866638D4858}"/>
              </a:ext>
            </a:extLst>
          </p:cNvPr>
          <p:cNvGrpSpPr/>
          <p:nvPr/>
        </p:nvGrpSpPr>
        <p:grpSpPr>
          <a:xfrm>
            <a:off x="734671" y="4998524"/>
            <a:ext cx="1858309" cy="1251177"/>
            <a:chOff x="-12440" y="-607"/>
            <a:chExt cx="2355372" cy="104308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3CD1BF7-3371-4B8D-9C66-B0F98AEAB882}"/>
                </a:ext>
              </a:extLst>
            </p:cNvPr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WXML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WXSS ,JavaScript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>
              <a:extLst>
                <a:ext uri="{FF2B5EF4-FFF2-40B4-BE49-F238E27FC236}">
                  <a16:creationId xmlns:a16="http://schemas.microsoft.com/office/drawing/2014/main" id="{64525642-E4E6-4D24-AFB4-59BE766F7DB6}"/>
                </a:ext>
              </a:extLst>
            </p:cNvPr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4CD179C-78ED-404A-9E3B-A4FD38C424A2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3F71E40D-9C2D-45D5-821B-0221BC498E1A}"/>
              </a:ext>
            </a:extLst>
          </p:cNvPr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89AEED2-822D-4AFA-A2F9-80CE35044AD2}"/>
              </a:ext>
            </a:extLst>
          </p:cNvPr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3AA7741-FA30-4A7E-8C9E-BA3D85C8FBAD}"/>
                </a:ext>
              </a:extLst>
            </p:cNvPr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>
              <a:extLst>
                <a:ext uri="{FF2B5EF4-FFF2-40B4-BE49-F238E27FC236}">
                  <a16:creationId xmlns:a16="http://schemas.microsoft.com/office/drawing/2014/main" id="{71E6376C-0A28-4E42-8920-CEC15C890740}"/>
                </a:ext>
              </a:extLst>
            </p:cNvPr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04D4878C-E425-42AE-86FD-227EF62795AC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17439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使用过微信开发者工具，对小程序开发有一定的经验，粗略了解过腾讯服务器的使用。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68289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从未使用过微信开发者工具，但是学习过</a:t>
            </a:r>
            <a:r>
              <a:rPr lang="en-US" altLang="zh-CN" dirty="0"/>
              <a:t>HTML/CSS</a:t>
            </a:r>
            <a:r>
              <a:rPr lang="zh-CN" altLang="en-US" dirty="0"/>
              <a:t>语言，可以通过一段时间的熟悉，掌握微信开发者工具难度不大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从未使用过微信开发者工具，正在学习</a:t>
            </a:r>
            <a:r>
              <a:rPr lang="en-US" altLang="zh-CN" dirty="0"/>
              <a:t>HTML/CSS</a:t>
            </a:r>
            <a:r>
              <a:rPr lang="zh-CN" altLang="en-US" dirty="0"/>
              <a:t>语言，可以通过一段时间的熟悉，掌握微信开发者工具难度不大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项目经验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1102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857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工作量估算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AC880DD-2BA6-4B8A-8E13-71A7D9FD2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30658"/>
              </p:ext>
            </p:extLst>
          </p:nvPr>
        </p:nvGraphicFramePr>
        <p:xfrm>
          <a:off x="4797549" y="944467"/>
          <a:ext cx="6560600" cy="261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0150">
                  <a:extLst>
                    <a:ext uri="{9D8B030D-6E8A-4147-A177-3AD203B41FA5}">
                      <a16:colId xmlns:a16="http://schemas.microsoft.com/office/drawing/2014/main" val="4163377874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198410485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2242782729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379118712"/>
                    </a:ext>
                  </a:extLst>
                </a:gridCol>
              </a:tblGrid>
              <a:tr h="436485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简单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平均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复杂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5669000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输入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8194533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1492925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查询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6214301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文件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7388687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接口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26787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3C9AD7D-AEB7-4D54-8228-EE31910DCA61}"/>
              </a:ext>
            </a:extLst>
          </p:cNvPr>
          <p:cNvSpPr txBox="1"/>
          <p:nvPr/>
        </p:nvSpPr>
        <p:spPr>
          <a:xfrm>
            <a:off x="9976105" y="3655710"/>
            <a:ext cx="133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UFP=195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BFA1AF-5374-49AF-AE53-85FBE267220A}"/>
              </a:ext>
            </a:extLst>
          </p:cNvPr>
          <p:cNvSpPr txBox="1"/>
          <p:nvPr/>
        </p:nvSpPr>
        <p:spPr>
          <a:xfrm>
            <a:off x="686795" y="4745054"/>
            <a:ext cx="637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885D41-E4C9-4A00-8D5A-C1622ED51757}"/>
              </a:ext>
            </a:extLst>
          </p:cNvPr>
          <p:cNvSpPr/>
          <p:nvPr/>
        </p:nvSpPr>
        <p:spPr>
          <a:xfrm>
            <a:off x="1059365" y="1531466"/>
            <a:ext cx="2906867" cy="4063821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FA6AEB-0788-4156-954B-F4675E65CA43}"/>
              </a:ext>
            </a:extLst>
          </p:cNvPr>
          <p:cNvSpPr/>
          <p:nvPr/>
        </p:nvSpPr>
        <p:spPr>
          <a:xfrm>
            <a:off x="4797549" y="3948913"/>
            <a:ext cx="6560600" cy="2529215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C877AB-3B23-4B54-92F9-9124812ABCFF}"/>
                  </a:ext>
                </a:extLst>
              </p:cNvPr>
              <p:cNvSpPr txBox="1"/>
              <p:nvPr/>
            </p:nvSpPr>
            <p:spPr>
              <a:xfrm>
                <a:off x="5114971" y="3948913"/>
                <a:ext cx="6210499" cy="2822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𝐾𝐿𝑂𝐶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r>
                  <a:rPr lang="en-US" altLang="zh-CN" dirty="0"/>
                  <a:t>      COCOMO2</a:t>
                </a:r>
                <a:r>
                  <a:rPr lang="zh-CN" altLang="en-US" dirty="0"/>
                  <a:t>模型中，未调整功能点数（</a:t>
                </a:r>
                <a:r>
                  <a:rPr lang="en-US" altLang="zh-CN" dirty="0"/>
                  <a:t>UPL</a:t>
                </a:r>
                <a:r>
                  <a:rPr lang="zh-CN" altLang="en-US" dirty="0"/>
                  <a:t>）和代码行数</a:t>
                </a:r>
                <a:r>
                  <a:rPr lang="en-US" altLang="zh-CN" dirty="0"/>
                  <a:t>(LOC)</a:t>
                </a:r>
                <a:r>
                  <a:rPr lang="zh-CN" altLang="en-US" dirty="0"/>
                  <a:t>上可以相互转换</a:t>
                </a:r>
                <a:r>
                  <a:rPr lang="en-US" altLang="zh-CN" baseline="30000" dirty="0"/>
                  <a:t>[2]</a:t>
                </a:r>
                <a:r>
                  <a:rPr lang="zh-CN" altLang="en-US" dirty="0"/>
                  <a:t>，第四代语言中</a:t>
                </a:r>
                <a:r>
                  <a:rPr lang="en-US" altLang="zh-CN" dirty="0"/>
                  <a:t>UFP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KLOC</a:t>
                </a:r>
                <a:r>
                  <a:rPr lang="zh-CN" altLang="en-US" dirty="0"/>
                  <a:t>的转化率为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，可以得到软件规模大概为</a:t>
                </a:r>
                <a:r>
                  <a:rPr lang="en-US" altLang="zh-CN" dirty="0"/>
                  <a:t>3950</a:t>
                </a:r>
                <a:r>
                  <a:rPr lang="zh-CN" altLang="en-US" dirty="0"/>
                  <a:t>行代码</a:t>
                </a:r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评估成本因素，得到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/>
                          <m:t>0.72402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评估模型指数，得到</a:t>
                </a:r>
                <a:r>
                  <a:rPr lang="en-US" altLang="zh-CN" dirty="0"/>
                  <a:t>b=1.13</a:t>
                </a:r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总工作量为</a:t>
                </a:r>
                <a:r>
                  <a:rPr lang="en-US" altLang="zh-CN" dirty="0"/>
                  <a:t>10.26</a:t>
                </a:r>
                <a:r>
                  <a:rPr lang="zh-CN" altLang="en-US" dirty="0"/>
                  <a:t>个人月</a:t>
                </a:r>
                <a:r>
                  <a:rPr lang="en-US" altLang="zh-CN" dirty="0"/>
                  <a:t>	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C877AB-3B23-4B54-92F9-9124812A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971" y="3948913"/>
                <a:ext cx="6210499" cy="2822889"/>
              </a:xfrm>
              <a:prstGeom prst="rect">
                <a:avLst/>
              </a:prstGeom>
              <a:blipFill>
                <a:blip r:embed="rId3"/>
                <a:stretch>
                  <a:fillRect l="-785" r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28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2093776" y="5917065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8097871">
            <a:off x="429637" y="5784627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9816964" y="517104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2B7076F5-43DE-4783-A3D3-6117E2D0D9F6}"/>
              </a:ext>
            </a:extLst>
          </p:cNvPr>
          <p:cNvSpPr/>
          <p:nvPr/>
        </p:nvSpPr>
        <p:spPr>
          <a:xfrm rot="5400000">
            <a:off x="8386960" y="-881609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2BA3340-85B7-4D3A-BA12-7F7C0DB30E49}"/>
              </a:ext>
            </a:extLst>
          </p:cNvPr>
          <p:cNvSpPr/>
          <p:nvPr/>
        </p:nvSpPr>
        <p:spPr>
          <a:xfrm rot="5400000">
            <a:off x="6404774" y="1100576"/>
            <a:ext cx="404593" cy="979284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5" name="Title 20">
            <a:extLst>
              <a:ext uri="{FF2B5EF4-FFF2-40B4-BE49-F238E27FC236}">
                <a16:creationId xmlns:a16="http://schemas.microsoft.com/office/drawing/2014/main" id="{D5C0F1AB-A6A7-487A-88C7-AEFD70A21A39}"/>
              </a:ext>
            </a:extLst>
          </p:cNvPr>
          <p:cNvSpPr txBox="1">
            <a:spLocks/>
          </p:cNvSpPr>
          <p:nvPr/>
        </p:nvSpPr>
        <p:spPr>
          <a:xfrm>
            <a:off x="6564032" y="1462942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01</a:t>
            </a: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F862BFD2-E96E-4B7B-B3B4-B34CC8053942}"/>
              </a:ext>
            </a:extLst>
          </p:cNvPr>
          <p:cNvSpPr txBox="1">
            <a:spLocks/>
          </p:cNvSpPr>
          <p:nvPr/>
        </p:nvSpPr>
        <p:spPr>
          <a:xfrm>
            <a:off x="10416373" y="1477951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7797D6C0-762E-4468-925E-5E474625237E}"/>
              </a:ext>
            </a:extLst>
          </p:cNvPr>
          <p:cNvSpPr/>
          <p:nvPr/>
        </p:nvSpPr>
        <p:spPr>
          <a:xfrm rot="16200000" flipH="1">
            <a:off x="3442803" y="-97535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541C024-B8DA-41AB-87D9-37B005AB3D98}"/>
              </a:ext>
            </a:extLst>
          </p:cNvPr>
          <p:cNvSpPr/>
          <p:nvPr/>
        </p:nvSpPr>
        <p:spPr>
          <a:xfrm rot="16200000" flipH="1">
            <a:off x="5058179" y="1517843"/>
            <a:ext cx="396221" cy="1712912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4045DB-F6EA-40DD-9D7E-7ABE91D2FD12}"/>
              </a:ext>
            </a:extLst>
          </p:cNvPr>
          <p:cNvSpPr txBox="1">
            <a:spLocks/>
          </p:cNvSpPr>
          <p:nvPr/>
        </p:nvSpPr>
        <p:spPr>
          <a:xfrm flipH="1">
            <a:off x="3311759" y="2270911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02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77D3360-F68A-487D-8019-4CC49893BF14}"/>
              </a:ext>
            </a:extLst>
          </p:cNvPr>
          <p:cNvSpPr txBox="1">
            <a:spLocks/>
          </p:cNvSpPr>
          <p:nvPr/>
        </p:nvSpPr>
        <p:spPr>
          <a:xfrm flipH="1">
            <a:off x="1072746" y="227213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20%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70BE397-AC47-4E5B-8F44-42EBE17F48AC}"/>
              </a:ext>
            </a:extLst>
          </p:cNvPr>
          <p:cNvSpPr/>
          <p:nvPr/>
        </p:nvSpPr>
        <p:spPr>
          <a:xfrm rot="5400000">
            <a:off x="8400006" y="673504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5E64322A-4070-4D88-8BCA-C7DA76389EA8}"/>
              </a:ext>
            </a:extLst>
          </p:cNvPr>
          <p:cNvSpPr/>
          <p:nvPr/>
        </p:nvSpPr>
        <p:spPr>
          <a:xfrm rot="5400000">
            <a:off x="7048997" y="2024513"/>
            <a:ext cx="378506" cy="224164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E526BE78-A745-4FF5-B989-93F8E80BC508}"/>
              </a:ext>
            </a:extLst>
          </p:cNvPr>
          <p:cNvSpPr txBox="1">
            <a:spLocks/>
          </p:cNvSpPr>
          <p:nvPr/>
        </p:nvSpPr>
        <p:spPr>
          <a:xfrm>
            <a:off x="6564037" y="3018703"/>
            <a:ext cx="1568459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03 </a:t>
            </a: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24DF4087-B41C-4C64-B750-D39EF30D216F}"/>
              </a:ext>
            </a:extLst>
          </p:cNvPr>
          <p:cNvSpPr txBox="1">
            <a:spLocks/>
          </p:cNvSpPr>
          <p:nvPr/>
        </p:nvSpPr>
        <p:spPr>
          <a:xfrm>
            <a:off x="10416373" y="3012706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40%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67CF5A87-E7D3-4EAB-A9F6-9FD88F020B2D}"/>
              </a:ext>
            </a:extLst>
          </p:cNvPr>
          <p:cNvSpPr/>
          <p:nvPr/>
        </p:nvSpPr>
        <p:spPr>
          <a:xfrm rot="16200000" flipH="1">
            <a:off x="3451664" y="1435684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8E7B5E3-036C-475F-9003-2E0998BA5DD2}"/>
              </a:ext>
            </a:extLst>
          </p:cNvPr>
          <p:cNvSpPr/>
          <p:nvPr/>
        </p:nvSpPr>
        <p:spPr>
          <a:xfrm rot="16200000" flipH="1">
            <a:off x="4688869" y="2672889"/>
            <a:ext cx="378508" cy="2469245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9" name="Title 20">
            <a:extLst>
              <a:ext uri="{FF2B5EF4-FFF2-40B4-BE49-F238E27FC236}">
                <a16:creationId xmlns:a16="http://schemas.microsoft.com/office/drawing/2014/main" id="{FDB439BB-D791-496D-AB3F-67C92939A153}"/>
              </a:ext>
            </a:extLst>
          </p:cNvPr>
          <p:cNvSpPr txBox="1">
            <a:spLocks/>
          </p:cNvSpPr>
          <p:nvPr/>
        </p:nvSpPr>
        <p:spPr>
          <a:xfrm flipH="1">
            <a:off x="3643494" y="3802796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04 </a:t>
            </a:r>
          </a:p>
        </p:txBody>
      </p:sp>
      <p:sp>
        <p:nvSpPr>
          <p:cNvPr id="30" name="Title 20">
            <a:extLst>
              <a:ext uri="{FF2B5EF4-FFF2-40B4-BE49-F238E27FC236}">
                <a16:creationId xmlns:a16="http://schemas.microsoft.com/office/drawing/2014/main" id="{8436464F-8849-48CF-B800-4B77B1F79A5D}"/>
              </a:ext>
            </a:extLst>
          </p:cNvPr>
          <p:cNvSpPr txBox="1">
            <a:spLocks/>
          </p:cNvSpPr>
          <p:nvPr/>
        </p:nvSpPr>
        <p:spPr>
          <a:xfrm flipH="1">
            <a:off x="1072747" y="3787177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6A23FCF2-F0DF-48B2-AB6C-BC4739CFFCC1}"/>
              </a:ext>
            </a:extLst>
          </p:cNvPr>
          <p:cNvSpPr/>
          <p:nvPr/>
        </p:nvSpPr>
        <p:spPr>
          <a:xfrm rot="5400000">
            <a:off x="8400012" y="2197860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5547D1AB-BC3F-41AB-AB91-17C7385CE9DD}"/>
              </a:ext>
            </a:extLst>
          </p:cNvPr>
          <p:cNvSpPr/>
          <p:nvPr/>
        </p:nvSpPr>
        <p:spPr>
          <a:xfrm rot="5400000">
            <a:off x="7801556" y="2796310"/>
            <a:ext cx="378508" cy="374676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5" name="Title 20">
            <a:extLst>
              <a:ext uri="{FF2B5EF4-FFF2-40B4-BE49-F238E27FC236}">
                <a16:creationId xmlns:a16="http://schemas.microsoft.com/office/drawing/2014/main" id="{7FFC4420-567E-4A96-A6F5-3655D570612B}"/>
              </a:ext>
            </a:extLst>
          </p:cNvPr>
          <p:cNvSpPr txBox="1">
            <a:spLocks/>
          </p:cNvSpPr>
          <p:nvPr/>
        </p:nvSpPr>
        <p:spPr>
          <a:xfrm>
            <a:off x="6564039" y="4550041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</a:t>
            </a:r>
          </a:p>
        </p:txBody>
      </p:sp>
      <p:sp>
        <p:nvSpPr>
          <p:cNvPr id="36" name="Title 20">
            <a:extLst>
              <a:ext uri="{FF2B5EF4-FFF2-40B4-BE49-F238E27FC236}">
                <a16:creationId xmlns:a16="http://schemas.microsoft.com/office/drawing/2014/main" id="{2EA94DEB-56EA-483A-AA93-94A9F39B852F}"/>
              </a:ext>
            </a:extLst>
          </p:cNvPr>
          <p:cNvSpPr txBox="1">
            <a:spLocks/>
          </p:cNvSpPr>
          <p:nvPr/>
        </p:nvSpPr>
        <p:spPr>
          <a:xfrm>
            <a:off x="10416370" y="4545934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656EF527-4E34-4818-8984-F9F23026699B}"/>
              </a:ext>
            </a:extLst>
          </p:cNvPr>
          <p:cNvSpPr/>
          <p:nvPr/>
        </p:nvSpPr>
        <p:spPr>
          <a:xfrm rot="16200000" flipH="1">
            <a:off x="3451661" y="2960043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5454A99F-7885-4C89-AE31-9BF265CAFD37}"/>
              </a:ext>
            </a:extLst>
          </p:cNvPr>
          <p:cNvSpPr/>
          <p:nvPr/>
        </p:nvSpPr>
        <p:spPr>
          <a:xfrm rot="16200000" flipH="1">
            <a:off x="3838165" y="3346544"/>
            <a:ext cx="378508" cy="4170653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39" name="Title 20">
            <a:extLst>
              <a:ext uri="{FF2B5EF4-FFF2-40B4-BE49-F238E27FC236}">
                <a16:creationId xmlns:a16="http://schemas.microsoft.com/office/drawing/2014/main" id="{7EE18B0B-9C62-48F7-B162-989C6A9E281F}"/>
              </a:ext>
            </a:extLst>
          </p:cNvPr>
          <p:cNvSpPr txBox="1">
            <a:spLocks/>
          </p:cNvSpPr>
          <p:nvPr/>
        </p:nvSpPr>
        <p:spPr>
          <a:xfrm flipH="1">
            <a:off x="3643501" y="5324550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06 </a:t>
            </a:r>
          </a:p>
        </p:txBody>
      </p:sp>
      <p:sp>
        <p:nvSpPr>
          <p:cNvPr id="41" name="Title 20">
            <a:extLst>
              <a:ext uri="{FF2B5EF4-FFF2-40B4-BE49-F238E27FC236}">
                <a16:creationId xmlns:a16="http://schemas.microsoft.com/office/drawing/2014/main" id="{98002495-ADEB-4C45-BD77-568A70D5ED69}"/>
              </a:ext>
            </a:extLst>
          </p:cNvPr>
          <p:cNvSpPr txBox="1">
            <a:spLocks/>
          </p:cNvSpPr>
          <p:nvPr/>
        </p:nvSpPr>
        <p:spPr>
          <a:xfrm flipH="1">
            <a:off x="1072746" y="5320406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42" name="TextBox 48">
            <a:extLst>
              <a:ext uri="{FF2B5EF4-FFF2-40B4-BE49-F238E27FC236}">
                <a16:creationId xmlns:a16="http://schemas.microsoft.com/office/drawing/2014/main" id="{9A2AB357-038A-46A8-A5BA-26FDBF5DC1CF}"/>
              </a:ext>
            </a:extLst>
          </p:cNvPr>
          <p:cNvSpPr txBox="1"/>
          <p:nvPr/>
        </p:nvSpPr>
        <p:spPr>
          <a:xfrm>
            <a:off x="6515202" y="2180733"/>
            <a:ext cx="2302917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产品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39CECBE3-24C3-4734-81FE-650DBEB9DD7B}"/>
              </a:ext>
            </a:extLst>
          </p:cNvPr>
          <p:cNvSpPr txBox="1"/>
          <p:nvPr/>
        </p:nvSpPr>
        <p:spPr>
          <a:xfrm>
            <a:off x="4720303" y="1163129"/>
            <a:ext cx="2304790" cy="60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项目概述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4" name="TextBox 82">
            <a:extLst>
              <a:ext uri="{FF2B5EF4-FFF2-40B4-BE49-F238E27FC236}">
                <a16:creationId xmlns:a16="http://schemas.microsoft.com/office/drawing/2014/main" id="{7EB02FE2-08FE-42D5-AE33-19C9BFA0084C}"/>
              </a:ext>
            </a:extLst>
          </p:cNvPr>
          <p:cNvSpPr txBox="1"/>
          <p:nvPr/>
        </p:nvSpPr>
        <p:spPr>
          <a:xfrm>
            <a:off x="6552763" y="3694986"/>
            <a:ext cx="2301343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项目计划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TextBox 89">
            <a:extLst>
              <a:ext uri="{FF2B5EF4-FFF2-40B4-BE49-F238E27FC236}">
                <a16:creationId xmlns:a16="http://schemas.microsoft.com/office/drawing/2014/main" id="{B0A049CF-0D21-4B72-8877-8042F5FFC8C3}"/>
              </a:ext>
            </a:extLst>
          </p:cNvPr>
          <p:cNvSpPr txBox="1"/>
          <p:nvPr/>
        </p:nvSpPr>
        <p:spPr>
          <a:xfrm>
            <a:off x="3501877" y="2930819"/>
            <a:ext cx="2305876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96">
            <a:extLst>
              <a:ext uri="{FF2B5EF4-FFF2-40B4-BE49-F238E27FC236}">
                <a16:creationId xmlns:a16="http://schemas.microsoft.com/office/drawing/2014/main" id="{2E89ABE9-AC78-4C6B-8573-72CF48634CD2}"/>
              </a:ext>
            </a:extLst>
          </p:cNvPr>
          <p:cNvSpPr txBox="1"/>
          <p:nvPr/>
        </p:nvSpPr>
        <p:spPr>
          <a:xfrm>
            <a:off x="6593874" y="5251046"/>
            <a:ext cx="2298833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参考资料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103">
            <a:extLst>
              <a:ext uri="{FF2B5EF4-FFF2-40B4-BE49-F238E27FC236}">
                <a16:creationId xmlns:a16="http://schemas.microsoft.com/office/drawing/2014/main" id="{72426C7E-5726-4EB5-8891-5A79860D50FF}"/>
              </a:ext>
            </a:extLst>
          </p:cNvPr>
          <p:cNvSpPr txBox="1"/>
          <p:nvPr/>
        </p:nvSpPr>
        <p:spPr>
          <a:xfrm>
            <a:off x="3499988" y="4480524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小组分工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9" name="直接连接符 62">
            <a:extLst>
              <a:ext uri="{FF2B5EF4-FFF2-40B4-BE49-F238E27FC236}">
                <a16:creationId xmlns:a16="http://schemas.microsoft.com/office/drawing/2014/main" id="{E17134E7-B914-456A-AABC-B0C339344DCB}"/>
              </a:ext>
            </a:extLst>
          </p:cNvPr>
          <p:cNvCxnSpPr/>
          <p:nvPr/>
        </p:nvCxnSpPr>
        <p:spPr>
          <a:xfrm>
            <a:off x="6117435" y="91252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55EA7DE-7DA8-4BA0-9916-D157EB3C0A61}"/>
              </a:ext>
            </a:extLst>
          </p:cNvPr>
          <p:cNvSpPr txBox="1"/>
          <p:nvPr/>
        </p:nvSpPr>
        <p:spPr>
          <a:xfrm>
            <a:off x="1131999" y="659997"/>
            <a:ext cx="314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66B5C4"/>
                </a:solidFill>
                <a:latin typeface="+mj-lt"/>
              </a:rPr>
              <a:t>B.</a:t>
            </a:r>
            <a:r>
              <a:rPr kumimoji="1" lang="zh-CN" altLang="en-US" sz="2400" dirty="0">
                <a:solidFill>
                  <a:srgbClr val="66B5C4"/>
                </a:solidFill>
                <a:latin typeface="+mj-lt"/>
              </a:rPr>
              <a:t>项目开发计划书</a:t>
            </a:r>
          </a:p>
        </p:txBody>
      </p:sp>
    </p:spTree>
    <p:extLst>
      <p:ext uri="{BB962C8B-B14F-4D97-AF65-F5344CB8AC3E}">
        <p14:creationId xmlns:p14="http://schemas.microsoft.com/office/powerpoint/2010/main" val="2210000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游戏设计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EF56A-8CC9-4521-80F0-4EDA7EE49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5" t="17864" r="23981" b="12233"/>
          <a:stretch/>
        </p:blipFill>
        <p:spPr>
          <a:xfrm>
            <a:off x="7509409" y="526347"/>
            <a:ext cx="3151948" cy="2367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19D682-AD18-41D5-8682-146BF567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366" y="3098851"/>
            <a:ext cx="1853991" cy="36616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BDDCC4-11EA-46A6-9A5B-058FAC55F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314" y="3022506"/>
            <a:ext cx="3808378" cy="36156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10F626-BE2A-4AC4-A60B-3240072EE8FF}"/>
              </a:ext>
            </a:extLst>
          </p:cNvPr>
          <p:cNvSpPr txBox="1"/>
          <p:nvPr/>
        </p:nvSpPr>
        <p:spPr>
          <a:xfrm>
            <a:off x="1852165" y="3343066"/>
            <a:ext cx="3431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使用技能按钮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1A41B6-07D3-4A36-A256-94FF6D580FBF}"/>
              </a:ext>
            </a:extLst>
          </p:cNvPr>
          <p:cNvSpPr/>
          <p:nvPr/>
        </p:nvSpPr>
        <p:spPr>
          <a:xfrm>
            <a:off x="603504" y="762112"/>
            <a:ext cx="6250450" cy="2214343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EC5E83-CB54-4341-BF34-DED14855594B}"/>
              </a:ext>
            </a:extLst>
          </p:cNvPr>
          <p:cNvSpPr txBox="1"/>
          <p:nvPr/>
        </p:nvSpPr>
        <p:spPr>
          <a:xfrm>
            <a:off x="809204" y="1011504"/>
            <a:ext cx="582626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在核心游戏逻辑上，找到了使用网页版飞翔的小鸟的</a:t>
            </a:r>
            <a:r>
              <a:rPr lang="en-US" altLang="zh-CN" sz="2000" dirty="0"/>
              <a:t>HTLM+CSS+JS</a:t>
            </a:r>
            <a:r>
              <a:rPr lang="zh-CN" altLang="en-US" sz="2000" dirty="0"/>
              <a:t>代码。</a:t>
            </a:r>
            <a:endParaRPr lang="en-US" altLang="zh-CN" sz="2000" dirty="0"/>
          </a:p>
          <a:p>
            <a:r>
              <a:rPr lang="zh-CN" altLang="en-US" sz="2000" dirty="0"/>
              <a:t>可以在该代码上进行改造，完成软件项目中的游戏模块。</a:t>
            </a:r>
            <a:endParaRPr lang="en-US" altLang="zh-CN" sz="2000" dirty="0"/>
          </a:p>
          <a:p>
            <a:r>
              <a:rPr lang="zh-CN" altLang="en-US" sz="2000" dirty="0"/>
              <a:t>主要添加以下四个模块</a:t>
            </a:r>
            <a:r>
              <a:rPr lang="en-US" altLang="zh-CN" sz="2000" dirty="0"/>
              <a:t>: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8057717-FAE4-4797-87B1-0EFA59FCD687}"/>
              </a:ext>
            </a:extLst>
          </p:cNvPr>
          <p:cNvSpPr/>
          <p:nvPr/>
        </p:nvSpPr>
        <p:spPr>
          <a:xfrm rot="5400000">
            <a:off x="784112" y="3123941"/>
            <a:ext cx="782697" cy="732517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8BACCAF0-48AE-47B5-819E-B25991EED0A1}"/>
              </a:ext>
            </a:extLst>
          </p:cNvPr>
          <p:cNvSpPr/>
          <p:nvPr/>
        </p:nvSpPr>
        <p:spPr>
          <a:xfrm>
            <a:off x="1045674" y="3340300"/>
            <a:ext cx="340410" cy="303355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Oval 23">
            <a:extLst>
              <a:ext uri="{FF2B5EF4-FFF2-40B4-BE49-F238E27FC236}">
                <a16:creationId xmlns:a16="http://schemas.microsoft.com/office/drawing/2014/main" id="{41A0714D-B00E-45CC-85B2-F07F82411E3E}"/>
              </a:ext>
            </a:extLst>
          </p:cNvPr>
          <p:cNvSpPr/>
          <p:nvPr/>
        </p:nvSpPr>
        <p:spPr>
          <a:xfrm>
            <a:off x="1035949" y="4291870"/>
            <a:ext cx="360717" cy="315080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0D98E8EB-5502-491C-A8CC-6BC0D6BA3E7D}"/>
              </a:ext>
            </a:extLst>
          </p:cNvPr>
          <p:cNvSpPr/>
          <p:nvPr/>
        </p:nvSpPr>
        <p:spPr>
          <a:xfrm rot="5400000">
            <a:off x="762564" y="4048929"/>
            <a:ext cx="825794" cy="7325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8EBB8F18-289F-4D7E-91C5-665E1B660E59}"/>
              </a:ext>
            </a:extLst>
          </p:cNvPr>
          <p:cNvSpPr/>
          <p:nvPr/>
        </p:nvSpPr>
        <p:spPr>
          <a:xfrm>
            <a:off x="1020668" y="4196214"/>
            <a:ext cx="346243" cy="382107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8F5638-B80A-4E0B-AAD4-CDE591E4D06E}"/>
              </a:ext>
            </a:extLst>
          </p:cNvPr>
          <p:cNvSpPr txBox="1"/>
          <p:nvPr/>
        </p:nvSpPr>
        <p:spPr>
          <a:xfrm>
            <a:off x="1862313" y="6064536"/>
            <a:ext cx="173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难度选择</a:t>
            </a:r>
          </a:p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F84DC6-4DE0-46F9-BB82-DE808AA30367}"/>
              </a:ext>
            </a:extLst>
          </p:cNvPr>
          <p:cNvSpPr txBox="1"/>
          <p:nvPr/>
        </p:nvSpPr>
        <p:spPr>
          <a:xfrm>
            <a:off x="1852165" y="5110392"/>
            <a:ext cx="191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分数统计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4F424B8-FDC8-478A-B760-F3C6E6A8AD3B}"/>
              </a:ext>
            </a:extLst>
          </p:cNvPr>
          <p:cNvSpPr txBox="1"/>
          <p:nvPr/>
        </p:nvSpPr>
        <p:spPr>
          <a:xfrm>
            <a:off x="1833171" y="4226729"/>
            <a:ext cx="163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地图金币显示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D715E78A-83FB-494E-A178-F7DF4FFDACD6}"/>
              </a:ext>
            </a:extLst>
          </p:cNvPr>
          <p:cNvSpPr/>
          <p:nvPr/>
        </p:nvSpPr>
        <p:spPr>
          <a:xfrm rot="5400000">
            <a:off x="791459" y="4973914"/>
            <a:ext cx="782697" cy="732517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42DBD3C4-6A09-463D-94B1-8DE62E67BF0A}"/>
              </a:ext>
            </a:extLst>
          </p:cNvPr>
          <p:cNvSpPr/>
          <p:nvPr/>
        </p:nvSpPr>
        <p:spPr>
          <a:xfrm>
            <a:off x="1053021" y="5190273"/>
            <a:ext cx="340410" cy="303355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Oval 23">
            <a:extLst>
              <a:ext uri="{FF2B5EF4-FFF2-40B4-BE49-F238E27FC236}">
                <a16:creationId xmlns:a16="http://schemas.microsoft.com/office/drawing/2014/main" id="{88D7D96F-1E9F-4D51-AB29-80879387B835}"/>
              </a:ext>
            </a:extLst>
          </p:cNvPr>
          <p:cNvSpPr/>
          <p:nvPr/>
        </p:nvSpPr>
        <p:spPr>
          <a:xfrm>
            <a:off x="1043296" y="6141843"/>
            <a:ext cx="360717" cy="315080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F493EAB1-FFA0-46CC-AD4E-C6EDA7F6C51E}"/>
              </a:ext>
            </a:extLst>
          </p:cNvPr>
          <p:cNvSpPr/>
          <p:nvPr/>
        </p:nvSpPr>
        <p:spPr>
          <a:xfrm rot="5400000">
            <a:off x="769911" y="5898902"/>
            <a:ext cx="825794" cy="7325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Oval 30">
            <a:extLst>
              <a:ext uri="{FF2B5EF4-FFF2-40B4-BE49-F238E27FC236}">
                <a16:creationId xmlns:a16="http://schemas.microsoft.com/office/drawing/2014/main" id="{36CC6C74-2910-482F-A351-2B9C05CB99C6}"/>
              </a:ext>
            </a:extLst>
          </p:cNvPr>
          <p:cNvSpPr/>
          <p:nvPr/>
        </p:nvSpPr>
        <p:spPr>
          <a:xfrm>
            <a:off x="1028015" y="6046187"/>
            <a:ext cx="346243" cy="382107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6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平台限制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978AAF-AD06-44A4-A7B0-A4111245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2043"/>
            <a:ext cx="2803551" cy="49840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E51336-2160-4249-8071-0ADB635D0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32" y="1052043"/>
            <a:ext cx="2803550" cy="49840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EAE03D5-13A4-4BC2-B741-F5AF22D5E255}"/>
              </a:ext>
            </a:extLst>
          </p:cNvPr>
          <p:cNvSpPr txBox="1"/>
          <p:nvPr/>
        </p:nvSpPr>
        <p:spPr>
          <a:xfrm>
            <a:off x="6933758" y="6168216"/>
            <a:ext cx="196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浴火沙城</a:t>
            </a:r>
            <a:r>
              <a:rPr lang="en-US" altLang="zh-CN" baseline="30000" dirty="0"/>
              <a:t>[3]</a:t>
            </a:r>
            <a:endParaRPr lang="zh-CN" altLang="en-US" baseline="30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B4F201-BF3C-4BB5-B0A6-0A73E1DCD0FB}"/>
              </a:ext>
            </a:extLst>
          </p:cNvPr>
          <p:cNvSpPr txBox="1"/>
          <p:nvPr/>
        </p:nvSpPr>
        <p:spPr>
          <a:xfrm>
            <a:off x="9934112" y="6168216"/>
            <a:ext cx="143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动物餐厅</a:t>
            </a:r>
            <a:r>
              <a:rPr lang="en-US" altLang="zh-CN" baseline="30000" dirty="0"/>
              <a:t>[4]</a:t>
            </a:r>
            <a:endParaRPr lang="zh-CN" altLang="en-US" baseline="30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870385-508F-4982-9F13-122343EB5E55}"/>
              </a:ext>
            </a:extLst>
          </p:cNvPr>
          <p:cNvSpPr/>
          <p:nvPr/>
        </p:nvSpPr>
        <p:spPr>
          <a:xfrm>
            <a:off x="809504" y="1699454"/>
            <a:ext cx="4710613" cy="3689268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859853-5AFD-4101-8E90-6CB4A9419D36}"/>
              </a:ext>
            </a:extLst>
          </p:cNvPr>
          <p:cNvSpPr txBox="1"/>
          <p:nvPr/>
        </p:nvSpPr>
        <p:spPr>
          <a:xfrm>
            <a:off x="1070886" y="2129666"/>
            <a:ext cx="42590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400" dirty="0"/>
              <a:t>微信信平台的小游戏的规模有所限制，游戏压缩包的规模限制在</a:t>
            </a:r>
            <a:r>
              <a:rPr lang="en-US" altLang="zh-CN" sz="2400" dirty="0"/>
              <a:t>4MB</a:t>
            </a:r>
            <a:r>
              <a:rPr lang="zh-CN" altLang="en-US" sz="2400" dirty="0"/>
              <a:t>以内。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9FE26B-C49A-4366-A955-3B1086FF7E91}"/>
              </a:ext>
            </a:extLst>
          </p:cNvPr>
          <p:cNvSpPr txBox="1"/>
          <p:nvPr/>
        </p:nvSpPr>
        <p:spPr>
          <a:xfrm>
            <a:off x="1175640" y="3975821"/>
            <a:ext cx="4049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尽可能地压缩软件</a:t>
            </a:r>
            <a:endParaRPr lang="en-US" altLang="zh-CN" sz="2400" dirty="0"/>
          </a:p>
          <a:p>
            <a:pPr algn="ctr"/>
            <a:r>
              <a:rPr lang="zh-CN" altLang="en-US" sz="2400" dirty="0"/>
              <a:t>将服务器部署在云上</a:t>
            </a:r>
          </a:p>
        </p:txBody>
      </p:sp>
      <p:cxnSp>
        <p:nvCxnSpPr>
          <p:cNvPr id="10" name="直接连接符 13">
            <a:extLst>
              <a:ext uri="{FF2B5EF4-FFF2-40B4-BE49-F238E27FC236}">
                <a16:creationId xmlns:a16="http://schemas.microsoft.com/office/drawing/2014/main" id="{A6E4D5F5-6D8D-4870-82C8-A86D317FD4D0}"/>
              </a:ext>
            </a:extLst>
          </p:cNvPr>
          <p:cNvCxnSpPr>
            <a:cxnSpLocks/>
          </p:cNvCxnSpPr>
          <p:nvPr/>
        </p:nvCxnSpPr>
        <p:spPr>
          <a:xfrm>
            <a:off x="1291271" y="3683685"/>
            <a:ext cx="3608749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项目成本</a:t>
            </a:r>
          </a:p>
        </p:txBody>
      </p:sp>
      <p:sp>
        <p:nvSpPr>
          <p:cNvPr id="3" name="Pentagon 35">
            <a:extLst>
              <a:ext uri="{FF2B5EF4-FFF2-40B4-BE49-F238E27FC236}">
                <a16:creationId xmlns:a16="http://schemas.microsoft.com/office/drawing/2014/main" id="{C5A54D38-B717-3F4A-B2F8-C25B726A1EED}"/>
              </a:ext>
            </a:extLst>
          </p:cNvPr>
          <p:cNvSpPr/>
          <p:nvPr/>
        </p:nvSpPr>
        <p:spPr>
          <a:xfrm>
            <a:off x="7301456" y="4011623"/>
            <a:ext cx="1863375" cy="940280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杂物费</a:t>
            </a:r>
            <a:endParaRPr lang="en-US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Pentagon 66">
            <a:extLst>
              <a:ext uri="{FF2B5EF4-FFF2-40B4-BE49-F238E27FC236}">
                <a16:creationId xmlns:a16="http://schemas.microsoft.com/office/drawing/2014/main" id="{9414E06C-4B58-764B-8014-B9840E8F0B0C}"/>
              </a:ext>
            </a:extLst>
          </p:cNvPr>
          <p:cNvSpPr/>
          <p:nvPr/>
        </p:nvSpPr>
        <p:spPr>
          <a:xfrm>
            <a:off x="939265" y="820880"/>
            <a:ext cx="1863375" cy="952030"/>
          </a:xfrm>
          <a:prstGeom prst="homePlate">
            <a:avLst>
              <a:gd name="adj" fmla="val 28209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美工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Pentagon 69">
            <a:extLst>
              <a:ext uri="{FF2B5EF4-FFF2-40B4-BE49-F238E27FC236}">
                <a16:creationId xmlns:a16="http://schemas.microsoft.com/office/drawing/2014/main" id="{669152CE-4493-8442-A813-96E8C309C83F}"/>
              </a:ext>
            </a:extLst>
          </p:cNvPr>
          <p:cNvSpPr/>
          <p:nvPr/>
        </p:nvSpPr>
        <p:spPr>
          <a:xfrm>
            <a:off x="7301457" y="820881"/>
            <a:ext cx="1863375" cy="952030"/>
          </a:xfrm>
          <a:prstGeom prst="homePlate">
            <a:avLst>
              <a:gd name="adj" fmla="val 30723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域名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Pentagon 70">
            <a:extLst>
              <a:ext uri="{FF2B5EF4-FFF2-40B4-BE49-F238E27FC236}">
                <a16:creationId xmlns:a16="http://schemas.microsoft.com/office/drawing/2014/main" id="{F7C22992-7124-894E-BBFB-1814D90C88EE}"/>
              </a:ext>
            </a:extLst>
          </p:cNvPr>
          <p:cNvSpPr/>
          <p:nvPr/>
        </p:nvSpPr>
        <p:spPr>
          <a:xfrm>
            <a:off x="939264" y="2440028"/>
            <a:ext cx="1863375" cy="1011868"/>
          </a:xfrm>
          <a:prstGeom prst="homePlate">
            <a:avLst>
              <a:gd name="adj" fmla="val 29885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开发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Pentagon 71">
            <a:extLst>
              <a:ext uri="{FF2B5EF4-FFF2-40B4-BE49-F238E27FC236}">
                <a16:creationId xmlns:a16="http://schemas.microsoft.com/office/drawing/2014/main" id="{66B82A1F-50BF-B64D-8D84-46CD55DA9B6D}"/>
              </a:ext>
            </a:extLst>
          </p:cNvPr>
          <p:cNvSpPr/>
          <p:nvPr/>
        </p:nvSpPr>
        <p:spPr>
          <a:xfrm>
            <a:off x="7301457" y="2632510"/>
            <a:ext cx="1863375" cy="940280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服务器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TextBox 75">
            <a:extLst>
              <a:ext uri="{FF2B5EF4-FFF2-40B4-BE49-F238E27FC236}">
                <a16:creationId xmlns:a16="http://schemas.microsoft.com/office/drawing/2014/main" id="{37E2F442-AB1D-B34F-9A5C-4518CB69A7E8}"/>
              </a:ext>
            </a:extLst>
          </p:cNvPr>
          <p:cNvSpPr txBox="1"/>
          <p:nvPr/>
        </p:nvSpPr>
        <p:spPr>
          <a:xfrm>
            <a:off x="2981613" y="2308138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9596DA13-0FB4-314F-AA71-7EC7592D0221}"/>
              </a:ext>
            </a:extLst>
          </p:cNvPr>
          <p:cNvSpPr txBox="1"/>
          <p:nvPr/>
        </p:nvSpPr>
        <p:spPr>
          <a:xfrm>
            <a:off x="2995946" y="436964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8A2AED02-4488-0E43-B6F9-C557DBE0421E}"/>
              </a:ext>
            </a:extLst>
          </p:cNvPr>
          <p:cNvSpPr txBox="1"/>
          <p:nvPr/>
        </p:nvSpPr>
        <p:spPr>
          <a:xfrm>
            <a:off x="2995944" y="2554359"/>
            <a:ext cx="3677943" cy="9998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从第一节课（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2021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日）到项目最终评审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(2021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12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，一共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个工作日、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个双休日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,9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个节假日，一共花费按每天工作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小时计算，一共花费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27939.12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4" name="TextBox 31">
            <a:extLst>
              <a:ext uri="{FF2B5EF4-FFF2-40B4-BE49-F238E27FC236}">
                <a16:creationId xmlns:a16="http://schemas.microsoft.com/office/drawing/2014/main" id="{2A000ACA-21E0-4F29-9B55-F77CABC08893}"/>
              </a:ext>
            </a:extLst>
          </p:cNvPr>
          <p:cNvSpPr txBox="1"/>
          <p:nvPr/>
        </p:nvSpPr>
        <p:spPr>
          <a:xfrm>
            <a:off x="9358138" y="2861269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腾讯云双十一优惠，服务器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88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每年</a:t>
            </a:r>
          </a:p>
        </p:txBody>
      </p:sp>
      <p:sp>
        <p:nvSpPr>
          <p:cNvPr id="16" name="Pentagon 70">
            <a:extLst>
              <a:ext uri="{FF2B5EF4-FFF2-40B4-BE49-F238E27FC236}">
                <a16:creationId xmlns:a16="http://schemas.microsoft.com/office/drawing/2014/main" id="{AC64CF88-3DC0-419A-AC19-CE76AF79991C}"/>
              </a:ext>
            </a:extLst>
          </p:cNvPr>
          <p:cNvSpPr/>
          <p:nvPr/>
        </p:nvSpPr>
        <p:spPr>
          <a:xfrm>
            <a:off x="939263" y="4011629"/>
            <a:ext cx="1863375" cy="951791"/>
          </a:xfrm>
          <a:prstGeom prst="homePlate">
            <a:avLst>
              <a:gd name="adj" fmla="val 29885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团队建设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8DD75FA7-786D-46C3-B7D7-23B2BF8A64F4}"/>
              </a:ext>
            </a:extLst>
          </p:cNvPr>
          <p:cNvSpPr txBox="1"/>
          <p:nvPr/>
        </p:nvSpPr>
        <p:spPr>
          <a:xfrm>
            <a:off x="3103168" y="1218370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F9FEE7BE-BF28-4C8F-B353-F9B5179BF19E}"/>
              </a:ext>
            </a:extLst>
          </p:cNvPr>
          <p:cNvSpPr txBox="1"/>
          <p:nvPr/>
        </p:nvSpPr>
        <p:spPr>
          <a:xfrm>
            <a:off x="9358138" y="436964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1DEAF7A7-27CA-46AD-A9C6-6803F8B4B951}"/>
              </a:ext>
            </a:extLst>
          </p:cNvPr>
          <p:cNvSpPr txBox="1"/>
          <p:nvPr/>
        </p:nvSpPr>
        <p:spPr>
          <a:xfrm>
            <a:off x="9617760" y="1207915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预计购入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.com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后缀域名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,30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DF82AA-E254-4F46-B869-19142D384C61}"/>
              </a:ext>
            </a:extLst>
          </p:cNvPr>
          <p:cNvSpPr txBox="1"/>
          <p:nvPr/>
        </p:nvSpPr>
        <p:spPr>
          <a:xfrm>
            <a:off x="4257028" y="5518206"/>
            <a:ext cx="367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总成本：</a:t>
            </a:r>
            <a:endParaRPr lang="en-US" altLang="zh-CN" sz="3600" dirty="0"/>
          </a:p>
          <a:p>
            <a:pPr algn="ctr"/>
            <a:r>
              <a:rPr lang="en-US" altLang="zh-CN" sz="3600" dirty="0"/>
              <a:t>29557.12</a:t>
            </a:r>
            <a:r>
              <a:rPr lang="zh-CN" altLang="en-US" sz="3600" dirty="0"/>
              <a:t>元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875590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平台收入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282A8D-2D1A-4030-A09F-36BA1D31D4B6}"/>
              </a:ext>
            </a:extLst>
          </p:cNvPr>
          <p:cNvSpPr txBox="1"/>
          <p:nvPr/>
        </p:nvSpPr>
        <p:spPr>
          <a:xfrm>
            <a:off x="1356903" y="1570357"/>
            <a:ext cx="3019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广告变现</a:t>
            </a:r>
            <a:r>
              <a:rPr lang="en-US" altLang="zh-CN" sz="4400" b="1" baseline="30000" dirty="0"/>
              <a:t>[5]</a:t>
            </a:r>
            <a:endParaRPr lang="zh-CN" altLang="en-US" sz="4400" b="1" baseline="30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62C562-0E7E-4249-8EE3-876460CB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3" y="3676453"/>
            <a:ext cx="10675953" cy="2802015"/>
          </a:xfrm>
          <a:prstGeom prst="rect">
            <a:avLst/>
          </a:prstGeom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48483E6A-015C-4DF4-B972-FEBB5A0A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59" y="1060058"/>
            <a:ext cx="7000374" cy="38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3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7076F3F-00A7-A346-BFA4-6AF4DC769FCA}"/>
              </a:ext>
            </a:extLst>
          </p:cNvPr>
          <p:cNvSpPr/>
          <p:nvPr/>
        </p:nvSpPr>
        <p:spPr>
          <a:xfrm rot="5400000">
            <a:off x="6033902" y="347390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4B79F12F-952D-3047-A79E-9D7193AC1478}"/>
              </a:ext>
            </a:extLst>
          </p:cNvPr>
          <p:cNvSpPr/>
          <p:nvPr/>
        </p:nvSpPr>
        <p:spPr>
          <a:xfrm>
            <a:off x="6292990" y="3704422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914788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142890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项目的成本主要集中再人工费用上，服务器、域名、美工等占较小比例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7EC0F1A7-CA90-C143-8814-3EE9C3F3A03C}"/>
              </a:ext>
            </a:extLst>
          </p:cNvPr>
          <p:cNvSpPr txBox="1"/>
          <p:nvPr/>
        </p:nvSpPr>
        <p:spPr>
          <a:xfrm>
            <a:off x="7153534" y="3143260"/>
            <a:ext cx="4076056" cy="1641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项目收益主要来自于微信的广告和活动推广，由于涉及到的元素较多，无法计算出具体的收入，单数无疑问的，在微信小游戏上确实诞生多款成功盈利的游戏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5244612"/>
            <a:ext cx="4076056" cy="288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项目风险与机遇共存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049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操作可行性与社会可行性</a:t>
            </a:r>
          </a:p>
        </p:txBody>
      </p:sp>
      <p:sp>
        <p:nvSpPr>
          <p:cNvPr id="41" name="六边形 40">
            <a:extLst>
              <a:ext uri="{FF2B5EF4-FFF2-40B4-BE49-F238E27FC236}">
                <a16:creationId xmlns:a16="http://schemas.microsoft.com/office/drawing/2014/main" id="{E7225840-E8B8-4EEF-8E3C-789C83728962}"/>
              </a:ext>
            </a:extLst>
          </p:cNvPr>
          <p:cNvSpPr/>
          <p:nvPr/>
        </p:nvSpPr>
        <p:spPr>
          <a:xfrm rot="5400000">
            <a:off x="5716337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8C6446B1-95CB-455E-8488-94AC0D012807}"/>
              </a:ext>
            </a:extLst>
          </p:cNvPr>
          <p:cNvSpPr/>
          <p:nvPr/>
        </p:nvSpPr>
        <p:spPr>
          <a:xfrm>
            <a:off x="5975425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9C9263AE-81B4-4098-BC17-04A26457A04C}"/>
              </a:ext>
            </a:extLst>
          </p:cNvPr>
          <p:cNvSpPr/>
          <p:nvPr/>
        </p:nvSpPr>
        <p:spPr>
          <a:xfrm rot="5400000">
            <a:off x="5755572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BB212BCA-C3C8-42CD-89C3-9299B95481DD}"/>
              </a:ext>
            </a:extLst>
          </p:cNvPr>
          <p:cNvSpPr/>
          <p:nvPr/>
        </p:nvSpPr>
        <p:spPr>
          <a:xfrm>
            <a:off x="6014660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Oval 30">
            <a:extLst>
              <a:ext uri="{FF2B5EF4-FFF2-40B4-BE49-F238E27FC236}">
                <a16:creationId xmlns:a16="http://schemas.microsoft.com/office/drawing/2014/main" id="{9405ACA9-C8B4-4432-B717-7ABA5D714ECC}"/>
              </a:ext>
            </a:extLst>
          </p:cNvPr>
          <p:cNvSpPr/>
          <p:nvPr/>
        </p:nvSpPr>
        <p:spPr>
          <a:xfrm>
            <a:off x="956301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TextBox 33">
            <a:extLst>
              <a:ext uri="{FF2B5EF4-FFF2-40B4-BE49-F238E27FC236}">
                <a16:creationId xmlns:a16="http://schemas.microsoft.com/office/drawing/2014/main" id="{8578B41C-9367-48FE-8AA9-89FCD0C0C07C}"/>
              </a:ext>
            </a:extLst>
          </p:cNvPr>
          <p:cNvSpPr txBox="1"/>
          <p:nvPr/>
        </p:nvSpPr>
        <p:spPr>
          <a:xfrm>
            <a:off x="6875204" y="3690032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游戏内容简单，没有血腥画面，不会侵犯到他人，集体或国家的利益，亦没有违反国家法律。</a:t>
            </a:r>
          </a:p>
        </p:txBody>
      </p:sp>
      <p:sp>
        <p:nvSpPr>
          <p:cNvPr id="49" name="TextBox 33">
            <a:extLst>
              <a:ext uri="{FF2B5EF4-FFF2-40B4-BE49-F238E27FC236}">
                <a16:creationId xmlns:a16="http://schemas.microsoft.com/office/drawing/2014/main" id="{C84DA6E6-A9EF-45BF-8D33-F6D601093FF8}"/>
              </a:ext>
            </a:extLst>
          </p:cNvPr>
          <p:cNvSpPr txBox="1"/>
          <p:nvPr/>
        </p:nvSpPr>
        <p:spPr>
          <a:xfrm>
            <a:off x="6960970" y="1999473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游戏画面健康美观，无传达不良信息，不会夹带私货，老少皆宜，不会对青少年的思想成长造成负面影响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91121E-E6B2-4CEB-A78F-2E6235DDD7CE}"/>
              </a:ext>
            </a:extLst>
          </p:cNvPr>
          <p:cNvSpPr txBox="1"/>
          <p:nvPr/>
        </p:nvSpPr>
        <p:spPr>
          <a:xfrm>
            <a:off x="5670936" y="914762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社会可行性：</a:t>
            </a:r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B66D6075-FC53-4B94-A389-BC52A6BB0BDE}"/>
              </a:ext>
            </a:extLst>
          </p:cNvPr>
          <p:cNvSpPr/>
          <p:nvPr/>
        </p:nvSpPr>
        <p:spPr>
          <a:xfrm rot="5400000">
            <a:off x="436013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Oval 9">
            <a:extLst>
              <a:ext uri="{FF2B5EF4-FFF2-40B4-BE49-F238E27FC236}">
                <a16:creationId xmlns:a16="http://schemas.microsoft.com/office/drawing/2014/main" id="{59252765-C181-4553-8F66-A0DB47D3A494}"/>
              </a:ext>
            </a:extLst>
          </p:cNvPr>
          <p:cNvSpPr/>
          <p:nvPr/>
        </p:nvSpPr>
        <p:spPr>
          <a:xfrm>
            <a:off x="695101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C4B9F475-4F21-4DAB-8688-643261470641}"/>
              </a:ext>
            </a:extLst>
          </p:cNvPr>
          <p:cNvSpPr/>
          <p:nvPr/>
        </p:nvSpPr>
        <p:spPr>
          <a:xfrm rot="5400000">
            <a:off x="475248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Oval 23">
            <a:extLst>
              <a:ext uri="{FF2B5EF4-FFF2-40B4-BE49-F238E27FC236}">
                <a16:creationId xmlns:a16="http://schemas.microsoft.com/office/drawing/2014/main" id="{18D739D6-3B4A-42A3-927F-98EA5898CF48}"/>
              </a:ext>
            </a:extLst>
          </p:cNvPr>
          <p:cNvSpPr/>
          <p:nvPr/>
        </p:nvSpPr>
        <p:spPr>
          <a:xfrm>
            <a:off x="734336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3D2483E2-1905-4243-877E-8B600EC54533}"/>
              </a:ext>
            </a:extLst>
          </p:cNvPr>
          <p:cNvSpPr txBox="1"/>
          <p:nvPr/>
        </p:nvSpPr>
        <p:spPr>
          <a:xfrm>
            <a:off x="1594880" y="3690032"/>
            <a:ext cx="3941470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根据我们的调研，微信上不乏收益较好的大型游戏，所以我们小组认为我们的游戏可以在微信中被接受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id="{FE57C9E7-45FA-4452-AB7C-2378B8D6566D}"/>
              </a:ext>
            </a:extLst>
          </p:cNvPr>
          <p:cNvSpPr txBox="1"/>
          <p:nvPr/>
        </p:nvSpPr>
        <p:spPr>
          <a:xfrm>
            <a:off x="1680646" y="1999473"/>
            <a:ext cx="3900800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游戏市场份额逐年上升，玩家们渴望玩到有新意的游戏，我们小组认为我们改早的飞翔小鸟游戏可以被他们所接受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97B62BB-BE36-4D30-9C14-BA98F2B401B6}"/>
              </a:ext>
            </a:extLst>
          </p:cNvPr>
          <p:cNvSpPr txBox="1"/>
          <p:nvPr/>
        </p:nvSpPr>
        <p:spPr>
          <a:xfrm>
            <a:off x="499611" y="905940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操作可行性：</a:t>
            </a:r>
          </a:p>
        </p:txBody>
      </p:sp>
    </p:spTree>
    <p:extLst>
      <p:ext uri="{BB962C8B-B14F-4D97-AF65-F5344CB8AC3E}">
        <p14:creationId xmlns:p14="http://schemas.microsoft.com/office/powerpoint/2010/main" val="3246118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78171" y="1582786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7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/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/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/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/>
          <p:cNvGrpSpPr/>
          <p:nvPr/>
        </p:nvGrpSpPr>
        <p:grpSpPr>
          <a:xfrm>
            <a:off x="668096" y="4722420"/>
            <a:ext cx="1558637" cy="526081"/>
            <a:chOff x="-7317" y="0"/>
            <a:chExt cx="1975543" cy="526340"/>
          </a:xfrm>
        </p:grpSpPr>
        <p:sp>
          <p:nvSpPr>
            <p:cNvPr id="59" name="矩形 58"/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/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/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/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Vue.js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/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前端开发工具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/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/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/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/>
          <p:cNvGrpSpPr/>
          <p:nvPr/>
        </p:nvGrpSpPr>
        <p:grpSpPr>
          <a:xfrm>
            <a:off x="694770" y="5372054"/>
            <a:ext cx="1858309" cy="1251177"/>
            <a:chOff x="-12440" y="-607"/>
            <a:chExt cx="2355372" cy="1043086"/>
          </a:xfrm>
        </p:grpSpPr>
        <p:sp>
          <p:nvSpPr>
            <p:cNvPr id="44" name="矩形 43"/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HTML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CSS 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/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/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9CC770-B5D1-4C41-B655-CAA85EF9F48E}"/>
              </a:ext>
            </a:extLst>
          </p:cNvPr>
          <p:cNvGrpSpPr/>
          <p:nvPr/>
        </p:nvGrpSpPr>
        <p:grpSpPr>
          <a:xfrm>
            <a:off x="734671" y="3140061"/>
            <a:ext cx="1818408" cy="550459"/>
            <a:chOff x="-78" y="0"/>
            <a:chExt cx="2304799" cy="55073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68E04FB-0B57-41C3-99B4-045855B4313E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Spring Boot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83">
              <a:extLst>
                <a:ext uri="{FF2B5EF4-FFF2-40B4-BE49-F238E27FC236}">
                  <a16:creationId xmlns:a16="http://schemas.microsoft.com/office/drawing/2014/main" id="{DAA3FC07-BF7E-484E-A668-CA80E513A722}"/>
                </a:ext>
              </a:extLst>
            </p:cNvPr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后端开发工具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4F69894-6D1E-4086-A1F3-9CEACDDF082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5C976CA-0A29-431C-B41D-14D971977DDF}"/>
              </a:ext>
            </a:extLst>
          </p:cNvPr>
          <p:cNvGrpSpPr/>
          <p:nvPr/>
        </p:nvGrpSpPr>
        <p:grpSpPr>
          <a:xfrm>
            <a:off x="694770" y="3976975"/>
            <a:ext cx="1818408" cy="550459"/>
            <a:chOff x="-78" y="0"/>
            <a:chExt cx="2304799" cy="55073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B9A4590-AECF-4F47-88D3-CD8836CA876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MySQL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文本框 83">
              <a:extLst>
                <a:ext uri="{FF2B5EF4-FFF2-40B4-BE49-F238E27FC236}">
                  <a16:creationId xmlns:a16="http://schemas.microsoft.com/office/drawing/2014/main" id="{FA2872A4-569F-47A7-B63B-C4631F4D386C}"/>
                </a:ext>
              </a:extLst>
            </p:cNvPr>
            <p:cNvSpPr txBox="1"/>
            <p:nvPr/>
          </p:nvSpPr>
          <p:spPr>
            <a:xfrm>
              <a:off x="103605" y="0"/>
              <a:ext cx="916738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数据库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DF3CB9C-C4AC-449C-B977-15DBF92CFADF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06305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项目经验</a:t>
            </a:r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小组成员均没有使用</a:t>
            </a:r>
            <a:r>
              <a:rPr lang="en-US" altLang="zh-CN" dirty="0"/>
              <a:t>JS</a:t>
            </a:r>
            <a:r>
              <a:rPr lang="zh-CN" altLang="en-US" dirty="0"/>
              <a:t>框架的项目经验，学习成本较高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3429000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对软件内存没有空间限制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330787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限制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5892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7076F3F-00A7-A346-BFA4-6AF4DC769FCA}"/>
              </a:ext>
            </a:extLst>
          </p:cNvPr>
          <p:cNvSpPr/>
          <p:nvPr/>
        </p:nvSpPr>
        <p:spPr>
          <a:xfrm rot="5400000">
            <a:off x="6033902" y="347390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4B79F12F-952D-3047-A79E-9D7193AC1478}"/>
              </a:ext>
            </a:extLst>
          </p:cNvPr>
          <p:cNvSpPr/>
          <p:nvPr/>
        </p:nvSpPr>
        <p:spPr>
          <a:xfrm>
            <a:off x="6292990" y="3704422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914788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142890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项目的成本主要集中在人工费用上，服务器、域名、美工等占较小比例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使用微信开发成本基本相同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7EC0F1A7-CA90-C143-8814-3EE9C3F3A03C}"/>
              </a:ext>
            </a:extLst>
          </p:cNvPr>
          <p:cNvSpPr txBox="1"/>
          <p:nvPr/>
        </p:nvSpPr>
        <p:spPr>
          <a:xfrm>
            <a:off x="7153534" y="3664733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现在，页游游戏用户明显较以前减少，用户低龄化明显，游戏市场偏小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5244612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网站的初期推广困难，需要大量的资金进行宣传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49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项目概述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86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58934" y="1582786"/>
            <a:ext cx="5763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端开发的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3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/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/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/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/>
          <p:cNvGrpSpPr/>
          <p:nvPr/>
        </p:nvGrpSpPr>
        <p:grpSpPr>
          <a:xfrm>
            <a:off x="668096" y="4722420"/>
            <a:ext cx="1558637" cy="526081"/>
            <a:chOff x="-7317" y="0"/>
            <a:chExt cx="1975543" cy="526340"/>
          </a:xfrm>
        </p:grpSpPr>
        <p:sp>
          <p:nvSpPr>
            <p:cNvPr id="59" name="矩形 58"/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/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/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/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flutter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/>
            <p:cNvSpPr txBox="1"/>
            <p:nvPr/>
          </p:nvSpPr>
          <p:spPr>
            <a:xfrm>
              <a:off x="103605" y="0"/>
              <a:ext cx="1526271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en-US" altLang="zh-CN" sz="1400" b="1" dirty="0">
                  <a:solidFill>
                    <a:srgbClr val="1C2E48"/>
                  </a:solidFill>
                </a:rPr>
                <a:t>APP</a:t>
              </a:r>
              <a:r>
                <a:rPr lang="zh-CN" altLang="en-US" sz="1400" b="1" dirty="0">
                  <a:solidFill>
                    <a:srgbClr val="1C2E48"/>
                  </a:solidFill>
                </a:rPr>
                <a:t>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/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/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/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/>
          <p:cNvGrpSpPr/>
          <p:nvPr/>
        </p:nvGrpSpPr>
        <p:grpSpPr>
          <a:xfrm>
            <a:off x="694770" y="5372054"/>
            <a:ext cx="1858309" cy="1251177"/>
            <a:chOff x="-12440" y="-607"/>
            <a:chExt cx="2355372" cy="1043086"/>
          </a:xfrm>
        </p:grpSpPr>
        <p:sp>
          <p:nvSpPr>
            <p:cNvPr id="44" name="矩形 43"/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HTML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CSS 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/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/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9CC770-B5D1-4C41-B655-CAA85EF9F48E}"/>
              </a:ext>
            </a:extLst>
          </p:cNvPr>
          <p:cNvGrpSpPr/>
          <p:nvPr/>
        </p:nvGrpSpPr>
        <p:grpSpPr>
          <a:xfrm>
            <a:off x="734671" y="3140061"/>
            <a:ext cx="1818408" cy="550459"/>
            <a:chOff x="-78" y="0"/>
            <a:chExt cx="2304799" cy="55073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68E04FB-0B57-41C3-99B4-045855B4313E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Spring Boot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83">
              <a:extLst>
                <a:ext uri="{FF2B5EF4-FFF2-40B4-BE49-F238E27FC236}">
                  <a16:creationId xmlns:a16="http://schemas.microsoft.com/office/drawing/2014/main" id="{DAA3FC07-BF7E-484E-A668-CA80E513A722}"/>
                </a:ext>
              </a:extLst>
            </p:cNvPr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后端开发工具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4F69894-6D1E-4086-A1F3-9CEACDDF082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5C976CA-0A29-431C-B41D-14D971977DDF}"/>
              </a:ext>
            </a:extLst>
          </p:cNvPr>
          <p:cNvGrpSpPr/>
          <p:nvPr/>
        </p:nvGrpSpPr>
        <p:grpSpPr>
          <a:xfrm>
            <a:off x="694770" y="3976975"/>
            <a:ext cx="1818408" cy="550459"/>
            <a:chOff x="-78" y="0"/>
            <a:chExt cx="2304799" cy="55073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B9A4590-AECF-4F47-88D3-CD8836CA876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MySQL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文本框 83">
              <a:extLst>
                <a:ext uri="{FF2B5EF4-FFF2-40B4-BE49-F238E27FC236}">
                  <a16:creationId xmlns:a16="http://schemas.microsoft.com/office/drawing/2014/main" id="{FA2872A4-569F-47A7-B63B-C4631F4D386C}"/>
                </a:ext>
              </a:extLst>
            </p:cNvPr>
            <p:cNvSpPr txBox="1"/>
            <p:nvPr/>
          </p:nvSpPr>
          <p:spPr>
            <a:xfrm>
              <a:off x="103605" y="0"/>
              <a:ext cx="916738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数据库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DF3CB9C-C4AC-449C-B977-15DBF92CFADF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47333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项目经验</a:t>
            </a:r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小组成员均没有使用</a:t>
            </a:r>
            <a:r>
              <a:rPr lang="en-US" altLang="zh-CN" dirty="0" err="1"/>
              <a:t>Fluter</a:t>
            </a:r>
            <a:r>
              <a:rPr lang="zh-CN" altLang="en-US" dirty="0"/>
              <a:t>的项目经验，学习成本较高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3429000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对软件内存没有空间限制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330787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限制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4337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557472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4754461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010702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项目的成本主要集中在人工费用上，服务器、域名、美工等占较小比例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使用微信开发成本基本相同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4635268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现在，手游市场用户庞大，但是游戏游戏种类数量太多，网站的初期推广及其困难，需要大量的资金进行宣传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46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9846" y="158278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三种可行性方案的比较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74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比较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2F1081D-E75E-4EE5-93EB-F29D82F81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79902"/>
              </p:ext>
            </p:extLst>
          </p:nvPr>
        </p:nvGraphicFramePr>
        <p:xfrm>
          <a:off x="1172464" y="1021418"/>
          <a:ext cx="9754616" cy="4602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654">
                  <a:extLst>
                    <a:ext uri="{9D8B030D-6E8A-4147-A177-3AD203B41FA5}">
                      <a16:colId xmlns:a16="http://schemas.microsoft.com/office/drawing/2014/main" val="4243197973"/>
                    </a:ext>
                  </a:extLst>
                </a:gridCol>
                <a:gridCol w="2438654">
                  <a:extLst>
                    <a:ext uri="{9D8B030D-6E8A-4147-A177-3AD203B41FA5}">
                      <a16:colId xmlns:a16="http://schemas.microsoft.com/office/drawing/2014/main" val="1060509841"/>
                    </a:ext>
                  </a:extLst>
                </a:gridCol>
                <a:gridCol w="2438654">
                  <a:extLst>
                    <a:ext uri="{9D8B030D-6E8A-4147-A177-3AD203B41FA5}">
                      <a16:colId xmlns:a16="http://schemas.microsoft.com/office/drawing/2014/main" val="240210266"/>
                    </a:ext>
                  </a:extLst>
                </a:gridCol>
                <a:gridCol w="2438654">
                  <a:extLst>
                    <a:ext uri="{9D8B030D-6E8A-4147-A177-3AD203B41FA5}">
                      <a16:colId xmlns:a16="http://schemas.microsoft.com/office/drawing/2014/main" val="3440642813"/>
                    </a:ext>
                  </a:extLst>
                </a:gridCol>
              </a:tblGrid>
              <a:tr h="100364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微信开发者工具开发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网页端开发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端开发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821112"/>
                  </a:ext>
                </a:extLst>
              </a:tr>
              <a:tr h="198537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技术可行性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软件规模将收到限制，需要学习微信开发者工具，有一定的成本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需要学习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vue.js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Spring Boot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等开发框架，有较高的学习成本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需要学习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flutter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，学习成本较高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9534"/>
                  </a:ext>
                </a:extLst>
              </a:tr>
              <a:tr h="1613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经济可行性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只要完成初期用户的积累，就可以获得一定的收益和推广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初期需要投入较大的资金进行推广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初期需要投入较大的资金进行推广</a:t>
                      </a: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863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74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47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SWOT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分析</a:t>
            </a:r>
          </a:p>
        </p:txBody>
      </p:sp>
      <p:sp>
        <p:nvSpPr>
          <p:cNvPr id="13" name="îSḻïḍê">
            <a:extLst>
              <a:ext uri="{FF2B5EF4-FFF2-40B4-BE49-F238E27FC236}">
                <a16:creationId xmlns:a16="http://schemas.microsoft.com/office/drawing/2014/main" id="{016E39BF-2781-4CB8-8391-427DF51A2FA9}"/>
              </a:ext>
            </a:extLst>
          </p:cNvPr>
          <p:cNvSpPr/>
          <p:nvPr/>
        </p:nvSpPr>
        <p:spPr>
          <a:xfrm>
            <a:off x="5561164" y="272855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iSľiḑé">
            <a:extLst>
              <a:ext uri="{FF2B5EF4-FFF2-40B4-BE49-F238E27FC236}">
                <a16:creationId xmlns:a16="http://schemas.microsoft.com/office/drawing/2014/main" id="{1B38D3C1-7544-4D8B-A5A7-CB2B74D4C98D}"/>
              </a:ext>
            </a:extLst>
          </p:cNvPr>
          <p:cNvSpPr/>
          <p:nvPr/>
        </p:nvSpPr>
        <p:spPr>
          <a:xfrm>
            <a:off x="5802905" y="296006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16" name="直接连接符 23">
            <a:extLst>
              <a:ext uri="{FF2B5EF4-FFF2-40B4-BE49-F238E27FC236}">
                <a16:creationId xmlns:a16="http://schemas.microsoft.com/office/drawing/2014/main" id="{AF413DAF-DB9C-4FFD-8D08-FF039DB74F3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343892" y="251127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4">
            <a:extLst>
              <a:ext uri="{FF2B5EF4-FFF2-40B4-BE49-F238E27FC236}">
                <a16:creationId xmlns:a16="http://schemas.microsoft.com/office/drawing/2014/main" id="{58AA5B93-5ACE-4719-A70F-DDC8ED35F81A}"/>
              </a:ext>
            </a:extLst>
          </p:cNvPr>
          <p:cNvCxnSpPr>
            <a:stCxn id="13" idx="5"/>
          </p:cNvCxnSpPr>
          <p:nvPr/>
        </p:nvCxnSpPr>
        <p:spPr>
          <a:xfrm>
            <a:off x="6430755" y="359814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5">
            <a:extLst>
              <a:ext uri="{FF2B5EF4-FFF2-40B4-BE49-F238E27FC236}">
                <a16:creationId xmlns:a16="http://schemas.microsoft.com/office/drawing/2014/main" id="{B0C5CD0E-9B51-4B02-9910-D9463D4BA4EA}"/>
              </a:ext>
            </a:extLst>
          </p:cNvPr>
          <p:cNvCxnSpPr>
            <a:stCxn id="13" idx="7"/>
          </p:cNvCxnSpPr>
          <p:nvPr/>
        </p:nvCxnSpPr>
        <p:spPr>
          <a:xfrm flipV="1">
            <a:off x="6430755" y="250607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6">
            <a:extLst>
              <a:ext uri="{FF2B5EF4-FFF2-40B4-BE49-F238E27FC236}">
                <a16:creationId xmlns:a16="http://schemas.microsoft.com/office/drawing/2014/main" id="{095B22D6-597B-49F9-85B9-08BB403F8E35}"/>
              </a:ext>
            </a:extLst>
          </p:cNvPr>
          <p:cNvCxnSpPr/>
          <p:nvPr/>
        </p:nvCxnSpPr>
        <p:spPr>
          <a:xfrm flipV="1">
            <a:off x="6579953" y="323794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7">
            <a:extLst>
              <a:ext uri="{FF2B5EF4-FFF2-40B4-BE49-F238E27FC236}">
                <a16:creationId xmlns:a16="http://schemas.microsoft.com/office/drawing/2014/main" id="{7AD92C87-B32D-419E-86F8-B212A3C21E16}"/>
              </a:ext>
            </a:extLst>
          </p:cNvPr>
          <p:cNvCxnSpPr>
            <a:stCxn id="13" idx="3"/>
          </p:cNvCxnSpPr>
          <p:nvPr/>
        </p:nvCxnSpPr>
        <p:spPr>
          <a:xfrm flipH="1">
            <a:off x="5343892" y="359814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8">
            <a:extLst>
              <a:ext uri="{FF2B5EF4-FFF2-40B4-BE49-F238E27FC236}">
                <a16:creationId xmlns:a16="http://schemas.microsoft.com/office/drawing/2014/main" id="{26AA5319-0239-461D-8D47-B6E987BD715B}"/>
              </a:ext>
            </a:extLst>
          </p:cNvPr>
          <p:cNvCxnSpPr/>
          <p:nvPr/>
        </p:nvCxnSpPr>
        <p:spPr>
          <a:xfrm flipH="1" flipV="1">
            <a:off x="5371208" y="323794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9">
            <a:extLst>
              <a:ext uri="{FF2B5EF4-FFF2-40B4-BE49-F238E27FC236}">
                <a16:creationId xmlns:a16="http://schemas.microsoft.com/office/drawing/2014/main" id="{85D4CE34-8155-41B1-8594-6ACBA2C59DF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067653" y="256868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30">
            <a:extLst>
              <a:ext uri="{FF2B5EF4-FFF2-40B4-BE49-F238E27FC236}">
                <a16:creationId xmlns:a16="http://schemas.microsoft.com/office/drawing/2014/main" id="{55E3A324-B2FD-466A-8C93-548E42CD5895}"/>
              </a:ext>
            </a:extLst>
          </p:cNvPr>
          <p:cNvCxnSpPr>
            <a:stCxn id="13" idx="4"/>
          </p:cNvCxnSpPr>
          <p:nvPr/>
        </p:nvCxnSpPr>
        <p:spPr>
          <a:xfrm flipH="1">
            <a:off x="6066201" y="374734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ṥ1îḓe">
            <a:extLst>
              <a:ext uri="{FF2B5EF4-FFF2-40B4-BE49-F238E27FC236}">
                <a16:creationId xmlns:a16="http://schemas.microsoft.com/office/drawing/2014/main" id="{C5B3E785-B7F6-4A1A-A0D6-EF486A665BCB}"/>
              </a:ext>
            </a:extLst>
          </p:cNvPr>
          <p:cNvSpPr/>
          <p:nvPr/>
        </p:nvSpPr>
        <p:spPr bwMode="auto">
          <a:xfrm>
            <a:off x="5618572" y="386578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5" name="ï$ļîḓé">
            <a:extLst>
              <a:ext uri="{FF2B5EF4-FFF2-40B4-BE49-F238E27FC236}">
                <a16:creationId xmlns:a16="http://schemas.microsoft.com/office/drawing/2014/main" id="{23221596-C686-4897-B930-04F8163D2E56}"/>
              </a:ext>
            </a:extLst>
          </p:cNvPr>
          <p:cNvSpPr/>
          <p:nvPr/>
        </p:nvSpPr>
        <p:spPr bwMode="auto">
          <a:xfrm>
            <a:off x="6486213" y="365941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6" name="ísḷíďê">
            <a:extLst>
              <a:ext uri="{FF2B5EF4-FFF2-40B4-BE49-F238E27FC236}">
                <a16:creationId xmlns:a16="http://schemas.microsoft.com/office/drawing/2014/main" id="{484C047F-2E99-4736-823D-1B4522DFBDF6}"/>
              </a:ext>
            </a:extLst>
          </p:cNvPr>
          <p:cNvSpPr/>
          <p:nvPr/>
        </p:nvSpPr>
        <p:spPr bwMode="auto">
          <a:xfrm>
            <a:off x="4310570" y="366086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7" name="ïsļîḍè">
            <a:extLst>
              <a:ext uri="{FF2B5EF4-FFF2-40B4-BE49-F238E27FC236}">
                <a16:creationId xmlns:a16="http://schemas.microsoft.com/office/drawing/2014/main" id="{380C4320-6D10-4068-A99F-A63E1D12B731}"/>
              </a:ext>
            </a:extLst>
          </p:cNvPr>
          <p:cNvSpPr/>
          <p:nvPr/>
        </p:nvSpPr>
        <p:spPr bwMode="auto">
          <a:xfrm>
            <a:off x="6486213" y="147214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8" name="îṡ1íḍè">
            <a:extLst>
              <a:ext uri="{FF2B5EF4-FFF2-40B4-BE49-F238E27FC236}">
                <a16:creationId xmlns:a16="http://schemas.microsoft.com/office/drawing/2014/main" id="{3C44D8B1-0661-481D-B960-8EC188540C93}"/>
              </a:ext>
            </a:extLst>
          </p:cNvPr>
          <p:cNvSpPr/>
          <p:nvPr/>
        </p:nvSpPr>
        <p:spPr bwMode="auto">
          <a:xfrm>
            <a:off x="4310570" y="147795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9" name="iŝḷïḓê">
            <a:extLst>
              <a:ext uri="{FF2B5EF4-FFF2-40B4-BE49-F238E27FC236}">
                <a16:creationId xmlns:a16="http://schemas.microsoft.com/office/drawing/2014/main" id="{AAF8BE94-1FD0-4602-B818-49E8AE08CD12}"/>
              </a:ext>
            </a:extLst>
          </p:cNvPr>
          <p:cNvSpPr/>
          <p:nvPr/>
        </p:nvSpPr>
        <p:spPr bwMode="auto">
          <a:xfrm>
            <a:off x="5619299" y="192412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0" name="îşlíḑé">
            <a:extLst>
              <a:ext uri="{FF2B5EF4-FFF2-40B4-BE49-F238E27FC236}">
                <a16:creationId xmlns:a16="http://schemas.microsoft.com/office/drawing/2014/main" id="{C0E640D7-834D-48B1-BBE4-17784CA597E8}"/>
              </a:ext>
            </a:extLst>
          </p:cNvPr>
          <p:cNvSpPr/>
          <p:nvPr/>
        </p:nvSpPr>
        <p:spPr bwMode="auto">
          <a:xfrm>
            <a:off x="6696222" y="278813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1" name="íSlíḓè">
            <a:extLst>
              <a:ext uri="{FF2B5EF4-FFF2-40B4-BE49-F238E27FC236}">
                <a16:creationId xmlns:a16="http://schemas.microsoft.com/office/drawing/2014/main" id="{770B11A2-7AF3-4D35-87BA-E6A564AB0CD8}"/>
              </a:ext>
            </a:extLst>
          </p:cNvPr>
          <p:cNvSpPr/>
          <p:nvPr/>
        </p:nvSpPr>
        <p:spPr bwMode="auto">
          <a:xfrm>
            <a:off x="4756016" y="278959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2" name="iŝ1íḋè">
            <a:extLst>
              <a:ext uri="{FF2B5EF4-FFF2-40B4-BE49-F238E27FC236}">
                <a16:creationId xmlns:a16="http://schemas.microsoft.com/office/drawing/2014/main" id="{245E0F8A-C1F3-4337-9F91-00E010AAEF15}"/>
              </a:ext>
            </a:extLst>
          </p:cNvPr>
          <p:cNvSpPr/>
          <p:nvPr/>
        </p:nvSpPr>
        <p:spPr>
          <a:xfrm>
            <a:off x="5937810" y="215136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3" name="iṡlïdè">
            <a:extLst>
              <a:ext uri="{FF2B5EF4-FFF2-40B4-BE49-F238E27FC236}">
                <a16:creationId xmlns:a16="http://schemas.microsoft.com/office/drawing/2014/main" id="{86E9195E-B495-4246-A176-8685E9300B6A}"/>
              </a:ext>
            </a:extLst>
          </p:cNvPr>
          <p:cNvSpPr/>
          <p:nvPr/>
        </p:nvSpPr>
        <p:spPr>
          <a:xfrm>
            <a:off x="6907913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4" name="iṩḷíḑe">
            <a:extLst>
              <a:ext uri="{FF2B5EF4-FFF2-40B4-BE49-F238E27FC236}">
                <a16:creationId xmlns:a16="http://schemas.microsoft.com/office/drawing/2014/main" id="{64B60F65-29D8-4424-8099-8C402F1F8B57}"/>
              </a:ext>
            </a:extLst>
          </p:cNvPr>
          <p:cNvSpPr/>
          <p:nvPr/>
        </p:nvSpPr>
        <p:spPr>
          <a:xfrm>
            <a:off x="5937810" y="409302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5" name="ïṩľïďê">
            <a:extLst>
              <a:ext uri="{FF2B5EF4-FFF2-40B4-BE49-F238E27FC236}">
                <a16:creationId xmlns:a16="http://schemas.microsoft.com/office/drawing/2014/main" id="{C9FDA0A0-81C5-483F-80E3-EC3B98C90E42}"/>
              </a:ext>
            </a:extLst>
          </p:cNvPr>
          <p:cNvSpPr/>
          <p:nvPr/>
        </p:nvSpPr>
        <p:spPr>
          <a:xfrm>
            <a:off x="4966980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1DB535-5198-45A0-BD56-643DDE0F0221}"/>
              </a:ext>
            </a:extLst>
          </p:cNvPr>
          <p:cNvSpPr/>
          <p:nvPr/>
        </p:nvSpPr>
        <p:spPr>
          <a:xfrm>
            <a:off x="129843" y="1072296"/>
            <a:ext cx="4119458" cy="120032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项目成员有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学习经验，容易上手微信开发者工具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游戏样式新颖，市场上未出现过。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微信小程序投入资金较少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07B58B-33ED-4951-B913-B4F5DF3113E0}"/>
              </a:ext>
            </a:extLst>
          </p:cNvPr>
          <p:cNvSpPr/>
          <p:nvPr/>
        </p:nvSpPr>
        <p:spPr>
          <a:xfrm>
            <a:off x="7801643" y="4345817"/>
            <a:ext cx="4237957" cy="120032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市面上游戏种类庞多，都是潜在的竞争者，竞争压力大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广告收费的形式容易失去用户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A989414-07AE-4BD6-99A4-12763AD40EDA}"/>
              </a:ext>
            </a:extLst>
          </p:cNvPr>
          <p:cNvSpPr/>
          <p:nvPr/>
        </p:nvSpPr>
        <p:spPr>
          <a:xfrm>
            <a:off x="7824736" y="1072296"/>
            <a:ext cx="3979432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游戏项目较大，存在不能够完全布置在微信小游戏平台上的风险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开发成员缺乏项目开发经验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项目组资金较紧张，在美工，游戏优化存在投入不足的风险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F95DBA8-F1D8-4C70-9272-563276D439AD}"/>
              </a:ext>
            </a:extLst>
          </p:cNvPr>
          <p:cNvSpPr/>
          <p:nvPr/>
        </p:nvSpPr>
        <p:spPr>
          <a:xfrm>
            <a:off x="152400" y="4207319"/>
            <a:ext cx="4158170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现在市场上手游市场巨大，微信小游戏有着较多的用户量，是一个较好的推广平台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微信平台有存在对小游戏的扶植计划，可以对优秀的小游戏进行资源倾斜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3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cs typeface="+mn-ea"/>
                <a:sym typeface="+mn-lt"/>
              </a:rPr>
              <a:t>Chapter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7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3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项目里程碑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D3955C4-F16E-E34C-B790-A0F1A0095D98}"/>
              </a:ext>
            </a:extLst>
          </p:cNvPr>
          <p:cNvSpPr/>
          <p:nvPr/>
        </p:nvSpPr>
        <p:spPr>
          <a:xfrm rot="16200000" flipH="1">
            <a:off x="3426057" y="325689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84BACAC-5051-754A-9838-57413FA8B99A}"/>
              </a:ext>
            </a:extLst>
          </p:cNvPr>
          <p:cNvSpPr/>
          <p:nvPr/>
        </p:nvSpPr>
        <p:spPr>
          <a:xfrm rot="16200000" flipH="1">
            <a:off x="4497396" y="1397028"/>
            <a:ext cx="396221" cy="2800987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9" name="Title 20">
            <a:extLst>
              <a:ext uri="{FF2B5EF4-FFF2-40B4-BE49-F238E27FC236}">
                <a16:creationId xmlns:a16="http://schemas.microsoft.com/office/drawing/2014/main" id="{AB1B7A0D-21E2-7847-A767-6B1080569326}"/>
              </a:ext>
            </a:extLst>
          </p:cNvPr>
          <p:cNvSpPr txBox="1">
            <a:spLocks/>
          </p:cNvSpPr>
          <p:nvPr/>
        </p:nvSpPr>
        <p:spPr>
          <a:xfrm flipH="1">
            <a:off x="3295013" y="2694135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31 - Dec</a:t>
            </a:r>
          </a:p>
        </p:txBody>
      </p:sp>
      <p:sp>
        <p:nvSpPr>
          <p:cNvPr id="10" name="Title 20">
            <a:extLst>
              <a:ext uri="{FF2B5EF4-FFF2-40B4-BE49-F238E27FC236}">
                <a16:creationId xmlns:a16="http://schemas.microsoft.com/office/drawing/2014/main" id="{E6C5E357-17B8-E54E-A604-77ECA4BDC827}"/>
              </a:ext>
            </a:extLst>
          </p:cNvPr>
          <p:cNvSpPr txBox="1">
            <a:spLocks/>
          </p:cNvSpPr>
          <p:nvPr/>
        </p:nvSpPr>
        <p:spPr>
          <a:xfrm flipH="1">
            <a:off x="1056000" y="2695355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2220AAA-0C91-F848-B334-B608AB73B85F}"/>
              </a:ext>
            </a:extLst>
          </p:cNvPr>
          <p:cNvSpPr/>
          <p:nvPr/>
        </p:nvSpPr>
        <p:spPr>
          <a:xfrm rot="5400000">
            <a:off x="8383260" y="1096728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6CD46A6-FE40-0A4A-AB95-9331AA752E28}"/>
              </a:ext>
            </a:extLst>
          </p:cNvPr>
          <p:cNvSpPr/>
          <p:nvPr/>
        </p:nvSpPr>
        <p:spPr>
          <a:xfrm rot="5400000">
            <a:off x="8030782" y="1449206"/>
            <a:ext cx="378506" cy="4238703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3" name="Title 20">
            <a:extLst>
              <a:ext uri="{FF2B5EF4-FFF2-40B4-BE49-F238E27FC236}">
                <a16:creationId xmlns:a16="http://schemas.microsoft.com/office/drawing/2014/main" id="{A1C69DC8-C8AE-3A4B-A566-8BB90818DEAA}"/>
              </a:ext>
            </a:extLst>
          </p:cNvPr>
          <p:cNvSpPr txBox="1">
            <a:spLocks/>
          </p:cNvSpPr>
          <p:nvPr/>
        </p:nvSpPr>
        <p:spPr>
          <a:xfrm>
            <a:off x="6547291" y="3441927"/>
            <a:ext cx="2022642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10 - Dec</a:t>
            </a:r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BB99FC12-8401-914F-BD35-1B6AB4035E82}"/>
              </a:ext>
            </a:extLst>
          </p:cNvPr>
          <p:cNvSpPr txBox="1">
            <a:spLocks/>
          </p:cNvSpPr>
          <p:nvPr/>
        </p:nvSpPr>
        <p:spPr>
          <a:xfrm>
            <a:off x="10399627" y="3435930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50267C58-127F-DD4F-A751-284382CF70AA}"/>
              </a:ext>
            </a:extLst>
          </p:cNvPr>
          <p:cNvSpPr/>
          <p:nvPr/>
        </p:nvSpPr>
        <p:spPr>
          <a:xfrm rot="16200000" flipH="1">
            <a:off x="3434918" y="1858908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F4ADEEA-53F4-4345-9C6B-8BAEA9C1DDE4}"/>
              </a:ext>
            </a:extLst>
          </p:cNvPr>
          <p:cNvSpPr/>
          <p:nvPr/>
        </p:nvSpPr>
        <p:spPr>
          <a:xfrm rot="16200000" flipH="1">
            <a:off x="3927345" y="2351335"/>
            <a:ext cx="378508" cy="3958801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7" name="Title 20">
            <a:extLst>
              <a:ext uri="{FF2B5EF4-FFF2-40B4-BE49-F238E27FC236}">
                <a16:creationId xmlns:a16="http://schemas.microsoft.com/office/drawing/2014/main" id="{BE610CAD-7D06-C942-AA9E-9121DDD1857D}"/>
              </a:ext>
            </a:extLst>
          </p:cNvPr>
          <p:cNvSpPr txBox="1">
            <a:spLocks/>
          </p:cNvSpPr>
          <p:nvPr/>
        </p:nvSpPr>
        <p:spPr>
          <a:xfrm flipH="1">
            <a:off x="3626748" y="4226020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1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9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44FF1D88-86E4-AF4E-9979-17C476EB8C9B}"/>
              </a:ext>
            </a:extLst>
          </p:cNvPr>
          <p:cNvSpPr txBox="1">
            <a:spLocks/>
          </p:cNvSpPr>
          <p:nvPr/>
        </p:nvSpPr>
        <p:spPr>
          <a:xfrm flipH="1">
            <a:off x="1056001" y="421040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3B5C216-70CF-7141-84AF-CEC1FCDAFA27}"/>
              </a:ext>
            </a:extLst>
          </p:cNvPr>
          <p:cNvSpPr/>
          <p:nvPr/>
        </p:nvSpPr>
        <p:spPr>
          <a:xfrm rot="5400000">
            <a:off x="8383266" y="2621084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B3D89D8-D138-B841-B81C-C022F6D97510}"/>
              </a:ext>
            </a:extLst>
          </p:cNvPr>
          <p:cNvSpPr/>
          <p:nvPr/>
        </p:nvSpPr>
        <p:spPr>
          <a:xfrm rot="5400000">
            <a:off x="8071554" y="2932790"/>
            <a:ext cx="378508" cy="4320249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EE5015F-E0A7-3948-BEDD-2E370E70518C}"/>
              </a:ext>
            </a:extLst>
          </p:cNvPr>
          <p:cNvSpPr txBox="1">
            <a:spLocks/>
          </p:cNvSpPr>
          <p:nvPr/>
        </p:nvSpPr>
        <p:spPr>
          <a:xfrm>
            <a:off x="6547293" y="4973265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05 - </a:t>
            </a:r>
            <a:r>
              <a:rPr lang="en-US" altLang="zh-CN" sz="1482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82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A99CB78-6A36-DF46-B080-B11E08636690}"/>
              </a:ext>
            </a:extLst>
          </p:cNvPr>
          <p:cNvSpPr txBox="1">
            <a:spLocks/>
          </p:cNvSpPr>
          <p:nvPr/>
        </p:nvSpPr>
        <p:spPr>
          <a:xfrm>
            <a:off x="10399624" y="4969158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30%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8E06122-2496-EE44-AB2A-3F2094490C9C}"/>
              </a:ext>
            </a:extLst>
          </p:cNvPr>
          <p:cNvSpPr/>
          <p:nvPr/>
        </p:nvSpPr>
        <p:spPr>
          <a:xfrm rot="16200000" flipH="1">
            <a:off x="3434915" y="3383267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3784619-62F8-4742-8443-E4A3E83D7B6A}"/>
              </a:ext>
            </a:extLst>
          </p:cNvPr>
          <p:cNvSpPr/>
          <p:nvPr/>
        </p:nvSpPr>
        <p:spPr>
          <a:xfrm rot="16200000" flipH="1">
            <a:off x="4090852" y="4039202"/>
            <a:ext cx="378508" cy="3631786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C309352E-1307-C041-A717-FBE0108E3C6A}"/>
              </a:ext>
            </a:extLst>
          </p:cNvPr>
          <p:cNvSpPr txBox="1">
            <a:spLocks/>
          </p:cNvSpPr>
          <p:nvPr/>
        </p:nvSpPr>
        <p:spPr>
          <a:xfrm flipH="1">
            <a:off x="3626755" y="5747774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29 -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Oct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C43D08C8-3162-574B-A008-028F5A78A41E}"/>
              </a:ext>
            </a:extLst>
          </p:cNvPr>
          <p:cNvSpPr txBox="1">
            <a:spLocks/>
          </p:cNvSpPr>
          <p:nvPr/>
        </p:nvSpPr>
        <p:spPr>
          <a:xfrm flipH="1">
            <a:off x="1056000" y="5743630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27" name="TextBox 48">
            <a:extLst>
              <a:ext uri="{FF2B5EF4-FFF2-40B4-BE49-F238E27FC236}">
                <a16:creationId xmlns:a16="http://schemas.microsoft.com/office/drawing/2014/main" id="{5D3618C5-0673-D74F-98F8-CD9B0846BF82}"/>
              </a:ext>
            </a:extLst>
          </p:cNvPr>
          <p:cNvSpPr txBox="1"/>
          <p:nvPr/>
        </p:nvSpPr>
        <p:spPr>
          <a:xfrm>
            <a:off x="6442494" y="2460953"/>
            <a:ext cx="2302917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完成游戏项目，并成功通过测试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64">
            <a:extLst>
              <a:ext uri="{FF2B5EF4-FFF2-40B4-BE49-F238E27FC236}">
                <a16:creationId xmlns:a16="http://schemas.microsoft.com/office/drawing/2014/main" id="{17D9B8B6-1423-F44A-8E86-6EF2C01F9233}"/>
              </a:ext>
            </a:extLst>
          </p:cNvPr>
          <p:cNvSpPr txBox="1"/>
          <p:nvPr/>
        </p:nvSpPr>
        <p:spPr>
          <a:xfrm>
            <a:off x="3406110" y="1676874"/>
            <a:ext cx="2304790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项目总结，完成总评审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</a:p>
        </p:txBody>
      </p:sp>
      <p:sp>
        <p:nvSpPr>
          <p:cNvPr id="29" name="TextBox 82">
            <a:extLst>
              <a:ext uri="{FF2B5EF4-FFF2-40B4-BE49-F238E27FC236}">
                <a16:creationId xmlns:a16="http://schemas.microsoft.com/office/drawing/2014/main" id="{04A15419-F9EC-9446-BCC7-63385F88E01D}"/>
              </a:ext>
            </a:extLst>
          </p:cNvPr>
          <p:cNvSpPr txBox="1"/>
          <p:nvPr/>
        </p:nvSpPr>
        <p:spPr>
          <a:xfrm>
            <a:off x="6388965" y="3977222"/>
            <a:ext cx="230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需求说明通过评审，推出正式版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89">
            <a:extLst>
              <a:ext uri="{FF2B5EF4-FFF2-40B4-BE49-F238E27FC236}">
                <a16:creationId xmlns:a16="http://schemas.microsoft.com/office/drawing/2014/main" id="{53AA62E7-BE79-1C42-9AA3-CAF20AD2D5AE}"/>
              </a:ext>
            </a:extLst>
          </p:cNvPr>
          <p:cNvSpPr txBox="1"/>
          <p:nvPr/>
        </p:nvSpPr>
        <p:spPr>
          <a:xfrm>
            <a:off x="3405024" y="3235365"/>
            <a:ext cx="2305876" cy="62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总体设计及详细设计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96">
            <a:extLst>
              <a:ext uri="{FF2B5EF4-FFF2-40B4-BE49-F238E27FC236}">
                <a16:creationId xmlns:a16="http://schemas.microsoft.com/office/drawing/2014/main" id="{C1DC469A-D87C-1940-8C36-D346D2D9E3CE}"/>
              </a:ext>
            </a:extLst>
          </p:cNvPr>
          <p:cNvSpPr txBox="1"/>
          <p:nvPr/>
        </p:nvSpPr>
        <p:spPr>
          <a:xfrm>
            <a:off x="6418075" y="5526358"/>
            <a:ext cx="2298833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项目计划书通过评审，推出正式版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TextBox 103">
            <a:extLst>
              <a:ext uri="{FF2B5EF4-FFF2-40B4-BE49-F238E27FC236}">
                <a16:creationId xmlns:a16="http://schemas.microsoft.com/office/drawing/2014/main" id="{98A6DD8B-3E69-FD4D-9C84-D9CC2D67CA3E}"/>
              </a:ext>
            </a:extLst>
          </p:cNvPr>
          <p:cNvSpPr txBox="1"/>
          <p:nvPr/>
        </p:nvSpPr>
        <p:spPr>
          <a:xfrm>
            <a:off x="3403135" y="4744234"/>
            <a:ext cx="2307765" cy="62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可行性报告通过评审，推出正式版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接连接符 62">
            <a:extLst>
              <a:ext uri="{FF2B5EF4-FFF2-40B4-BE49-F238E27FC236}">
                <a16:creationId xmlns:a16="http://schemas.microsoft.com/office/drawing/2014/main" id="{0E9F7CB6-F2BF-3348-9AC2-BE2FFEC1F87A}"/>
              </a:ext>
            </a:extLst>
          </p:cNvPr>
          <p:cNvCxnSpPr/>
          <p:nvPr/>
        </p:nvCxnSpPr>
        <p:spPr>
          <a:xfrm>
            <a:off x="6096000" y="123864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3">
            <a:extLst>
              <a:ext uri="{FF2B5EF4-FFF2-40B4-BE49-F238E27FC236}">
                <a16:creationId xmlns:a16="http://schemas.microsoft.com/office/drawing/2014/main" id="{495A12B1-22AD-4DB8-971F-25E39CB9A8C3}"/>
              </a:ext>
            </a:extLst>
          </p:cNvPr>
          <p:cNvSpPr/>
          <p:nvPr/>
        </p:nvSpPr>
        <p:spPr>
          <a:xfrm rot="5400000">
            <a:off x="8366415" y="-624518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F96B6094-EE27-4CE5-8B3F-70B5BC34DAD4}"/>
              </a:ext>
            </a:extLst>
          </p:cNvPr>
          <p:cNvSpPr/>
          <p:nvPr/>
        </p:nvSpPr>
        <p:spPr>
          <a:xfrm rot="5400000">
            <a:off x="6373690" y="1365797"/>
            <a:ext cx="404593" cy="979284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7" name="Title 20">
            <a:extLst>
              <a:ext uri="{FF2B5EF4-FFF2-40B4-BE49-F238E27FC236}">
                <a16:creationId xmlns:a16="http://schemas.microsoft.com/office/drawing/2014/main" id="{3F0F2392-DDBF-4883-B1AD-DE6F53ADD869}"/>
              </a:ext>
            </a:extLst>
          </p:cNvPr>
          <p:cNvSpPr txBox="1">
            <a:spLocks/>
          </p:cNvSpPr>
          <p:nvPr/>
        </p:nvSpPr>
        <p:spPr>
          <a:xfrm>
            <a:off x="10312608" y="1744369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7CBAB8E2-3D2B-0B4C-A961-D9DE6726C771}"/>
              </a:ext>
            </a:extLst>
          </p:cNvPr>
          <p:cNvSpPr txBox="1">
            <a:spLocks/>
          </p:cNvSpPr>
          <p:nvPr/>
        </p:nvSpPr>
        <p:spPr>
          <a:xfrm>
            <a:off x="6110005" y="1733686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14 – Jan</a:t>
            </a:r>
          </a:p>
        </p:txBody>
      </p:sp>
    </p:spTree>
    <p:extLst>
      <p:ext uri="{BB962C8B-B14F-4D97-AF65-F5344CB8AC3E}">
        <p14:creationId xmlns:p14="http://schemas.microsoft.com/office/powerpoint/2010/main" val="650098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WBS</a:t>
            </a:r>
            <a:r>
              <a:rPr kumimoji="1"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[8]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51EBD9-D546-48BE-B0A6-C62E457D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4" y="586361"/>
            <a:ext cx="12192000" cy="568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项目概述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7D3835D4-49EB-464A-8209-BB1B47CEF4F9}"/>
              </a:ext>
            </a:extLst>
          </p:cNvPr>
          <p:cNvSpPr txBox="1"/>
          <p:nvPr/>
        </p:nvSpPr>
        <p:spPr>
          <a:xfrm>
            <a:off x="986244" y="2261648"/>
            <a:ext cx="10378539" cy="2843090"/>
          </a:xfrm>
          <a:prstGeom prst="rect">
            <a:avLst/>
          </a:prstGeom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lvl="0" indent="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5930" lvl="1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3130" lvl="2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0330" lvl="3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7530" lvl="4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lvl="5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lvl="6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lvl="7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lvl="8" indent="127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/>
              <a:t>1.</a:t>
            </a:r>
            <a:r>
              <a:rPr lang="zh-CN" altLang="en-US" sz="2400" dirty="0"/>
              <a:t>待开发软件系统的名称：基于微信开发者工具的飞翔小鸟游戏开发</a:t>
            </a:r>
          </a:p>
          <a:p>
            <a:br>
              <a:rPr lang="zh-CN" altLang="en-US" sz="2400" dirty="0"/>
            </a:br>
            <a:r>
              <a:rPr lang="en-US" altLang="zh-CN" sz="2400" dirty="0"/>
              <a:t>2.</a:t>
            </a:r>
            <a:r>
              <a:rPr lang="zh-CN" altLang="en-US" sz="2400" dirty="0"/>
              <a:t>本项目的任务提出者：杨枨教授</a:t>
            </a:r>
          </a:p>
          <a:p>
            <a:endParaRPr lang="zh-CN" altLang="en-US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本项目的开发者：周诚信、陈骁、李以昕</a:t>
            </a:r>
          </a:p>
          <a:p>
            <a:endParaRPr lang="zh-CN" altLang="en-US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本项目的主要用户：</a:t>
            </a:r>
            <a:r>
              <a:rPr lang="en-US" altLang="zh-CN" sz="2400" dirty="0"/>
              <a:t>20-30</a:t>
            </a:r>
            <a:r>
              <a:rPr lang="zh-CN" altLang="en-US" sz="2400" dirty="0"/>
              <a:t>岁，空闲时间较多的用户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4862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甘特图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F92D41-ACD8-4D61-92C0-9DBF3190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66" y="561320"/>
            <a:ext cx="9924997" cy="61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69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项目预算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74CB3F-F428-4F9D-9112-9DE898389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12442"/>
              </p:ext>
            </p:extLst>
          </p:nvPr>
        </p:nvGraphicFramePr>
        <p:xfrm>
          <a:off x="573572" y="542657"/>
          <a:ext cx="10856427" cy="6072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220">
                  <a:extLst>
                    <a:ext uri="{9D8B030D-6E8A-4147-A177-3AD203B41FA5}">
                      <a16:colId xmlns:a16="http://schemas.microsoft.com/office/drawing/2014/main" val="3432894516"/>
                    </a:ext>
                  </a:extLst>
                </a:gridCol>
                <a:gridCol w="1763065">
                  <a:extLst>
                    <a:ext uri="{9D8B030D-6E8A-4147-A177-3AD203B41FA5}">
                      <a16:colId xmlns:a16="http://schemas.microsoft.com/office/drawing/2014/main" val="3989938110"/>
                    </a:ext>
                  </a:extLst>
                </a:gridCol>
                <a:gridCol w="1383541">
                  <a:extLst>
                    <a:ext uri="{9D8B030D-6E8A-4147-A177-3AD203B41FA5}">
                      <a16:colId xmlns:a16="http://schemas.microsoft.com/office/drawing/2014/main" val="2456632446"/>
                    </a:ext>
                  </a:extLst>
                </a:gridCol>
                <a:gridCol w="1007678">
                  <a:extLst>
                    <a:ext uri="{9D8B030D-6E8A-4147-A177-3AD203B41FA5}">
                      <a16:colId xmlns:a16="http://schemas.microsoft.com/office/drawing/2014/main" val="626016251"/>
                    </a:ext>
                  </a:extLst>
                </a:gridCol>
                <a:gridCol w="1082840">
                  <a:extLst>
                    <a:ext uri="{9D8B030D-6E8A-4147-A177-3AD203B41FA5}">
                      <a16:colId xmlns:a16="http://schemas.microsoft.com/office/drawing/2014/main" val="4054882081"/>
                    </a:ext>
                  </a:extLst>
                </a:gridCol>
                <a:gridCol w="1625535">
                  <a:extLst>
                    <a:ext uri="{9D8B030D-6E8A-4147-A177-3AD203B41FA5}">
                      <a16:colId xmlns:a16="http://schemas.microsoft.com/office/drawing/2014/main" val="3957277703"/>
                    </a:ext>
                  </a:extLst>
                </a:gridCol>
                <a:gridCol w="2411548">
                  <a:extLst>
                    <a:ext uri="{9D8B030D-6E8A-4147-A177-3AD203B41FA5}">
                      <a16:colId xmlns:a16="http://schemas.microsoft.com/office/drawing/2014/main" val="3234329829"/>
                    </a:ext>
                  </a:extLst>
                </a:gridCol>
              </a:tblGrid>
              <a:tr h="4453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项目名称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规格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单价（元）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数量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单位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小计（元）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备注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65355"/>
                  </a:ext>
                </a:extLst>
              </a:tr>
              <a:tr h="6306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域名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com</a:t>
                      </a:r>
                      <a:r>
                        <a:rPr lang="zh-CN" sz="1600" kern="100" dirty="0">
                          <a:effectLst/>
                        </a:rPr>
                        <a:t>或者</a:t>
                      </a:r>
                      <a:r>
                        <a:rPr lang="en-US" sz="1600" kern="100" dirty="0" err="1">
                          <a:effectLst/>
                        </a:rPr>
                        <a:t>cn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可以持续是使用一年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17141"/>
                  </a:ext>
                </a:extLst>
              </a:tr>
              <a:tr h="94601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微信公众平台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在微信平台上发布游戏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个人账户可以免费使用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14555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美工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600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6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用于制作美工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059577"/>
                  </a:ext>
                </a:extLst>
              </a:tr>
              <a:tr h="18909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腾讯服务器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核</a:t>
                      </a:r>
                      <a:r>
                        <a:rPr lang="en-US" sz="1600" kern="100" dirty="0">
                          <a:effectLst/>
                        </a:rPr>
                        <a:t>1GB,windows Server 2012 </a:t>
                      </a:r>
                      <a:r>
                        <a:rPr lang="zh-CN" sz="1600" kern="100" dirty="0">
                          <a:effectLst/>
                        </a:rPr>
                        <a:t>数据中心版 </a:t>
                      </a:r>
                      <a:r>
                        <a:rPr lang="en-US" sz="1600" kern="100" dirty="0">
                          <a:effectLst/>
                        </a:rPr>
                        <a:t>64</a:t>
                      </a:r>
                      <a:r>
                        <a:rPr lang="zh-CN" sz="1600" kern="100" dirty="0">
                          <a:effectLst/>
                        </a:rPr>
                        <a:t>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88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8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学生优惠，可以持续使用一年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66904"/>
                  </a:ext>
                </a:extLst>
              </a:tr>
              <a:tr h="90847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团建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2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6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团队资金，用于购买印刷物资</a:t>
                      </a:r>
                      <a:r>
                        <a:rPr lang="zh-CN" altLang="en-US" sz="1600" kern="100" dirty="0">
                          <a:effectLst/>
                        </a:rPr>
                        <a:t>和团建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68409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杂费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30</a:t>
                      </a: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04311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总计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131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2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451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87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关键问题 可预测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E0418B-1218-4004-9FA0-CDF9752B1D7D}"/>
              </a:ext>
            </a:extLst>
          </p:cNvPr>
          <p:cNvSpPr txBox="1"/>
          <p:nvPr/>
        </p:nvSpPr>
        <p:spPr>
          <a:xfrm>
            <a:off x="2015231" y="1438545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微信小游戏对软件包规模有限制</a:t>
            </a:r>
            <a:endParaRPr lang="en-US" altLang="zh-CN" dirty="0"/>
          </a:p>
          <a:p>
            <a:r>
              <a:rPr lang="zh-CN" altLang="en-US" dirty="0"/>
              <a:t>解决方案：尽量压缩软件规模；将资源服务器部署到第三方软件上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9A68F-FEDC-4E6B-B86F-10A728BBB5C0}"/>
              </a:ext>
            </a:extLst>
          </p:cNvPr>
          <p:cNvSpPr txBox="1"/>
          <p:nvPr/>
        </p:nvSpPr>
        <p:spPr>
          <a:xfrm>
            <a:off x="2015231" y="3105833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实际工期长于预计工期</a:t>
            </a:r>
            <a:endParaRPr lang="en-US" altLang="zh-CN" dirty="0"/>
          </a:p>
          <a:p>
            <a:r>
              <a:rPr lang="zh-CN" altLang="en-US" dirty="0"/>
              <a:t>解决方案：加班；削减不重要的功能；请外包完成部分工作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7112DA-5AEC-40C5-BB26-413AFD45BEFD}"/>
              </a:ext>
            </a:extLst>
          </p:cNvPr>
          <p:cNvSpPr txBox="1"/>
          <p:nvPr/>
        </p:nvSpPr>
        <p:spPr>
          <a:xfrm>
            <a:off x="2015231" y="4773121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游戏美工问题</a:t>
            </a:r>
            <a:endParaRPr lang="en-US" altLang="zh-CN" dirty="0"/>
          </a:p>
          <a:p>
            <a:r>
              <a:rPr lang="zh-CN" altLang="en-US" dirty="0"/>
              <a:t>解决方案：请创意学院的同学做美术指导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0454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关键问题 不可预测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881B1EDE-A4BB-4819-8CE9-44B09308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66027"/>
              </p:ext>
            </p:extLst>
          </p:nvPr>
        </p:nvGraphicFramePr>
        <p:xfrm>
          <a:off x="1399219" y="1462888"/>
          <a:ext cx="9393561" cy="3932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187">
                  <a:extLst>
                    <a:ext uri="{9D8B030D-6E8A-4147-A177-3AD203B41FA5}">
                      <a16:colId xmlns:a16="http://schemas.microsoft.com/office/drawing/2014/main" val="2645096226"/>
                    </a:ext>
                  </a:extLst>
                </a:gridCol>
                <a:gridCol w="3131187">
                  <a:extLst>
                    <a:ext uri="{9D8B030D-6E8A-4147-A177-3AD203B41FA5}">
                      <a16:colId xmlns:a16="http://schemas.microsoft.com/office/drawing/2014/main" val="3087297986"/>
                    </a:ext>
                  </a:extLst>
                </a:gridCol>
                <a:gridCol w="3131187">
                  <a:extLst>
                    <a:ext uri="{9D8B030D-6E8A-4147-A177-3AD203B41FA5}">
                      <a16:colId xmlns:a16="http://schemas.microsoft.com/office/drawing/2014/main" val="2873858027"/>
                    </a:ext>
                  </a:extLst>
                </a:gridCol>
              </a:tblGrid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问题类型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负责人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参考方案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65703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技术问题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周诚信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请求外包，在网络上发帖悬赏解决，请教专家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22836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经济问题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陈骁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动员组织内部成员捐款，寻求赞助合作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65594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其他问题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李以昕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询问上级领导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21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60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4417" y="1582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小组分工以评价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31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15D5F-19C3-4B63-89E7-AB8060473AF9}"/>
              </a:ext>
            </a:extLst>
          </p:cNvPr>
          <p:cNvSpPr txBox="1"/>
          <p:nvPr/>
        </p:nvSpPr>
        <p:spPr>
          <a:xfrm>
            <a:off x="894715" y="861235"/>
            <a:ext cx="70448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每次作业个人最高总分为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每次作业开始前，每一个组员可以获得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分基准分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组长经可能为每一个组员分配相近的工作量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组员认为自己的工作量大于其他组员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组员认为自己的工作复杂与其他组员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3)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组员认为自己的某项工作完成度远高于预期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组员可以提出申请，经过全体讨论后，可以增加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组员没有按时完成任务</a:t>
            </a: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组员任务的完成度低于预期</a:t>
            </a:r>
          </a:p>
          <a:p>
            <a:pPr marL="4572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由组长提出意见，经过全体讨论后，扣该成员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每一个加分和减分针对一个小作业，而不是全部作业。如果一组员认为自己本次任务中有多个作业完成程度高于预期，可以申请多个加分。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在关于分数的评审会议中，组长享有最终决定权，组员只有讨论权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52D14-0B4B-4D88-BC53-6A19243170C2}"/>
              </a:ext>
            </a:extLst>
          </p:cNvPr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评分规则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1564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9.1</a:t>
            </a:r>
            <a:r>
              <a:rPr lang="zh-CN" altLang="en-US" dirty="0"/>
              <a:t>分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9.3</a:t>
            </a:r>
            <a:r>
              <a:rPr lang="zh-CN" altLang="en-US" dirty="0"/>
              <a:t>分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9.2</a:t>
            </a:r>
            <a:r>
              <a:rPr lang="zh-CN" altLang="en-US" dirty="0"/>
              <a:t>分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BFC0727-9B6C-4EB0-AD40-BE9C6DE8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72306"/>
              </p:ext>
            </p:extLst>
          </p:nvPr>
        </p:nvGraphicFramePr>
        <p:xfrm>
          <a:off x="1401933" y="901922"/>
          <a:ext cx="9863830" cy="5578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2331">
                  <a:extLst>
                    <a:ext uri="{9D8B030D-6E8A-4147-A177-3AD203B41FA5}">
                      <a16:colId xmlns:a16="http://schemas.microsoft.com/office/drawing/2014/main" val="3224220616"/>
                    </a:ext>
                  </a:extLst>
                </a:gridCol>
                <a:gridCol w="3803068">
                  <a:extLst>
                    <a:ext uri="{9D8B030D-6E8A-4147-A177-3AD203B41FA5}">
                      <a16:colId xmlns:a16="http://schemas.microsoft.com/office/drawing/2014/main" val="1634997034"/>
                    </a:ext>
                  </a:extLst>
                </a:gridCol>
                <a:gridCol w="2475013">
                  <a:extLst>
                    <a:ext uri="{9D8B030D-6E8A-4147-A177-3AD203B41FA5}">
                      <a16:colId xmlns:a16="http://schemas.microsoft.com/office/drawing/2014/main" val="2687247207"/>
                    </a:ext>
                  </a:extLst>
                </a:gridCol>
                <a:gridCol w="893418">
                  <a:extLst>
                    <a:ext uri="{9D8B030D-6E8A-4147-A177-3AD203B41FA5}">
                      <a16:colId xmlns:a16="http://schemas.microsoft.com/office/drawing/2014/main" val="1755912594"/>
                    </a:ext>
                  </a:extLst>
                </a:gridCol>
              </a:tblGrid>
              <a:tr h="32566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周诚信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80166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49775"/>
                  </a:ext>
                </a:extLst>
              </a:tr>
              <a:tr h="3256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第一阶段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撰写文档中的产品部分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468"/>
                  </a:ext>
                </a:extLst>
              </a:tr>
              <a:tr h="3256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sz="1100" u="none" strike="noStrike">
                          <a:effectLst/>
                        </a:rPr>
                        <a:t>PPT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225886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882181"/>
                  </a:ext>
                </a:extLst>
              </a:tr>
              <a:tr h="38230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制定评分方案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242170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重新估计预算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51794"/>
                  </a:ext>
                </a:extLst>
              </a:tr>
              <a:tr h="9486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撰写技术可行性、经济可行性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通过</a:t>
                      </a:r>
                      <a:r>
                        <a:rPr lang="en-US" altLang="zh-CN" sz="1100" u="none" strike="noStrike">
                          <a:effectLst/>
                        </a:rPr>
                        <a:t>COCOMO2</a:t>
                      </a:r>
                      <a:r>
                        <a:rPr lang="zh-CN" altLang="en-US" sz="1100" u="none" strike="noStrike">
                          <a:effectLst/>
                        </a:rPr>
                        <a:t>模型评估了工作量，考虑方面较多，予以</a:t>
                      </a:r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r>
                        <a:rPr lang="zh-CN" altLang="en-US" sz="1100" u="none" strike="noStrike">
                          <a:effectLst/>
                        </a:rPr>
                        <a:t>分加分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863456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征集用户意见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23701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撰写会议记录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39070"/>
                  </a:ext>
                </a:extLst>
              </a:tr>
              <a:tr h="38230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17190"/>
                  </a:ext>
                </a:extLst>
              </a:tr>
              <a:tr h="3823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第三阶段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进行</a:t>
                      </a:r>
                      <a:r>
                        <a:rPr lang="en-US" sz="1200" u="none" strike="noStrike">
                          <a:effectLst/>
                        </a:rPr>
                        <a:t>SWOT</a:t>
                      </a:r>
                      <a:r>
                        <a:rPr lang="zh-CN" altLang="en-US" sz="1200" u="none" strike="noStrike">
                          <a:effectLst/>
                        </a:rPr>
                        <a:t>分析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103136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统筹优化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253735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878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822466-795B-47C4-AF2F-FB2270A3C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99682"/>
              </p:ext>
            </p:extLst>
          </p:nvPr>
        </p:nvGraphicFramePr>
        <p:xfrm>
          <a:off x="1136342" y="1100831"/>
          <a:ext cx="10120545" cy="51312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2401">
                  <a:extLst>
                    <a:ext uri="{9D8B030D-6E8A-4147-A177-3AD203B41FA5}">
                      <a16:colId xmlns:a16="http://schemas.microsoft.com/office/drawing/2014/main" val="768793732"/>
                    </a:ext>
                  </a:extLst>
                </a:gridCol>
                <a:gridCol w="3902046">
                  <a:extLst>
                    <a:ext uri="{9D8B030D-6E8A-4147-A177-3AD203B41FA5}">
                      <a16:colId xmlns:a16="http://schemas.microsoft.com/office/drawing/2014/main" val="1699453226"/>
                    </a:ext>
                  </a:extLst>
                </a:gridCol>
                <a:gridCol w="2539427">
                  <a:extLst>
                    <a:ext uri="{9D8B030D-6E8A-4147-A177-3AD203B41FA5}">
                      <a16:colId xmlns:a16="http://schemas.microsoft.com/office/drawing/2014/main" val="3608023520"/>
                    </a:ext>
                  </a:extLst>
                </a:gridCol>
                <a:gridCol w="916671">
                  <a:extLst>
                    <a:ext uri="{9D8B030D-6E8A-4147-A177-3AD203B41FA5}">
                      <a16:colId xmlns:a16="http://schemas.microsoft.com/office/drawing/2014/main" val="920223700"/>
                    </a:ext>
                  </a:extLst>
                </a:gridCol>
              </a:tblGrid>
              <a:tr h="29578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陈骁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132631"/>
                  </a:ext>
                </a:extLst>
              </a:tr>
              <a:tr h="295789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276007"/>
                  </a:ext>
                </a:extLst>
              </a:tr>
              <a:tr h="8616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第一阶段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sz="1100" u="none" strike="noStrike">
                          <a:effectLst/>
                        </a:rPr>
                        <a:t>WPS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制作了初版的</a:t>
                      </a:r>
                      <a:r>
                        <a:rPr lang="en-US" altLang="zh-CN" sz="1100" u="none" strike="noStrike">
                          <a:effectLst/>
                        </a:rPr>
                        <a:t>WBS</a:t>
                      </a:r>
                      <a:r>
                        <a:rPr lang="zh-CN" altLang="en-US" sz="1100" u="none" strike="noStrike">
                          <a:effectLst/>
                        </a:rPr>
                        <a:t>，达不到老师所提到要求，但是考虑到工作量大且复杂，可以谅解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051303"/>
                  </a:ext>
                </a:extLst>
              </a:tr>
              <a:tr h="8616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制作甘特图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制作了初版的甘特图，达不到老师所提到要求，但是考虑到工作量大且复杂，可以谅解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646965"/>
                  </a:ext>
                </a:extLst>
              </a:tr>
              <a:tr h="5787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撰写文档中实施计划，支持条件，专题计划要点等部分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完成情况良好，考虑到工作量较大，基于</a:t>
                      </a:r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r>
                        <a:rPr lang="zh-CN" altLang="en-US" sz="1100" u="none" strike="noStrike">
                          <a:effectLst/>
                        </a:rPr>
                        <a:t>分的加分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04223"/>
                  </a:ext>
                </a:extLst>
              </a:tr>
              <a:tr h="295789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31356"/>
                  </a:ext>
                </a:extLst>
              </a:tr>
              <a:tr h="5787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优化</a:t>
                      </a:r>
                      <a:r>
                        <a:rPr lang="en-US" altLang="zh-CN" sz="1200" u="none" strike="noStrike">
                          <a:effectLst/>
                        </a:rPr>
                        <a:t>WBS</a:t>
                      </a:r>
                      <a:r>
                        <a:rPr lang="zh-CN" altLang="en-US" sz="1200" u="none" strike="noStrike">
                          <a:effectLst/>
                        </a:rPr>
                        <a:t>，甘特图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完成情况好于预期，且工作量较大，予以</a:t>
                      </a:r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r>
                        <a:rPr lang="zh-CN" altLang="en-US" sz="1100" u="none" strike="noStrike" dirty="0">
                          <a:effectLst/>
                        </a:rPr>
                        <a:t>分的加分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897"/>
                  </a:ext>
                </a:extLst>
              </a:tr>
              <a:tr h="347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征集用户意见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608906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76600"/>
                  </a:ext>
                </a:extLst>
              </a:tr>
              <a:tr h="3343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第三阶段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在甘特图中添加预算部分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660381"/>
                  </a:ext>
                </a:extLst>
              </a:tr>
              <a:tr h="3343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9.3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4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41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8B723D-93ED-44E6-8638-871FDE95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87167"/>
              </p:ext>
            </p:extLst>
          </p:nvPr>
        </p:nvGraphicFramePr>
        <p:xfrm>
          <a:off x="1332760" y="1249839"/>
          <a:ext cx="9526479" cy="477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0251">
                  <a:extLst>
                    <a:ext uri="{9D8B030D-6E8A-4147-A177-3AD203B41FA5}">
                      <a16:colId xmlns:a16="http://schemas.microsoft.com/office/drawing/2014/main" val="4183939303"/>
                    </a:ext>
                  </a:extLst>
                </a:gridCol>
                <a:gridCol w="3673000">
                  <a:extLst>
                    <a:ext uri="{9D8B030D-6E8A-4147-A177-3AD203B41FA5}">
                      <a16:colId xmlns:a16="http://schemas.microsoft.com/office/drawing/2014/main" val="673354187"/>
                    </a:ext>
                  </a:extLst>
                </a:gridCol>
                <a:gridCol w="2390365">
                  <a:extLst>
                    <a:ext uri="{9D8B030D-6E8A-4147-A177-3AD203B41FA5}">
                      <a16:colId xmlns:a16="http://schemas.microsoft.com/office/drawing/2014/main" val="2964126560"/>
                    </a:ext>
                  </a:extLst>
                </a:gridCol>
                <a:gridCol w="862863">
                  <a:extLst>
                    <a:ext uri="{9D8B030D-6E8A-4147-A177-3AD203B41FA5}">
                      <a16:colId xmlns:a16="http://schemas.microsoft.com/office/drawing/2014/main" val="148377841"/>
                    </a:ext>
                  </a:extLst>
                </a:gridCol>
              </a:tblGrid>
              <a:tr h="36389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李以昕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30621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164750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第一阶段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altLang="zh-CN" sz="1100" u="none" strike="noStrike">
                          <a:effectLst/>
                        </a:rPr>
                        <a:t>WPS</a:t>
                      </a:r>
                      <a:r>
                        <a:rPr lang="zh-CN" altLang="en-US" sz="1100" u="none" strike="noStrike">
                          <a:effectLst/>
                        </a:rPr>
                        <a:t>撰写文档中的引言部分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600430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34368"/>
                  </a:ext>
                </a:extLst>
              </a:tr>
              <a:tr h="42718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征集用户意见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01421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撰写操作可行性和社会可行性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449628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制作可行性分析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389304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统筹优化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4109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353306"/>
                  </a:ext>
                </a:extLst>
              </a:tr>
              <a:tr h="7752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第三阶段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根据用户意见修改游戏对项目再提出</a:t>
                      </a: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</a:rPr>
                        <a:t>个可行性分析方案，制作</a:t>
                      </a:r>
                      <a:r>
                        <a:rPr lang="en-US" altLang="zh-CN" sz="1200" u="none" strike="noStrike">
                          <a:effectLst/>
                        </a:rPr>
                        <a:t>PPT</a:t>
                      </a:r>
                      <a:r>
                        <a:rPr lang="zh-CN" altLang="en-US" sz="1200" u="none" strike="noStrike">
                          <a:effectLst/>
                        </a:rPr>
                        <a:t>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本阶段工作量较大，经过讨论给予</a:t>
                      </a:r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r>
                        <a:rPr lang="zh-CN" altLang="en-US" sz="1100" u="none" strike="noStrike">
                          <a:effectLst/>
                        </a:rPr>
                        <a:t>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3451"/>
                  </a:ext>
                </a:extLst>
              </a:tr>
              <a:tr h="4113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9.2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7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21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背景介绍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7692" y="2605340"/>
            <a:ext cx="4467225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  Flappy Bird</a:t>
            </a:r>
            <a:r>
              <a:rPr kumimoji="1"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[3]</a:t>
            </a:r>
            <a:r>
              <a:rPr kumimoji="1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是由一位越南的程序员开发的一个小游戏</a:t>
            </a:r>
            <a:r>
              <a:rPr kumimoji="1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适合消磨零碎时间，游戏因未知原因下架。但是，在各种应用商店中有许多复制版飞翔的小鸟。单单在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store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中搜索“飞翔的小鸟”，这一关键词就可以发现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款“小鸟游戏”，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我们项目组的也有同学曾使用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Inventor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开发了一款飞翔的小鸟游戏。</a:t>
            </a:r>
            <a:endParaRPr kumimoji="1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4314667" y="652392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3382657" y="591143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2446079" y="640774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462552" y="575759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2317" y="3481982"/>
            <a:ext cx="2780030" cy="2142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656580" y="6013369"/>
            <a:ext cx="278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飞翔的小鸟游戏截图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45" y="446405"/>
            <a:ext cx="2695575" cy="2646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7300" y="3145790"/>
            <a:ext cx="224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游戏概念图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640" y="446405"/>
            <a:ext cx="2859405" cy="1935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31667" y="2579370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开发者 阮哈东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/>
          <a:stretch>
            <a:fillRect/>
          </a:stretch>
        </p:blipFill>
        <p:spPr>
          <a:xfrm>
            <a:off x="9463446" y="2947670"/>
            <a:ext cx="1937456" cy="33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72231" y="6366854"/>
            <a:ext cx="2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app store </a:t>
            </a:r>
            <a:r>
              <a:rPr lang="zh-CN" altLang="en-US" dirty="0"/>
              <a:t>的搜索结果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49917" y="874776"/>
            <a:ext cx="4871085" cy="1442085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9482" y="999871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06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60D374-FB56-4657-8965-A119E5353FBE}"/>
              </a:ext>
            </a:extLst>
          </p:cNvPr>
          <p:cNvSpPr txBox="1"/>
          <p:nvPr/>
        </p:nvSpPr>
        <p:spPr>
          <a:xfrm>
            <a:off x="873562" y="5167018"/>
            <a:ext cx="2941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游戏：</a:t>
            </a:r>
            <a:endParaRPr lang="en-US" altLang="zh-CN" dirty="0"/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[3]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浴血沙城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[4]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动物餐厅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1C45F9-8158-410D-8E01-04BB8641F6EA}"/>
              </a:ext>
            </a:extLst>
          </p:cNvPr>
          <p:cNvSpPr txBox="1"/>
          <p:nvPr/>
        </p:nvSpPr>
        <p:spPr>
          <a:xfrm>
            <a:off x="856659" y="919701"/>
            <a:ext cx="108812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资料：</a:t>
            </a:r>
            <a:endParaRPr lang="en-US" altLang="zh-CN" dirty="0"/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[1]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萍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8131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技术可行性分析 百度文库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https://wenku.baidu.com/view/6b92a5b103020740be1e650e52ea551811a6c930.html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[2]checkuser1 COCOMO2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模型 道客巴巴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http://www.doc88.com/p-7354376262756.html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[5]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腾讯广告 微信广告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https://e.qq.com/resources/wx-moments/?from=02_CHANPINwxM_2248&amp;bd_vid=8943800989823522984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[6]</a:t>
            </a:r>
            <a:r>
              <a:rPr lang="en-US" altLang="zh-CN" b="1" i="0" u="none" strike="noStrike" dirty="0">
                <a:effectLst/>
                <a:latin typeface="-apple-system"/>
                <a:hlinkClick r:id="rId5"/>
              </a:rPr>
              <a:t>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xiaoyang1003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产品的可行性需从哪几个方面分析？知乎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                https://zhuanlan.zhihu.com/p/20875988?utm_source=wechat_session&amp;utm_medium=social&amp;utm_oi=604093295966687232&amp;utm_campaign=shareopn</a:t>
            </a:r>
          </a:p>
          <a:p>
            <a:pPr algn="just"/>
            <a:r>
              <a:rPr lang="en-US" altLang="zh-CN" dirty="0"/>
              <a:t>  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[7]</a:t>
            </a:r>
            <a:r>
              <a:rPr lang="en-US" altLang="zh-CN" sz="1800" kern="100" dirty="0">
                <a:solidFill>
                  <a:srgbClr val="555666"/>
                </a:solidFill>
                <a:effectLst/>
                <a:latin typeface="Roboto" panose="02000000000000000000" pitchFamily="2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solidFill>
                  <a:srgbClr val="555666"/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李富超 软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工文档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项目开发计划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 [OL]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6"/>
              </a:rPr>
              <a:t>https://blog.csdn.net/lifuchao784533/article/details/79581033</a:t>
            </a:r>
            <a:endParaRPr lang="en-US" altLang="zh-CN" sz="1800" u="sng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[8] </a:t>
            </a:r>
            <a:r>
              <a:rPr lang="en-US" altLang="zh-CN" sz="1800" u="none" strike="noStrike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7" tooltip="wwlhz"/>
              </a:rPr>
              <a:t>wwlhz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WBS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工作分解结构法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 [OL]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https://blog.csdn.net/wwlhz/article/details/80199416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1497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E12121-A6BA-4F47-BA3E-2F27F177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394" y="124770"/>
            <a:ext cx="6820061" cy="66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7EC80D-AFB6-4F2C-AA4A-D1FF2AF8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817281"/>
            <a:ext cx="5732848" cy="55973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F944D2-A34E-41BE-8F38-1C10AED04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767" y="984464"/>
            <a:ext cx="5679004" cy="56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4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04B282-3B46-4B67-A968-29202E1E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98" y="870243"/>
            <a:ext cx="5546015" cy="5552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8551A5-72E0-45E2-9375-21F52D97D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870243"/>
            <a:ext cx="5140263" cy="27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53A30-C24B-49B5-AA59-3A14C184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075" y="661219"/>
            <a:ext cx="6770750" cy="59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版本管理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0578E3-C5EB-4178-9AFD-DDED4838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64" y="1745993"/>
            <a:ext cx="10765809" cy="30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工作内容</a:t>
            </a:r>
          </a:p>
        </p:txBody>
      </p:sp>
      <p:sp>
        <p:nvSpPr>
          <p:cNvPr id="3" name="燕尾形箭头 2">
            <a:extLst>
              <a:ext uri="{FF2B5EF4-FFF2-40B4-BE49-F238E27FC236}">
                <a16:creationId xmlns:a16="http://schemas.microsoft.com/office/drawing/2014/main" id="{9B3A8D54-C81A-5344-8F6E-02F92744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259" y="3422609"/>
            <a:ext cx="1113530" cy="551760"/>
          </a:xfrm>
          <a:prstGeom prst="notchedRightArrow">
            <a:avLst>
              <a:gd name="adj1" fmla="val 50000"/>
              <a:gd name="adj2" fmla="val 499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34281" tIns="17140" rIns="34281" bIns="17140"/>
          <a:lstStyle/>
          <a:p>
            <a:pPr>
              <a:defRPr/>
            </a:pPr>
            <a:endParaRPr lang="zh-CN" altLang="en-US" sz="1400" dirty="0">
              <a:latin typeface="Corbel" pitchFamily="34" charset="0"/>
            </a:endParaRPr>
          </a:p>
        </p:txBody>
      </p:sp>
      <p:sp>
        <p:nvSpPr>
          <p:cNvPr id="4" name="任意多边形 4">
            <a:extLst>
              <a:ext uri="{FF2B5EF4-FFF2-40B4-BE49-F238E27FC236}">
                <a16:creationId xmlns:a16="http://schemas.microsoft.com/office/drawing/2014/main" id="{3307B1D3-1FD5-B34F-96F3-A90566DC3083}"/>
              </a:ext>
            </a:extLst>
          </p:cNvPr>
          <p:cNvSpPr/>
          <p:nvPr/>
        </p:nvSpPr>
        <p:spPr bwMode="auto">
          <a:xfrm>
            <a:off x="7427071" y="1503834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4">
            <a:extLst>
              <a:ext uri="{FF2B5EF4-FFF2-40B4-BE49-F238E27FC236}">
                <a16:creationId xmlns:a16="http://schemas.microsoft.com/office/drawing/2014/main" id="{80C7BA4A-97E6-F445-BAA4-F64BB9EAF4AA}"/>
              </a:ext>
            </a:extLst>
          </p:cNvPr>
          <p:cNvSpPr txBox="1"/>
          <p:nvPr/>
        </p:nvSpPr>
        <p:spPr>
          <a:xfrm>
            <a:off x="7421812" y="2417860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完成项目计划书</a:t>
            </a:r>
          </a:p>
        </p:txBody>
      </p:sp>
      <p:sp>
        <p:nvSpPr>
          <p:cNvPr id="6" name="Freeform 270">
            <a:extLst>
              <a:ext uri="{FF2B5EF4-FFF2-40B4-BE49-F238E27FC236}">
                <a16:creationId xmlns:a16="http://schemas.microsoft.com/office/drawing/2014/main" id="{15DC789A-D715-B146-85F1-E60C2226AB84}"/>
              </a:ext>
            </a:extLst>
          </p:cNvPr>
          <p:cNvSpPr>
            <a:spLocks noEditPoints="1"/>
          </p:cNvSpPr>
          <p:nvPr/>
        </p:nvSpPr>
        <p:spPr bwMode="auto">
          <a:xfrm>
            <a:off x="7860390" y="1742314"/>
            <a:ext cx="525347" cy="561923"/>
          </a:xfrm>
          <a:custGeom>
            <a:avLst/>
            <a:gdLst>
              <a:gd name="T0" fmla="*/ 46 w 158"/>
              <a:gd name="T1" fmla="*/ 68 h 169"/>
              <a:gd name="T2" fmla="*/ 66 w 158"/>
              <a:gd name="T3" fmla="*/ 62 h 169"/>
              <a:gd name="T4" fmla="*/ 81 w 158"/>
              <a:gd name="T5" fmla="*/ 75 h 169"/>
              <a:gd name="T6" fmla="*/ 94 w 158"/>
              <a:gd name="T7" fmla="*/ 88 h 169"/>
              <a:gd name="T8" fmla="*/ 107 w 158"/>
              <a:gd name="T9" fmla="*/ 103 h 169"/>
              <a:gd name="T10" fmla="*/ 101 w 158"/>
              <a:gd name="T11" fmla="*/ 117 h 169"/>
              <a:gd name="T12" fmla="*/ 101 w 158"/>
              <a:gd name="T13" fmla="*/ 139 h 169"/>
              <a:gd name="T14" fmla="*/ 85 w 158"/>
              <a:gd name="T15" fmla="*/ 150 h 169"/>
              <a:gd name="T16" fmla="*/ 70 w 158"/>
              <a:gd name="T17" fmla="*/ 160 h 169"/>
              <a:gd name="T18" fmla="*/ 52 w 158"/>
              <a:gd name="T19" fmla="*/ 169 h 169"/>
              <a:gd name="T20" fmla="*/ 39 w 158"/>
              <a:gd name="T21" fmla="*/ 160 h 169"/>
              <a:gd name="T22" fmla="*/ 19 w 158"/>
              <a:gd name="T23" fmla="*/ 154 h 169"/>
              <a:gd name="T24" fmla="*/ 11 w 158"/>
              <a:gd name="T25" fmla="*/ 136 h 169"/>
              <a:gd name="T26" fmla="*/ 8 w 158"/>
              <a:gd name="T27" fmla="*/ 117 h 169"/>
              <a:gd name="T28" fmla="*/ 2 w 158"/>
              <a:gd name="T29" fmla="*/ 99 h 169"/>
              <a:gd name="T30" fmla="*/ 15 w 158"/>
              <a:gd name="T31" fmla="*/ 88 h 169"/>
              <a:gd name="T32" fmla="*/ 26 w 158"/>
              <a:gd name="T33" fmla="*/ 70 h 169"/>
              <a:gd name="T34" fmla="*/ 94 w 158"/>
              <a:gd name="T35" fmla="*/ 13 h 169"/>
              <a:gd name="T36" fmla="*/ 83 w 158"/>
              <a:gd name="T37" fmla="*/ 24 h 169"/>
              <a:gd name="T38" fmla="*/ 74 w 158"/>
              <a:gd name="T39" fmla="*/ 35 h 169"/>
              <a:gd name="T40" fmla="*/ 79 w 158"/>
              <a:gd name="T41" fmla="*/ 48 h 169"/>
              <a:gd name="T42" fmla="*/ 79 w 158"/>
              <a:gd name="T43" fmla="*/ 64 h 169"/>
              <a:gd name="T44" fmla="*/ 92 w 158"/>
              <a:gd name="T45" fmla="*/ 72 h 169"/>
              <a:gd name="T46" fmla="*/ 105 w 158"/>
              <a:gd name="T47" fmla="*/ 79 h 169"/>
              <a:gd name="T48" fmla="*/ 120 w 158"/>
              <a:gd name="T49" fmla="*/ 86 h 169"/>
              <a:gd name="T50" fmla="*/ 129 w 158"/>
              <a:gd name="T51" fmla="*/ 77 h 169"/>
              <a:gd name="T52" fmla="*/ 145 w 158"/>
              <a:gd name="T53" fmla="*/ 73 h 169"/>
              <a:gd name="T54" fmla="*/ 149 w 158"/>
              <a:gd name="T55" fmla="*/ 59 h 169"/>
              <a:gd name="T56" fmla="*/ 153 w 158"/>
              <a:gd name="T57" fmla="*/ 44 h 169"/>
              <a:gd name="T58" fmla="*/ 155 w 158"/>
              <a:gd name="T59" fmla="*/ 29 h 169"/>
              <a:gd name="T60" fmla="*/ 145 w 158"/>
              <a:gd name="T61" fmla="*/ 22 h 169"/>
              <a:gd name="T62" fmla="*/ 136 w 158"/>
              <a:gd name="T63" fmla="*/ 7 h 169"/>
              <a:gd name="T64" fmla="*/ 122 w 158"/>
              <a:gd name="T65" fmla="*/ 5 h 169"/>
              <a:gd name="T66" fmla="*/ 107 w 158"/>
              <a:gd name="T67" fmla="*/ 7 h 169"/>
              <a:gd name="T68" fmla="*/ 109 w 158"/>
              <a:gd name="T69" fmla="*/ 31 h 169"/>
              <a:gd name="T70" fmla="*/ 127 w 158"/>
              <a:gd name="T71" fmla="*/ 37 h 169"/>
              <a:gd name="T72" fmla="*/ 118 w 158"/>
              <a:gd name="T73" fmla="*/ 55 h 169"/>
              <a:gd name="T74" fmla="*/ 103 w 158"/>
              <a:gd name="T75" fmla="*/ 40 h 169"/>
              <a:gd name="T76" fmla="*/ 122 w 158"/>
              <a:gd name="T77" fmla="*/ 37 h 169"/>
              <a:gd name="T78" fmla="*/ 120 w 158"/>
              <a:gd name="T79" fmla="*/ 51 h 169"/>
              <a:gd name="T80" fmla="*/ 107 w 158"/>
              <a:gd name="T81" fmla="*/ 48 h 169"/>
              <a:gd name="T82" fmla="*/ 114 w 158"/>
              <a:gd name="T83" fmla="*/ 35 h 169"/>
              <a:gd name="T84" fmla="*/ 101 w 158"/>
              <a:gd name="T85" fmla="*/ 20 h 169"/>
              <a:gd name="T86" fmla="*/ 101 w 158"/>
              <a:gd name="T87" fmla="*/ 64 h 169"/>
              <a:gd name="T88" fmla="*/ 140 w 158"/>
              <a:gd name="T89" fmla="*/ 49 h 169"/>
              <a:gd name="T90" fmla="*/ 122 w 158"/>
              <a:gd name="T91" fmla="*/ 18 h 169"/>
              <a:gd name="T92" fmla="*/ 43 w 158"/>
              <a:gd name="T93" fmla="*/ 121 h 169"/>
              <a:gd name="T94" fmla="*/ 61 w 158"/>
              <a:gd name="T95" fmla="*/ 127 h 169"/>
              <a:gd name="T96" fmla="*/ 63 w 158"/>
              <a:gd name="T97" fmla="*/ 105 h 169"/>
              <a:gd name="T98" fmla="*/ 57 w 158"/>
              <a:gd name="T99" fmla="*/ 106 h 169"/>
              <a:gd name="T100" fmla="*/ 46 w 158"/>
              <a:gd name="T101" fmla="*/ 116 h 169"/>
              <a:gd name="T102" fmla="*/ 59 w 158"/>
              <a:gd name="T103" fmla="*/ 123 h 169"/>
              <a:gd name="T104" fmla="*/ 63 w 158"/>
              <a:gd name="T105" fmla="*/ 110 h 169"/>
              <a:gd name="T106" fmla="*/ 50 w 158"/>
              <a:gd name="T107" fmla="*/ 83 h 169"/>
              <a:gd name="T108" fmla="*/ 22 w 158"/>
              <a:gd name="T109" fmla="*/ 106 h 169"/>
              <a:gd name="T110" fmla="*/ 30 w 158"/>
              <a:gd name="T111" fmla="*/ 136 h 169"/>
              <a:gd name="T112" fmla="*/ 65 w 158"/>
              <a:gd name="T113" fmla="*/ 147 h 169"/>
              <a:gd name="T114" fmla="*/ 87 w 158"/>
              <a:gd name="T115" fmla="*/ 123 h 169"/>
              <a:gd name="T116" fmla="*/ 74 w 158"/>
              <a:gd name="T117" fmla="*/ 8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8" h="169">
                <a:moveTo>
                  <a:pt x="33" y="73"/>
                </a:moveTo>
                <a:lnTo>
                  <a:pt x="33" y="73"/>
                </a:lnTo>
                <a:lnTo>
                  <a:pt x="39" y="70"/>
                </a:lnTo>
                <a:lnTo>
                  <a:pt x="39" y="64"/>
                </a:lnTo>
                <a:lnTo>
                  <a:pt x="43" y="62"/>
                </a:lnTo>
                <a:lnTo>
                  <a:pt x="46" y="68"/>
                </a:lnTo>
                <a:lnTo>
                  <a:pt x="46" y="68"/>
                </a:lnTo>
                <a:lnTo>
                  <a:pt x="52" y="68"/>
                </a:lnTo>
                <a:lnTo>
                  <a:pt x="52" y="61"/>
                </a:lnTo>
                <a:lnTo>
                  <a:pt x="57" y="61"/>
                </a:lnTo>
                <a:lnTo>
                  <a:pt x="57" y="68"/>
                </a:lnTo>
                <a:lnTo>
                  <a:pt x="57" y="68"/>
                </a:lnTo>
                <a:lnTo>
                  <a:pt x="63" y="68"/>
                </a:lnTo>
                <a:lnTo>
                  <a:pt x="66" y="62"/>
                </a:lnTo>
                <a:lnTo>
                  <a:pt x="70" y="64"/>
                </a:lnTo>
                <a:lnTo>
                  <a:pt x="70" y="70"/>
                </a:lnTo>
                <a:lnTo>
                  <a:pt x="70" y="70"/>
                </a:lnTo>
                <a:lnTo>
                  <a:pt x="76" y="73"/>
                </a:lnTo>
                <a:lnTo>
                  <a:pt x="79" y="68"/>
                </a:lnTo>
                <a:lnTo>
                  <a:pt x="83" y="70"/>
                </a:lnTo>
                <a:lnTo>
                  <a:pt x="81" y="75"/>
                </a:lnTo>
                <a:lnTo>
                  <a:pt x="81" y="75"/>
                </a:lnTo>
                <a:lnTo>
                  <a:pt x="85" y="79"/>
                </a:lnTo>
                <a:lnTo>
                  <a:pt x="90" y="75"/>
                </a:lnTo>
                <a:lnTo>
                  <a:pt x="94" y="79"/>
                </a:lnTo>
                <a:lnTo>
                  <a:pt x="90" y="84"/>
                </a:lnTo>
                <a:lnTo>
                  <a:pt x="90" y="84"/>
                </a:lnTo>
                <a:lnTo>
                  <a:pt x="94" y="88"/>
                </a:lnTo>
                <a:lnTo>
                  <a:pt x="99" y="86"/>
                </a:lnTo>
                <a:lnTo>
                  <a:pt x="101" y="90"/>
                </a:lnTo>
                <a:lnTo>
                  <a:pt x="96" y="94"/>
                </a:lnTo>
                <a:lnTo>
                  <a:pt x="96" y="94"/>
                </a:lnTo>
                <a:lnTo>
                  <a:pt x="99" y="99"/>
                </a:lnTo>
                <a:lnTo>
                  <a:pt x="105" y="99"/>
                </a:lnTo>
                <a:lnTo>
                  <a:pt x="107" y="103"/>
                </a:lnTo>
                <a:lnTo>
                  <a:pt x="101" y="106"/>
                </a:lnTo>
                <a:lnTo>
                  <a:pt x="101" y="106"/>
                </a:lnTo>
                <a:lnTo>
                  <a:pt x="101" y="112"/>
                </a:lnTo>
                <a:lnTo>
                  <a:pt x="109" y="112"/>
                </a:lnTo>
                <a:lnTo>
                  <a:pt x="109" y="117"/>
                </a:lnTo>
                <a:lnTo>
                  <a:pt x="101" y="117"/>
                </a:lnTo>
                <a:lnTo>
                  <a:pt x="101" y="117"/>
                </a:lnTo>
                <a:lnTo>
                  <a:pt x="101" y="123"/>
                </a:lnTo>
                <a:lnTo>
                  <a:pt x="107" y="127"/>
                </a:lnTo>
                <a:lnTo>
                  <a:pt x="105" y="130"/>
                </a:lnTo>
                <a:lnTo>
                  <a:pt x="99" y="130"/>
                </a:lnTo>
                <a:lnTo>
                  <a:pt x="99" y="130"/>
                </a:lnTo>
                <a:lnTo>
                  <a:pt x="96" y="136"/>
                </a:lnTo>
                <a:lnTo>
                  <a:pt x="101" y="139"/>
                </a:lnTo>
                <a:lnTo>
                  <a:pt x="99" y="143"/>
                </a:lnTo>
                <a:lnTo>
                  <a:pt x="94" y="141"/>
                </a:lnTo>
                <a:lnTo>
                  <a:pt x="94" y="141"/>
                </a:lnTo>
                <a:lnTo>
                  <a:pt x="90" y="145"/>
                </a:lnTo>
                <a:lnTo>
                  <a:pt x="94" y="150"/>
                </a:lnTo>
                <a:lnTo>
                  <a:pt x="90" y="154"/>
                </a:lnTo>
                <a:lnTo>
                  <a:pt x="85" y="150"/>
                </a:lnTo>
                <a:lnTo>
                  <a:pt x="85" y="150"/>
                </a:lnTo>
                <a:lnTo>
                  <a:pt x="81" y="154"/>
                </a:lnTo>
                <a:lnTo>
                  <a:pt x="83" y="160"/>
                </a:lnTo>
                <a:lnTo>
                  <a:pt x="79" y="163"/>
                </a:lnTo>
                <a:lnTo>
                  <a:pt x="76" y="158"/>
                </a:lnTo>
                <a:lnTo>
                  <a:pt x="76" y="158"/>
                </a:lnTo>
                <a:lnTo>
                  <a:pt x="70" y="160"/>
                </a:lnTo>
                <a:lnTo>
                  <a:pt x="70" y="167"/>
                </a:lnTo>
                <a:lnTo>
                  <a:pt x="66" y="167"/>
                </a:lnTo>
                <a:lnTo>
                  <a:pt x="63" y="161"/>
                </a:lnTo>
                <a:lnTo>
                  <a:pt x="63" y="161"/>
                </a:lnTo>
                <a:lnTo>
                  <a:pt x="57" y="161"/>
                </a:lnTo>
                <a:lnTo>
                  <a:pt x="57" y="169"/>
                </a:lnTo>
                <a:lnTo>
                  <a:pt x="52" y="169"/>
                </a:lnTo>
                <a:lnTo>
                  <a:pt x="52" y="161"/>
                </a:lnTo>
                <a:lnTo>
                  <a:pt x="52" y="161"/>
                </a:lnTo>
                <a:lnTo>
                  <a:pt x="46" y="161"/>
                </a:lnTo>
                <a:lnTo>
                  <a:pt x="43" y="167"/>
                </a:lnTo>
                <a:lnTo>
                  <a:pt x="39" y="167"/>
                </a:lnTo>
                <a:lnTo>
                  <a:pt x="39" y="160"/>
                </a:lnTo>
                <a:lnTo>
                  <a:pt x="39" y="160"/>
                </a:lnTo>
                <a:lnTo>
                  <a:pt x="33" y="158"/>
                </a:lnTo>
                <a:lnTo>
                  <a:pt x="30" y="163"/>
                </a:lnTo>
                <a:lnTo>
                  <a:pt x="26" y="160"/>
                </a:lnTo>
                <a:lnTo>
                  <a:pt x="28" y="154"/>
                </a:lnTo>
                <a:lnTo>
                  <a:pt x="28" y="154"/>
                </a:lnTo>
                <a:lnTo>
                  <a:pt x="24" y="150"/>
                </a:lnTo>
                <a:lnTo>
                  <a:pt x="19" y="154"/>
                </a:lnTo>
                <a:lnTo>
                  <a:pt x="15" y="150"/>
                </a:lnTo>
                <a:lnTo>
                  <a:pt x="19" y="145"/>
                </a:lnTo>
                <a:lnTo>
                  <a:pt x="19" y="145"/>
                </a:lnTo>
                <a:lnTo>
                  <a:pt x="15" y="141"/>
                </a:lnTo>
                <a:lnTo>
                  <a:pt x="10" y="143"/>
                </a:lnTo>
                <a:lnTo>
                  <a:pt x="6" y="139"/>
                </a:lnTo>
                <a:lnTo>
                  <a:pt x="11" y="136"/>
                </a:lnTo>
                <a:lnTo>
                  <a:pt x="11" y="136"/>
                </a:lnTo>
                <a:lnTo>
                  <a:pt x="10" y="130"/>
                </a:lnTo>
                <a:lnTo>
                  <a:pt x="2" y="130"/>
                </a:lnTo>
                <a:lnTo>
                  <a:pt x="2" y="127"/>
                </a:lnTo>
                <a:lnTo>
                  <a:pt x="8" y="123"/>
                </a:lnTo>
                <a:lnTo>
                  <a:pt x="8" y="123"/>
                </a:lnTo>
                <a:lnTo>
                  <a:pt x="8" y="117"/>
                </a:lnTo>
                <a:lnTo>
                  <a:pt x="0" y="117"/>
                </a:lnTo>
                <a:lnTo>
                  <a:pt x="0" y="112"/>
                </a:lnTo>
                <a:lnTo>
                  <a:pt x="8" y="112"/>
                </a:lnTo>
                <a:lnTo>
                  <a:pt x="8" y="112"/>
                </a:lnTo>
                <a:lnTo>
                  <a:pt x="8" y="106"/>
                </a:lnTo>
                <a:lnTo>
                  <a:pt x="2" y="103"/>
                </a:lnTo>
                <a:lnTo>
                  <a:pt x="2" y="99"/>
                </a:lnTo>
                <a:lnTo>
                  <a:pt x="10" y="99"/>
                </a:lnTo>
                <a:lnTo>
                  <a:pt x="10" y="99"/>
                </a:lnTo>
                <a:lnTo>
                  <a:pt x="11" y="94"/>
                </a:lnTo>
                <a:lnTo>
                  <a:pt x="6" y="90"/>
                </a:lnTo>
                <a:lnTo>
                  <a:pt x="10" y="86"/>
                </a:lnTo>
                <a:lnTo>
                  <a:pt x="15" y="88"/>
                </a:lnTo>
                <a:lnTo>
                  <a:pt x="15" y="88"/>
                </a:lnTo>
                <a:lnTo>
                  <a:pt x="19" y="84"/>
                </a:lnTo>
                <a:lnTo>
                  <a:pt x="15" y="79"/>
                </a:lnTo>
                <a:lnTo>
                  <a:pt x="19" y="75"/>
                </a:lnTo>
                <a:lnTo>
                  <a:pt x="24" y="79"/>
                </a:lnTo>
                <a:lnTo>
                  <a:pt x="24" y="79"/>
                </a:lnTo>
                <a:lnTo>
                  <a:pt x="28" y="75"/>
                </a:lnTo>
                <a:lnTo>
                  <a:pt x="26" y="70"/>
                </a:lnTo>
                <a:lnTo>
                  <a:pt x="30" y="68"/>
                </a:lnTo>
                <a:lnTo>
                  <a:pt x="33" y="73"/>
                </a:lnTo>
                <a:lnTo>
                  <a:pt x="33" y="73"/>
                </a:lnTo>
                <a:close/>
                <a:moveTo>
                  <a:pt x="98" y="11"/>
                </a:moveTo>
                <a:lnTo>
                  <a:pt x="94" y="5"/>
                </a:lnTo>
                <a:lnTo>
                  <a:pt x="90" y="7"/>
                </a:lnTo>
                <a:lnTo>
                  <a:pt x="94" y="13"/>
                </a:lnTo>
                <a:lnTo>
                  <a:pt x="94" y="13"/>
                </a:lnTo>
                <a:lnTo>
                  <a:pt x="90" y="16"/>
                </a:lnTo>
                <a:lnTo>
                  <a:pt x="85" y="13"/>
                </a:lnTo>
                <a:lnTo>
                  <a:pt x="83" y="16"/>
                </a:lnTo>
                <a:lnTo>
                  <a:pt x="87" y="20"/>
                </a:lnTo>
                <a:lnTo>
                  <a:pt x="87" y="20"/>
                </a:lnTo>
                <a:lnTo>
                  <a:pt x="83" y="24"/>
                </a:lnTo>
                <a:lnTo>
                  <a:pt x="79" y="22"/>
                </a:lnTo>
                <a:lnTo>
                  <a:pt x="77" y="26"/>
                </a:lnTo>
                <a:lnTo>
                  <a:pt x="81" y="27"/>
                </a:lnTo>
                <a:lnTo>
                  <a:pt x="81" y="27"/>
                </a:lnTo>
                <a:lnTo>
                  <a:pt x="79" y="33"/>
                </a:lnTo>
                <a:lnTo>
                  <a:pt x="74" y="31"/>
                </a:lnTo>
                <a:lnTo>
                  <a:pt x="74" y="35"/>
                </a:lnTo>
                <a:lnTo>
                  <a:pt x="79" y="37"/>
                </a:lnTo>
                <a:lnTo>
                  <a:pt x="79" y="37"/>
                </a:lnTo>
                <a:lnTo>
                  <a:pt x="77" y="42"/>
                </a:lnTo>
                <a:lnTo>
                  <a:pt x="74" y="42"/>
                </a:lnTo>
                <a:lnTo>
                  <a:pt x="74" y="46"/>
                </a:lnTo>
                <a:lnTo>
                  <a:pt x="79" y="48"/>
                </a:lnTo>
                <a:lnTo>
                  <a:pt x="79" y="48"/>
                </a:lnTo>
                <a:lnTo>
                  <a:pt x="79" y="51"/>
                </a:lnTo>
                <a:lnTo>
                  <a:pt x="74" y="53"/>
                </a:lnTo>
                <a:lnTo>
                  <a:pt x="76" y="57"/>
                </a:lnTo>
                <a:lnTo>
                  <a:pt x="81" y="57"/>
                </a:lnTo>
                <a:lnTo>
                  <a:pt x="81" y="57"/>
                </a:lnTo>
                <a:lnTo>
                  <a:pt x="83" y="61"/>
                </a:lnTo>
                <a:lnTo>
                  <a:pt x="79" y="64"/>
                </a:lnTo>
                <a:lnTo>
                  <a:pt x="81" y="68"/>
                </a:lnTo>
                <a:lnTo>
                  <a:pt x="85" y="64"/>
                </a:lnTo>
                <a:lnTo>
                  <a:pt x="85" y="64"/>
                </a:lnTo>
                <a:lnTo>
                  <a:pt x="88" y="68"/>
                </a:lnTo>
                <a:lnTo>
                  <a:pt x="85" y="73"/>
                </a:lnTo>
                <a:lnTo>
                  <a:pt x="88" y="75"/>
                </a:lnTo>
                <a:lnTo>
                  <a:pt x="92" y="72"/>
                </a:lnTo>
                <a:lnTo>
                  <a:pt x="92" y="72"/>
                </a:lnTo>
                <a:lnTo>
                  <a:pt x="96" y="75"/>
                </a:lnTo>
                <a:lnTo>
                  <a:pt x="94" y="79"/>
                </a:lnTo>
                <a:lnTo>
                  <a:pt x="98" y="81"/>
                </a:lnTo>
                <a:lnTo>
                  <a:pt x="99" y="77"/>
                </a:lnTo>
                <a:lnTo>
                  <a:pt x="99" y="77"/>
                </a:lnTo>
                <a:lnTo>
                  <a:pt x="105" y="79"/>
                </a:lnTo>
                <a:lnTo>
                  <a:pt x="105" y="84"/>
                </a:lnTo>
                <a:lnTo>
                  <a:pt x="109" y="84"/>
                </a:lnTo>
                <a:lnTo>
                  <a:pt x="110" y="79"/>
                </a:lnTo>
                <a:lnTo>
                  <a:pt x="110" y="79"/>
                </a:lnTo>
                <a:lnTo>
                  <a:pt x="114" y="81"/>
                </a:lnTo>
                <a:lnTo>
                  <a:pt x="116" y="86"/>
                </a:lnTo>
                <a:lnTo>
                  <a:pt x="120" y="86"/>
                </a:lnTo>
                <a:lnTo>
                  <a:pt x="120" y="81"/>
                </a:lnTo>
                <a:lnTo>
                  <a:pt x="120" y="81"/>
                </a:lnTo>
                <a:lnTo>
                  <a:pt x="123" y="79"/>
                </a:lnTo>
                <a:lnTo>
                  <a:pt x="127" y="84"/>
                </a:lnTo>
                <a:lnTo>
                  <a:pt x="129" y="83"/>
                </a:lnTo>
                <a:lnTo>
                  <a:pt x="129" y="77"/>
                </a:lnTo>
                <a:lnTo>
                  <a:pt x="129" y="77"/>
                </a:lnTo>
                <a:lnTo>
                  <a:pt x="133" y="75"/>
                </a:lnTo>
                <a:lnTo>
                  <a:pt x="136" y="81"/>
                </a:lnTo>
                <a:lnTo>
                  <a:pt x="140" y="77"/>
                </a:lnTo>
                <a:lnTo>
                  <a:pt x="138" y="73"/>
                </a:lnTo>
                <a:lnTo>
                  <a:pt x="138" y="73"/>
                </a:lnTo>
                <a:lnTo>
                  <a:pt x="140" y="70"/>
                </a:lnTo>
                <a:lnTo>
                  <a:pt x="145" y="73"/>
                </a:lnTo>
                <a:lnTo>
                  <a:pt x="147" y="70"/>
                </a:lnTo>
                <a:lnTo>
                  <a:pt x="144" y="66"/>
                </a:lnTo>
                <a:lnTo>
                  <a:pt x="144" y="66"/>
                </a:lnTo>
                <a:lnTo>
                  <a:pt x="147" y="62"/>
                </a:lnTo>
                <a:lnTo>
                  <a:pt x="153" y="64"/>
                </a:lnTo>
                <a:lnTo>
                  <a:pt x="155" y="61"/>
                </a:lnTo>
                <a:lnTo>
                  <a:pt x="149" y="59"/>
                </a:lnTo>
                <a:lnTo>
                  <a:pt x="149" y="59"/>
                </a:lnTo>
                <a:lnTo>
                  <a:pt x="151" y="53"/>
                </a:lnTo>
                <a:lnTo>
                  <a:pt x="156" y="55"/>
                </a:lnTo>
                <a:lnTo>
                  <a:pt x="156" y="51"/>
                </a:lnTo>
                <a:lnTo>
                  <a:pt x="153" y="49"/>
                </a:lnTo>
                <a:lnTo>
                  <a:pt x="153" y="49"/>
                </a:lnTo>
                <a:lnTo>
                  <a:pt x="153" y="44"/>
                </a:lnTo>
                <a:lnTo>
                  <a:pt x="158" y="44"/>
                </a:lnTo>
                <a:lnTo>
                  <a:pt x="158" y="40"/>
                </a:lnTo>
                <a:lnTo>
                  <a:pt x="153" y="38"/>
                </a:lnTo>
                <a:lnTo>
                  <a:pt x="153" y="38"/>
                </a:lnTo>
                <a:lnTo>
                  <a:pt x="151" y="35"/>
                </a:lnTo>
                <a:lnTo>
                  <a:pt x="156" y="33"/>
                </a:lnTo>
                <a:lnTo>
                  <a:pt x="155" y="29"/>
                </a:lnTo>
                <a:lnTo>
                  <a:pt x="151" y="29"/>
                </a:lnTo>
                <a:lnTo>
                  <a:pt x="151" y="29"/>
                </a:lnTo>
                <a:lnTo>
                  <a:pt x="147" y="26"/>
                </a:lnTo>
                <a:lnTo>
                  <a:pt x="153" y="22"/>
                </a:lnTo>
                <a:lnTo>
                  <a:pt x="151" y="18"/>
                </a:lnTo>
                <a:lnTo>
                  <a:pt x="145" y="22"/>
                </a:lnTo>
                <a:lnTo>
                  <a:pt x="145" y="22"/>
                </a:lnTo>
                <a:lnTo>
                  <a:pt x="142" y="18"/>
                </a:lnTo>
                <a:lnTo>
                  <a:pt x="145" y="13"/>
                </a:lnTo>
                <a:lnTo>
                  <a:pt x="144" y="11"/>
                </a:lnTo>
                <a:lnTo>
                  <a:pt x="138" y="15"/>
                </a:lnTo>
                <a:lnTo>
                  <a:pt x="138" y="15"/>
                </a:lnTo>
                <a:lnTo>
                  <a:pt x="134" y="11"/>
                </a:lnTo>
                <a:lnTo>
                  <a:pt x="136" y="7"/>
                </a:lnTo>
                <a:lnTo>
                  <a:pt x="134" y="5"/>
                </a:lnTo>
                <a:lnTo>
                  <a:pt x="131" y="9"/>
                </a:lnTo>
                <a:lnTo>
                  <a:pt x="131" y="9"/>
                </a:lnTo>
                <a:lnTo>
                  <a:pt x="127" y="7"/>
                </a:lnTo>
                <a:lnTo>
                  <a:pt x="127" y="2"/>
                </a:lnTo>
                <a:lnTo>
                  <a:pt x="123" y="2"/>
                </a:lnTo>
                <a:lnTo>
                  <a:pt x="122" y="5"/>
                </a:lnTo>
                <a:lnTo>
                  <a:pt x="122" y="5"/>
                </a:lnTo>
                <a:lnTo>
                  <a:pt x="116" y="5"/>
                </a:lnTo>
                <a:lnTo>
                  <a:pt x="116" y="0"/>
                </a:lnTo>
                <a:lnTo>
                  <a:pt x="112" y="0"/>
                </a:lnTo>
                <a:lnTo>
                  <a:pt x="110" y="5"/>
                </a:lnTo>
                <a:lnTo>
                  <a:pt x="110" y="5"/>
                </a:lnTo>
                <a:lnTo>
                  <a:pt x="107" y="7"/>
                </a:lnTo>
                <a:lnTo>
                  <a:pt x="105" y="2"/>
                </a:lnTo>
                <a:lnTo>
                  <a:pt x="101" y="4"/>
                </a:lnTo>
                <a:lnTo>
                  <a:pt x="101" y="9"/>
                </a:lnTo>
                <a:lnTo>
                  <a:pt x="101" y="9"/>
                </a:lnTo>
                <a:lnTo>
                  <a:pt x="98" y="11"/>
                </a:lnTo>
                <a:lnTo>
                  <a:pt x="98" y="11"/>
                </a:lnTo>
                <a:close/>
                <a:moveTo>
                  <a:pt x="109" y="31"/>
                </a:moveTo>
                <a:lnTo>
                  <a:pt x="109" y="31"/>
                </a:lnTo>
                <a:lnTo>
                  <a:pt x="114" y="29"/>
                </a:lnTo>
                <a:lnTo>
                  <a:pt x="118" y="31"/>
                </a:lnTo>
                <a:lnTo>
                  <a:pt x="118" y="31"/>
                </a:lnTo>
                <a:lnTo>
                  <a:pt x="123" y="33"/>
                </a:lnTo>
                <a:lnTo>
                  <a:pt x="127" y="37"/>
                </a:lnTo>
                <a:lnTo>
                  <a:pt x="127" y="37"/>
                </a:lnTo>
                <a:lnTo>
                  <a:pt x="129" y="42"/>
                </a:lnTo>
                <a:lnTo>
                  <a:pt x="127" y="46"/>
                </a:lnTo>
                <a:lnTo>
                  <a:pt x="127" y="46"/>
                </a:lnTo>
                <a:lnTo>
                  <a:pt x="125" y="51"/>
                </a:lnTo>
                <a:lnTo>
                  <a:pt x="122" y="55"/>
                </a:lnTo>
                <a:lnTo>
                  <a:pt x="122" y="55"/>
                </a:lnTo>
                <a:lnTo>
                  <a:pt x="118" y="55"/>
                </a:lnTo>
                <a:lnTo>
                  <a:pt x="112" y="55"/>
                </a:lnTo>
                <a:lnTo>
                  <a:pt x="112" y="55"/>
                </a:lnTo>
                <a:lnTo>
                  <a:pt x="107" y="53"/>
                </a:lnTo>
                <a:lnTo>
                  <a:pt x="105" y="49"/>
                </a:lnTo>
                <a:lnTo>
                  <a:pt x="105" y="49"/>
                </a:lnTo>
                <a:lnTo>
                  <a:pt x="103" y="44"/>
                </a:lnTo>
                <a:lnTo>
                  <a:pt x="103" y="40"/>
                </a:lnTo>
                <a:lnTo>
                  <a:pt x="103" y="40"/>
                </a:lnTo>
                <a:lnTo>
                  <a:pt x="105" y="35"/>
                </a:lnTo>
                <a:lnTo>
                  <a:pt x="109" y="31"/>
                </a:lnTo>
                <a:lnTo>
                  <a:pt x="109" y="31"/>
                </a:lnTo>
                <a:close/>
                <a:moveTo>
                  <a:pt x="118" y="35"/>
                </a:moveTo>
                <a:lnTo>
                  <a:pt x="118" y="35"/>
                </a:lnTo>
                <a:lnTo>
                  <a:pt x="122" y="37"/>
                </a:lnTo>
                <a:lnTo>
                  <a:pt x="123" y="38"/>
                </a:lnTo>
                <a:lnTo>
                  <a:pt x="123" y="38"/>
                </a:lnTo>
                <a:lnTo>
                  <a:pt x="125" y="42"/>
                </a:lnTo>
                <a:lnTo>
                  <a:pt x="123" y="46"/>
                </a:lnTo>
                <a:lnTo>
                  <a:pt x="123" y="46"/>
                </a:lnTo>
                <a:lnTo>
                  <a:pt x="123" y="48"/>
                </a:lnTo>
                <a:lnTo>
                  <a:pt x="120" y="51"/>
                </a:lnTo>
                <a:lnTo>
                  <a:pt x="120" y="51"/>
                </a:lnTo>
                <a:lnTo>
                  <a:pt x="116" y="51"/>
                </a:lnTo>
                <a:lnTo>
                  <a:pt x="112" y="51"/>
                </a:lnTo>
                <a:lnTo>
                  <a:pt x="112" y="51"/>
                </a:lnTo>
                <a:lnTo>
                  <a:pt x="110" y="49"/>
                </a:lnTo>
                <a:lnTo>
                  <a:pt x="107" y="48"/>
                </a:lnTo>
                <a:lnTo>
                  <a:pt x="107" y="48"/>
                </a:lnTo>
                <a:lnTo>
                  <a:pt x="107" y="44"/>
                </a:lnTo>
                <a:lnTo>
                  <a:pt x="107" y="40"/>
                </a:lnTo>
                <a:lnTo>
                  <a:pt x="107" y="40"/>
                </a:lnTo>
                <a:lnTo>
                  <a:pt x="109" y="37"/>
                </a:lnTo>
                <a:lnTo>
                  <a:pt x="110" y="35"/>
                </a:lnTo>
                <a:lnTo>
                  <a:pt x="110" y="35"/>
                </a:lnTo>
                <a:lnTo>
                  <a:pt x="114" y="35"/>
                </a:lnTo>
                <a:lnTo>
                  <a:pt x="118" y="35"/>
                </a:lnTo>
                <a:lnTo>
                  <a:pt x="118" y="35"/>
                </a:lnTo>
                <a:close/>
                <a:moveTo>
                  <a:pt x="122" y="18"/>
                </a:moveTo>
                <a:lnTo>
                  <a:pt x="122" y="18"/>
                </a:lnTo>
                <a:lnTo>
                  <a:pt x="110" y="18"/>
                </a:lnTo>
                <a:lnTo>
                  <a:pt x="101" y="20"/>
                </a:lnTo>
                <a:lnTo>
                  <a:pt x="101" y="20"/>
                </a:lnTo>
                <a:lnTo>
                  <a:pt x="94" y="27"/>
                </a:lnTo>
                <a:lnTo>
                  <a:pt x="90" y="37"/>
                </a:lnTo>
                <a:lnTo>
                  <a:pt x="90" y="37"/>
                </a:lnTo>
                <a:lnTo>
                  <a:pt x="90" y="48"/>
                </a:lnTo>
                <a:lnTo>
                  <a:pt x="94" y="57"/>
                </a:lnTo>
                <a:lnTo>
                  <a:pt x="94" y="57"/>
                </a:lnTo>
                <a:lnTo>
                  <a:pt x="101" y="64"/>
                </a:lnTo>
                <a:lnTo>
                  <a:pt x="109" y="68"/>
                </a:lnTo>
                <a:lnTo>
                  <a:pt x="109" y="68"/>
                </a:lnTo>
                <a:lnTo>
                  <a:pt x="120" y="68"/>
                </a:lnTo>
                <a:lnTo>
                  <a:pt x="129" y="64"/>
                </a:lnTo>
                <a:lnTo>
                  <a:pt x="129" y="64"/>
                </a:lnTo>
                <a:lnTo>
                  <a:pt x="136" y="59"/>
                </a:lnTo>
                <a:lnTo>
                  <a:pt x="140" y="49"/>
                </a:lnTo>
                <a:lnTo>
                  <a:pt x="140" y="49"/>
                </a:lnTo>
                <a:lnTo>
                  <a:pt x="142" y="38"/>
                </a:lnTo>
                <a:lnTo>
                  <a:pt x="138" y="29"/>
                </a:lnTo>
                <a:lnTo>
                  <a:pt x="138" y="29"/>
                </a:lnTo>
                <a:lnTo>
                  <a:pt x="131" y="22"/>
                </a:lnTo>
                <a:lnTo>
                  <a:pt x="122" y="18"/>
                </a:lnTo>
                <a:lnTo>
                  <a:pt x="122" y="18"/>
                </a:lnTo>
                <a:close/>
                <a:moveTo>
                  <a:pt x="48" y="103"/>
                </a:moveTo>
                <a:lnTo>
                  <a:pt x="48" y="103"/>
                </a:lnTo>
                <a:lnTo>
                  <a:pt x="44" y="106"/>
                </a:lnTo>
                <a:lnTo>
                  <a:pt x="43" y="112"/>
                </a:lnTo>
                <a:lnTo>
                  <a:pt x="43" y="112"/>
                </a:lnTo>
                <a:lnTo>
                  <a:pt x="41" y="116"/>
                </a:lnTo>
                <a:lnTo>
                  <a:pt x="43" y="121"/>
                </a:lnTo>
                <a:lnTo>
                  <a:pt x="43" y="121"/>
                </a:lnTo>
                <a:lnTo>
                  <a:pt x="46" y="125"/>
                </a:lnTo>
                <a:lnTo>
                  <a:pt x="52" y="127"/>
                </a:lnTo>
                <a:lnTo>
                  <a:pt x="52" y="127"/>
                </a:lnTo>
                <a:lnTo>
                  <a:pt x="55" y="128"/>
                </a:lnTo>
                <a:lnTo>
                  <a:pt x="61" y="127"/>
                </a:lnTo>
                <a:lnTo>
                  <a:pt x="61" y="127"/>
                </a:lnTo>
                <a:lnTo>
                  <a:pt x="65" y="123"/>
                </a:lnTo>
                <a:lnTo>
                  <a:pt x="66" y="117"/>
                </a:lnTo>
                <a:lnTo>
                  <a:pt x="66" y="117"/>
                </a:lnTo>
                <a:lnTo>
                  <a:pt x="66" y="114"/>
                </a:lnTo>
                <a:lnTo>
                  <a:pt x="66" y="108"/>
                </a:lnTo>
                <a:lnTo>
                  <a:pt x="66" y="108"/>
                </a:lnTo>
                <a:lnTo>
                  <a:pt x="63" y="105"/>
                </a:lnTo>
                <a:lnTo>
                  <a:pt x="57" y="103"/>
                </a:lnTo>
                <a:lnTo>
                  <a:pt x="57" y="103"/>
                </a:lnTo>
                <a:lnTo>
                  <a:pt x="54" y="103"/>
                </a:lnTo>
                <a:lnTo>
                  <a:pt x="48" y="103"/>
                </a:lnTo>
                <a:lnTo>
                  <a:pt x="48" y="103"/>
                </a:lnTo>
                <a:close/>
                <a:moveTo>
                  <a:pt x="57" y="106"/>
                </a:moveTo>
                <a:lnTo>
                  <a:pt x="57" y="106"/>
                </a:lnTo>
                <a:lnTo>
                  <a:pt x="54" y="106"/>
                </a:lnTo>
                <a:lnTo>
                  <a:pt x="50" y="106"/>
                </a:lnTo>
                <a:lnTo>
                  <a:pt x="50" y="106"/>
                </a:lnTo>
                <a:lnTo>
                  <a:pt x="46" y="110"/>
                </a:lnTo>
                <a:lnTo>
                  <a:pt x="46" y="112"/>
                </a:lnTo>
                <a:lnTo>
                  <a:pt x="46" y="112"/>
                </a:lnTo>
                <a:lnTo>
                  <a:pt x="46" y="116"/>
                </a:lnTo>
                <a:lnTo>
                  <a:pt x="46" y="119"/>
                </a:lnTo>
                <a:lnTo>
                  <a:pt x="46" y="119"/>
                </a:lnTo>
                <a:lnTo>
                  <a:pt x="48" y="123"/>
                </a:lnTo>
                <a:lnTo>
                  <a:pt x="52" y="123"/>
                </a:lnTo>
                <a:lnTo>
                  <a:pt x="52" y="123"/>
                </a:lnTo>
                <a:lnTo>
                  <a:pt x="55" y="123"/>
                </a:lnTo>
                <a:lnTo>
                  <a:pt x="59" y="123"/>
                </a:lnTo>
                <a:lnTo>
                  <a:pt x="59" y="123"/>
                </a:lnTo>
                <a:lnTo>
                  <a:pt x="61" y="121"/>
                </a:lnTo>
                <a:lnTo>
                  <a:pt x="63" y="117"/>
                </a:lnTo>
                <a:lnTo>
                  <a:pt x="63" y="117"/>
                </a:lnTo>
                <a:lnTo>
                  <a:pt x="63" y="114"/>
                </a:lnTo>
                <a:lnTo>
                  <a:pt x="63" y="110"/>
                </a:lnTo>
                <a:lnTo>
                  <a:pt x="63" y="110"/>
                </a:lnTo>
                <a:lnTo>
                  <a:pt x="59" y="108"/>
                </a:lnTo>
                <a:lnTo>
                  <a:pt x="57" y="106"/>
                </a:lnTo>
                <a:lnTo>
                  <a:pt x="57" y="106"/>
                </a:lnTo>
                <a:close/>
                <a:moveTo>
                  <a:pt x="63" y="83"/>
                </a:moveTo>
                <a:lnTo>
                  <a:pt x="63" y="83"/>
                </a:lnTo>
                <a:lnTo>
                  <a:pt x="57" y="83"/>
                </a:lnTo>
                <a:lnTo>
                  <a:pt x="50" y="83"/>
                </a:lnTo>
                <a:lnTo>
                  <a:pt x="44" y="84"/>
                </a:lnTo>
                <a:lnTo>
                  <a:pt x="37" y="86"/>
                </a:lnTo>
                <a:lnTo>
                  <a:pt x="37" y="86"/>
                </a:lnTo>
                <a:lnTo>
                  <a:pt x="33" y="90"/>
                </a:lnTo>
                <a:lnTo>
                  <a:pt x="28" y="95"/>
                </a:lnTo>
                <a:lnTo>
                  <a:pt x="24" y="101"/>
                </a:lnTo>
                <a:lnTo>
                  <a:pt x="22" y="106"/>
                </a:lnTo>
                <a:lnTo>
                  <a:pt x="22" y="106"/>
                </a:lnTo>
                <a:lnTo>
                  <a:pt x="22" y="112"/>
                </a:lnTo>
                <a:lnTo>
                  <a:pt x="22" y="119"/>
                </a:lnTo>
                <a:lnTo>
                  <a:pt x="22" y="125"/>
                </a:lnTo>
                <a:lnTo>
                  <a:pt x="26" y="132"/>
                </a:lnTo>
                <a:lnTo>
                  <a:pt x="26" y="132"/>
                </a:lnTo>
                <a:lnTo>
                  <a:pt x="30" y="136"/>
                </a:lnTo>
                <a:lnTo>
                  <a:pt x="35" y="141"/>
                </a:lnTo>
                <a:lnTo>
                  <a:pt x="41" y="145"/>
                </a:lnTo>
                <a:lnTo>
                  <a:pt x="46" y="147"/>
                </a:lnTo>
                <a:lnTo>
                  <a:pt x="46" y="147"/>
                </a:lnTo>
                <a:lnTo>
                  <a:pt x="52" y="147"/>
                </a:lnTo>
                <a:lnTo>
                  <a:pt x="59" y="147"/>
                </a:lnTo>
                <a:lnTo>
                  <a:pt x="65" y="147"/>
                </a:lnTo>
                <a:lnTo>
                  <a:pt x="70" y="143"/>
                </a:lnTo>
                <a:lnTo>
                  <a:pt x="70" y="143"/>
                </a:lnTo>
                <a:lnTo>
                  <a:pt x="76" y="139"/>
                </a:lnTo>
                <a:lnTo>
                  <a:pt x="81" y="134"/>
                </a:lnTo>
                <a:lnTo>
                  <a:pt x="85" y="128"/>
                </a:lnTo>
                <a:lnTo>
                  <a:pt x="87" y="123"/>
                </a:lnTo>
                <a:lnTo>
                  <a:pt x="87" y="123"/>
                </a:lnTo>
                <a:lnTo>
                  <a:pt x="87" y="117"/>
                </a:lnTo>
                <a:lnTo>
                  <a:pt x="87" y="110"/>
                </a:lnTo>
                <a:lnTo>
                  <a:pt x="85" y="105"/>
                </a:lnTo>
                <a:lnTo>
                  <a:pt x="83" y="99"/>
                </a:lnTo>
                <a:lnTo>
                  <a:pt x="83" y="99"/>
                </a:lnTo>
                <a:lnTo>
                  <a:pt x="79" y="94"/>
                </a:lnTo>
                <a:lnTo>
                  <a:pt x="74" y="88"/>
                </a:lnTo>
                <a:lnTo>
                  <a:pt x="68" y="84"/>
                </a:lnTo>
                <a:lnTo>
                  <a:pt x="63" y="83"/>
                </a:lnTo>
                <a:lnTo>
                  <a:pt x="63" y="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任意多边形 8">
            <a:extLst>
              <a:ext uri="{FF2B5EF4-FFF2-40B4-BE49-F238E27FC236}">
                <a16:creationId xmlns:a16="http://schemas.microsoft.com/office/drawing/2014/main" id="{F9272171-A933-EA45-A2CA-8D40BDFB36A0}"/>
              </a:ext>
            </a:extLst>
          </p:cNvPr>
          <p:cNvSpPr/>
          <p:nvPr/>
        </p:nvSpPr>
        <p:spPr bwMode="auto">
          <a:xfrm>
            <a:off x="9030791" y="1484784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C8E0E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5">
            <a:extLst>
              <a:ext uri="{FF2B5EF4-FFF2-40B4-BE49-F238E27FC236}">
                <a16:creationId xmlns:a16="http://schemas.microsoft.com/office/drawing/2014/main" id="{9F2DEA09-8EBE-3F43-ACDD-559DE1D5C2F6}"/>
              </a:ext>
            </a:extLst>
          </p:cNvPr>
          <p:cNvSpPr txBox="1"/>
          <p:nvPr/>
        </p:nvSpPr>
        <p:spPr>
          <a:xfrm>
            <a:off x="8989664" y="2392651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调研项目可行性</a:t>
            </a:r>
          </a:p>
        </p:txBody>
      </p:sp>
      <p:sp>
        <p:nvSpPr>
          <p:cNvPr id="9" name="Freeform 296">
            <a:extLst>
              <a:ext uri="{FF2B5EF4-FFF2-40B4-BE49-F238E27FC236}">
                <a16:creationId xmlns:a16="http://schemas.microsoft.com/office/drawing/2014/main" id="{F3083669-E8C4-D945-A20E-48EC742A1E62}"/>
              </a:ext>
            </a:extLst>
          </p:cNvPr>
          <p:cNvSpPr>
            <a:spLocks/>
          </p:cNvSpPr>
          <p:nvPr/>
        </p:nvSpPr>
        <p:spPr bwMode="auto">
          <a:xfrm>
            <a:off x="9568553" y="1811711"/>
            <a:ext cx="430761" cy="430761"/>
          </a:xfrm>
          <a:custGeom>
            <a:avLst/>
            <a:gdLst>
              <a:gd name="T0" fmla="*/ 24 w 165"/>
              <a:gd name="T1" fmla="*/ 31 h 165"/>
              <a:gd name="T2" fmla="*/ 40 w 165"/>
              <a:gd name="T3" fmla="*/ 37 h 165"/>
              <a:gd name="T4" fmla="*/ 48 w 165"/>
              <a:gd name="T5" fmla="*/ 53 h 165"/>
              <a:gd name="T6" fmla="*/ 123 w 165"/>
              <a:gd name="T7" fmla="*/ 72 h 165"/>
              <a:gd name="T8" fmla="*/ 110 w 165"/>
              <a:gd name="T9" fmla="*/ 35 h 165"/>
              <a:gd name="T10" fmla="*/ 105 w 165"/>
              <a:gd name="T11" fmla="*/ 37 h 165"/>
              <a:gd name="T12" fmla="*/ 97 w 165"/>
              <a:gd name="T13" fmla="*/ 35 h 165"/>
              <a:gd name="T14" fmla="*/ 88 w 165"/>
              <a:gd name="T15" fmla="*/ 26 h 165"/>
              <a:gd name="T16" fmla="*/ 86 w 165"/>
              <a:gd name="T17" fmla="*/ 19 h 165"/>
              <a:gd name="T18" fmla="*/ 92 w 165"/>
              <a:gd name="T19" fmla="*/ 6 h 165"/>
              <a:gd name="T20" fmla="*/ 105 w 165"/>
              <a:gd name="T21" fmla="*/ 0 h 165"/>
              <a:gd name="T22" fmla="*/ 112 w 165"/>
              <a:gd name="T23" fmla="*/ 2 h 165"/>
              <a:gd name="T24" fmla="*/ 121 w 165"/>
              <a:gd name="T25" fmla="*/ 11 h 165"/>
              <a:gd name="T26" fmla="*/ 123 w 165"/>
              <a:gd name="T27" fmla="*/ 19 h 165"/>
              <a:gd name="T28" fmla="*/ 119 w 165"/>
              <a:gd name="T29" fmla="*/ 30 h 165"/>
              <a:gd name="T30" fmla="*/ 138 w 165"/>
              <a:gd name="T31" fmla="*/ 59 h 165"/>
              <a:gd name="T32" fmla="*/ 143 w 165"/>
              <a:gd name="T33" fmla="*/ 57 h 165"/>
              <a:gd name="T34" fmla="*/ 160 w 165"/>
              <a:gd name="T35" fmla="*/ 64 h 165"/>
              <a:gd name="T36" fmla="*/ 165 w 165"/>
              <a:gd name="T37" fmla="*/ 79 h 165"/>
              <a:gd name="T38" fmla="*/ 163 w 165"/>
              <a:gd name="T39" fmla="*/ 88 h 165"/>
              <a:gd name="T40" fmla="*/ 152 w 165"/>
              <a:gd name="T41" fmla="*/ 101 h 165"/>
              <a:gd name="T42" fmla="*/ 143 w 165"/>
              <a:gd name="T43" fmla="*/ 103 h 165"/>
              <a:gd name="T44" fmla="*/ 130 w 165"/>
              <a:gd name="T45" fmla="*/ 97 h 165"/>
              <a:gd name="T46" fmla="*/ 121 w 165"/>
              <a:gd name="T47" fmla="*/ 85 h 165"/>
              <a:gd name="T48" fmla="*/ 46 w 165"/>
              <a:gd name="T49" fmla="*/ 66 h 165"/>
              <a:gd name="T50" fmla="*/ 37 w 165"/>
              <a:gd name="T51" fmla="*/ 74 h 165"/>
              <a:gd name="T52" fmla="*/ 50 w 165"/>
              <a:gd name="T53" fmla="*/ 110 h 165"/>
              <a:gd name="T54" fmla="*/ 53 w 165"/>
              <a:gd name="T55" fmla="*/ 108 h 165"/>
              <a:gd name="T56" fmla="*/ 64 w 165"/>
              <a:gd name="T57" fmla="*/ 112 h 165"/>
              <a:gd name="T58" fmla="*/ 79 w 165"/>
              <a:gd name="T59" fmla="*/ 127 h 165"/>
              <a:gd name="T60" fmla="*/ 81 w 165"/>
              <a:gd name="T61" fmla="*/ 138 h 165"/>
              <a:gd name="T62" fmla="*/ 81 w 165"/>
              <a:gd name="T63" fmla="*/ 143 h 165"/>
              <a:gd name="T64" fmla="*/ 73 w 165"/>
              <a:gd name="T65" fmla="*/ 156 h 165"/>
              <a:gd name="T66" fmla="*/ 59 w 165"/>
              <a:gd name="T67" fmla="*/ 164 h 165"/>
              <a:gd name="T68" fmla="*/ 53 w 165"/>
              <a:gd name="T69" fmla="*/ 165 h 165"/>
              <a:gd name="T70" fmla="*/ 42 w 165"/>
              <a:gd name="T71" fmla="*/ 164 h 165"/>
              <a:gd name="T72" fmla="*/ 28 w 165"/>
              <a:gd name="T73" fmla="*/ 149 h 165"/>
              <a:gd name="T74" fmla="*/ 26 w 165"/>
              <a:gd name="T75" fmla="*/ 138 h 165"/>
              <a:gd name="T76" fmla="*/ 26 w 165"/>
              <a:gd name="T77" fmla="*/ 131 h 165"/>
              <a:gd name="T78" fmla="*/ 33 w 165"/>
              <a:gd name="T79" fmla="*/ 118 h 165"/>
              <a:gd name="T80" fmla="*/ 26 w 165"/>
              <a:gd name="T81" fmla="*/ 77 h 165"/>
              <a:gd name="T82" fmla="*/ 24 w 165"/>
              <a:gd name="T83" fmla="*/ 77 h 165"/>
              <a:gd name="T84" fmla="*/ 15 w 165"/>
              <a:gd name="T85" fmla="*/ 75 h 165"/>
              <a:gd name="T86" fmla="*/ 2 w 165"/>
              <a:gd name="T87" fmla="*/ 63 h 165"/>
              <a:gd name="T88" fmla="*/ 0 w 165"/>
              <a:gd name="T89" fmla="*/ 53 h 165"/>
              <a:gd name="T90" fmla="*/ 7 w 165"/>
              <a:gd name="T91" fmla="*/ 37 h 165"/>
              <a:gd name="T92" fmla="*/ 24 w 165"/>
              <a:gd name="T93" fmla="*/ 3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5" h="165">
                <a:moveTo>
                  <a:pt x="24" y="31"/>
                </a:moveTo>
                <a:lnTo>
                  <a:pt x="24" y="31"/>
                </a:lnTo>
                <a:lnTo>
                  <a:pt x="33" y="33"/>
                </a:lnTo>
                <a:lnTo>
                  <a:pt x="40" y="37"/>
                </a:lnTo>
                <a:lnTo>
                  <a:pt x="46" y="44"/>
                </a:lnTo>
                <a:lnTo>
                  <a:pt x="48" y="53"/>
                </a:lnTo>
                <a:lnTo>
                  <a:pt x="123" y="72"/>
                </a:lnTo>
                <a:lnTo>
                  <a:pt x="123" y="72"/>
                </a:lnTo>
                <a:lnTo>
                  <a:pt x="127" y="64"/>
                </a:lnTo>
                <a:lnTo>
                  <a:pt x="110" y="35"/>
                </a:lnTo>
                <a:lnTo>
                  <a:pt x="110" y="35"/>
                </a:lnTo>
                <a:lnTo>
                  <a:pt x="105" y="37"/>
                </a:lnTo>
                <a:lnTo>
                  <a:pt x="105" y="37"/>
                </a:lnTo>
                <a:lnTo>
                  <a:pt x="97" y="35"/>
                </a:lnTo>
                <a:lnTo>
                  <a:pt x="92" y="31"/>
                </a:lnTo>
                <a:lnTo>
                  <a:pt x="88" y="26"/>
                </a:lnTo>
                <a:lnTo>
                  <a:pt x="86" y="19"/>
                </a:lnTo>
                <a:lnTo>
                  <a:pt x="86" y="19"/>
                </a:lnTo>
                <a:lnTo>
                  <a:pt x="88" y="11"/>
                </a:lnTo>
                <a:lnTo>
                  <a:pt x="92" y="6"/>
                </a:lnTo>
                <a:lnTo>
                  <a:pt x="97" y="2"/>
                </a:lnTo>
                <a:lnTo>
                  <a:pt x="105" y="0"/>
                </a:lnTo>
                <a:lnTo>
                  <a:pt x="105" y="0"/>
                </a:lnTo>
                <a:lnTo>
                  <a:pt x="112" y="2"/>
                </a:lnTo>
                <a:lnTo>
                  <a:pt x="117" y="6"/>
                </a:lnTo>
                <a:lnTo>
                  <a:pt x="121" y="11"/>
                </a:lnTo>
                <a:lnTo>
                  <a:pt x="123" y="19"/>
                </a:lnTo>
                <a:lnTo>
                  <a:pt x="123" y="19"/>
                </a:lnTo>
                <a:lnTo>
                  <a:pt x="121" y="24"/>
                </a:lnTo>
                <a:lnTo>
                  <a:pt x="119" y="30"/>
                </a:lnTo>
                <a:lnTo>
                  <a:pt x="138" y="59"/>
                </a:lnTo>
                <a:lnTo>
                  <a:pt x="138" y="59"/>
                </a:lnTo>
                <a:lnTo>
                  <a:pt x="143" y="57"/>
                </a:lnTo>
                <a:lnTo>
                  <a:pt x="143" y="57"/>
                </a:lnTo>
                <a:lnTo>
                  <a:pt x="152" y="59"/>
                </a:lnTo>
                <a:lnTo>
                  <a:pt x="160" y="64"/>
                </a:lnTo>
                <a:lnTo>
                  <a:pt x="163" y="72"/>
                </a:lnTo>
                <a:lnTo>
                  <a:pt x="165" y="79"/>
                </a:lnTo>
                <a:lnTo>
                  <a:pt x="165" y="79"/>
                </a:lnTo>
                <a:lnTo>
                  <a:pt x="163" y="88"/>
                </a:lnTo>
                <a:lnTo>
                  <a:pt x="160" y="96"/>
                </a:lnTo>
                <a:lnTo>
                  <a:pt x="152" y="101"/>
                </a:lnTo>
                <a:lnTo>
                  <a:pt x="143" y="103"/>
                </a:lnTo>
                <a:lnTo>
                  <a:pt x="143" y="103"/>
                </a:lnTo>
                <a:lnTo>
                  <a:pt x="136" y="101"/>
                </a:lnTo>
                <a:lnTo>
                  <a:pt x="130" y="97"/>
                </a:lnTo>
                <a:lnTo>
                  <a:pt x="125" y="92"/>
                </a:lnTo>
                <a:lnTo>
                  <a:pt x="121" y="85"/>
                </a:lnTo>
                <a:lnTo>
                  <a:pt x="46" y="66"/>
                </a:lnTo>
                <a:lnTo>
                  <a:pt x="46" y="66"/>
                </a:lnTo>
                <a:lnTo>
                  <a:pt x="42" y="70"/>
                </a:lnTo>
                <a:lnTo>
                  <a:pt x="37" y="74"/>
                </a:lnTo>
                <a:lnTo>
                  <a:pt x="50" y="110"/>
                </a:lnTo>
                <a:lnTo>
                  <a:pt x="50" y="110"/>
                </a:lnTo>
                <a:lnTo>
                  <a:pt x="53" y="108"/>
                </a:lnTo>
                <a:lnTo>
                  <a:pt x="53" y="108"/>
                </a:lnTo>
                <a:lnTo>
                  <a:pt x="59" y="110"/>
                </a:lnTo>
                <a:lnTo>
                  <a:pt x="64" y="112"/>
                </a:lnTo>
                <a:lnTo>
                  <a:pt x="73" y="118"/>
                </a:lnTo>
                <a:lnTo>
                  <a:pt x="79" y="127"/>
                </a:lnTo>
                <a:lnTo>
                  <a:pt x="81" y="132"/>
                </a:lnTo>
                <a:lnTo>
                  <a:pt x="81" y="138"/>
                </a:lnTo>
                <a:lnTo>
                  <a:pt x="81" y="138"/>
                </a:lnTo>
                <a:lnTo>
                  <a:pt x="81" y="143"/>
                </a:lnTo>
                <a:lnTo>
                  <a:pt x="79" y="149"/>
                </a:lnTo>
                <a:lnTo>
                  <a:pt x="73" y="156"/>
                </a:lnTo>
                <a:lnTo>
                  <a:pt x="64" y="164"/>
                </a:lnTo>
                <a:lnTo>
                  <a:pt x="59" y="164"/>
                </a:lnTo>
                <a:lnTo>
                  <a:pt x="53" y="165"/>
                </a:lnTo>
                <a:lnTo>
                  <a:pt x="53" y="165"/>
                </a:lnTo>
                <a:lnTo>
                  <a:pt x="48" y="164"/>
                </a:lnTo>
                <a:lnTo>
                  <a:pt x="42" y="164"/>
                </a:lnTo>
                <a:lnTo>
                  <a:pt x="33" y="156"/>
                </a:lnTo>
                <a:lnTo>
                  <a:pt x="28" y="149"/>
                </a:lnTo>
                <a:lnTo>
                  <a:pt x="26" y="143"/>
                </a:lnTo>
                <a:lnTo>
                  <a:pt x="26" y="138"/>
                </a:lnTo>
                <a:lnTo>
                  <a:pt x="26" y="138"/>
                </a:lnTo>
                <a:lnTo>
                  <a:pt x="26" y="131"/>
                </a:lnTo>
                <a:lnTo>
                  <a:pt x="29" y="123"/>
                </a:lnTo>
                <a:lnTo>
                  <a:pt x="33" y="118"/>
                </a:lnTo>
                <a:lnTo>
                  <a:pt x="39" y="114"/>
                </a:lnTo>
                <a:lnTo>
                  <a:pt x="26" y="77"/>
                </a:lnTo>
                <a:lnTo>
                  <a:pt x="26" y="77"/>
                </a:lnTo>
                <a:lnTo>
                  <a:pt x="24" y="77"/>
                </a:lnTo>
                <a:lnTo>
                  <a:pt x="24" y="77"/>
                </a:lnTo>
                <a:lnTo>
                  <a:pt x="15" y="75"/>
                </a:lnTo>
                <a:lnTo>
                  <a:pt x="7" y="70"/>
                </a:lnTo>
                <a:lnTo>
                  <a:pt x="2" y="63"/>
                </a:lnTo>
                <a:lnTo>
                  <a:pt x="0" y="53"/>
                </a:lnTo>
                <a:lnTo>
                  <a:pt x="0" y="53"/>
                </a:lnTo>
                <a:lnTo>
                  <a:pt x="2" y="44"/>
                </a:lnTo>
                <a:lnTo>
                  <a:pt x="7" y="37"/>
                </a:lnTo>
                <a:lnTo>
                  <a:pt x="15" y="33"/>
                </a:lnTo>
                <a:lnTo>
                  <a:pt x="24" y="31"/>
                </a:lnTo>
                <a:lnTo>
                  <a:pt x="24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12">
            <a:extLst>
              <a:ext uri="{FF2B5EF4-FFF2-40B4-BE49-F238E27FC236}">
                <a16:creationId xmlns:a16="http://schemas.microsoft.com/office/drawing/2014/main" id="{A73BEEA6-3E5D-ED46-AC2E-620051CC56ED}"/>
              </a:ext>
            </a:extLst>
          </p:cNvPr>
          <p:cNvSpPr/>
          <p:nvPr/>
        </p:nvSpPr>
        <p:spPr bwMode="auto">
          <a:xfrm>
            <a:off x="9805968" y="2919911"/>
            <a:ext cx="1396535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6">
            <a:extLst>
              <a:ext uri="{FF2B5EF4-FFF2-40B4-BE49-F238E27FC236}">
                <a16:creationId xmlns:a16="http://schemas.microsoft.com/office/drawing/2014/main" id="{4907951D-E4D6-3742-AABE-1A6F40812094}"/>
              </a:ext>
            </a:extLst>
          </p:cNvPr>
          <p:cNvSpPr txBox="1"/>
          <p:nvPr/>
        </p:nvSpPr>
        <p:spPr>
          <a:xfrm>
            <a:off x="9783934" y="3819276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在代码层落实功能</a:t>
            </a:r>
          </a:p>
        </p:txBody>
      </p:sp>
      <p:sp>
        <p:nvSpPr>
          <p:cNvPr id="12" name="Freeform 302">
            <a:extLst>
              <a:ext uri="{FF2B5EF4-FFF2-40B4-BE49-F238E27FC236}">
                <a16:creationId xmlns:a16="http://schemas.microsoft.com/office/drawing/2014/main" id="{9D34B27D-DE15-D342-9F85-D55834954340}"/>
              </a:ext>
            </a:extLst>
          </p:cNvPr>
          <p:cNvSpPr>
            <a:spLocks noEditPoints="1"/>
          </p:cNvSpPr>
          <p:nvPr/>
        </p:nvSpPr>
        <p:spPr bwMode="auto">
          <a:xfrm>
            <a:off x="10315882" y="3240469"/>
            <a:ext cx="326629" cy="476935"/>
          </a:xfrm>
          <a:custGeom>
            <a:avLst/>
            <a:gdLst>
              <a:gd name="T0" fmla="*/ 57 w 113"/>
              <a:gd name="T1" fmla="*/ 0 h 165"/>
              <a:gd name="T2" fmla="*/ 79 w 113"/>
              <a:gd name="T3" fmla="*/ 4 h 165"/>
              <a:gd name="T4" fmla="*/ 97 w 113"/>
              <a:gd name="T5" fmla="*/ 17 h 165"/>
              <a:gd name="T6" fmla="*/ 102 w 113"/>
              <a:gd name="T7" fmla="*/ 24 h 165"/>
              <a:gd name="T8" fmla="*/ 112 w 113"/>
              <a:gd name="T9" fmla="*/ 44 h 165"/>
              <a:gd name="T10" fmla="*/ 113 w 113"/>
              <a:gd name="T11" fmla="*/ 55 h 165"/>
              <a:gd name="T12" fmla="*/ 108 w 113"/>
              <a:gd name="T13" fmla="*/ 77 h 165"/>
              <a:gd name="T14" fmla="*/ 97 w 113"/>
              <a:gd name="T15" fmla="*/ 96 h 165"/>
              <a:gd name="T16" fmla="*/ 58 w 113"/>
              <a:gd name="T17" fmla="*/ 165 h 165"/>
              <a:gd name="T18" fmla="*/ 16 w 113"/>
              <a:gd name="T19" fmla="*/ 96 h 165"/>
              <a:gd name="T20" fmla="*/ 9 w 113"/>
              <a:gd name="T21" fmla="*/ 86 h 165"/>
              <a:gd name="T22" fmla="*/ 1 w 113"/>
              <a:gd name="T23" fmla="*/ 68 h 165"/>
              <a:gd name="T24" fmla="*/ 0 w 113"/>
              <a:gd name="T25" fmla="*/ 55 h 165"/>
              <a:gd name="T26" fmla="*/ 5 w 113"/>
              <a:gd name="T27" fmla="*/ 33 h 165"/>
              <a:gd name="T28" fmla="*/ 16 w 113"/>
              <a:gd name="T29" fmla="*/ 17 h 165"/>
              <a:gd name="T30" fmla="*/ 25 w 113"/>
              <a:gd name="T31" fmla="*/ 9 h 165"/>
              <a:gd name="T32" fmla="*/ 46 w 113"/>
              <a:gd name="T33" fmla="*/ 0 h 165"/>
              <a:gd name="T34" fmla="*/ 57 w 113"/>
              <a:gd name="T35" fmla="*/ 0 h 165"/>
              <a:gd name="T36" fmla="*/ 80 w 113"/>
              <a:gd name="T37" fmla="*/ 33 h 165"/>
              <a:gd name="T38" fmla="*/ 69 w 113"/>
              <a:gd name="T39" fmla="*/ 26 h 165"/>
              <a:gd name="T40" fmla="*/ 57 w 113"/>
              <a:gd name="T41" fmla="*/ 22 h 165"/>
              <a:gd name="T42" fmla="*/ 49 w 113"/>
              <a:gd name="T43" fmla="*/ 24 h 165"/>
              <a:gd name="T44" fmla="*/ 38 w 113"/>
              <a:gd name="T45" fmla="*/ 28 h 165"/>
              <a:gd name="T46" fmla="*/ 33 w 113"/>
              <a:gd name="T47" fmla="*/ 33 h 165"/>
              <a:gd name="T48" fmla="*/ 25 w 113"/>
              <a:gd name="T49" fmla="*/ 42 h 165"/>
              <a:gd name="T50" fmla="*/ 23 w 113"/>
              <a:gd name="T51" fmla="*/ 55 h 165"/>
              <a:gd name="T52" fmla="*/ 23 w 113"/>
              <a:gd name="T53" fmla="*/ 63 h 165"/>
              <a:gd name="T54" fmla="*/ 29 w 113"/>
              <a:gd name="T55" fmla="*/ 75 h 165"/>
              <a:gd name="T56" fmla="*/ 33 w 113"/>
              <a:gd name="T57" fmla="*/ 79 h 165"/>
              <a:gd name="T58" fmla="*/ 44 w 113"/>
              <a:gd name="T59" fmla="*/ 86 h 165"/>
              <a:gd name="T60" fmla="*/ 57 w 113"/>
              <a:gd name="T61" fmla="*/ 90 h 165"/>
              <a:gd name="T62" fmla="*/ 64 w 113"/>
              <a:gd name="T63" fmla="*/ 88 h 165"/>
              <a:gd name="T64" fmla="*/ 75 w 113"/>
              <a:gd name="T65" fmla="*/ 85 h 165"/>
              <a:gd name="T66" fmla="*/ 80 w 113"/>
              <a:gd name="T67" fmla="*/ 79 h 165"/>
              <a:gd name="T68" fmla="*/ 88 w 113"/>
              <a:gd name="T69" fmla="*/ 70 h 165"/>
              <a:gd name="T70" fmla="*/ 90 w 113"/>
              <a:gd name="T71" fmla="*/ 55 h 165"/>
              <a:gd name="T72" fmla="*/ 90 w 113"/>
              <a:gd name="T73" fmla="*/ 50 h 165"/>
              <a:gd name="T74" fmla="*/ 84 w 113"/>
              <a:gd name="T75" fmla="*/ 37 h 165"/>
              <a:gd name="T76" fmla="*/ 80 w 113"/>
              <a:gd name="T77" fmla="*/ 3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3" h="165">
                <a:moveTo>
                  <a:pt x="57" y="0"/>
                </a:moveTo>
                <a:lnTo>
                  <a:pt x="57" y="0"/>
                </a:lnTo>
                <a:lnTo>
                  <a:pt x="68" y="0"/>
                </a:lnTo>
                <a:lnTo>
                  <a:pt x="79" y="4"/>
                </a:lnTo>
                <a:lnTo>
                  <a:pt x="88" y="9"/>
                </a:lnTo>
                <a:lnTo>
                  <a:pt x="97" y="17"/>
                </a:lnTo>
                <a:lnTo>
                  <a:pt x="97" y="17"/>
                </a:lnTo>
                <a:lnTo>
                  <a:pt x="102" y="24"/>
                </a:lnTo>
                <a:lnTo>
                  <a:pt x="108" y="33"/>
                </a:lnTo>
                <a:lnTo>
                  <a:pt x="112" y="44"/>
                </a:lnTo>
                <a:lnTo>
                  <a:pt x="113" y="55"/>
                </a:lnTo>
                <a:lnTo>
                  <a:pt x="113" y="55"/>
                </a:lnTo>
                <a:lnTo>
                  <a:pt x="112" y="68"/>
                </a:lnTo>
                <a:lnTo>
                  <a:pt x="108" y="77"/>
                </a:lnTo>
                <a:lnTo>
                  <a:pt x="102" y="88"/>
                </a:lnTo>
                <a:lnTo>
                  <a:pt x="97" y="96"/>
                </a:lnTo>
                <a:lnTo>
                  <a:pt x="58" y="165"/>
                </a:lnTo>
                <a:lnTo>
                  <a:pt x="58" y="165"/>
                </a:lnTo>
                <a:lnTo>
                  <a:pt x="42" y="138"/>
                </a:lnTo>
                <a:lnTo>
                  <a:pt x="16" y="96"/>
                </a:lnTo>
                <a:lnTo>
                  <a:pt x="16" y="96"/>
                </a:lnTo>
                <a:lnTo>
                  <a:pt x="9" y="86"/>
                </a:lnTo>
                <a:lnTo>
                  <a:pt x="3" y="77"/>
                </a:lnTo>
                <a:lnTo>
                  <a:pt x="1" y="68"/>
                </a:lnTo>
                <a:lnTo>
                  <a:pt x="0" y="55"/>
                </a:lnTo>
                <a:lnTo>
                  <a:pt x="0" y="55"/>
                </a:lnTo>
                <a:lnTo>
                  <a:pt x="1" y="44"/>
                </a:lnTo>
                <a:lnTo>
                  <a:pt x="5" y="33"/>
                </a:lnTo>
                <a:lnTo>
                  <a:pt x="9" y="24"/>
                </a:lnTo>
                <a:lnTo>
                  <a:pt x="16" y="17"/>
                </a:lnTo>
                <a:lnTo>
                  <a:pt x="16" y="17"/>
                </a:lnTo>
                <a:lnTo>
                  <a:pt x="25" y="9"/>
                </a:lnTo>
                <a:lnTo>
                  <a:pt x="35" y="4"/>
                </a:lnTo>
                <a:lnTo>
                  <a:pt x="46" y="0"/>
                </a:lnTo>
                <a:lnTo>
                  <a:pt x="57" y="0"/>
                </a:lnTo>
                <a:lnTo>
                  <a:pt x="57" y="0"/>
                </a:lnTo>
                <a:close/>
                <a:moveTo>
                  <a:pt x="80" y="33"/>
                </a:moveTo>
                <a:lnTo>
                  <a:pt x="80" y="33"/>
                </a:lnTo>
                <a:lnTo>
                  <a:pt x="75" y="28"/>
                </a:lnTo>
                <a:lnTo>
                  <a:pt x="69" y="26"/>
                </a:lnTo>
                <a:lnTo>
                  <a:pt x="64" y="24"/>
                </a:lnTo>
                <a:lnTo>
                  <a:pt x="57" y="22"/>
                </a:lnTo>
                <a:lnTo>
                  <a:pt x="57" y="22"/>
                </a:lnTo>
                <a:lnTo>
                  <a:pt x="49" y="24"/>
                </a:lnTo>
                <a:lnTo>
                  <a:pt x="44" y="26"/>
                </a:lnTo>
                <a:lnTo>
                  <a:pt x="38" y="28"/>
                </a:lnTo>
                <a:lnTo>
                  <a:pt x="33" y="33"/>
                </a:lnTo>
                <a:lnTo>
                  <a:pt x="33" y="33"/>
                </a:lnTo>
                <a:lnTo>
                  <a:pt x="29" y="37"/>
                </a:lnTo>
                <a:lnTo>
                  <a:pt x="25" y="42"/>
                </a:lnTo>
                <a:lnTo>
                  <a:pt x="23" y="50"/>
                </a:lnTo>
                <a:lnTo>
                  <a:pt x="23" y="55"/>
                </a:lnTo>
                <a:lnTo>
                  <a:pt x="23" y="55"/>
                </a:lnTo>
                <a:lnTo>
                  <a:pt x="23" y="63"/>
                </a:lnTo>
                <a:lnTo>
                  <a:pt x="25" y="70"/>
                </a:lnTo>
                <a:lnTo>
                  <a:pt x="29" y="75"/>
                </a:lnTo>
                <a:lnTo>
                  <a:pt x="33" y="79"/>
                </a:lnTo>
                <a:lnTo>
                  <a:pt x="33" y="79"/>
                </a:lnTo>
                <a:lnTo>
                  <a:pt x="38" y="85"/>
                </a:lnTo>
                <a:lnTo>
                  <a:pt x="44" y="86"/>
                </a:lnTo>
                <a:lnTo>
                  <a:pt x="49" y="88"/>
                </a:lnTo>
                <a:lnTo>
                  <a:pt x="57" y="90"/>
                </a:lnTo>
                <a:lnTo>
                  <a:pt x="57" y="90"/>
                </a:lnTo>
                <a:lnTo>
                  <a:pt x="64" y="88"/>
                </a:lnTo>
                <a:lnTo>
                  <a:pt x="69" y="86"/>
                </a:lnTo>
                <a:lnTo>
                  <a:pt x="75" y="85"/>
                </a:lnTo>
                <a:lnTo>
                  <a:pt x="80" y="79"/>
                </a:lnTo>
                <a:lnTo>
                  <a:pt x="80" y="79"/>
                </a:lnTo>
                <a:lnTo>
                  <a:pt x="84" y="75"/>
                </a:lnTo>
                <a:lnTo>
                  <a:pt x="88" y="70"/>
                </a:lnTo>
                <a:lnTo>
                  <a:pt x="90" y="63"/>
                </a:lnTo>
                <a:lnTo>
                  <a:pt x="90" y="55"/>
                </a:lnTo>
                <a:lnTo>
                  <a:pt x="90" y="55"/>
                </a:lnTo>
                <a:lnTo>
                  <a:pt x="90" y="50"/>
                </a:lnTo>
                <a:lnTo>
                  <a:pt x="88" y="42"/>
                </a:lnTo>
                <a:lnTo>
                  <a:pt x="84" y="37"/>
                </a:lnTo>
                <a:lnTo>
                  <a:pt x="80" y="33"/>
                </a:lnTo>
                <a:lnTo>
                  <a:pt x="80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任意多边形 16">
            <a:extLst>
              <a:ext uri="{FF2B5EF4-FFF2-40B4-BE49-F238E27FC236}">
                <a16:creationId xmlns:a16="http://schemas.microsoft.com/office/drawing/2014/main" id="{186AE52C-8230-424E-8A6F-1DC3CD399D06}"/>
              </a:ext>
            </a:extLst>
          </p:cNvPr>
          <p:cNvSpPr/>
          <p:nvPr/>
        </p:nvSpPr>
        <p:spPr bwMode="auto">
          <a:xfrm>
            <a:off x="8220588" y="2919911"/>
            <a:ext cx="1396535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37">
            <a:extLst>
              <a:ext uri="{FF2B5EF4-FFF2-40B4-BE49-F238E27FC236}">
                <a16:creationId xmlns:a16="http://schemas.microsoft.com/office/drawing/2014/main" id="{A4092F9D-2029-CE46-975D-11ACCC2E7407}"/>
              </a:ext>
            </a:extLst>
          </p:cNvPr>
          <p:cNvSpPr txBox="1"/>
          <p:nvPr/>
        </p:nvSpPr>
        <p:spPr>
          <a:xfrm>
            <a:off x="8236652" y="3835869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对游戏整体进行设计</a:t>
            </a:r>
          </a:p>
        </p:txBody>
      </p:sp>
      <p:sp>
        <p:nvSpPr>
          <p:cNvPr id="15" name="Freeform 359">
            <a:extLst>
              <a:ext uri="{FF2B5EF4-FFF2-40B4-BE49-F238E27FC236}">
                <a16:creationId xmlns:a16="http://schemas.microsoft.com/office/drawing/2014/main" id="{21F18FC8-4533-9C48-ABDB-6EC9C54FB4FE}"/>
              </a:ext>
            </a:extLst>
          </p:cNvPr>
          <p:cNvSpPr>
            <a:spLocks noEditPoints="1"/>
          </p:cNvSpPr>
          <p:nvPr/>
        </p:nvSpPr>
        <p:spPr bwMode="auto">
          <a:xfrm>
            <a:off x="8665619" y="3240470"/>
            <a:ext cx="443446" cy="529078"/>
          </a:xfrm>
          <a:custGeom>
            <a:avLst/>
            <a:gdLst>
              <a:gd name="T0" fmla="*/ 62 w 145"/>
              <a:gd name="T1" fmla="*/ 94 h 173"/>
              <a:gd name="T2" fmla="*/ 73 w 145"/>
              <a:gd name="T3" fmla="*/ 98 h 173"/>
              <a:gd name="T4" fmla="*/ 73 w 145"/>
              <a:gd name="T5" fmla="*/ 107 h 173"/>
              <a:gd name="T6" fmla="*/ 64 w 145"/>
              <a:gd name="T7" fmla="*/ 112 h 173"/>
              <a:gd name="T8" fmla="*/ 44 w 145"/>
              <a:gd name="T9" fmla="*/ 112 h 173"/>
              <a:gd name="T10" fmla="*/ 33 w 145"/>
              <a:gd name="T11" fmla="*/ 109 h 173"/>
              <a:gd name="T12" fmla="*/ 27 w 145"/>
              <a:gd name="T13" fmla="*/ 101 h 173"/>
              <a:gd name="T14" fmla="*/ 45 w 145"/>
              <a:gd name="T15" fmla="*/ 54 h 173"/>
              <a:gd name="T16" fmla="*/ 51 w 145"/>
              <a:gd name="T17" fmla="*/ 46 h 173"/>
              <a:gd name="T18" fmla="*/ 58 w 145"/>
              <a:gd name="T19" fmla="*/ 44 h 173"/>
              <a:gd name="T20" fmla="*/ 64 w 145"/>
              <a:gd name="T21" fmla="*/ 46 h 173"/>
              <a:gd name="T22" fmla="*/ 68 w 145"/>
              <a:gd name="T23" fmla="*/ 54 h 173"/>
              <a:gd name="T24" fmla="*/ 53 w 145"/>
              <a:gd name="T25" fmla="*/ 94 h 173"/>
              <a:gd name="T26" fmla="*/ 101 w 145"/>
              <a:gd name="T27" fmla="*/ 173 h 173"/>
              <a:gd name="T28" fmla="*/ 141 w 145"/>
              <a:gd name="T29" fmla="*/ 151 h 173"/>
              <a:gd name="T30" fmla="*/ 113 w 145"/>
              <a:gd name="T31" fmla="*/ 77 h 173"/>
              <a:gd name="T32" fmla="*/ 115 w 145"/>
              <a:gd name="T33" fmla="*/ 96 h 173"/>
              <a:gd name="T34" fmla="*/ 119 w 145"/>
              <a:gd name="T35" fmla="*/ 90 h 173"/>
              <a:gd name="T36" fmla="*/ 126 w 145"/>
              <a:gd name="T37" fmla="*/ 101 h 173"/>
              <a:gd name="T38" fmla="*/ 130 w 145"/>
              <a:gd name="T39" fmla="*/ 98 h 173"/>
              <a:gd name="T40" fmla="*/ 135 w 145"/>
              <a:gd name="T41" fmla="*/ 99 h 173"/>
              <a:gd name="T42" fmla="*/ 141 w 145"/>
              <a:gd name="T43" fmla="*/ 109 h 173"/>
              <a:gd name="T44" fmla="*/ 132 w 145"/>
              <a:gd name="T45" fmla="*/ 149 h 173"/>
              <a:gd name="T46" fmla="*/ 102 w 145"/>
              <a:gd name="T47" fmla="*/ 153 h 173"/>
              <a:gd name="T48" fmla="*/ 91 w 145"/>
              <a:gd name="T49" fmla="*/ 116 h 173"/>
              <a:gd name="T50" fmla="*/ 99 w 145"/>
              <a:gd name="T51" fmla="*/ 107 h 173"/>
              <a:gd name="T52" fmla="*/ 101 w 145"/>
              <a:gd name="T53" fmla="*/ 83 h 173"/>
              <a:gd name="T54" fmla="*/ 104 w 145"/>
              <a:gd name="T55" fmla="*/ 61 h 173"/>
              <a:gd name="T56" fmla="*/ 73 w 145"/>
              <a:gd name="T57" fmla="*/ 0 h 173"/>
              <a:gd name="T58" fmla="*/ 44 w 145"/>
              <a:gd name="T59" fmla="*/ 6 h 173"/>
              <a:gd name="T60" fmla="*/ 12 w 145"/>
              <a:gd name="T61" fmla="*/ 32 h 173"/>
              <a:gd name="T62" fmla="*/ 0 w 145"/>
              <a:gd name="T63" fmla="*/ 72 h 173"/>
              <a:gd name="T64" fmla="*/ 7 w 145"/>
              <a:gd name="T65" fmla="*/ 99 h 173"/>
              <a:gd name="T66" fmla="*/ 33 w 145"/>
              <a:gd name="T67" fmla="*/ 133 h 173"/>
              <a:gd name="T68" fmla="*/ 73 w 145"/>
              <a:gd name="T69" fmla="*/ 144 h 173"/>
              <a:gd name="T70" fmla="*/ 88 w 145"/>
              <a:gd name="T71" fmla="*/ 144 h 173"/>
              <a:gd name="T72" fmla="*/ 80 w 145"/>
              <a:gd name="T73" fmla="*/ 99 h 173"/>
              <a:gd name="T74" fmla="*/ 91 w 145"/>
              <a:gd name="T75" fmla="*/ 85 h 173"/>
              <a:gd name="T76" fmla="*/ 95 w 145"/>
              <a:gd name="T77" fmla="*/ 52 h 173"/>
              <a:gd name="T78" fmla="*/ 112 w 145"/>
              <a:gd name="T79" fmla="*/ 52 h 173"/>
              <a:gd name="T80" fmla="*/ 121 w 145"/>
              <a:gd name="T81" fmla="*/ 59 h 173"/>
              <a:gd name="T82" fmla="*/ 123 w 145"/>
              <a:gd name="T83" fmla="*/ 81 h 173"/>
              <a:gd name="T84" fmla="*/ 134 w 145"/>
              <a:gd name="T85" fmla="*/ 88 h 173"/>
              <a:gd name="T86" fmla="*/ 143 w 145"/>
              <a:gd name="T87" fmla="*/ 92 h 173"/>
              <a:gd name="T88" fmla="*/ 145 w 145"/>
              <a:gd name="T89" fmla="*/ 72 h 173"/>
              <a:gd name="T90" fmla="*/ 139 w 145"/>
              <a:gd name="T91" fmla="*/ 44 h 173"/>
              <a:gd name="T92" fmla="*/ 113 w 145"/>
              <a:gd name="T93" fmla="*/ 11 h 173"/>
              <a:gd name="T94" fmla="*/ 73 w 145"/>
              <a:gd name="T95" fmla="*/ 0 h 173"/>
              <a:gd name="T96" fmla="*/ 64 w 145"/>
              <a:gd name="T97" fmla="*/ 15 h 173"/>
              <a:gd name="T98" fmla="*/ 73 w 145"/>
              <a:gd name="T99" fmla="*/ 19 h 173"/>
              <a:gd name="T100" fmla="*/ 77 w 145"/>
              <a:gd name="T101" fmla="*/ 28 h 173"/>
              <a:gd name="T102" fmla="*/ 73 w 145"/>
              <a:gd name="T103" fmla="*/ 37 h 173"/>
              <a:gd name="T104" fmla="*/ 64 w 145"/>
              <a:gd name="T105" fmla="*/ 41 h 173"/>
              <a:gd name="T106" fmla="*/ 55 w 145"/>
              <a:gd name="T107" fmla="*/ 37 h 173"/>
              <a:gd name="T108" fmla="*/ 51 w 145"/>
              <a:gd name="T109" fmla="*/ 28 h 173"/>
              <a:gd name="T110" fmla="*/ 55 w 145"/>
              <a:gd name="T111" fmla="*/ 19 h 173"/>
              <a:gd name="T112" fmla="*/ 64 w 145"/>
              <a:gd name="T113" fmla="*/ 1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5" h="173">
                <a:moveTo>
                  <a:pt x="53" y="94"/>
                </a:moveTo>
                <a:lnTo>
                  <a:pt x="62" y="94"/>
                </a:lnTo>
                <a:lnTo>
                  <a:pt x="62" y="94"/>
                </a:lnTo>
                <a:lnTo>
                  <a:pt x="68" y="94"/>
                </a:lnTo>
                <a:lnTo>
                  <a:pt x="71" y="96"/>
                </a:lnTo>
                <a:lnTo>
                  <a:pt x="73" y="98"/>
                </a:lnTo>
                <a:lnTo>
                  <a:pt x="73" y="101"/>
                </a:lnTo>
                <a:lnTo>
                  <a:pt x="73" y="101"/>
                </a:lnTo>
                <a:lnTo>
                  <a:pt x="73" y="107"/>
                </a:lnTo>
                <a:lnTo>
                  <a:pt x="69" y="110"/>
                </a:lnTo>
                <a:lnTo>
                  <a:pt x="69" y="110"/>
                </a:lnTo>
                <a:lnTo>
                  <a:pt x="64" y="112"/>
                </a:lnTo>
                <a:lnTo>
                  <a:pt x="58" y="112"/>
                </a:lnTo>
                <a:lnTo>
                  <a:pt x="44" y="112"/>
                </a:lnTo>
                <a:lnTo>
                  <a:pt x="44" y="112"/>
                </a:lnTo>
                <a:lnTo>
                  <a:pt x="36" y="112"/>
                </a:lnTo>
                <a:lnTo>
                  <a:pt x="33" y="109"/>
                </a:lnTo>
                <a:lnTo>
                  <a:pt x="33" y="109"/>
                </a:lnTo>
                <a:lnTo>
                  <a:pt x="29" y="105"/>
                </a:lnTo>
                <a:lnTo>
                  <a:pt x="27" y="101"/>
                </a:lnTo>
                <a:lnTo>
                  <a:pt x="27" y="101"/>
                </a:lnTo>
                <a:lnTo>
                  <a:pt x="29" y="94"/>
                </a:lnTo>
                <a:lnTo>
                  <a:pt x="44" y="57"/>
                </a:lnTo>
                <a:lnTo>
                  <a:pt x="45" y="54"/>
                </a:lnTo>
                <a:lnTo>
                  <a:pt x="45" y="54"/>
                </a:lnTo>
                <a:lnTo>
                  <a:pt x="47" y="50"/>
                </a:lnTo>
                <a:lnTo>
                  <a:pt x="51" y="46"/>
                </a:lnTo>
                <a:lnTo>
                  <a:pt x="55" y="44"/>
                </a:lnTo>
                <a:lnTo>
                  <a:pt x="58" y="44"/>
                </a:lnTo>
                <a:lnTo>
                  <a:pt x="58" y="44"/>
                </a:lnTo>
                <a:lnTo>
                  <a:pt x="62" y="44"/>
                </a:lnTo>
                <a:lnTo>
                  <a:pt x="64" y="46"/>
                </a:lnTo>
                <a:lnTo>
                  <a:pt x="64" y="46"/>
                </a:lnTo>
                <a:lnTo>
                  <a:pt x="68" y="50"/>
                </a:lnTo>
                <a:lnTo>
                  <a:pt x="68" y="54"/>
                </a:lnTo>
                <a:lnTo>
                  <a:pt x="68" y="54"/>
                </a:lnTo>
                <a:lnTo>
                  <a:pt x="66" y="61"/>
                </a:lnTo>
                <a:lnTo>
                  <a:pt x="53" y="94"/>
                </a:lnTo>
                <a:lnTo>
                  <a:pt x="53" y="94"/>
                </a:lnTo>
                <a:close/>
                <a:moveTo>
                  <a:pt x="141" y="151"/>
                </a:moveTo>
                <a:lnTo>
                  <a:pt x="97" y="160"/>
                </a:lnTo>
                <a:lnTo>
                  <a:pt x="101" y="173"/>
                </a:lnTo>
                <a:lnTo>
                  <a:pt x="143" y="164"/>
                </a:lnTo>
                <a:lnTo>
                  <a:pt x="141" y="151"/>
                </a:lnTo>
                <a:lnTo>
                  <a:pt x="141" y="151"/>
                </a:lnTo>
                <a:close/>
                <a:moveTo>
                  <a:pt x="112" y="61"/>
                </a:moveTo>
                <a:lnTo>
                  <a:pt x="112" y="61"/>
                </a:lnTo>
                <a:lnTo>
                  <a:pt x="113" y="77"/>
                </a:lnTo>
                <a:lnTo>
                  <a:pt x="113" y="96"/>
                </a:lnTo>
                <a:lnTo>
                  <a:pt x="113" y="96"/>
                </a:lnTo>
                <a:lnTo>
                  <a:pt x="115" y="96"/>
                </a:lnTo>
                <a:lnTo>
                  <a:pt x="115" y="96"/>
                </a:lnTo>
                <a:lnTo>
                  <a:pt x="119" y="90"/>
                </a:lnTo>
                <a:lnTo>
                  <a:pt x="119" y="90"/>
                </a:lnTo>
                <a:lnTo>
                  <a:pt x="124" y="92"/>
                </a:lnTo>
                <a:lnTo>
                  <a:pt x="124" y="92"/>
                </a:lnTo>
                <a:lnTo>
                  <a:pt x="126" y="101"/>
                </a:lnTo>
                <a:lnTo>
                  <a:pt x="126" y="101"/>
                </a:lnTo>
                <a:lnTo>
                  <a:pt x="126" y="101"/>
                </a:lnTo>
                <a:lnTo>
                  <a:pt x="130" y="98"/>
                </a:lnTo>
                <a:lnTo>
                  <a:pt x="130" y="98"/>
                </a:lnTo>
                <a:lnTo>
                  <a:pt x="135" y="99"/>
                </a:lnTo>
                <a:lnTo>
                  <a:pt x="135" y="99"/>
                </a:lnTo>
                <a:lnTo>
                  <a:pt x="135" y="107"/>
                </a:lnTo>
                <a:lnTo>
                  <a:pt x="135" y="107"/>
                </a:lnTo>
                <a:lnTo>
                  <a:pt x="141" y="109"/>
                </a:lnTo>
                <a:lnTo>
                  <a:pt x="141" y="109"/>
                </a:lnTo>
                <a:lnTo>
                  <a:pt x="137" y="133"/>
                </a:lnTo>
                <a:lnTo>
                  <a:pt x="132" y="149"/>
                </a:lnTo>
                <a:lnTo>
                  <a:pt x="132" y="149"/>
                </a:lnTo>
                <a:lnTo>
                  <a:pt x="102" y="153"/>
                </a:lnTo>
                <a:lnTo>
                  <a:pt x="102" y="153"/>
                </a:lnTo>
                <a:lnTo>
                  <a:pt x="97" y="144"/>
                </a:lnTo>
                <a:lnTo>
                  <a:pt x="93" y="131"/>
                </a:lnTo>
                <a:lnTo>
                  <a:pt x="91" y="116"/>
                </a:lnTo>
                <a:lnTo>
                  <a:pt x="90" y="99"/>
                </a:lnTo>
                <a:lnTo>
                  <a:pt x="97" y="90"/>
                </a:lnTo>
                <a:lnTo>
                  <a:pt x="99" y="107"/>
                </a:lnTo>
                <a:lnTo>
                  <a:pt x="101" y="105"/>
                </a:lnTo>
                <a:lnTo>
                  <a:pt x="101" y="105"/>
                </a:lnTo>
                <a:lnTo>
                  <a:pt x="101" y="83"/>
                </a:lnTo>
                <a:lnTo>
                  <a:pt x="101" y="72"/>
                </a:lnTo>
                <a:lnTo>
                  <a:pt x="104" y="61"/>
                </a:lnTo>
                <a:lnTo>
                  <a:pt x="104" y="61"/>
                </a:lnTo>
                <a:lnTo>
                  <a:pt x="112" y="61"/>
                </a:lnTo>
                <a:lnTo>
                  <a:pt x="112" y="61"/>
                </a:lnTo>
                <a:close/>
                <a:moveTo>
                  <a:pt x="73" y="0"/>
                </a:moveTo>
                <a:lnTo>
                  <a:pt x="73" y="0"/>
                </a:lnTo>
                <a:lnTo>
                  <a:pt x="58" y="0"/>
                </a:lnTo>
                <a:lnTo>
                  <a:pt x="44" y="6"/>
                </a:lnTo>
                <a:lnTo>
                  <a:pt x="33" y="11"/>
                </a:lnTo>
                <a:lnTo>
                  <a:pt x="22" y="21"/>
                </a:lnTo>
                <a:lnTo>
                  <a:pt x="12" y="32"/>
                </a:lnTo>
                <a:lnTo>
                  <a:pt x="7" y="44"/>
                </a:lnTo>
                <a:lnTo>
                  <a:pt x="1" y="57"/>
                </a:lnTo>
                <a:lnTo>
                  <a:pt x="0" y="72"/>
                </a:lnTo>
                <a:lnTo>
                  <a:pt x="0" y="72"/>
                </a:lnTo>
                <a:lnTo>
                  <a:pt x="1" y="87"/>
                </a:lnTo>
                <a:lnTo>
                  <a:pt x="7" y="99"/>
                </a:lnTo>
                <a:lnTo>
                  <a:pt x="12" y="112"/>
                </a:lnTo>
                <a:lnTo>
                  <a:pt x="22" y="123"/>
                </a:lnTo>
                <a:lnTo>
                  <a:pt x="33" y="133"/>
                </a:lnTo>
                <a:lnTo>
                  <a:pt x="44" y="138"/>
                </a:lnTo>
                <a:lnTo>
                  <a:pt x="58" y="144"/>
                </a:lnTo>
                <a:lnTo>
                  <a:pt x="73" y="144"/>
                </a:lnTo>
                <a:lnTo>
                  <a:pt x="73" y="144"/>
                </a:lnTo>
                <a:lnTo>
                  <a:pt x="88" y="144"/>
                </a:lnTo>
                <a:lnTo>
                  <a:pt x="88" y="144"/>
                </a:lnTo>
                <a:lnTo>
                  <a:pt x="84" y="133"/>
                </a:lnTo>
                <a:lnTo>
                  <a:pt x="82" y="120"/>
                </a:lnTo>
                <a:lnTo>
                  <a:pt x="80" y="99"/>
                </a:lnTo>
                <a:lnTo>
                  <a:pt x="80" y="94"/>
                </a:lnTo>
                <a:lnTo>
                  <a:pt x="91" y="85"/>
                </a:lnTo>
                <a:lnTo>
                  <a:pt x="91" y="85"/>
                </a:lnTo>
                <a:lnTo>
                  <a:pt x="91" y="72"/>
                </a:lnTo>
                <a:lnTo>
                  <a:pt x="95" y="59"/>
                </a:lnTo>
                <a:lnTo>
                  <a:pt x="95" y="52"/>
                </a:lnTo>
                <a:lnTo>
                  <a:pt x="104" y="52"/>
                </a:lnTo>
                <a:lnTo>
                  <a:pt x="104" y="52"/>
                </a:lnTo>
                <a:lnTo>
                  <a:pt x="112" y="52"/>
                </a:lnTo>
                <a:lnTo>
                  <a:pt x="119" y="52"/>
                </a:lnTo>
                <a:lnTo>
                  <a:pt x="121" y="59"/>
                </a:lnTo>
                <a:lnTo>
                  <a:pt x="121" y="59"/>
                </a:lnTo>
                <a:lnTo>
                  <a:pt x="123" y="70"/>
                </a:lnTo>
                <a:lnTo>
                  <a:pt x="123" y="81"/>
                </a:lnTo>
                <a:lnTo>
                  <a:pt x="123" y="81"/>
                </a:lnTo>
                <a:lnTo>
                  <a:pt x="126" y="83"/>
                </a:lnTo>
                <a:lnTo>
                  <a:pt x="134" y="85"/>
                </a:lnTo>
                <a:lnTo>
                  <a:pt x="134" y="88"/>
                </a:lnTo>
                <a:lnTo>
                  <a:pt x="134" y="88"/>
                </a:lnTo>
                <a:lnTo>
                  <a:pt x="137" y="90"/>
                </a:lnTo>
                <a:lnTo>
                  <a:pt x="143" y="92"/>
                </a:lnTo>
                <a:lnTo>
                  <a:pt x="143" y="92"/>
                </a:lnTo>
                <a:lnTo>
                  <a:pt x="145" y="81"/>
                </a:lnTo>
                <a:lnTo>
                  <a:pt x="145" y="72"/>
                </a:lnTo>
                <a:lnTo>
                  <a:pt x="145" y="72"/>
                </a:lnTo>
                <a:lnTo>
                  <a:pt x="143" y="57"/>
                </a:lnTo>
                <a:lnTo>
                  <a:pt x="139" y="44"/>
                </a:lnTo>
                <a:lnTo>
                  <a:pt x="132" y="32"/>
                </a:lnTo>
                <a:lnTo>
                  <a:pt x="124" y="21"/>
                </a:lnTo>
                <a:lnTo>
                  <a:pt x="113" y="11"/>
                </a:lnTo>
                <a:lnTo>
                  <a:pt x="101" y="6"/>
                </a:lnTo>
                <a:lnTo>
                  <a:pt x="88" y="0"/>
                </a:lnTo>
                <a:lnTo>
                  <a:pt x="73" y="0"/>
                </a:lnTo>
                <a:lnTo>
                  <a:pt x="73" y="0"/>
                </a:lnTo>
                <a:close/>
                <a:moveTo>
                  <a:pt x="64" y="15"/>
                </a:moveTo>
                <a:lnTo>
                  <a:pt x="64" y="15"/>
                </a:lnTo>
                <a:lnTo>
                  <a:pt x="69" y="17"/>
                </a:lnTo>
                <a:lnTo>
                  <a:pt x="73" y="19"/>
                </a:lnTo>
                <a:lnTo>
                  <a:pt x="73" y="19"/>
                </a:lnTo>
                <a:lnTo>
                  <a:pt x="75" y="24"/>
                </a:lnTo>
                <a:lnTo>
                  <a:pt x="77" y="28"/>
                </a:lnTo>
                <a:lnTo>
                  <a:pt x="77" y="28"/>
                </a:lnTo>
                <a:lnTo>
                  <a:pt x="75" y="33"/>
                </a:lnTo>
                <a:lnTo>
                  <a:pt x="73" y="37"/>
                </a:lnTo>
                <a:lnTo>
                  <a:pt x="73" y="37"/>
                </a:lnTo>
                <a:lnTo>
                  <a:pt x="69" y="39"/>
                </a:lnTo>
                <a:lnTo>
                  <a:pt x="64" y="41"/>
                </a:lnTo>
                <a:lnTo>
                  <a:pt x="64" y="41"/>
                </a:lnTo>
                <a:lnTo>
                  <a:pt x="58" y="39"/>
                </a:lnTo>
                <a:lnTo>
                  <a:pt x="55" y="37"/>
                </a:lnTo>
                <a:lnTo>
                  <a:pt x="55" y="37"/>
                </a:lnTo>
                <a:lnTo>
                  <a:pt x="53" y="33"/>
                </a:lnTo>
                <a:lnTo>
                  <a:pt x="51" y="28"/>
                </a:lnTo>
                <a:lnTo>
                  <a:pt x="51" y="28"/>
                </a:lnTo>
                <a:lnTo>
                  <a:pt x="53" y="24"/>
                </a:lnTo>
                <a:lnTo>
                  <a:pt x="55" y="19"/>
                </a:lnTo>
                <a:lnTo>
                  <a:pt x="55" y="19"/>
                </a:lnTo>
                <a:lnTo>
                  <a:pt x="58" y="17"/>
                </a:lnTo>
                <a:lnTo>
                  <a:pt x="64" y="15"/>
                </a:lnTo>
                <a:lnTo>
                  <a:pt x="64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20">
            <a:extLst>
              <a:ext uri="{FF2B5EF4-FFF2-40B4-BE49-F238E27FC236}">
                <a16:creationId xmlns:a16="http://schemas.microsoft.com/office/drawing/2014/main" id="{9D00937B-450C-C54F-9A73-A5B2DAE6DC50}"/>
              </a:ext>
            </a:extLst>
          </p:cNvPr>
          <p:cNvSpPr/>
          <p:nvPr/>
        </p:nvSpPr>
        <p:spPr bwMode="auto">
          <a:xfrm>
            <a:off x="9087941" y="4311813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C8E0E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39">
            <a:extLst>
              <a:ext uri="{FF2B5EF4-FFF2-40B4-BE49-F238E27FC236}">
                <a16:creationId xmlns:a16="http://schemas.microsoft.com/office/drawing/2014/main" id="{63F5AB9D-FA3A-104C-B8DB-4637AE6F6AC3}"/>
              </a:ext>
            </a:extLst>
          </p:cNvPr>
          <p:cNvSpPr txBox="1"/>
          <p:nvPr/>
        </p:nvSpPr>
        <p:spPr>
          <a:xfrm>
            <a:off x="9101240" y="5251946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运营，维护游戏</a:t>
            </a:r>
          </a:p>
        </p:txBody>
      </p:sp>
      <p:sp>
        <p:nvSpPr>
          <p:cNvPr id="18" name="Freeform 309">
            <a:extLst>
              <a:ext uri="{FF2B5EF4-FFF2-40B4-BE49-F238E27FC236}">
                <a16:creationId xmlns:a16="http://schemas.microsoft.com/office/drawing/2014/main" id="{730B7DC9-5AA0-BE45-ACF6-842433460246}"/>
              </a:ext>
            </a:extLst>
          </p:cNvPr>
          <p:cNvSpPr>
            <a:spLocks noEditPoints="1"/>
          </p:cNvSpPr>
          <p:nvPr/>
        </p:nvSpPr>
        <p:spPr bwMode="auto">
          <a:xfrm>
            <a:off x="9593431" y="4659566"/>
            <a:ext cx="371455" cy="396037"/>
          </a:xfrm>
          <a:custGeom>
            <a:avLst/>
            <a:gdLst>
              <a:gd name="T0" fmla="*/ 9 w 136"/>
              <a:gd name="T1" fmla="*/ 10 h 145"/>
              <a:gd name="T2" fmla="*/ 36 w 136"/>
              <a:gd name="T3" fmla="*/ 8 h 145"/>
              <a:gd name="T4" fmla="*/ 51 w 136"/>
              <a:gd name="T5" fmla="*/ 6 h 145"/>
              <a:gd name="T6" fmla="*/ 68 w 136"/>
              <a:gd name="T7" fmla="*/ 0 h 145"/>
              <a:gd name="T8" fmla="*/ 70 w 136"/>
              <a:gd name="T9" fmla="*/ 0 h 145"/>
              <a:gd name="T10" fmla="*/ 99 w 136"/>
              <a:gd name="T11" fmla="*/ 8 h 145"/>
              <a:gd name="T12" fmla="*/ 112 w 136"/>
              <a:gd name="T13" fmla="*/ 10 h 145"/>
              <a:gd name="T14" fmla="*/ 136 w 136"/>
              <a:gd name="T15" fmla="*/ 8 h 145"/>
              <a:gd name="T16" fmla="*/ 136 w 136"/>
              <a:gd name="T17" fmla="*/ 19 h 145"/>
              <a:gd name="T18" fmla="*/ 130 w 136"/>
              <a:gd name="T19" fmla="*/ 74 h 145"/>
              <a:gd name="T20" fmla="*/ 115 w 136"/>
              <a:gd name="T21" fmla="*/ 111 h 145"/>
              <a:gd name="T22" fmla="*/ 106 w 136"/>
              <a:gd name="T23" fmla="*/ 123 h 145"/>
              <a:gd name="T24" fmla="*/ 82 w 136"/>
              <a:gd name="T25" fmla="*/ 140 h 145"/>
              <a:gd name="T26" fmla="*/ 68 w 136"/>
              <a:gd name="T27" fmla="*/ 145 h 145"/>
              <a:gd name="T28" fmla="*/ 66 w 136"/>
              <a:gd name="T29" fmla="*/ 145 h 145"/>
              <a:gd name="T30" fmla="*/ 40 w 136"/>
              <a:gd name="T31" fmla="*/ 133 h 145"/>
              <a:gd name="T32" fmla="*/ 20 w 136"/>
              <a:gd name="T33" fmla="*/ 111 h 145"/>
              <a:gd name="T34" fmla="*/ 11 w 136"/>
              <a:gd name="T35" fmla="*/ 94 h 145"/>
              <a:gd name="T36" fmla="*/ 2 w 136"/>
              <a:gd name="T37" fmla="*/ 48 h 145"/>
              <a:gd name="T38" fmla="*/ 0 w 136"/>
              <a:gd name="T39" fmla="*/ 8 h 145"/>
              <a:gd name="T40" fmla="*/ 9 w 136"/>
              <a:gd name="T41" fmla="*/ 10 h 145"/>
              <a:gd name="T42" fmla="*/ 112 w 136"/>
              <a:gd name="T43" fmla="*/ 74 h 145"/>
              <a:gd name="T44" fmla="*/ 115 w 136"/>
              <a:gd name="T45" fmla="*/ 54 h 145"/>
              <a:gd name="T46" fmla="*/ 119 w 136"/>
              <a:gd name="T47" fmla="*/ 28 h 145"/>
              <a:gd name="T48" fmla="*/ 97 w 136"/>
              <a:gd name="T49" fmla="*/ 26 h 145"/>
              <a:gd name="T50" fmla="*/ 68 w 136"/>
              <a:gd name="T51" fmla="*/ 19 h 145"/>
              <a:gd name="T52" fmla="*/ 68 w 136"/>
              <a:gd name="T53" fmla="*/ 74 h 145"/>
              <a:gd name="T54" fmla="*/ 68 w 136"/>
              <a:gd name="T55" fmla="*/ 74 h 145"/>
              <a:gd name="T56" fmla="*/ 24 w 136"/>
              <a:gd name="T57" fmla="*/ 74 h 145"/>
              <a:gd name="T58" fmla="*/ 33 w 136"/>
              <a:gd name="T59" fmla="*/ 100 h 145"/>
              <a:gd name="T60" fmla="*/ 40 w 136"/>
              <a:gd name="T61" fmla="*/ 111 h 145"/>
              <a:gd name="T62" fmla="*/ 59 w 136"/>
              <a:gd name="T63" fmla="*/ 123 h 145"/>
              <a:gd name="T64" fmla="*/ 68 w 136"/>
              <a:gd name="T65" fmla="*/ 1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6" h="145">
                <a:moveTo>
                  <a:pt x="9" y="10"/>
                </a:moveTo>
                <a:lnTo>
                  <a:pt x="9" y="10"/>
                </a:lnTo>
                <a:lnTo>
                  <a:pt x="22" y="10"/>
                </a:lnTo>
                <a:lnTo>
                  <a:pt x="36" y="8"/>
                </a:lnTo>
                <a:lnTo>
                  <a:pt x="36" y="8"/>
                </a:lnTo>
                <a:lnTo>
                  <a:pt x="51" y="6"/>
                </a:lnTo>
                <a:lnTo>
                  <a:pt x="64" y="0"/>
                </a:lnTo>
                <a:lnTo>
                  <a:pt x="68" y="0"/>
                </a:lnTo>
                <a:lnTo>
                  <a:pt x="70" y="0"/>
                </a:lnTo>
                <a:lnTo>
                  <a:pt x="70" y="0"/>
                </a:lnTo>
                <a:lnTo>
                  <a:pt x="84" y="6"/>
                </a:lnTo>
                <a:lnTo>
                  <a:pt x="99" y="8"/>
                </a:lnTo>
                <a:lnTo>
                  <a:pt x="99" y="8"/>
                </a:lnTo>
                <a:lnTo>
                  <a:pt x="112" y="10"/>
                </a:lnTo>
                <a:lnTo>
                  <a:pt x="126" y="10"/>
                </a:lnTo>
                <a:lnTo>
                  <a:pt x="136" y="8"/>
                </a:lnTo>
                <a:lnTo>
                  <a:pt x="136" y="19"/>
                </a:lnTo>
                <a:lnTo>
                  <a:pt x="136" y="19"/>
                </a:lnTo>
                <a:lnTo>
                  <a:pt x="134" y="48"/>
                </a:lnTo>
                <a:lnTo>
                  <a:pt x="130" y="74"/>
                </a:lnTo>
                <a:lnTo>
                  <a:pt x="123" y="94"/>
                </a:lnTo>
                <a:lnTo>
                  <a:pt x="115" y="111"/>
                </a:lnTo>
                <a:lnTo>
                  <a:pt x="115" y="111"/>
                </a:lnTo>
                <a:lnTo>
                  <a:pt x="106" y="123"/>
                </a:lnTo>
                <a:lnTo>
                  <a:pt x="95" y="133"/>
                </a:lnTo>
                <a:lnTo>
                  <a:pt x="82" y="140"/>
                </a:lnTo>
                <a:lnTo>
                  <a:pt x="70" y="145"/>
                </a:lnTo>
                <a:lnTo>
                  <a:pt x="68" y="145"/>
                </a:lnTo>
                <a:lnTo>
                  <a:pt x="66" y="145"/>
                </a:lnTo>
                <a:lnTo>
                  <a:pt x="66" y="145"/>
                </a:lnTo>
                <a:lnTo>
                  <a:pt x="53" y="140"/>
                </a:lnTo>
                <a:lnTo>
                  <a:pt x="40" y="133"/>
                </a:lnTo>
                <a:lnTo>
                  <a:pt x="29" y="123"/>
                </a:lnTo>
                <a:lnTo>
                  <a:pt x="20" y="111"/>
                </a:lnTo>
                <a:lnTo>
                  <a:pt x="20" y="111"/>
                </a:lnTo>
                <a:lnTo>
                  <a:pt x="11" y="94"/>
                </a:lnTo>
                <a:lnTo>
                  <a:pt x="5" y="74"/>
                </a:lnTo>
                <a:lnTo>
                  <a:pt x="2" y="48"/>
                </a:lnTo>
                <a:lnTo>
                  <a:pt x="0" y="19"/>
                </a:lnTo>
                <a:lnTo>
                  <a:pt x="0" y="8"/>
                </a:lnTo>
                <a:lnTo>
                  <a:pt x="9" y="10"/>
                </a:lnTo>
                <a:lnTo>
                  <a:pt x="9" y="10"/>
                </a:lnTo>
                <a:close/>
                <a:moveTo>
                  <a:pt x="68" y="74"/>
                </a:moveTo>
                <a:lnTo>
                  <a:pt x="112" y="74"/>
                </a:lnTo>
                <a:lnTo>
                  <a:pt x="112" y="74"/>
                </a:lnTo>
                <a:lnTo>
                  <a:pt x="115" y="54"/>
                </a:lnTo>
                <a:lnTo>
                  <a:pt x="119" y="28"/>
                </a:lnTo>
                <a:lnTo>
                  <a:pt x="119" y="28"/>
                </a:lnTo>
                <a:lnTo>
                  <a:pt x="97" y="26"/>
                </a:lnTo>
                <a:lnTo>
                  <a:pt x="97" y="26"/>
                </a:lnTo>
                <a:lnTo>
                  <a:pt x="82" y="24"/>
                </a:lnTo>
                <a:lnTo>
                  <a:pt x="68" y="19"/>
                </a:lnTo>
                <a:lnTo>
                  <a:pt x="68" y="74"/>
                </a:lnTo>
                <a:lnTo>
                  <a:pt x="68" y="74"/>
                </a:lnTo>
                <a:close/>
                <a:moveTo>
                  <a:pt x="68" y="127"/>
                </a:moveTo>
                <a:lnTo>
                  <a:pt x="68" y="74"/>
                </a:lnTo>
                <a:lnTo>
                  <a:pt x="24" y="74"/>
                </a:lnTo>
                <a:lnTo>
                  <a:pt x="24" y="74"/>
                </a:lnTo>
                <a:lnTo>
                  <a:pt x="27" y="89"/>
                </a:lnTo>
                <a:lnTo>
                  <a:pt x="33" y="100"/>
                </a:lnTo>
                <a:lnTo>
                  <a:pt x="33" y="100"/>
                </a:lnTo>
                <a:lnTo>
                  <a:pt x="40" y="111"/>
                </a:lnTo>
                <a:lnTo>
                  <a:pt x="49" y="118"/>
                </a:lnTo>
                <a:lnTo>
                  <a:pt x="59" y="123"/>
                </a:lnTo>
                <a:lnTo>
                  <a:pt x="68" y="127"/>
                </a:lnTo>
                <a:lnTo>
                  <a:pt x="68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24">
            <a:extLst>
              <a:ext uri="{FF2B5EF4-FFF2-40B4-BE49-F238E27FC236}">
                <a16:creationId xmlns:a16="http://schemas.microsoft.com/office/drawing/2014/main" id="{67282DCB-9B6D-3F46-B6CE-9085733B42FC}"/>
              </a:ext>
            </a:extLst>
          </p:cNvPr>
          <p:cNvSpPr/>
          <p:nvPr/>
        </p:nvSpPr>
        <p:spPr bwMode="auto">
          <a:xfrm>
            <a:off x="3624858" y="2111666"/>
            <a:ext cx="2885653" cy="3315763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289">
            <a:extLst>
              <a:ext uri="{FF2B5EF4-FFF2-40B4-BE49-F238E27FC236}">
                <a16:creationId xmlns:a16="http://schemas.microsoft.com/office/drawing/2014/main" id="{70282C14-B433-2445-9E28-37C9BA52684F}"/>
              </a:ext>
            </a:extLst>
          </p:cNvPr>
          <p:cNvSpPr>
            <a:spLocks noEditPoints="1"/>
          </p:cNvSpPr>
          <p:nvPr/>
        </p:nvSpPr>
        <p:spPr bwMode="auto">
          <a:xfrm>
            <a:off x="4706763" y="2493749"/>
            <a:ext cx="736147" cy="708882"/>
          </a:xfrm>
          <a:custGeom>
            <a:avLst/>
            <a:gdLst>
              <a:gd name="T0" fmla="*/ 129 w 162"/>
              <a:gd name="T1" fmla="*/ 11 h 156"/>
              <a:gd name="T2" fmla="*/ 129 w 162"/>
              <a:gd name="T3" fmla="*/ 3 h 156"/>
              <a:gd name="T4" fmla="*/ 134 w 162"/>
              <a:gd name="T5" fmla="*/ 0 h 156"/>
              <a:gd name="T6" fmla="*/ 140 w 162"/>
              <a:gd name="T7" fmla="*/ 1 h 156"/>
              <a:gd name="T8" fmla="*/ 156 w 162"/>
              <a:gd name="T9" fmla="*/ 25 h 156"/>
              <a:gd name="T10" fmla="*/ 162 w 162"/>
              <a:gd name="T11" fmla="*/ 55 h 156"/>
              <a:gd name="T12" fmla="*/ 156 w 162"/>
              <a:gd name="T13" fmla="*/ 80 h 156"/>
              <a:gd name="T14" fmla="*/ 140 w 162"/>
              <a:gd name="T15" fmla="*/ 100 h 156"/>
              <a:gd name="T16" fmla="*/ 132 w 162"/>
              <a:gd name="T17" fmla="*/ 102 h 156"/>
              <a:gd name="T18" fmla="*/ 129 w 162"/>
              <a:gd name="T19" fmla="*/ 97 h 156"/>
              <a:gd name="T20" fmla="*/ 131 w 162"/>
              <a:gd name="T21" fmla="*/ 89 h 156"/>
              <a:gd name="T22" fmla="*/ 143 w 162"/>
              <a:gd name="T23" fmla="*/ 75 h 156"/>
              <a:gd name="T24" fmla="*/ 147 w 162"/>
              <a:gd name="T25" fmla="*/ 55 h 156"/>
              <a:gd name="T26" fmla="*/ 143 w 162"/>
              <a:gd name="T27" fmla="*/ 33 h 156"/>
              <a:gd name="T28" fmla="*/ 131 w 162"/>
              <a:gd name="T29" fmla="*/ 12 h 156"/>
              <a:gd name="T30" fmla="*/ 83 w 162"/>
              <a:gd name="T31" fmla="*/ 36 h 156"/>
              <a:gd name="T32" fmla="*/ 96 w 162"/>
              <a:gd name="T33" fmla="*/ 45 h 156"/>
              <a:gd name="T34" fmla="*/ 96 w 162"/>
              <a:gd name="T35" fmla="*/ 55 h 156"/>
              <a:gd name="T36" fmla="*/ 88 w 162"/>
              <a:gd name="T37" fmla="*/ 64 h 156"/>
              <a:gd name="T38" fmla="*/ 76 w 162"/>
              <a:gd name="T39" fmla="*/ 64 h 156"/>
              <a:gd name="T40" fmla="*/ 68 w 162"/>
              <a:gd name="T41" fmla="*/ 55 h 156"/>
              <a:gd name="T42" fmla="*/ 68 w 162"/>
              <a:gd name="T43" fmla="*/ 45 h 156"/>
              <a:gd name="T44" fmla="*/ 83 w 162"/>
              <a:gd name="T45" fmla="*/ 36 h 156"/>
              <a:gd name="T46" fmla="*/ 33 w 162"/>
              <a:gd name="T47" fmla="*/ 12 h 156"/>
              <a:gd name="T48" fmla="*/ 35 w 162"/>
              <a:gd name="T49" fmla="*/ 5 h 156"/>
              <a:gd name="T50" fmla="*/ 31 w 162"/>
              <a:gd name="T51" fmla="*/ 1 h 156"/>
              <a:gd name="T52" fmla="*/ 24 w 162"/>
              <a:gd name="T53" fmla="*/ 1 h 156"/>
              <a:gd name="T54" fmla="*/ 6 w 162"/>
              <a:gd name="T55" fmla="*/ 25 h 156"/>
              <a:gd name="T56" fmla="*/ 0 w 162"/>
              <a:gd name="T57" fmla="*/ 55 h 156"/>
              <a:gd name="T58" fmla="*/ 8 w 162"/>
              <a:gd name="T59" fmla="*/ 80 h 156"/>
              <a:gd name="T60" fmla="*/ 24 w 162"/>
              <a:gd name="T61" fmla="*/ 100 h 156"/>
              <a:gd name="T62" fmla="*/ 28 w 162"/>
              <a:gd name="T63" fmla="*/ 102 h 156"/>
              <a:gd name="T64" fmla="*/ 33 w 162"/>
              <a:gd name="T65" fmla="*/ 100 h 156"/>
              <a:gd name="T66" fmla="*/ 35 w 162"/>
              <a:gd name="T67" fmla="*/ 91 h 156"/>
              <a:gd name="T68" fmla="*/ 26 w 162"/>
              <a:gd name="T69" fmla="*/ 82 h 156"/>
              <a:gd name="T70" fmla="*/ 17 w 162"/>
              <a:gd name="T71" fmla="*/ 64 h 156"/>
              <a:gd name="T72" fmla="*/ 17 w 162"/>
              <a:gd name="T73" fmla="*/ 44 h 156"/>
              <a:gd name="T74" fmla="*/ 26 w 162"/>
              <a:gd name="T75" fmla="*/ 22 h 156"/>
              <a:gd name="T76" fmla="*/ 52 w 162"/>
              <a:gd name="T77" fmla="*/ 34 h 156"/>
              <a:gd name="T78" fmla="*/ 44 w 162"/>
              <a:gd name="T79" fmla="*/ 53 h 156"/>
              <a:gd name="T80" fmla="*/ 53 w 162"/>
              <a:gd name="T81" fmla="*/ 71 h 156"/>
              <a:gd name="T82" fmla="*/ 57 w 162"/>
              <a:gd name="T83" fmla="*/ 75 h 156"/>
              <a:gd name="T84" fmla="*/ 55 w 162"/>
              <a:gd name="T85" fmla="*/ 80 h 156"/>
              <a:gd name="T86" fmla="*/ 48 w 162"/>
              <a:gd name="T87" fmla="*/ 84 h 156"/>
              <a:gd name="T88" fmla="*/ 39 w 162"/>
              <a:gd name="T89" fmla="*/ 77 h 156"/>
              <a:gd name="T90" fmla="*/ 30 w 162"/>
              <a:gd name="T91" fmla="*/ 53 h 156"/>
              <a:gd name="T92" fmla="*/ 37 w 162"/>
              <a:gd name="T93" fmla="*/ 31 h 156"/>
              <a:gd name="T94" fmla="*/ 46 w 162"/>
              <a:gd name="T95" fmla="*/ 22 h 156"/>
              <a:gd name="T96" fmla="*/ 53 w 162"/>
              <a:gd name="T97" fmla="*/ 23 h 156"/>
              <a:gd name="T98" fmla="*/ 55 w 162"/>
              <a:gd name="T99" fmla="*/ 29 h 156"/>
              <a:gd name="T100" fmla="*/ 52 w 162"/>
              <a:gd name="T101" fmla="*/ 34 h 156"/>
              <a:gd name="T102" fmla="*/ 116 w 162"/>
              <a:gd name="T103" fmla="*/ 44 h 156"/>
              <a:gd name="T104" fmla="*/ 114 w 162"/>
              <a:gd name="T105" fmla="*/ 66 h 156"/>
              <a:gd name="T106" fmla="*/ 107 w 162"/>
              <a:gd name="T107" fmla="*/ 73 h 156"/>
              <a:gd name="T108" fmla="*/ 109 w 162"/>
              <a:gd name="T109" fmla="*/ 80 h 156"/>
              <a:gd name="T110" fmla="*/ 112 w 162"/>
              <a:gd name="T111" fmla="*/ 84 h 156"/>
              <a:gd name="T112" fmla="*/ 118 w 162"/>
              <a:gd name="T113" fmla="*/ 82 h 156"/>
              <a:gd name="T114" fmla="*/ 132 w 162"/>
              <a:gd name="T115" fmla="*/ 62 h 156"/>
              <a:gd name="T116" fmla="*/ 131 w 162"/>
              <a:gd name="T117" fmla="*/ 38 h 156"/>
              <a:gd name="T118" fmla="*/ 120 w 162"/>
              <a:gd name="T119" fmla="*/ 23 h 156"/>
              <a:gd name="T120" fmla="*/ 112 w 162"/>
              <a:gd name="T121" fmla="*/ 22 h 156"/>
              <a:gd name="T122" fmla="*/ 109 w 162"/>
              <a:gd name="T123" fmla="*/ 27 h 156"/>
              <a:gd name="T124" fmla="*/ 110 w 162"/>
              <a:gd name="T125" fmla="*/ 3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2" h="156">
                <a:moveTo>
                  <a:pt x="131" y="12"/>
                </a:moveTo>
                <a:lnTo>
                  <a:pt x="131" y="12"/>
                </a:lnTo>
                <a:lnTo>
                  <a:pt x="129" y="11"/>
                </a:lnTo>
                <a:lnTo>
                  <a:pt x="127" y="9"/>
                </a:lnTo>
                <a:lnTo>
                  <a:pt x="127" y="5"/>
                </a:lnTo>
                <a:lnTo>
                  <a:pt x="129" y="3"/>
                </a:lnTo>
                <a:lnTo>
                  <a:pt x="129" y="3"/>
                </a:lnTo>
                <a:lnTo>
                  <a:pt x="131" y="1"/>
                </a:lnTo>
                <a:lnTo>
                  <a:pt x="134" y="0"/>
                </a:lnTo>
                <a:lnTo>
                  <a:pt x="136" y="1"/>
                </a:lnTo>
                <a:lnTo>
                  <a:pt x="140" y="1"/>
                </a:lnTo>
                <a:lnTo>
                  <a:pt x="140" y="1"/>
                </a:lnTo>
                <a:lnTo>
                  <a:pt x="149" y="12"/>
                </a:lnTo>
                <a:lnTo>
                  <a:pt x="156" y="25"/>
                </a:lnTo>
                <a:lnTo>
                  <a:pt x="156" y="25"/>
                </a:lnTo>
                <a:lnTo>
                  <a:pt x="162" y="40"/>
                </a:lnTo>
                <a:lnTo>
                  <a:pt x="162" y="55"/>
                </a:lnTo>
                <a:lnTo>
                  <a:pt x="162" y="55"/>
                </a:lnTo>
                <a:lnTo>
                  <a:pt x="160" y="67"/>
                </a:lnTo>
                <a:lnTo>
                  <a:pt x="156" y="80"/>
                </a:lnTo>
                <a:lnTo>
                  <a:pt x="156" y="80"/>
                </a:lnTo>
                <a:lnTo>
                  <a:pt x="149" y="91"/>
                </a:lnTo>
                <a:lnTo>
                  <a:pt x="140" y="100"/>
                </a:lnTo>
                <a:lnTo>
                  <a:pt x="140" y="100"/>
                </a:lnTo>
                <a:lnTo>
                  <a:pt x="138" y="102"/>
                </a:lnTo>
                <a:lnTo>
                  <a:pt x="134" y="102"/>
                </a:lnTo>
                <a:lnTo>
                  <a:pt x="132" y="102"/>
                </a:lnTo>
                <a:lnTo>
                  <a:pt x="131" y="100"/>
                </a:lnTo>
                <a:lnTo>
                  <a:pt x="131" y="100"/>
                </a:lnTo>
                <a:lnTo>
                  <a:pt x="129" y="97"/>
                </a:lnTo>
                <a:lnTo>
                  <a:pt x="129" y="95"/>
                </a:lnTo>
                <a:lnTo>
                  <a:pt x="129" y="91"/>
                </a:lnTo>
                <a:lnTo>
                  <a:pt x="131" y="89"/>
                </a:lnTo>
                <a:lnTo>
                  <a:pt x="131" y="89"/>
                </a:lnTo>
                <a:lnTo>
                  <a:pt x="138" y="82"/>
                </a:lnTo>
                <a:lnTo>
                  <a:pt x="143" y="75"/>
                </a:lnTo>
                <a:lnTo>
                  <a:pt x="143" y="75"/>
                </a:lnTo>
                <a:lnTo>
                  <a:pt x="145" y="64"/>
                </a:lnTo>
                <a:lnTo>
                  <a:pt x="147" y="55"/>
                </a:lnTo>
                <a:lnTo>
                  <a:pt x="147" y="55"/>
                </a:lnTo>
                <a:lnTo>
                  <a:pt x="147" y="44"/>
                </a:lnTo>
                <a:lnTo>
                  <a:pt x="143" y="33"/>
                </a:lnTo>
                <a:lnTo>
                  <a:pt x="143" y="33"/>
                </a:lnTo>
                <a:lnTo>
                  <a:pt x="138" y="22"/>
                </a:lnTo>
                <a:lnTo>
                  <a:pt x="131" y="12"/>
                </a:lnTo>
                <a:lnTo>
                  <a:pt x="131" y="12"/>
                </a:lnTo>
                <a:close/>
                <a:moveTo>
                  <a:pt x="83" y="36"/>
                </a:moveTo>
                <a:lnTo>
                  <a:pt x="83" y="36"/>
                </a:lnTo>
                <a:lnTo>
                  <a:pt x="88" y="38"/>
                </a:lnTo>
                <a:lnTo>
                  <a:pt x="92" y="40"/>
                </a:lnTo>
                <a:lnTo>
                  <a:pt x="96" y="45"/>
                </a:lnTo>
                <a:lnTo>
                  <a:pt x="96" y="51"/>
                </a:lnTo>
                <a:lnTo>
                  <a:pt x="96" y="51"/>
                </a:lnTo>
                <a:lnTo>
                  <a:pt x="96" y="55"/>
                </a:lnTo>
                <a:lnTo>
                  <a:pt x="94" y="58"/>
                </a:lnTo>
                <a:lnTo>
                  <a:pt x="92" y="62"/>
                </a:lnTo>
                <a:lnTo>
                  <a:pt x="88" y="64"/>
                </a:lnTo>
                <a:lnTo>
                  <a:pt x="88" y="156"/>
                </a:lnTo>
                <a:lnTo>
                  <a:pt x="76" y="156"/>
                </a:lnTo>
                <a:lnTo>
                  <a:pt x="76" y="64"/>
                </a:lnTo>
                <a:lnTo>
                  <a:pt x="76" y="64"/>
                </a:lnTo>
                <a:lnTo>
                  <a:pt x="70" y="58"/>
                </a:lnTo>
                <a:lnTo>
                  <a:pt x="68" y="55"/>
                </a:lnTo>
                <a:lnTo>
                  <a:pt x="68" y="51"/>
                </a:lnTo>
                <a:lnTo>
                  <a:pt x="68" y="51"/>
                </a:lnTo>
                <a:lnTo>
                  <a:pt x="68" y="45"/>
                </a:lnTo>
                <a:lnTo>
                  <a:pt x="72" y="40"/>
                </a:lnTo>
                <a:lnTo>
                  <a:pt x="77" y="38"/>
                </a:lnTo>
                <a:lnTo>
                  <a:pt x="83" y="36"/>
                </a:lnTo>
                <a:lnTo>
                  <a:pt x="83" y="36"/>
                </a:lnTo>
                <a:close/>
                <a:moveTo>
                  <a:pt x="33" y="12"/>
                </a:moveTo>
                <a:lnTo>
                  <a:pt x="33" y="12"/>
                </a:lnTo>
                <a:lnTo>
                  <a:pt x="35" y="11"/>
                </a:lnTo>
                <a:lnTo>
                  <a:pt x="35" y="9"/>
                </a:lnTo>
                <a:lnTo>
                  <a:pt x="35" y="5"/>
                </a:lnTo>
                <a:lnTo>
                  <a:pt x="33" y="3"/>
                </a:lnTo>
                <a:lnTo>
                  <a:pt x="33" y="3"/>
                </a:lnTo>
                <a:lnTo>
                  <a:pt x="31" y="1"/>
                </a:lnTo>
                <a:lnTo>
                  <a:pt x="30" y="0"/>
                </a:lnTo>
                <a:lnTo>
                  <a:pt x="26" y="1"/>
                </a:lnTo>
                <a:lnTo>
                  <a:pt x="24" y="1"/>
                </a:lnTo>
                <a:lnTo>
                  <a:pt x="24" y="1"/>
                </a:lnTo>
                <a:lnTo>
                  <a:pt x="13" y="12"/>
                </a:lnTo>
                <a:lnTo>
                  <a:pt x="6" y="25"/>
                </a:lnTo>
                <a:lnTo>
                  <a:pt x="6" y="25"/>
                </a:lnTo>
                <a:lnTo>
                  <a:pt x="2" y="40"/>
                </a:lnTo>
                <a:lnTo>
                  <a:pt x="0" y="55"/>
                </a:lnTo>
                <a:lnTo>
                  <a:pt x="0" y="55"/>
                </a:lnTo>
                <a:lnTo>
                  <a:pt x="4" y="67"/>
                </a:lnTo>
                <a:lnTo>
                  <a:pt x="8" y="80"/>
                </a:lnTo>
                <a:lnTo>
                  <a:pt x="8" y="80"/>
                </a:lnTo>
                <a:lnTo>
                  <a:pt x="15" y="91"/>
                </a:lnTo>
                <a:lnTo>
                  <a:pt x="24" y="100"/>
                </a:lnTo>
                <a:lnTo>
                  <a:pt x="24" y="100"/>
                </a:lnTo>
                <a:lnTo>
                  <a:pt x="26" y="102"/>
                </a:lnTo>
                <a:lnTo>
                  <a:pt x="28" y="102"/>
                </a:lnTo>
                <a:lnTo>
                  <a:pt x="31" y="102"/>
                </a:lnTo>
                <a:lnTo>
                  <a:pt x="33" y="100"/>
                </a:lnTo>
                <a:lnTo>
                  <a:pt x="33" y="100"/>
                </a:lnTo>
                <a:lnTo>
                  <a:pt x="35" y="97"/>
                </a:lnTo>
                <a:lnTo>
                  <a:pt x="35" y="95"/>
                </a:lnTo>
                <a:lnTo>
                  <a:pt x="35" y="91"/>
                </a:lnTo>
                <a:lnTo>
                  <a:pt x="33" y="89"/>
                </a:lnTo>
                <a:lnTo>
                  <a:pt x="33" y="89"/>
                </a:lnTo>
                <a:lnTo>
                  <a:pt x="26" y="82"/>
                </a:lnTo>
                <a:lnTo>
                  <a:pt x="20" y="75"/>
                </a:lnTo>
                <a:lnTo>
                  <a:pt x="20" y="75"/>
                </a:lnTo>
                <a:lnTo>
                  <a:pt x="17" y="64"/>
                </a:lnTo>
                <a:lnTo>
                  <a:pt x="15" y="55"/>
                </a:lnTo>
                <a:lnTo>
                  <a:pt x="15" y="55"/>
                </a:lnTo>
                <a:lnTo>
                  <a:pt x="17" y="44"/>
                </a:lnTo>
                <a:lnTo>
                  <a:pt x="20" y="33"/>
                </a:lnTo>
                <a:lnTo>
                  <a:pt x="20" y="33"/>
                </a:lnTo>
                <a:lnTo>
                  <a:pt x="26" y="22"/>
                </a:lnTo>
                <a:lnTo>
                  <a:pt x="33" y="12"/>
                </a:lnTo>
                <a:lnTo>
                  <a:pt x="33" y="12"/>
                </a:lnTo>
                <a:close/>
                <a:moveTo>
                  <a:pt x="52" y="34"/>
                </a:moveTo>
                <a:lnTo>
                  <a:pt x="52" y="34"/>
                </a:lnTo>
                <a:lnTo>
                  <a:pt x="46" y="44"/>
                </a:lnTo>
                <a:lnTo>
                  <a:pt x="44" y="53"/>
                </a:lnTo>
                <a:lnTo>
                  <a:pt x="48" y="62"/>
                </a:lnTo>
                <a:lnTo>
                  <a:pt x="50" y="66"/>
                </a:lnTo>
                <a:lnTo>
                  <a:pt x="53" y="71"/>
                </a:lnTo>
                <a:lnTo>
                  <a:pt x="53" y="71"/>
                </a:lnTo>
                <a:lnTo>
                  <a:pt x="55" y="73"/>
                </a:lnTo>
                <a:lnTo>
                  <a:pt x="57" y="75"/>
                </a:lnTo>
                <a:lnTo>
                  <a:pt x="57" y="78"/>
                </a:lnTo>
                <a:lnTo>
                  <a:pt x="55" y="80"/>
                </a:lnTo>
                <a:lnTo>
                  <a:pt x="55" y="80"/>
                </a:lnTo>
                <a:lnTo>
                  <a:pt x="53" y="82"/>
                </a:lnTo>
                <a:lnTo>
                  <a:pt x="52" y="84"/>
                </a:lnTo>
                <a:lnTo>
                  <a:pt x="48" y="84"/>
                </a:lnTo>
                <a:lnTo>
                  <a:pt x="46" y="82"/>
                </a:lnTo>
                <a:lnTo>
                  <a:pt x="46" y="82"/>
                </a:lnTo>
                <a:lnTo>
                  <a:pt x="39" y="77"/>
                </a:lnTo>
                <a:lnTo>
                  <a:pt x="33" y="69"/>
                </a:lnTo>
                <a:lnTo>
                  <a:pt x="31" y="62"/>
                </a:lnTo>
                <a:lnTo>
                  <a:pt x="30" y="53"/>
                </a:lnTo>
                <a:lnTo>
                  <a:pt x="30" y="45"/>
                </a:lnTo>
                <a:lnTo>
                  <a:pt x="33" y="38"/>
                </a:lnTo>
                <a:lnTo>
                  <a:pt x="37" y="31"/>
                </a:lnTo>
                <a:lnTo>
                  <a:pt x="42" y="23"/>
                </a:lnTo>
                <a:lnTo>
                  <a:pt x="42" y="23"/>
                </a:lnTo>
                <a:lnTo>
                  <a:pt x="46" y="22"/>
                </a:lnTo>
                <a:lnTo>
                  <a:pt x="48" y="22"/>
                </a:lnTo>
                <a:lnTo>
                  <a:pt x="50" y="22"/>
                </a:lnTo>
                <a:lnTo>
                  <a:pt x="53" y="23"/>
                </a:lnTo>
                <a:lnTo>
                  <a:pt x="53" y="23"/>
                </a:lnTo>
                <a:lnTo>
                  <a:pt x="53" y="27"/>
                </a:lnTo>
                <a:lnTo>
                  <a:pt x="55" y="29"/>
                </a:lnTo>
                <a:lnTo>
                  <a:pt x="53" y="33"/>
                </a:lnTo>
                <a:lnTo>
                  <a:pt x="52" y="34"/>
                </a:lnTo>
                <a:lnTo>
                  <a:pt x="52" y="34"/>
                </a:lnTo>
                <a:close/>
                <a:moveTo>
                  <a:pt x="110" y="34"/>
                </a:moveTo>
                <a:lnTo>
                  <a:pt x="110" y="34"/>
                </a:lnTo>
                <a:lnTo>
                  <a:pt x="116" y="44"/>
                </a:lnTo>
                <a:lnTo>
                  <a:pt x="118" y="53"/>
                </a:lnTo>
                <a:lnTo>
                  <a:pt x="116" y="62"/>
                </a:lnTo>
                <a:lnTo>
                  <a:pt x="114" y="66"/>
                </a:lnTo>
                <a:lnTo>
                  <a:pt x="110" y="71"/>
                </a:lnTo>
                <a:lnTo>
                  <a:pt x="110" y="71"/>
                </a:lnTo>
                <a:lnTo>
                  <a:pt x="107" y="73"/>
                </a:lnTo>
                <a:lnTo>
                  <a:pt x="107" y="75"/>
                </a:lnTo>
                <a:lnTo>
                  <a:pt x="107" y="78"/>
                </a:lnTo>
                <a:lnTo>
                  <a:pt x="109" y="80"/>
                </a:lnTo>
                <a:lnTo>
                  <a:pt x="109" y="80"/>
                </a:lnTo>
                <a:lnTo>
                  <a:pt x="110" y="82"/>
                </a:lnTo>
                <a:lnTo>
                  <a:pt x="112" y="84"/>
                </a:lnTo>
                <a:lnTo>
                  <a:pt x="116" y="84"/>
                </a:lnTo>
                <a:lnTo>
                  <a:pt x="118" y="82"/>
                </a:lnTo>
                <a:lnTo>
                  <a:pt x="118" y="82"/>
                </a:lnTo>
                <a:lnTo>
                  <a:pt x="125" y="77"/>
                </a:lnTo>
                <a:lnTo>
                  <a:pt x="129" y="69"/>
                </a:lnTo>
                <a:lnTo>
                  <a:pt x="132" y="62"/>
                </a:lnTo>
                <a:lnTo>
                  <a:pt x="134" y="53"/>
                </a:lnTo>
                <a:lnTo>
                  <a:pt x="132" y="45"/>
                </a:lnTo>
                <a:lnTo>
                  <a:pt x="131" y="38"/>
                </a:lnTo>
                <a:lnTo>
                  <a:pt x="127" y="31"/>
                </a:lnTo>
                <a:lnTo>
                  <a:pt x="120" y="23"/>
                </a:lnTo>
                <a:lnTo>
                  <a:pt x="120" y="23"/>
                </a:lnTo>
                <a:lnTo>
                  <a:pt x="118" y="22"/>
                </a:lnTo>
                <a:lnTo>
                  <a:pt x="116" y="22"/>
                </a:lnTo>
                <a:lnTo>
                  <a:pt x="112" y="22"/>
                </a:lnTo>
                <a:lnTo>
                  <a:pt x="110" y="23"/>
                </a:lnTo>
                <a:lnTo>
                  <a:pt x="110" y="23"/>
                </a:lnTo>
                <a:lnTo>
                  <a:pt x="109" y="27"/>
                </a:lnTo>
                <a:lnTo>
                  <a:pt x="109" y="29"/>
                </a:lnTo>
                <a:lnTo>
                  <a:pt x="109" y="33"/>
                </a:lnTo>
                <a:lnTo>
                  <a:pt x="110" y="34"/>
                </a:lnTo>
                <a:lnTo>
                  <a:pt x="110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D7712DF0-C6A9-9B4C-913B-76E9724969B4}"/>
              </a:ext>
            </a:extLst>
          </p:cNvPr>
          <p:cNvSpPr txBox="1"/>
          <p:nvPr/>
        </p:nvSpPr>
        <p:spPr>
          <a:xfrm>
            <a:off x="3835139" y="3422609"/>
            <a:ext cx="2515362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游戏项目</a:t>
            </a:r>
          </a:p>
        </p:txBody>
      </p:sp>
      <p:sp>
        <p:nvSpPr>
          <p:cNvPr id="23" name="燕尾形箭头 22">
            <a:extLst>
              <a:ext uri="{FF2B5EF4-FFF2-40B4-BE49-F238E27FC236}">
                <a16:creationId xmlns:a16="http://schemas.microsoft.com/office/drawing/2014/main" id="{E364CF73-C8D5-504E-B3F1-0134754D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448" y="3367063"/>
            <a:ext cx="1113530" cy="551760"/>
          </a:xfrm>
          <a:prstGeom prst="notchedRightArrow">
            <a:avLst>
              <a:gd name="adj1" fmla="val 50000"/>
              <a:gd name="adj2" fmla="val 499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34281" tIns="17140" rIns="34281" bIns="17140"/>
          <a:lstStyle/>
          <a:p>
            <a:pPr>
              <a:defRPr/>
            </a:pPr>
            <a:endParaRPr lang="zh-CN" altLang="en-US" dirty="0">
              <a:latin typeface="Corbel" pitchFamily="34" charset="0"/>
            </a:endParaRPr>
          </a:p>
        </p:txBody>
      </p:sp>
      <p:sp>
        <p:nvSpPr>
          <p:cNvPr id="24" name="任意多边形 30">
            <a:extLst>
              <a:ext uri="{FF2B5EF4-FFF2-40B4-BE49-F238E27FC236}">
                <a16:creationId xmlns:a16="http://schemas.microsoft.com/office/drawing/2014/main" id="{A24C8176-D245-CB4E-9D84-DFC943BD3581}"/>
              </a:ext>
            </a:extLst>
          </p:cNvPr>
          <p:cNvSpPr/>
          <p:nvPr/>
        </p:nvSpPr>
        <p:spPr bwMode="auto">
          <a:xfrm>
            <a:off x="982638" y="3073894"/>
            <a:ext cx="989965" cy="1138099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411">
            <a:extLst>
              <a:ext uri="{FF2B5EF4-FFF2-40B4-BE49-F238E27FC236}">
                <a16:creationId xmlns:a16="http://schemas.microsoft.com/office/drawing/2014/main" id="{2E77E20B-3BD7-A147-A03E-2B3BA6FC9280}"/>
              </a:ext>
            </a:extLst>
          </p:cNvPr>
          <p:cNvSpPr>
            <a:spLocks noEditPoints="1"/>
          </p:cNvSpPr>
          <p:nvPr/>
        </p:nvSpPr>
        <p:spPr bwMode="auto">
          <a:xfrm>
            <a:off x="1140387" y="3249847"/>
            <a:ext cx="674465" cy="693071"/>
          </a:xfrm>
          <a:custGeom>
            <a:avLst/>
            <a:gdLst>
              <a:gd name="T0" fmla="*/ 68 w 145"/>
              <a:gd name="T1" fmla="*/ 75 h 149"/>
              <a:gd name="T2" fmla="*/ 86 w 145"/>
              <a:gd name="T3" fmla="*/ 86 h 149"/>
              <a:gd name="T4" fmla="*/ 81 w 145"/>
              <a:gd name="T5" fmla="*/ 110 h 149"/>
              <a:gd name="T6" fmla="*/ 73 w 145"/>
              <a:gd name="T7" fmla="*/ 129 h 149"/>
              <a:gd name="T8" fmla="*/ 57 w 145"/>
              <a:gd name="T9" fmla="*/ 140 h 149"/>
              <a:gd name="T10" fmla="*/ 38 w 145"/>
              <a:gd name="T11" fmla="*/ 141 h 149"/>
              <a:gd name="T12" fmla="*/ 18 w 145"/>
              <a:gd name="T13" fmla="*/ 130 h 149"/>
              <a:gd name="T14" fmla="*/ 9 w 145"/>
              <a:gd name="T15" fmla="*/ 118 h 149"/>
              <a:gd name="T16" fmla="*/ 9 w 145"/>
              <a:gd name="T17" fmla="*/ 90 h 149"/>
              <a:gd name="T18" fmla="*/ 18 w 145"/>
              <a:gd name="T19" fmla="*/ 77 h 149"/>
              <a:gd name="T20" fmla="*/ 38 w 145"/>
              <a:gd name="T21" fmla="*/ 68 h 149"/>
              <a:gd name="T22" fmla="*/ 121 w 145"/>
              <a:gd name="T23" fmla="*/ 30 h 149"/>
              <a:gd name="T24" fmla="*/ 99 w 145"/>
              <a:gd name="T25" fmla="*/ 33 h 149"/>
              <a:gd name="T26" fmla="*/ 88 w 145"/>
              <a:gd name="T27" fmla="*/ 44 h 149"/>
              <a:gd name="T28" fmla="*/ 88 w 145"/>
              <a:gd name="T29" fmla="*/ 63 h 149"/>
              <a:gd name="T30" fmla="*/ 93 w 145"/>
              <a:gd name="T31" fmla="*/ 77 h 149"/>
              <a:gd name="T32" fmla="*/ 106 w 145"/>
              <a:gd name="T33" fmla="*/ 90 h 149"/>
              <a:gd name="T34" fmla="*/ 130 w 145"/>
              <a:gd name="T35" fmla="*/ 86 h 149"/>
              <a:gd name="T36" fmla="*/ 141 w 145"/>
              <a:gd name="T37" fmla="*/ 75 h 149"/>
              <a:gd name="T38" fmla="*/ 139 w 145"/>
              <a:gd name="T39" fmla="*/ 59 h 149"/>
              <a:gd name="T40" fmla="*/ 134 w 145"/>
              <a:gd name="T41" fmla="*/ 44 h 149"/>
              <a:gd name="T42" fmla="*/ 121 w 145"/>
              <a:gd name="T43" fmla="*/ 35 h 149"/>
              <a:gd name="T44" fmla="*/ 125 w 145"/>
              <a:gd name="T45" fmla="*/ 61 h 149"/>
              <a:gd name="T46" fmla="*/ 104 w 145"/>
              <a:gd name="T47" fmla="*/ 68 h 149"/>
              <a:gd name="T48" fmla="*/ 110 w 145"/>
              <a:gd name="T49" fmla="*/ 50 h 149"/>
              <a:gd name="T50" fmla="*/ 117 w 145"/>
              <a:gd name="T51" fmla="*/ 64 h 149"/>
              <a:gd name="T52" fmla="*/ 110 w 145"/>
              <a:gd name="T53" fmla="*/ 57 h 149"/>
              <a:gd name="T54" fmla="*/ 132 w 145"/>
              <a:gd name="T55" fmla="*/ 63 h 149"/>
              <a:gd name="T56" fmla="*/ 106 w 145"/>
              <a:gd name="T57" fmla="*/ 75 h 149"/>
              <a:gd name="T58" fmla="*/ 103 w 145"/>
              <a:gd name="T59" fmla="*/ 46 h 149"/>
              <a:gd name="T60" fmla="*/ 66 w 145"/>
              <a:gd name="T61" fmla="*/ 0 h 149"/>
              <a:gd name="T62" fmla="*/ 44 w 145"/>
              <a:gd name="T63" fmla="*/ 4 h 149"/>
              <a:gd name="T64" fmla="*/ 33 w 145"/>
              <a:gd name="T65" fmla="*/ 17 h 149"/>
              <a:gd name="T66" fmla="*/ 33 w 145"/>
              <a:gd name="T67" fmla="*/ 33 h 149"/>
              <a:gd name="T68" fmla="*/ 40 w 145"/>
              <a:gd name="T69" fmla="*/ 48 h 149"/>
              <a:gd name="T70" fmla="*/ 53 w 145"/>
              <a:gd name="T71" fmla="*/ 61 h 149"/>
              <a:gd name="T72" fmla="*/ 75 w 145"/>
              <a:gd name="T73" fmla="*/ 57 h 149"/>
              <a:gd name="T74" fmla="*/ 86 w 145"/>
              <a:gd name="T75" fmla="*/ 46 h 149"/>
              <a:gd name="T76" fmla="*/ 86 w 145"/>
              <a:gd name="T77" fmla="*/ 30 h 149"/>
              <a:gd name="T78" fmla="*/ 81 w 145"/>
              <a:gd name="T79" fmla="*/ 15 h 149"/>
              <a:gd name="T80" fmla="*/ 66 w 145"/>
              <a:gd name="T81" fmla="*/ 6 h 149"/>
              <a:gd name="T82" fmla="*/ 71 w 145"/>
              <a:gd name="T83" fmla="*/ 33 h 149"/>
              <a:gd name="T84" fmla="*/ 51 w 145"/>
              <a:gd name="T85" fmla="*/ 39 h 149"/>
              <a:gd name="T86" fmla="*/ 57 w 145"/>
              <a:gd name="T87" fmla="*/ 20 h 149"/>
              <a:gd name="T88" fmla="*/ 62 w 145"/>
              <a:gd name="T89" fmla="*/ 35 h 149"/>
              <a:gd name="T90" fmla="*/ 57 w 145"/>
              <a:gd name="T91" fmla="*/ 28 h 149"/>
              <a:gd name="T92" fmla="*/ 77 w 145"/>
              <a:gd name="T93" fmla="*/ 33 h 149"/>
              <a:gd name="T94" fmla="*/ 51 w 145"/>
              <a:gd name="T95" fmla="*/ 46 h 149"/>
              <a:gd name="T96" fmla="*/ 49 w 145"/>
              <a:gd name="T97" fmla="*/ 19 h 149"/>
              <a:gd name="T98" fmla="*/ 44 w 145"/>
              <a:gd name="T99" fmla="*/ 88 h 149"/>
              <a:gd name="T100" fmla="*/ 33 w 145"/>
              <a:gd name="T101" fmla="*/ 116 h 149"/>
              <a:gd name="T102" fmla="*/ 59 w 145"/>
              <a:gd name="T103" fmla="*/ 110 h 149"/>
              <a:gd name="T104" fmla="*/ 44 w 145"/>
              <a:gd name="T105" fmla="*/ 88 h 149"/>
              <a:gd name="T106" fmla="*/ 38 w 145"/>
              <a:gd name="T107" fmla="*/ 99 h 149"/>
              <a:gd name="T108" fmla="*/ 44 w 145"/>
              <a:gd name="T109" fmla="*/ 112 h 149"/>
              <a:gd name="T110" fmla="*/ 51 w 145"/>
              <a:gd name="T111" fmla="*/ 101 h 149"/>
              <a:gd name="T112" fmla="*/ 35 w 145"/>
              <a:gd name="T113" fmla="*/ 81 h 149"/>
              <a:gd name="T114" fmla="*/ 27 w 145"/>
              <a:gd name="T115" fmla="*/ 121 h 149"/>
              <a:gd name="T116" fmla="*/ 70 w 145"/>
              <a:gd name="T117" fmla="*/ 10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" h="149">
                <a:moveTo>
                  <a:pt x="51" y="68"/>
                </a:moveTo>
                <a:lnTo>
                  <a:pt x="51" y="68"/>
                </a:lnTo>
                <a:lnTo>
                  <a:pt x="59" y="70"/>
                </a:lnTo>
                <a:lnTo>
                  <a:pt x="62" y="63"/>
                </a:lnTo>
                <a:lnTo>
                  <a:pt x="62" y="63"/>
                </a:lnTo>
                <a:lnTo>
                  <a:pt x="68" y="64"/>
                </a:lnTo>
                <a:lnTo>
                  <a:pt x="71" y="68"/>
                </a:lnTo>
                <a:lnTo>
                  <a:pt x="68" y="75"/>
                </a:lnTo>
                <a:lnTo>
                  <a:pt x="68" y="75"/>
                </a:lnTo>
                <a:lnTo>
                  <a:pt x="71" y="77"/>
                </a:lnTo>
                <a:lnTo>
                  <a:pt x="71" y="77"/>
                </a:lnTo>
                <a:lnTo>
                  <a:pt x="73" y="81"/>
                </a:lnTo>
                <a:lnTo>
                  <a:pt x="81" y="77"/>
                </a:lnTo>
                <a:lnTo>
                  <a:pt x="81" y="77"/>
                </a:lnTo>
                <a:lnTo>
                  <a:pt x="84" y="83"/>
                </a:lnTo>
                <a:lnTo>
                  <a:pt x="86" y="86"/>
                </a:lnTo>
                <a:lnTo>
                  <a:pt x="79" y="92"/>
                </a:lnTo>
                <a:lnTo>
                  <a:pt x="79" y="92"/>
                </a:lnTo>
                <a:lnTo>
                  <a:pt x="81" y="97"/>
                </a:lnTo>
                <a:lnTo>
                  <a:pt x="88" y="99"/>
                </a:lnTo>
                <a:lnTo>
                  <a:pt x="88" y="99"/>
                </a:lnTo>
                <a:lnTo>
                  <a:pt x="90" y="105"/>
                </a:lnTo>
                <a:lnTo>
                  <a:pt x="88" y="110"/>
                </a:lnTo>
                <a:lnTo>
                  <a:pt x="81" y="110"/>
                </a:lnTo>
                <a:lnTo>
                  <a:pt x="81" y="110"/>
                </a:lnTo>
                <a:lnTo>
                  <a:pt x="79" y="118"/>
                </a:lnTo>
                <a:lnTo>
                  <a:pt x="86" y="121"/>
                </a:lnTo>
                <a:lnTo>
                  <a:pt x="86" y="121"/>
                </a:lnTo>
                <a:lnTo>
                  <a:pt x="82" y="127"/>
                </a:lnTo>
                <a:lnTo>
                  <a:pt x="81" y="130"/>
                </a:lnTo>
                <a:lnTo>
                  <a:pt x="73" y="129"/>
                </a:lnTo>
                <a:lnTo>
                  <a:pt x="73" y="129"/>
                </a:lnTo>
                <a:lnTo>
                  <a:pt x="71" y="130"/>
                </a:lnTo>
                <a:lnTo>
                  <a:pt x="71" y="130"/>
                </a:lnTo>
                <a:lnTo>
                  <a:pt x="68" y="134"/>
                </a:lnTo>
                <a:lnTo>
                  <a:pt x="71" y="140"/>
                </a:lnTo>
                <a:lnTo>
                  <a:pt x="71" y="140"/>
                </a:lnTo>
                <a:lnTo>
                  <a:pt x="66" y="143"/>
                </a:lnTo>
                <a:lnTo>
                  <a:pt x="62" y="145"/>
                </a:lnTo>
                <a:lnTo>
                  <a:pt x="57" y="140"/>
                </a:lnTo>
                <a:lnTo>
                  <a:pt x="57" y="140"/>
                </a:lnTo>
                <a:lnTo>
                  <a:pt x="51" y="141"/>
                </a:lnTo>
                <a:lnTo>
                  <a:pt x="49" y="149"/>
                </a:lnTo>
                <a:lnTo>
                  <a:pt x="49" y="149"/>
                </a:lnTo>
                <a:lnTo>
                  <a:pt x="44" y="149"/>
                </a:lnTo>
                <a:lnTo>
                  <a:pt x="38" y="149"/>
                </a:lnTo>
                <a:lnTo>
                  <a:pt x="38" y="141"/>
                </a:lnTo>
                <a:lnTo>
                  <a:pt x="38" y="141"/>
                </a:lnTo>
                <a:lnTo>
                  <a:pt x="31" y="140"/>
                </a:lnTo>
                <a:lnTo>
                  <a:pt x="27" y="145"/>
                </a:lnTo>
                <a:lnTo>
                  <a:pt x="27" y="145"/>
                </a:lnTo>
                <a:lnTo>
                  <a:pt x="22" y="143"/>
                </a:lnTo>
                <a:lnTo>
                  <a:pt x="18" y="140"/>
                </a:lnTo>
                <a:lnTo>
                  <a:pt x="20" y="132"/>
                </a:lnTo>
                <a:lnTo>
                  <a:pt x="20" y="132"/>
                </a:lnTo>
                <a:lnTo>
                  <a:pt x="18" y="130"/>
                </a:lnTo>
                <a:lnTo>
                  <a:pt x="18" y="130"/>
                </a:lnTo>
                <a:lnTo>
                  <a:pt x="15" y="129"/>
                </a:lnTo>
                <a:lnTo>
                  <a:pt x="9" y="130"/>
                </a:lnTo>
                <a:lnTo>
                  <a:pt x="9" y="130"/>
                </a:lnTo>
                <a:lnTo>
                  <a:pt x="5" y="127"/>
                </a:lnTo>
                <a:lnTo>
                  <a:pt x="3" y="121"/>
                </a:lnTo>
                <a:lnTo>
                  <a:pt x="9" y="118"/>
                </a:lnTo>
                <a:lnTo>
                  <a:pt x="9" y="118"/>
                </a:lnTo>
                <a:lnTo>
                  <a:pt x="7" y="110"/>
                </a:lnTo>
                <a:lnTo>
                  <a:pt x="0" y="110"/>
                </a:lnTo>
                <a:lnTo>
                  <a:pt x="0" y="110"/>
                </a:lnTo>
                <a:lnTo>
                  <a:pt x="0" y="103"/>
                </a:lnTo>
                <a:lnTo>
                  <a:pt x="0" y="99"/>
                </a:lnTo>
                <a:lnTo>
                  <a:pt x="7" y="97"/>
                </a:lnTo>
                <a:lnTo>
                  <a:pt x="7" y="97"/>
                </a:lnTo>
                <a:lnTo>
                  <a:pt x="9" y="90"/>
                </a:lnTo>
                <a:lnTo>
                  <a:pt x="3" y="86"/>
                </a:lnTo>
                <a:lnTo>
                  <a:pt x="3" y="86"/>
                </a:lnTo>
                <a:lnTo>
                  <a:pt x="5" y="81"/>
                </a:lnTo>
                <a:lnTo>
                  <a:pt x="9" y="77"/>
                </a:lnTo>
                <a:lnTo>
                  <a:pt x="16" y="81"/>
                </a:lnTo>
                <a:lnTo>
                  <a:pt x="16" y="81"/>
                </a:lnTo>
                <a:lnTo>
                  <a:pt x="18" y="77"/>
                </a:lnTo>
                <a:lnTo>
                  <a:pt x="18" y="77"/>
                </a:lnTo>
                <a:lnTo>
                  <a:pt x="20" y="75"/>
                </a:lnTo>
                <a:lnTo>
                  <a:pt x="18" y="68"/>
                </a:lnTo>
                <a:lnTo>
                  <a:pt x="18" y="68"/>
                </a:lnTo>
                <a:lnTo>
                  <a:pt x="22" y="64"/>
                </a:lnTo>
                <a:lnTo>
                  <a:pt x="27" y="63"/>
                </a:lnTo>
                <a:lnTo>
                  <a:pt x="31" y="70"/>
                </a:lnTo>
                <a:lnTo>
                  <a:pt x="31" y="70"/>
                </a:lnTo>
                <a:lnTo>
                  <a:pt x="38" y="68"/>
                </a:lnTo>
                <a:lnTo>
                  <a:pt x="38" y="61"/>
                </a:lnTo>
                <a:lnTo>
                  <a:pt x="38" y="61"/>
                </a:lnTo>
                <a:lnTo>
                  <a:pt x="44" y="59"/>
                </a:lnTo>
                <a:lnTo>
                  <a:pt x="49" y="61"/>
                </a:lnTo>
                <a:lnTo>
                  <a:pt x="51" y="68"/>
                </a:lnTo>
                <a:lnTo>
                  <a:pt x="51" y="68"/>
                </a:lnTo>
                <a:close/>
                <a:moveTo>
                  <a:pt x="121" y="35"/>
                </a:moveTo>
                <a:lnTo>
                  <a:pt x="121" y="30"/>
                </a:lnTo>
                <a:lnTo>
                  <a:pt x="121" y="30"/>
                </a:lnTo>
                <a:lnTo>
                  <a:pt x="114" y="30"/>
                </a:lnTo>
                <a:lnTo>
                  <a:pt x="112" y="35"/>
                </a:lnTo>
                <a:lnTo>
                  <a:pt x="112" y="35"/>
                </a:lnTo>
                <a:lnTo>
                  <a:pt x="108" y="35"/>
                </a:lnTo>
                <a:lnTo>
                  <a:pt x="104" y="31"/>
                </a:lnTo>
                <a:lnTo>
                  <a:pt x="104" y="31"/>
                </a:lnTo>
                <a:lnTo>
                  <a:pt x="99" y="33"/>
                </a:lnTo>
                <a:lnTo>
                  <a:pt x="101" y="39"/>
                </a:lnTo>
                <a:lnTo>
                  <a:pt x="101" y="39"/>
                </a:lnTo>
                <a:lnTo>
                  <a:pt x="97" y="41"/>
                </a:lnTo>
                <a:lnTo>
                  <a:pt x="97" y="41"/>
                </a:lnTo>
                <a:lnTo>
                  <a:pt x="95" y="42"/>
                </a:lnTo>
                <a:lnTo>
                  <a:pt x="92" y="39"/>
                </a:lnTo>
                <a:lnTo>
                  <a:pt x="92" y="39"/>
                </a:lnTo>
                <a:lnTo>
                  <a:pt x="88" y="44"/>
                </a:lnTo>
                <a:lnTo>
                  <a:pt x="92" y="48"/>
                </a:lnTo>
                <a:lnTo>
                  <a:pt x="92" y="48"/>
                </a:lnTo>
                <a:lnTo>
                  <a:pt x="90" y="53"/>
                </a:lnTo>
                <a:lnTo>
                  <a:pt x="84" y="53"/>
                </a:lnTo>
                <a:lnTo>
                  <a:pt x="84" y="53"/>
                </a:lnTo>
                <a:lnTo>
                  <a:pt x="82" y="61"/>
                </a:lnTo>
                <a:lnTo>
                  <a:pt x="88" y="63"/>
                </a:lnTo>
                <a:lnTo>
                  <a:pt x="88" y="63"/>
                </a:lnTo>
                <a:lnTo>
                  <a:pt x="90" y="66"/>
                </a:lnTo>
                <a:lnTo>
                  <a:pt x="84" y="70"/>
                </a:lnTo>
                <a:lnTo>
                  <a:pt x="84" y="70"/>
                </a:lnTo>
                <a:lnTo>
                  <a:pt x="88" y="75"/>
                </a:lnTo>
                <a:lnTo>
                  <a:pt x="92" y="75"/>
                </a:lnTo>
                <a:lnTo>
                  <a:pt x="92" y="75"/>
                </a:lnTo>
                <a:lnTo>
                  <a:pt x="93" y="77"/>
                </a:lnTo>
                <a:lnTo>
                  <a:pt x="93" y="77"/>
                </a:lnTo>
                <a:lnTo>
                  <a:pt x="95" y="79"/>
                </a:lnTo>
                <a:lnTo>
                  <a:pt x="93" y="83"/>
                </a:lnTo>
                <a:lnTo>
                  <a:pt x="93" y="83"/>
                </a:lnTo>
                <a:lnTo>
                  <a:pt x="99" y="86"/>
                </a:lnTo>
                <a:lnTo>
                  <a:pt x="103" y="83"/>
                </a:lnTo>
                <a:lnTo>
                  <a:pt x="103" y="83"/>
                </a:lnTo>
                <a:lnTo>
                  <a:pt x="106" y="85"/>
                </a:lnTo>
                <a:lnTo>
                  <a:pt x="106" y="90"/>
                </a:lnTo>
                <a:lnTo>
                  <a:pt x="106" y="90"/>
                </a:lnTo>
                <a:lnTo>
                  <a:pt x="114" y="92"/>
                </a:lnTo>
                <a:lnTo>
                  <a:pt x="115" y="86"/>
                </a:lnTo>
                <a:lnTo>
                  <a:pt x="115" y="86"/>
                </a:lnTo>
                <a:lnTo>
                  <a:pt x="121" y="86"/>
                </a:lnTo>
                <a:lnTo>
                  <a:pt x="123" y="90"/>
                </a:lnTo>
                <a:lnTo>
                  <a:pt x="123" y="90"/>
                </a:lnTo>
                <a:lnTo>
                  <a:pt x="130" y="86"/>
                </a:lnTo>
                <a:lnTo>
                  <a:pt x="128" y="83"/>
                </a:lnTo>
                <a:lnTo>
                  <a:pt x="128" y="83"/>
                </a:lnTo>
                <a:lnTo>
                  <a:pt x="130" y="81"/>
                </a:lnTo>
                <a:lnTo>
                  <a:pt x="130" y="81"/>
                </a:lnTo>
                <a:lnTo>
                  <a:pt x="132" y="79"/>
                </a:lnTo>
                <a:lnTo>
                  <a:pt x="137" y="81"/>
                </a:lnTo>
                <a:lnTo>
                  <a:pt x="137" y="81"/>
                </a:lnTo>
                <a:lnTo>
                  <a:pt x="141" y="75"/>
                </a:lnTo>
                <a:lnTo>
                  <a:pt x="137" y="72"/>
                </a:lnTo>
                <a:lnTo>
                  <a:pt x="137" y="72"/>
                </a:lnTo>
                <a:lnTo>
                  <a:pt x="139" y="68"/>
                </a:lnTo>
                <a:lnTo>
                  <a:pt x="145" y="68"/>
                </a:lnTo>
                <a:lnTo>
                  <a:pt x="145" y="68"/>
                </a:lnTo>
                <a:lnTo>
                  <a:pt x="145" y="61"/>
                </a:lnTo>
                <a:lnTo>
                  <a:pt x="139" y="59"/>
                </a:lnTo>
                <a:lnTo>
                  <a:pt x="139" y="59"/>
                </a:lnTo>
                <a:lnTo>
                  <a:pt x="139" y="53"/>
                </a:lnTo>
                <a:lnTo>
                  <a:pt x="143" y="52"/>
                </a:lnTo>
                <a:lnTo>
                  <a:pt x="143" y="52"/>
                </a:lnTo>
                <a:lnTo>
                  <a:pt x="141" y="44"/>
                </a:lnTo>
                <a:lnTo>
                  <a:pt x="136" y="46"/>
                </a:lnTo>
                <a:lnTo>
                  <a:pt x="136" y="46"/>
                </a:lnTo>
                <a:lnTo>
                  <a:pt x="134" y="44"/>
                </a:lnTo>
                <a:lnTo>
                  <a:pt x="134" y="44"/>
                </a:lnTo>
                <a:lnTo>
                  <a:pt x="132" y="42"/>
                </a:lnTo>
                <a:lnTo>
                  <a:pt x="136" y="37"/>
                </a:lnTo>
                <a:lnTo>
                  <a:pt x="136" y="37"/>
                </a:lnTo>
                <a:lnTo>
                  <a:pt x="130" y="33"/>
                </a:lnTo>
                <a:lnTo>
                  <a:pt x="126" y="37"/>
                </a:lnTo>
                <a:lnTo>
                  <a:pt x="126" y="37"/>
                </a:lnTo>
                <a:lnTo>
                  <a:pt x="121" y="35"/>
                </a:lnTo>
                <a:lnTo>
                  <a:pt x="121" y="35"/>
                </a:lnTo>
                <a:close/>
                <a:moveTo>
                  <a:pt x="115" y="50"/>
                </a:moveTo>
                <a:lnTo>
                  <a:pt x="115" y="50"/>
                </a:lnTo>
                <a:lnTo>
                  <a:pt x="119" y="50"/>
                </a:lnTo>
                <a:lnTo>
                  <a:pt x="123" y="53"/>
                </a:lnTo>
                <a:lnTo>
                  <a:pt x="123" y="53"/>
                </a:lnTo>
                <a:lnTo>
                  <a:pt x="125" y="57"/>
                </a:lnTo>
                <a:lnTo>
                  <a:pt x="125" y="61"/>
                </a:lnTo>
                <a:lnTo>
                  <a:pt x="125" y="61"/>
                </a:lnTo>
                <a:lnTo>
                  <a:pt x="125" y="66"/>
                </a:lnTo>
                <a:lnTo>
                  <a:pt x="121" y="70"/>
                </a:lnTo>
                <a:lnTo>
                  <a:pt x="121" y="70"/>
                </a:lnTo>
                <a:lnTo>
                  <a:pt x="117" y="72"/>
                </a:lnTo>
                <a:lnTo>
                  <a:pt x="114" y="72"/>
                </a:lnTo>
                <a:lnTo>
                  <a:pt x="114" y="72"/>
                </a:lnTo>
                <a:lnTo>
                  <a:pt x="108" y="70"/>
                </a:lnTo>
                <a:lnTo>
                  <a:pt x="104" y="68"/>
                </a:lnTo>
                <a:lnTo>
                  <a:pt x="104" y="68"/>
                </a:lnTo>
                <a:lnTo>
                  <a:pt x="103" y="64"/>
                </a:lnTo>
                <a:lnTo>
                  <a:pt x="103" y="59"/>
                </a:lnTo>
                <a:lnTo>
                  <a:pt x="103" y="59"/>
                </a:lnTo>
                <a:lnTo>
                  <a:pt x="104" y="55"/>
                </a:lnTo>
                <a:lnTo>
                  <a:pt x="106" y="52"/>
                </a:lnTo>
                <a:lnTo>
                  <a:pt x="106" y="52"/>
                </a:lnTo>
                <a:lnTo>
                  <a:pt x="110" y="50"/>
                </a:lnTo>
                <a:lnTo>
                  <a:pt x="115" y="50"/>
                </a:lnTo>
                <a:lnTo>
                  <a:pt x="115" y="50"/>
                </a:lnTo>
                <a:close/>
                <a:moveTo>
                  <a:pt x="117" y="57"/>
                </a:moveTo>
                <a:lnTo>
                  <a:pt x="117" y="57"/>
                </a:lnTo>
                <a:lnTo>
                  <a:pt x="119" y="61"/>
                </a:lnTo>
                <a:lnTo>
                  <a:pt x="119" y="61"/>
                </a:lnTo>
                <a:lnTo>
                  <a:pt x="117" y="64"/>
                </a:lnTo>
                <a:lnTo>
                  <a:pt x="117" y="64"/>
                </a:lnTo>
                <a:lnTo>
                  <a:pt x="114" y="66"/>
                </a:lnTo>
                <a:lnTo>
                  <a:pt x="114" y="66"/>
                </a:lnTo>
                <a:lnTo>
                  <a:pt x="110" y="64"/>
                </a:lnTo>
                <a:lnTo>
                  <a:pt x="110" y="64"/>
                </a:lnTo>
                <a:lnTo>
                  <a:pt x="108" y="59"/>
                </a:lnTo>
                <a:lnTo>
                  <a:pt x="108" y="59"/>
                </a:lnTo>
                <a:lnTo>
                  <a:pt x="110" y="57"/>
                </a:lnTo>
                <a:lnTo>
                  <a:pt x="110" y="57"/>
                </a:lnTo>
                <a:lnTo>
                  <a:pt x="115" y="55"/>
                </a:lnTo>
                <a:lnTo>
                  <a:pt x="115" y="55"/>
                </a:lnTo>
                <a:lnTo>
                  <a:pt x="117" y="57"/>
                </a:lnTo>
                <a:lnTo>
                  <a:pt x="117" y="57"/>
                </a:lnTo>
                <a:close/>
                <a:moveTo>
                  <a:pt x="128" y="50"/>
                </a:moveTo>
                <a:lnTo>
                  <a:pt x="128" y="50"/>
                </a:lnTo>
                <a:lnTo>
                  <a:pt x="130" y="55"/>
                </a:lnTo>
                <a:lnTo>
                  <a:pt x="132" y="63"/>
                </a:lnTo>
                <a:lnTo>
                  <a:pt x="132" y="63"/>
                </a:lnTo>
                <a:lnTo>
                  <a:pt x="128" y="68"/>
                </a:lnTo>
                <a:lnTo>
                  <a:pt x="125" y="74"/>
                </a:lnTo>
                <a:lnTo>
                  <a:pt x="125" y="74"/>
                </a:lnTo>
                <a:lnTo>
                  <a:pt x="119" y="77"/>
                </a:lnTo>
                <a:lnTo>
                  <a:pt x="112" y="77"/>
                </a:lnTo>
                <a:lnTo>
                  <a:pt x="112" y="77"/>
                </a:lnTo>
                <a:lnTo>
                  <a:pt x="106" y="75"/>
                </a:lnTo>
                <a:lnTo>
                  <a:pt x="101" y="72"/>
                </a:lnTo>
                <a:lnTo>
                  <a:pt x="101" y="72"/>
                </a:lnTo>
                <a:lnTo>
                  <a:pt x="97" y="64"/>
                </a:lnTo>
                <a:lnTo>
                  <a:pt x="97" y="59"/>
                </a:lnTo>
                <a:lnTo>
                  <a:pt x="97" y="59"/>
                </a:lnTo>
                <a:lnTo>
                  <a:pt x="99" y="52"/>
                </a:lnTo>
                <a:lnTo>
                  <a:pt x="103" y="46"/>
                </a:lnTo>
                <a:lnTo>
                  <a:pt x="103" y="46"/>
                </a:lnTo>
                <a:lnTo>
                  <a:pt x="110" y="44"/>
                </a:lnTo>
                <a:lnTo>
                  <a:pt x="115" y="42"/>
                </a:lnTo>
                <a:lnTo>
                  <a:pt x="115" y="42"/>
                </a:lnTo>
                <a:lnTo>
                  <a:pt x="123" y="46"/>
                </a:lnTo>
                <a:lnTo>
                  <a:pt x="128" y="50"/>
                </a:lnTo>
                <a:lnTo>
                  <a:pt x="128" y="50"/>
                </a:lnTo>
                <a:close/>
                <a:moveTo>
                  <a:pt x="66" y="6"/>
                </a:moveTo>
                <a:lnTo>
                  <a:pt x="66" y="0"/>
                </a:lnTo>
                <a:lnTo>
                  <a:pt x="66" y="0"/>
                </a:lnTo>
                <a:lnTo>
                  <a:pt x="59" y="0"/>
                </a:lnTo>
                <a:lnTo>
                  <a:pt x="59" y="6"/>
                </a:lnTo>
                <a:lnTo>
                  <a:pt x="59" y="6"/>
                </a:lnTo>
                <a:lnTo>
                  <a:pt x="53" y="6"/>
                </a:lnTo>
                <a:lnTo>
                  <a:pt x="51" y="2"/>
                </a:lnTo>
                <a:lnTo>
                  <a:pt x="51" y="2"/>
                </a:lnTo>
                <a:lnTo>
                  <a:pt x="44" y="4"/>
                </a:lnTo>
                <a:lnTo>
                  <a:pt x="46" y="9"/>
                </a:lnTo>
                <a:lnTo>
                  <a:pt x="46" y="9"/>
                </a:lnTo>
                <a:lnTo>
                  <a:pt x="44" y="11"/>
                </a:lnTo>
                <a:lnTo>
                  <a:pt x="44" y="11"/>
                </a:lnTo>
                <a:lnTo>
                  <a:pt x="42" y="13"/>
                </a:lnTo>
                <a:lnTo>
                  <a:pt x="37" y="9"/>
                </a:lnTo>
                <a:lnTo>
                  <a:pt x="37" y="9"/>
                </a:lnTo>
                <a:lnTo>
                  <a:pt x="33" y="17"/>
                </a:lnTo>
                <a:lnTo>
                  <a:pt x="37" y="19"/>
                </a:lnTo>
                <a:lnTo>
                  <a:pt x="37" y="19"/>
                </a:lnTo>
                <a:lnTo>
                  <a:pt x="35" y="24"/>
                </a:lnTo>
                <a:lnTo>
                  <a:pt x="29" y="24"/>
                </a:lnTo>
                <a:lnTo>
                  <a:pt x="29" y="24"/>
                </a:lnTo>
                <a:lnTo>
                  <a:pt x="29" y="31"/>
                </a:lnTo>
                <a:lnTo>
                  <a:pt x="33" y="33"/>
                </a:lnTo>
                <a:lnTo>
                  <a:pt x="33" y="33"/>
                </a:lnTo>
                <a:lnTo>
                  <a:pt x="35" y="37"/>
                </a:lnTo>
                <a:lnTo>
                  <a:pt x="29" y="41"/>
                </a:lnTo>
                <a:lnTo>
                  <a:pt x="29" y="41"/>
                </a:lnTo>
                <a:lnTo>
                  <a:pt x="33" y="46"/>
                </a:lnTo>
                <a:lnTo>
                  <a:pt x="38" y="46"/>
                </a:lnTo>
                <a:lnTo>
                  <a:pt x="38" y="46"/>
                </a:lnTo>
                <a:lnTo>
                  <a:pt x="40" y="48"/>
                </a:lnTo>
                <a:lnTo>
                  <a:pt x="40" y="48"/>
                </a:lnTo>
                <a:lnTo>
                  <a:pt x="40" y="50"/>
                </a:lnTo>
                <a:lnTo>
                  <a:pt x="38" y="53"/>
                </a:lnTo>
                <a:lnTo>
                  <a:pt x="38" y="53"/>
                </a:lnTo>
                <a:lnTo>
                  <a:pt x="44" y="59"/>
                </a:lnTo>
                <a:lnTo>
                  <a:pt x="48" y="55"/>
                </a:lnTo>
                <a:lnTo>
                  <a:pt x="48" y="55"/>
                </a:lnTo>
                <a:lnTo>
                  <a:pt x="53" y="57"/>
                </a:lnTo>
                <a:lnTo>
                  <a:pt x="53" y="61"/>
                </a:lnTo>
                <a:lnTo>
                  <a:pt x="53" y="61"/>
                </a:lnTo>
                <a:lnTo>
                  <a:pt x="60" y="63"/>
                </a:lnTo>
                <a:lnTo>
                  <a:pt x="60" y="57"/>
                </a:lnTo>
                <a:lnTo>
                  <a:pt x="60" y="57"/>
                </a:lnTo>
                <a:lnTo>
                  <a:pt x="66" y="57"/>
                </a:lnTo>
                <a:lnTo>
                  <a:pt x="68" y="61"/>
                </a:lnTo>
                <a:lnTo>
                  <a:pt x="68" y="61"/>
                </a:lnTo>
                <a:lnTo>
                  <a:pt x="75" y="57"/>
                </a:lnTo>
                <a:lnTo>
                  <a:pt x="73" y="53"/>
                </a:lnTo>
                <a:lnTo>
                  <a:pt x="73" y="53"/>
                </a:lnTo>
                <a:lnTo>
                  <a:pt x="75" y="52"/>
                </a:lnTo>
                <a:lnTo>
                  <a:pt x="75" y="52"/>
                </a:lnTo>
                <a:lnTo>
                  <a:pt x="79" y="50"/>
                </a:lnTo>
                <a:lnTo>
                  <a:pt x="82" y="53"/>
                </a:lnTo>
                <a:lnTo>
                  <a:pt x="82" y="53"/>
                </a:lnTo>
                <a:lnTo>
                  <a:pt x="86" y="46"/>
                </a:lnTo>
                <a:lnTo>
                  <a:pt x="82" y="42"/>
                </a:lnTo>
                <a:lnTo>
                  <a:pt x="82" y="42"/>
                </a:lnTo>
                <a:lnTo>
                  <a:pt x="84" y="39"/>
                </a:lnTo>
                <a:lnTo>
                  <a:pt x="90" y="39"/>
                </a:lnTo>
                <a:lnTo>
                  <a:pt x="90" y="39"/>
                </a:lnTo>
                <a:lnTo>
                  <a:pt x="90" y="31"/>
                </a:lnTo>
                <a:lnTo>
                  <a:pt x="86" y="30"/>
                </a:lnTo>
                <a:lnTo>
                  <a:pt x="86" y="30"/>
                </a:lnTo>
                <a:lnTo>
                  <a:pt x="84" y="24"/>
                </a:lnTo>
                <a:lnTo>
                  <a:pt x="90" y="22"/>
                </a:lnTo>
                <a:lnTo>
                  <a:pt x="90" y="22"/>
                </a:lnTo>
                <a:lnTo>
                  <a:pt x="86" y="15"/>
                </a:lnTo>
                <a:lnTo>
                  <a:pt x="81" y="17"/>
                </a:lnTo>
                <a:lnTo>
                  <a:pt x="81" y="17"/>
                </a:lnTo>
                <a:lnTo>
                  <a:pt x="81" y="15"/>
                </a:lnTo>
                <a:lnTo>
                  <a:pt x="81" y="15"/>
                </a:lnTo>
                <a:lnTo>
                  <a:pt x="79" y="13"/>
                </a:lnTo>
                <a:lnTo>
                  <a:pt x="81" y="9"/>
                </a:lnTo>
                <a:lnTo>
                  <a:pt x="81" y="9"/>
                </a:lnTo>
                <a:lnTo>
                  <a:pt x="75" y="4"/>
                </a:lnTo>
                <a:lnTo>
                  <a:pt x="71" y="8"/>
                </a:lnTo>
                <a:lnTo>
                  <a:pt x="71" y="8"/>
                </a:lnTo>
                <a:lnTo>
                  <a:pt x="66" y="6"/>
                </a:lnTo>
                <a:lnTo>
                  <a:pt x="66" y="6"/>
                </a:lnTo>
                <a:close/>
                <a:moveTo>
                  <a:pt x="60" y="20"/>
                </a:moveTo>
                <a:lnTo>
                  <a:pt x="60" y="20"/>
                </a:lnTo>
                <a:lnTo>
                  <a:pt x="66" y="22"/>
                </a:lnTo>
                <a:lnTo>
                  <a:pt x="68" y="24"/>
                </a:lnTo>
                <a:lnTo>
                  <a:pt x="68" y="24"/>
                </a:lnTo>
                <a:lnTo>
                  <a:pt x="70" y="28"/>
                </a:lnTo>
                <a:lnTo>
                  <a:pt x="71" y="33"/>
                </a:lnTo>
                <a:lnTo>
                  <a:pt x="71" y="33"/>
                </a:lnTo>
                <a:lnTo>
                  <a:pt x="70" y="37"/>
                </a:lnTo>
                <a:lnTo>
                  <a:pt x="66" y="41"/>
                </a:lnTo>
                <a:lnTo>
                  <a:pt x="66" y="41"/>
                </a:lnTo>
                <a:lnTo>
                  <a:pt x="62" y="42"/>
                </a:lnTo>
                <a:lnTo>
                  <a:pt x="59" y="42"/>
                </a:lnTo>
                <a:lnTo>
                  <a:pt x="59" y="42"/>
                </a:lnTo>
                <a:lnTo>
                  <a:pt x="55" y="41"/>
                </a:lnTo>
                <a:lnTo>
                  <a:pt x="51" y="39"/>
                </a:lnTo>
                <a:lnTo>
                  <a:pt x="51" y="39"/>
                </a:lnTo>
                <a:lnTo>
                  <a:pt x="49" y="35"/>
                </a:lnTo>
                <a:lnTo>
                  <a:pt x="49" y="30"/>
                </a:lnTo>
                <a:lnTo>
                  <a:pt x="49" y="30"/>
                </a:lnTo>
                <a:lnTo>
                  <a:pt x="49" y="26"/>
                </a:lnTo>
                <a:lnTo>
                  <a:pt x="53" y="22"/>
                </a:lnTo>
                <a:lnTo>
                  <a:pt x="53" y="22"/>
                </a:lnTo>
                <a:lnTo>
                  <a:pt x="57" y="20"/>
                </a:lnTo>
                <a:lnTo>
                  <a:pt x="60" y="20"/>
                </a:lnTo>
                <a:lnTo>
                  <a:pt x="60" y="20"/>
                </a:lnTo>
                <a:close/>
                <a:moveTo>
                  <a:pt x="64" y="28"/>
                </a:moveTo>
                <a:lnTo>
                  <a:pt x="64" y="28"/>
                </a:lnTo>
                <a:lnTo>
                  <a:pt x="64" y="31"/>
                </a:lnTo>
                <a:lnTo>
                  <a:pt x="64" y="31"/>
                </a:lnTo>
                <a:lnTo>
                  <a:pt x="62" y="35"/>
                </a:lnTo>
                <a:lnTo>
                  <a:pt x="62" y="35"/>
                </a:lnTo>
                <a:lnTo>
                  <a:pt x="59" y="37"/>
                </a:lnTo>
                <a:lnTo>
                  <a:pt x="59" y="37"/>
                </a:lnTo>
                <a:lnTo>
                  <a:pt x="55" y="35"/>
                </a:lnTo>
                <a:lnTo>
                  <a:pt x="55" y="35"/>
                </a:lnTo>
                <a:lnTo>
                  <a:pt x="55" y="31"/>
                </a:lnTo>
                <a:lnTo>
                  <a:pt x="55" y="31"/>
                </a:lnTo>
                <a:lnTo>
                  <a:pt x="57" y="28"/>
                </a:lnTo>
                <a:lnTo>
                  <a:pt x="57" y="28"/>
                </a:lnTo>
                <a:lnTo>
                  <a:pt x="60" y="26"/>
                </a:lnTo>
                <a:lnTo>
                  <a:pt x="60" y="26"/>
                </a:lnTo>
                <a:lnTo>
                  <a:pt x="64" y="28"/>
                </a:lnTo>
                <a:lnTo>
                  <a:pt x="64" y="28"/>
                </a:lnTo>
                <a:close/>
                <a:moveTo>
                  <a:pt x="73" y="20"/>
                </a:moveTo>
                <a:lnTo>
                  <a:pt x="73" y="20"/>
                </a:lnTo>
                <a:lnTo>
                  <a:pt x="77" y="26"/>
                </a:lnTo>
                <a:lnTo>
                  <a:pt x="77" y="33"/>
                </a:lnTo>
                <a:lnTo>
                  <a:pt x="77" y="33"/>
                </a:lnTo>
                <a:lnTo>
                  <a:pt x="75" y="39"/>
                </a:lnTo>
                <a:lnTo>
                  <a:pt x="70" y="44"/>
                </a:lnTo>
                <a:lnTo>
                  <a:pt x="70" y="44"/>
                </a:lnTo>
                <a:lnTo>
                  <a:pt x="64" y="48"/>
                </a:lnTo>
                <a:lnTo>
                  <a:pt x="59" y="48"/>
                </a:lnTo>
                <a:lnTo>
                  <a:pt x="59" y="48"/>
                </a:lnTo>
                <a:lnTo>
                  <a:pt x="51" y="46"/>
                </a:lnTo>
                <a:lnTo>
                  <a:pt x="46" y="42"/>
                </a:lnTo>
                <a:lnTo>
                  <a:pt x="46" y="42"/>
                </a:lnTo>
                <a:lnTo>
                  <a:pt x="44" y="37"/>
                </a:lnTo>
                <a:lnTo>
                  <a:pt x="42" y="30"/>
                </a:lnTo>
                <a:lnTo>
                  <a:pt x="42" y="30"/>
                </a:lnTo>
                <a:lnTo>
                  <a:pt x="44" y="22"/>
                </a:lnTo>
                <a:lnTo>
                  <a:pt x="49" y="19"/>
                </a:lnTo>
                <a:lnTo>
                  <a:pt x="49" y="19"/>
                </a:lnTo>
                <a:lnTo>
                  <a:pt x="55" y="15"/>
                </a:lnTo>
                <a:lnTo>
                  <a:pt x="62" y="15"/>
                </a:lnTo>
                <a:lnTo>
                  <a:pt x="62" y="15"/>
                </a:lnTo>
                <a:lnTo>
                  <a:pt x="68" y="17"/>
                </a:lnTo>
                <a:lnTo>
                  <a:pt x="73" y="20"/>
                </a:lnTo>
                <a:lnTo>
                  <a:pt x="73" y="20"/>
                </a:lnTo>
                <a:close/>
                <a:moveTo>
                  <a:pt x="44" y="88"/>
                </a:moveTo>
                <a:lnTo>
                  <a:pt x="44" y="88"/>
                </a:lnTo>
                <a:lnTo>
                  <a:pt x="38" y="90"/>
                </a:lnTo>
                <a:lnTo>
                  <a:pt x="33" y="92"/>
                </a:lnTo>
                <a:lnTo>
                  <a:pt x="33" y="92"/>
                </a:lnTo>
                <a:lnTo>
                  <a:pt x="29" y="97"/>
                </a:lnTo>
                <a:lnTo>
                  <a:pt x="27" y="105"/>
                </a:lnTo>
                <a:lnTo>
                  <a:pt x="27" y="105"/>
                </a:lnTo>
                <a:lnTo>
                  <a:pt x="29" y="110"/>
                </a:lnTo>
                <a:lnTo>
                  <a:pt x="33" y="116"/>
                </a:lnTo>
                <a:lnTo>
                  <a:pt x="33" y="116"/>
                </a:lnTo>
                <a:lnTo>
                  <a:pt x="38" y="119"/>
                </a:lnTo>
                <a:lnTo>
                  <a:pt x="44" y="119"/>
                </a:lnTo>
                <a:lnTo>
                  <a:pt x="44" y="119"/>
                </a:lnTo>
                <a:lnTo>
                  <a:pt x="51" y="119"/>
                </a:lnTo>
                <a:lnTo>
                  <a:pt x="55" y="116"/>
                </a:lnTo>
                <a:lnTo>
                  <a:pt x="55" y="116"/>
                </a:lnTo>
                <a:lnTo>
                  <a:pt x="59" y="110"/>
                </a:lnTo>
                <a:lnTo>
                  <a:pt x="60" y="105"/>
                </a:lnTo>
                <a:lnTo>
                  <a:pt x="60" y="105"/>
                </a:lnTo>
                <a:lnTo>
                  <a:pt x="59" y="97"/>
                </a:lnTo>
                <a:lnTo>
                  <a:pt x="55" y="92"/>
                </a:lnTo>
                <a:lnTo>
                  <a:pt x="55" y="92"/>
                </a:lnTo>
                <a:lnTo>
                  <a:pt x="51" y="90"/>
                </a:lnTo>
                <a:lnTo>
                  <a:pt x="44" y="88"/>
                </a:lnTo>
                <a:lnTo>
                  <a:pt x="44" y="88"/>
                </a:lnTo>
                <a:close/>
                <a:moveTo>
                  <a:pt x="49" y="99"/>
                </a:moveTo>
                <a:lnTo>
                  <a:pt x="49" y="99"/>
                </a:lnTo>
                <a:lnTo>
                  <a:pt x="48" y="97"/>
                </a:lnTo>
                <a:lnTo>
                  <a:pt x="44" y="97"/>
                </a:lnTo>
                <a:lnTo>
                  <a:pt x="44" y="97"/>
                </a:lnTo>
                <a:lnTo>
                  <a:pt x="42" y="97"/>
                </a:lnTo>
                <a:lnTo>
                  <a:pt x="38" y="99"/>
                </a:lnTo>
                <a:lnTo>
                  <a:pt x="38" y="99"/>
                </a:lnTo>
                <a:lnTo>
                  <a:pt x="38" y="101"/>
                </a:lnTo>
                <a:lnTo>
                  <a:pt x="37" y="105"/>
                </a:lnTo>
                <a:lnTo>
                  <a:pt x="37" y="105"/>
                </a:lnTo>
                <a:lnTo>
                  <a:pt x="38" y="107"/>
                </a:lnTo>
                <a:lnTo>
                  <a:pt x="38" y="110"/>
                </a:lnTo>
                <a:lnTo>
                  <a:pt x="38" y="110"/>
                </a:lnTo>
                <a:lnTo>
                  <a:pt x="42" y="110"/>
                </a:lnTo>
                <a:lnTo>
                  <a:pt x="44" y="112"/>
                </a:lnTo>
                <a:lnTo>
                  <a:pt x="44" y="112"/>
                </a:lnTo>
                <a:lnTo>
                  <a:pt x="48" y="110"/>
                </a:lnTo>
                <a:lnTo>
                  <a:pt x="49" y="110"/>
                </a:lnTo>
                <a:lnTo>
                  <a:pt x="49" y="110"/>
                </a:lnTo>
                <a:lnTo>
                  <a:pt x="51" y="107"/>
                </a:lnTo>
                <a:lnTo>
                  <a:pt x="51" y="105"/>
                </a:lnTo>
                <a:lnTo>
                  <a:pt x="51" y="105"/>
                </a:lnTo>
                <a:lnTo>
                  <a:pt x="51" y="101"/>
                </a:lnTo>
                <a:lnTo>
                  <a:pt x="49" y="99"/>
                </a:lnTo>
                <a:lnTo>
                  <a:pt x="49" y="99"/>
                </a:lnTo>
                <a:close/>
                <a:moveTo>
                  <a:pt x="62" y="86"/>
                </a:moveTo>
                <a:lnTo>
                  <a:pt x="62" y="86"/>
                </a:lnTo>
                <a:lnTo>
                  <a:pt x="55" y="81"/>
                </a:lnTo>
                <a:lnTo>
                  <a:pt x="44" y="79"/>
                </a:lnTo>
                <a:lnTo>
                  <a:pt x="44" y="79"/>
                </a:lnTo>
                <a:lnTo>
                  <a:pt x="35" y="81"/>
                </a:lnTo>
                <a:lnTo>
                  <a:pt x="27" y="86"/>
                </a:lnTo>
                <a:lnTo>
                  <a:pt x="27" y="86"/>
                </a:lnTo>
                <a:lnTo>
                  <a:pt x="22" y="94"/>
                </a:lnTo>
                <a:lnTo>
                  <a:pt x="20" y="105"/>
                </a:lnTo>
                <a:lnTo>
                  <a:pt x="20" y="105"/>
                </a:lnTo>
                <a:lnTo>
                  <a:pt x="22" y="114"/>
                </a:lnTo>
                <a:lnTo>
                  <a:pt x="27" y="121"/>
                </a:lnTo>
                <a:lnTo>
                  <a:pt x="27" y="121"/>
                </a:lnTo>
                <a:lnTo>
                  <a:pt x="35" y="127"/>
                </a:lnTo>
                <a:lnTo>
                  <a:pt x="44" y="129"/>
                </a:lnTo>
                <a:lnTo>
                  <a:pt x="44" y="129"/>
                </a:lnTo>
                <a:lnTo>
                  <a:pt x="55" y="127"/>
                </a:lnTo>
                <a:lnTo>
                  <a:pt x="62" y="121"/>
                </a:lnTo>
                <a:lnTo>
                  <a:pt x="62" y="121"/>
                </a:lnTo>
                <a:lnTo>
                  <a:pt x="68" y="114"/>
                </a:lnTo>
                <a:lnTo>
                  <a:pt x="70" y="105"/>
                </a:lnTo>
                <a:lnTo>
                  <a:pt x="70" y="105"/>
                </a:lnTo>
                <a:lnTo>
                  <a:pt x="68" y="94"/>
                </a:lnTo>
                <a:lnTo>
                  <a:pt x="62" y="86"/>
                </a:lnTo>
                <a:lnTo>
                  <a:pt x="62" y="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任意多边形 33">
            <a:extLst>
              <a:ext uri="{FF2B5EF4-FFF2-40B4-BE49-F238E27FC236}">
                <a16:creationId xmlns:a16="http://schemas.microsoft.com/office/drawing/2014/main" id="{C5E82641-9313-2D4F-B29A-EA77853CE431}"/>
              </a:ext>
            </a:extLst>
          </p:cNvPr>
          <p:cNvSpPr/>
          <p:nvPr/>
        </p:nvSpPr>
        <p:spPr bwMode="auto">
          <a:xfrm>
            <a:off x="7465171" y="4368963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38">
            <a:extLst>
              <a:ext uri="{FF2B5EF4-FFF2-40B4-BE49-F238E27FC236}">
                <a16:creationId xmlns:a16="http://schemas.microsoft.com/office/drawing/2014/main" id="{3D68CEBF-EF1B-264F-A849-891F827B577D}"/>
              </a:ext>
            </a:extLst>
          </p:cNvPr>
          <p:cNvSpPr txBox="1"/>
          <p:nvPr/>
        </p:nvSpPr>
        <p:spPr>
          <a:xfrm>
            <a:off x="7459912" y="5276962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对游戏进行测试，修复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327">
            <a:extLst>
              <a:ext uri="{FF2B5EF4-FFF2-40B4-BE49-F238E27FC236}">
                <a16:creationId xmlns:a16="http://schemas.microsoft.com/office/drawing/2014/main" id="{75D91FFF-02BF-6746-A50B-DBBBB2CA8839}"/>
              </a:ext>
            </a:extLst>
          </p:cNvPr>
          <p:cNvSpPr>
            <a:spLocks noEditPoints="1"/>
          </p:cNvSpPr>
          <p:nvPr/>
        </p:nvSpPr>
        <p:spPr bwMode="auto">
          <a:xfrm>
            <a:off x="7926721" y="4761165"/>
            <a:ext cx="414248" cy="355470"/>
          </a:xfrm>
          <a:custGeom>
            <a:avLst/>
            <a:gdLst>
              <a:gd name="T0" fmla="*/ 75 w 148"/>
              <a:gd name="T1" fmla="*/ 57 h 127"/>
              <a:gd name="T2" fmla="*/ 73 w 148"/>
              <a:gd name="T3" fmla="*/ 57 h 127"/>
              <a:gd name="T4" fmla="*/ 7 w 148"/>
              <a:gd name="T5" fmla="*/ 37 h 127"/>
              <a:gd name="T6" fmla="*/ 24 w 148"/>
              <a:gd name="T7" fmla="*/ 13 h 127"/>
              <a:gd name="T8" fmla="*/ 92 w 148"/>
              <a:gd name="T9" fmla="*/ 13 h 127"/>
              <a:gd name="T10" fmla="*/ 128 w 148"/>
              <a:gd name="T11" fmla="*/ 37 h 127"/>
              <a:gd name="T12" fmla="*/ 134 w 148"/>
              <a:gd name="T13" fmla="*/ 6 h 127"/>
              <a:gd name="T14" fmla="*/ 128 w 148"/>
              <a:gd name="T15" fmla="*/ 0 h 127"/>
              <a:gd name="T16" fmla="*/ 55 w 148"/>
              <a:gd name="T17" fmla="*/ 0 h 127"/>
              <a:gd name="T18" fmla="*/ 15 w 148"/>
              <a:gd name="T19" fmla="*/ 0 h 127"/>
              <a:gd name="T20" fmla="*/ 7 w 148"/>
              <a:gd name="T21" fmla="*/ 37 h 127"/>
              <a:gd name="T22" fmla="*/ 141 w 148"/>
              <a:gd name="T23" fmla="*/ 42 h 127"/>
              <a:gd name="T24" fmla="*/ 148 w 148"/>
              <a:gd name="T25" fmla="*/ 103 h 127"/>
              <a:gd name="T26" fmla="*/ 143 w 148"/>
              <a:gd name="T27" fmla="*/ 127 h 127"/>
              <a:gd name="T28" fmla="*/ 114 w 148"/>
              <a:gd name="T29" fmla="*/ 103 h 127"/>
              <a:gd name="T30" fmla="*/ 35 w 148"/>
              <a:gd name="T31" fmla="*/ 127 h 127"/>
              <a:gd name="T32" fmla="*/ 5 w 148"/>
              <a:gd name="T33" fmla="*/ 103 h 127"/>
              <a:gd name="T34" fmla="*/ 0 w 148"/>
              <a:gd name="T35" fmla="*/ 57 h 127"/>
              <a:gd name="T36" fmla="*/ 7 w 148"/>
              <a:gd name="T37" fmla="*/ 39 h 127"/>
              <a:gd name="T38" fmla="*/ 70 w 148"/>
              <a:gd name="T39" fmla="*/ 39 h 127"/>
              <a:gd name="T40" fmla="*/ 128 w 148"/>
              <a:gd name="T41" fmla="*/ 39 h 127"/>
              <a:gd name="T42" fmla="*/ 141 w 148"/>
              <a:gd name="T43" fmla="*/ 42 h 127"/>
              <a:gd name="T44" fmla="*/ 20 w 148"/>
              <a:gd name="T45" fmla="*/ 59 h 127"/>
              <a:gd name="T46" fmla="*/ 16 w 148"/>
              <a:gd name="T47" fmla="*/ 61 h 127"/>
              <a:gd name="T48" fmla="*/ 9 w 148"/>
              <a:gd name="T49" fmla="*/ 66 h 127"/>
              <a:gd name="T50" fmla="*/ 9 w 148"/>
              <a:gd name="T51" fmla="*/ 70 h 127"/>
              <a:gd name="T52" fmla="*/ 13 w 148"/>
              <a:gd name="T53" fmla="*/ 77 h 127"/>
              <a:gd name="T54" fmla="*/ 20 w 148"/>
              <a:gd name="T55" fmla="*/ 81 h 127"/>
              <a:gd name="T56" fmla="*/ 24 w 148"/>
              <a:gd name="T57" fmla="*/ 81 h 127"/>
              <a:gd name="T58" fmla="*/ 29 w 148"/>
              <a:gd name="T59" fmla="*/ 74 h 127"/>
              <a:gd name="T60" fmla="*/ 31 w 148"/>
              <a:gd name="T61" fmla="*/ 70 h 127"/>
              <a:gd name="T62" fmla="*/ 27 w 148"/>
              <a:gd name="T63" fmla="*/ 63 h 127"/>
              <a:gd name="T64" fmla="*/ 20 w 148"/>
              <a:gd name="T65" fmla="*/ 59 h 127"/>
              <a:gd name="T66" fmla="*/ 126 w 148"/>
              <a:gd name="T67" fmla="*/ 59 h 127"/>
              <a:gd name="T68" fmla="*/ 121 w 148"/>
              <a:gd name="T69" fmla="*/ 61 h 127"/>
              <a:gd name="T70" fmla="*/ 115 w 148"/>
              <a:gd name="T71" fmla="*/ 66 h 127"/>
              <a:gd name="T72" fmla="*/ 115 w 148"/>
              <a:gd name="T73" fmla="*/ 70 h 127"/>
              <a:gd name="T74" fmla="*/ 117 w 148"/>
              <a:gd name="T75" fmla="*/ 77 h 127"/>
              <a:gd name="T76" fmla="*/ 126 w 148"/>
              <a:gd name="T77" fmla="*/ 81 h 127"/>
              <a:gd name="T78" fmla="*/ 130 w 148"/>
              <a:gd name="T79" fmla="*/ 81 h 127"/>
              <a:gd name="T80" fmla="*/ 136 w 148"/>
              <a:gd name="T81" fmla="*/ 74 h 127"/>
              <a:gd name="T82" fmla="*/ 137 w 148"/>
              <a:gd name="T83" fmla="*/ 70 h 127"/>
              <a:gd name="T84" fmla="*/ 134 w 148"/>
              <a:gd name="T85" fmla="*/ 63 h 127"/>
              <a:gd name="T86" fmla="*/ 126 w 148"/>
              <a:gd name="T87" fmla="*/ 59 h 127"/>
              <a:gd name="T88" fmla="*/ 44 w 148"/>
              <a:gd name="T89" fmla="*/ 64 h 127"/>
              <a:gd name="T90" fmla="*/ 103 w 148"/>
              <a:gd name="T91" fmla="*/ 90 h 127"/>
              <a:gd name="T92" fmla="*/ 44 w 148"/>
              <a:gd name="T93" fmla="*/ 6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8" h="127">
                <a:moveTo>
                  <a:pt x="73" y="57"/>
                </a:moveTo>
                <a:lnTo>
                  <a:pt x="75" y="57"/>
                </a:lnTo>
                <a:lnTo>
                  <a:pt x="73" y="57"/>
                </a:lnTo>
                <a:lnTo>
                  <a:pt x="73" y="57"/>
                </a:lnTo>
                <a:lnTo>
                  <a:pt x="73" y="57"/>
                </a:lnTo>
                <a:close/>
                <a:moveTo>
                  <a:pt x="7" y="37"/>
                </a:moveTo>
                <a:lnTo>
                  <a:pt x="18" y="37"/>
                </a:lnTo>
                <a:lnTo>
                  <a:pt x="24" y="13"/>
                </a:lnTo>
                <a:lnTo>
                  <a:pt x="55" y="13"/>
                </a:lnTo>
                <a:lnTo>
                  <a:pt x="92" y="13"/>
                </a:lnTo>
                <a:lnTo>
                  <a:pt x="123" y="13"/>
                </a:lnTo>
                <a:lnTo>
                  <a:pt x="128" y="37"/>
                </a:lnTo>
                <a:lnTo>
                  <a:pt x="141" y="37"/>
                </a:lnTo>
                <a:lnTo>
                  <a:pt x="134" y="6"/>
                </a:lnTo>
                <a:lnTo>
                  <a:pt x="134" y="0"/>
                </a:lnTo>
                <a:lnTo>
                  <a:pt x="128" y="0"/>
                </a:lnTo>
                <a:lnTo>
                  <a:pt x="92" y="0"/>
                </a:lnTo>
                <a:lnTo>
                  <a:pt x="55" y="0"/>
                </a:lnTo>
                <a:lnTo>
                  <a:pt x="18" y="0"/>
                </a:lnTo>
                <a:lnTo>
                  <a:pt x="15" y="0"/>
                </a:lnTo>
                <a:lnTo>
                  <a:pt x="13" y="6"/>
                </a:lnTo>
                <a:lnTo>
                  <a:pt x="7" y="37"/>
                </a:lnTo>
                <a:lnTo>
                  <a:pt x="7" y="37"/>
                </a:lnTo>
                <a:close/>
                <a:moveTo>
                  <a:pt x="141" y="42"/>
                </a:moveTo>
                <a:lnTo>
                  <a:pt x="148" y="57"/>
                </a:lnTo>
                <a:lnTo>
                  <a:pt x="148" y="103"/>
                </a:lnTo>
                <a:lnTo>
                  <a:pt x="143" y="103"/>
                </a:lnTo>
                <a:lnTo>
                  <a:pt x="143" y="127"/>
                </a:lnTo>
                <a:lnTo>
                  <a:pt x="114" y="127"/>
                </a:lnTo>
                <a:lnTo>
                  <a:pt x="114" y="103"/>
                </a:lnTo>
                <a:lnTo>
                  <a:pt x="35" y="103"/>
                </a:lnTo>
                <a:lnTo>
                  <a:pt x="35" y="127"/>
                </a:lnTo>
                <a:lnTo>
                  <a:pt x="5" y="127"/>
                </a:lnTo>
                <a:lnTo>
                  <a:pt x="5" y="103"/>
                </a:lnTo>
                <a:lnTo>
                  <a:pt x="0" y="103"/>
                </a:lnTo>
                <a:lnTo>
                  <a:pt x="0" y="57"/>
                </a:lnTo>
                <a:lnTo>
                  <a:pt x="5" y="42"/>
                </a:lnTo>
                <a:lnTo>
                  <a:pt x="7" y="39"/>
                </a:lnTo>
                <a:lnTo>
                  <a:pt x="18" y="39"/>
                </a:lnTo>
                <a:lnTo>
                  <a:pt x="70" y="39"/>
                </a:lnTo>
                <a:lnTo>
                  <a:pt x="79" y="39"/>
                </a:lnTo>
                <a:lnTo>
                  <a:pt x="128" y="39"/>
                </a:lnTo>
                <a:lnTo>
                  <a:pt x="141" y="39"/>
                </a:lnTo>
                <a:lnTo>
                  <a:pt x="141" y="42"/>
                </a:lnTo>
                <a:lnTo>
                  <a:pt x="141" y="42"/>
                </a:lnTo>
                <a:close/>
                <a:moveTo>
                  <a:pt x="20" y="59"/>
                </a:moveTo>
                <a:lnTo>
                  <a:pt x="20" y="59"/>
                </a:lnTo>
                <a:lnTo>
                  <a:pt x="16" y="61"/>
                </a:lnTo>
                <a:lnTo>
                  <a:pt x="13" y="63"/>
                </a:lnTo>
                <a:lnTo>
                  <a:pt x="9" y="66"/>
                </a:lnTo>
                <a:lnTo>
                  <a:pt x="9" y="70"/>
                </a:lnTo>
                <a:lnTo>
                  <a:pt x="9" y="70"/>
                </a:lnTo>
                <a:lnTo>
                  <a:pt x="9" y="74"/>
                </a:lnTo>
                <a:lnTo>
                  <a:pt x="13" y="77"/>
                </a:lnTo>
                <a:lnTo>
                  <a:pt x="16" y="81"/>
                </a:lnTo>
                <a:lnTo>
                  <a:pt x="20" y="81"/>
                </a:lnTo>
                <a:lnTo>
                  <a:pt x="20" y="81"/>
                </a:lnTo>
                <a:lnTo>
                  <a:pt x="24" y="81"/>
                </a:lnTo>
                <a:lnTo>
                  <a:pt x="27" y="77"/>
                </a:lnTo>
                <a:lnTo>
                  <a:pt x="29" y="74"/>
                </a:lnTo>
                <a:lnTo>
                  <a:pt x="31" y="70"/>
                </a:lnTo>
                <a:lnTo>
                  <a:pt x="31" y="70"/>
                </a:lnTo>
                <a:lnTo>
                  <a:pt x="29" y="66"/>
                </a:lnTo>
                <a:lnTo>
                  <a:pt x="27" y="63"/>
                </a:lnTo>
                <a:lnTo>
                  <a:pt x="24" y="61"/>
                </a:lnTo>
                <a:lnTo>
                  <a:pt x="20" y="59"/>
                </a:lnTo>
                <a:lnTo>
                  <a:pt x="20" y="59"/>
                </a:lnTo>
                <a:close/>
                <a:moveTo>
                  <a:pt x="126" y="59"/>
                </a:moveTo>
                <a:lnTo>
                  <a:pt x="126" y="59"/>
                </a:lnTo>
                <a:lnTo>
                  <a:pt x="121" y="61"/>
                </a:lnTo>
                <a:lnTo>
                  <a:pt x="117" y="63"/>
                </a:lnTo>
                <a:lnTo>
                  <a:pt x="115" y="66"/>
                </a:lnTo>
                <a:lnTo>
                  <a:pt x="115" y="70"/>
                </a:lnTo>
                <a:lnTo>
                  <a:pt x="115" y="70"/>
                </a:lnTo>
                <a:lnTo>
                  <a:pt x="115" y="74"/>
                </a:lnTo>
                <a:lnTo>
                  <a:pt x="117" y="77"/>
                </a:lnTo>
                <a:lnTo>
                  <a:pt x="121" y="81"/>
                </a:lnTo>
                <a:lnTo>
                  <a:pt x="126" y="81"/>
                </a:lnTo>
                <a:lnTo>
                  <a:pt x="126" y="81"/>
                </a:lnTo>
                <a:lnTo>
                  <a:pt x="130" y="81"/>
                </a:lnTo>
                <a:lnTo>
                  <a:pt x="134" y="77"/>
                </a:lnTo>
                <a:lnTo>
                  <a:pt x="136" y="74"/>
                </a:lnTo>
                <a:lnTo>
                  <a:pt x="137" y="70"/>
                </a:lnTo>
                <a:lnTo>
                  <a:pt x="137" y="70"/>
                </a:lnTo>
                <a:lnTo>
                  <a:pt x="136" y="66"/>
                </a:lnTo>
                <a:lnTo>
                  <a:pt x="134" y="63"/>
                </a:lnTo>
                <a:lnTo>
                  <a:pt x="130" y="61"/>
                </a:lnTo>
                <a:lnTo>
                  <a:pt x="126" y="59"/>
                </a:lnTo>
                <a:lnTo>
                  <a:pt x="126" y="59"/>
                </a:lnTo>
                <a:close/>
                <a:moveTo>
                  <a:pt x="44" y="64"/>
                </a:moveTo>
                <a:lnTo>
                  <a:pt x="44" y="90"/>
                </a:lnTo>
                <a:lnTo>
                  <a:pt x="103" y="90"/>
                </a:lnTo>
                <a:lnTo>
                  <a:pt x="103" y="64"/>
                </a:lnTo>
                <a:lnTo>
                  <a:pt x="44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58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核心项目组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cxnSpLocks/>
            <a:endCxn id="39" idx="1"/>
          </p:cNvCxnSpPr>
          <p:nvPr/>
        </p:nvCxnSpPr>
        <p:spPr bwMode="auto">
          <a:xfrm flipV="1">
            <a:off x="2923387" y="48678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2386806" y="45185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组员</a:t>
            </a: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5364733" y="45185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项目经理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8660611" y="45439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组员</a:t>
            </a: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15" y="5268678"/>
            <a:ext cx="3043118" cy="127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习过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编程，对微信开发者工具能够触类旁通，擅长设计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549" y="5268677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周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诚信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热爱编程、对软件开发充满好奇，对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有一定的开发经验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FD56A-B531-4CA6-83E2-E727A9A9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07" y="1424637"/>
            <a:ext cx="2735899" cy="2735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216EF7-F025-4EF0-8079-4FE8F031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564" y="1440865"/>
            <a:ext cx="2735899" cy="2732099"/>
          </a:xfrm>
          <a:prstGeom prst="rect">
            <a:avLst/>
          </a:prstGeom>
        </p:spPr>
      </p:pic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47" y="5327996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李以昕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基础知识扎实，正在学习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，擅长举一反三。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C311B48-D649-4D27-A362-D18F134B8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822" y="1424637"/>
            <a:ext cx="2735899" cy="27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测试用户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225807" y="132561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1689226" y="97636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国贸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4667153" y="97636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最终用户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7963031" y="100176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金融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35" y="1726488"/>
            <a:ext cx="3043118" cy="144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尹梦静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女生，审美较高，可以对游戏的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界面的布局和设计，整体美工提出改进意见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969" y="1726487"/>
            <a:ext cx="3043118" cy="101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杨枨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有丰富的软件开发经验，能对项目研发提出高屋建瓴的指导意见</a:t>
            </a:r>
          </a:p>
        </p:txBody>
      </p:sp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267" y="1785806"/>
            <a:ext cx="3043118" cy="122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童子涵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游戏爱好者，对游戏自己独特的理解，可以对游戏的趣味性和可玩性进行评估</a:t>
            </a:r>
          </a:p>
        </p:txBody>
      </p:sp>
      <p:cxnSp>
        <p:nvCxnSpPr>
          <p:cNvPr id="10" name="直接连接符 7">
            <a:extLst>
              <a:ext uri="{FF2B5EF4-FFF2-40B4-BE49-F238E27FC236}">
                <a16:creationId xmlns:a16="http://schemas.microsoft.com/office/drawing/2014/main" id="{18C7B16B-F215-4693-8460-09562DA4D55A}"/>
              </a:ext>
            </a:extLst>
          </p:cNvPr>
          <p:cNvCxnSpPr>
            <a:endCxn id="13" idx="1"/>
          </p:cNvCxnSpPr>
          <p:nvPr/>
        </p:nvCxnSpPr>
        <p:spPr bwMode="auto">
          <a:xfrm flipV="1">
            <a:off x="2160616" y="41965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7">
            <a:extLst>
              <a:ext uri="{FF2B5EF4-FFF2-40B4-BE49-F238E27FC236}">
                <a16:creationId xmlns:a16="http://schemas.microsoft.com/office/drawing/2014/main" id="{96C3A4D9-3D76-4032-A1D1-CD5E37DEA7DC}"/>
              </a:ext>
            </a:extLst>
          </p:cNvPr>
          <p:cNvSpPr/>
          <p:nvPr/>
        </p:nvSpPr>
        <p:spPr bwMode="auto">
          <a:xfrm>
            <a:off x="1624035" y="38472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圆角矩形 8">
            <a:extLst>
              <a:ext uri="{FF2B5EF4-FFF2-40B4-BE49-F238E27FC236}">
                <a16:creationId xmlns:a16="http://schemas.microsoft.com/office/drawing/2014/main" id="{3665576C-81C1-4516-B562-9C1B22688A02}"/>
              </a:ext>
            </a:extLst>
          </p:cNvPr>
          <p:cNvSpPr/>
          <p:nvPr/>
        </p:nvSpPr>
        <p:spPr bwMode="auto">
          <a:xfrm>
            <a:off x="4601962" y="38472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自动化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EEB72C62-FA5A-40B2-BBCF-A43800942E0D}"/>
              </a:ext>
            </a:extLst>
          </p:cNvPr>
          <p:cNvSpPr/>
          <p:nvPr/>
        </p:nvSpPr>
        <p:spPr bwMode="auto">
          <a:xfrm>
            <a:off x="7897840" y="38726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47">
            <a:extLst>
              <a:ext uri="{FF2B5EF4-FFF2-40B4-BE49-F238E27FC236}">
                <a16:creationId xmlns:a16="http://schemas.microsoft.com/office/drawing/2014/main" id="{81351A4B-1AD9-4A6B-A6C0-6EAD30A42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44" y="4597378"/>
            <a:ext cx="3043118" cy="75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朱涵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手游经验丰富，对游戏设计充满想法</a:t>
            </a:r>
          </a:p>
        </p:txBody>
      </p:sp>
      <p:sp>
        <p:nvSpPr>
          <p:cNvPr id="16" name="矩形 47">
            <a:extLst>
              <a:ext uri="{FF2B5EF4-FFF2-40B4-BE49-F238E27FC236}">
                <a16:creationId xmlns:a16="http://schemas.microsoft.com/office/drawing/2014/main" id="{3A3B6D64-7020-40EF-B442-4CBD9C144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076" y="4656696"/>
            <a:ext cx="3043118" cy="75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陈正祎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游戏爱好者，对开发游戏充满兴趣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47">
            <a:extLst>
              <a:ext uri="{FF2B5EF4-FFF2-40B4-BE49-F238E27FC236}">
                <a16:creationId xmlns:a16="http://schemas.microsoft.com/office/drawing/2014/main" id="{456A02F5-FFE5-42C7-BF8E-63737C5BA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969" y="4597603"/>
            <a:ext cx="3043118" cy="101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郑航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手游资深用户，氪金玩家，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QQ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心悦二会员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7F54C6E-C48B-4D80-86A8-324CEF0DA98D}"/>
              </a:ext>
            </a:extLst>
          </p:cNvPr>
          <p:cNvCxnSpPr/>
          <p:nvPr/>
        </p:nvCxnSpPr>
        <p:spPr>
          <a:xfrm>
            <a:off x="2923387" y="4177998"/>
            <a:ext cx="0" cy="44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6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OBS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结构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AD7862-31F1-4589-8DBF-237541EB4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816" y="1064439"/>
            <a:ext cx="6450681" cy="497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970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3004</Words>
  <Application>Microsoft Office PowerPoint</Application>
  <PresentationFormat>宽屏</PresentationFormat>
  <Paragraphs>597</Paragraphs>
  <Slides>56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4" baseType="lpstr">
      <vt:lpstr>-apple-system</vt:lpstr>
      <vt:lpstr>Source Han Sans CN</vt:lpstr>
      <vt:lpstr>等线</vt:lpstr>
      <vt:lpstr>等线</vt:lpstr>
      <vt:lpstr>仿宋</vt:lpstr>
      <vt:lpstr>楷体_GB2312</vt:lpstr>
      <vt:lpstr>思源黑体 CN Bold</vt:lpstr>
      <vt:lpstr>思源黑体 CN Regular</vt:lpstr>
      <vt:lpstr>宋体</vt:lpstr>
      <vt:lpstr>微软雅黑</vt:lpstr>
      <vt:lpstr>Arial</vt:lpstr>
      <vt:lpstr>Arial Black</vt:lpstr>
      <vt:lpstr>Calibri</vt:lpstr>
      <vt:lpstr>Cambria Math</vt:lpstr>
      <vt:lpstr>Corbel</vt:lpstr>
      <vt:lpstr>Roboto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诚信 周</cp:lastModifiedBy>
  <cp:revision>815</cp:revision>
  <dcterms:created xsi:type="dcterms:W3CDTF">2018-06-17T04:53:58Z</dcterms:created>
  <dcterms:modified xsi:type="dcterms:W3CDTF">2020-11-01T02:35:32Z</dcterms:modified>
</cp:coreProperties>
</file>