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9" r:id="rId4"/>
    <p:sldId id="275" r:id="rId5"/>
    <p:sldId id="272" r:id="rId6"/>
    <p:sldId id="258" r:id="rId7"/>
    <p:sldId id="273" r:id="rId8"/>
    <p:sldId id="263" r:id="rId9"/>
    <p:sldId id="264" r:id="rId10"/>
    <p:sldId id="261" r:id="rId11"/>
    <p:sldId id="260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39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4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28B8-0BE9-433B-976A-928A35C6C21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B3F57-80F4-4E45-B508-7E6D1829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9e941960-dc0a-45b8-aab0-e8281445fb5b/view?projectid=e4f10490-8fe9-4e0a-83a1-dae9cb365697&amp;context=wd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Coursera </a:t>
            </a:r>
            <a:br>
              <a:rPr lang="en-US" dirty="0" smtClean="0"/>
            </a:br>
            <a:r>
              <a:rPr lang="en-US" dirty="0" smtClean="0"/>
              <a:t>Advanced Data Science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DILIN JOHN</a:t>
            </a:r>
          </a:p>
          <a:p>
            <a:r>
              <a:rPr lang="en-US" dirty="0" smtClean="0"/>
              <a:t>08/04/2020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categorical and numerical features</a:t>
            </a:r>
          </a:p>
          <a:p>
            <a:r>
              <a:rPr lang="en-US" dirty="0" smtClean="0"/>
              <a:t>Impute missing values:</a:t>
            </a:r>
          </a:p>
          <a:p>
            <a:pPr lvl="1"/>
            <a:r>
              <a:rPr lang="en-US" dirty="0" smtClean="0"/>
              <a:t>Categorical features: mode</a:t>
            </a:r>
          </a:p>
          <a:p>
            <a:pPr lvl="1"/>
            <a:r>
              <a:rPr lang="en-US" dirty="0" smtClean="0"/>
              <a:t>Numerical features: mean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</a:t>
            </a:r>
            <a:r>
              <a:rPr lang="en-US" dirty="0"/>
              <a:t>the outliers in the shortlisted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OverallQual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GrLivArea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GarageCars</a:t>
            </a:r>
            <a:endParaRPr lang="en-US" dirty="0" smtClean="0"/>
          </a:p>
          <a:p>
            <a:pPr lvl="1"/>
            <a:r>
              <a:rPr lang="en-US" dirty="0" err="1" smtClean="0"/>
              <a:t>TotalBsmtSF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FullBath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 outliers as this can impact model performance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4168"/>
            <a:ext cx="6540054" cy="2279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14003"/>
            <a:ext cx="6540054" cy="21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variable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SalePrice</a:t>
            </a:r>
            <a:r>
              <a:rPr lang="en-US" dirty="0" smtClean="0"/>
              <a:t>’ did not have a standard normal distribution</a:t>
            </a:r>
          </a:p>
          <a:p>
            <a:pPr lvl="1"/>
            <a:r>
              <a:rPr lang="en-US" dirty="0" smtClean="0"/>
              <a:t>Positively ‘skewed’</a:t>
            </a:r>
          </a:p>
          <a:p>
            <a:pPr lvl="1"/>
            <a:r>
              <a:rPr lang="en-US" dirty="0" smtClean="0"/>
              <a:t>Applied log transformation to normalize the distribution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0" y="4000088"/>
            <a:ext cx="4603348" cy="176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06" y="3599120"/>
            <a:ext cx="3435527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 Choice:</a:t>
            </a:r>
          </a:p>
          <a:p>
            <a:pPr lvl="1"/>
            <a:r>
              <a:rPr lang="en-US" dirty="0" smtClean="0"/>
              <a:t>RMSE – Root Mean Squared error</a:t>
            </a:r>
          </a:p>
          <a:p>
            <a:endParaRPr lang="en-US" dirty="0" smtClean="0"/>
          </a:p>
          <a:p>
            <a:r>
              <a:rPr lang="en-US" dirty="0" smtClean="0"/>
              <a:t>Model evaluation:</a:t>
            </a:r>
          </a:p>
          <a:p>
            <a:pPr lvl="1"/>
            <a:r>
              <a:rPr lang="en-US" dirty="0" smtClean="0"/>
              <a:t>Stratified K-fold cross validation across fold</a:t>
            </a:r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model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4" y="2770743"/>
            <a:ext cx="3181514" cy="603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34" y="4992858"/>
            <a:ext cx="315611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Regression model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Stacked </a:t>
            </a:r>
            <a:r>
              <a:rPr lang="en-US" dirty="0" err="1" smtClean="0"/>
              <a:t>Regressor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8" y="2777912"/>
            <a:ext cx="3073558" cy="850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28" y="5266313"/>
            <a:ext cx="473099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 model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2" y="2776931"/>
            <a:ext cx="5925414" cy="39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model:</a:t>
            </a:r>
          </a:p>
          <a:p>
            <a:pPr lvl="1"/>
            <a:r>
              <a:rPr lang="en-US" dirty="0" smtClean="0"/>
              <a:t>Stacked regression model</a:t>
            </a:r>
            <a:endParaRPr lang="en-US" dirty="0" smtClean="0"/>
          </a:p>
          <a:p>
            <a:pPr lvl="1"/>
            <a:r>
              <a:rPr lang="en-US" dirty="0" smtClean="0"/>
              <a:t>Lowest mean RMSE across folds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Deep learning model had the lowest RMSE error in train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 smtClean="0"/>
              <a:t>model tend to get complex, they tend to over fit and their prediction accuracy falls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THANK YOU</a:t>
            </a:r>
          </a:p>
          <a:p>
            <a:pPr marL="457200" lvl="1" indent="0">
              <a:buNone/>
            </a:pPr>
            <a:endParaRPr lang="en-US" sz="9600" dirty="0" smtClean="0"/>
          </a:p>
          <a:p>
            <a:pPr marL="457200" lvl="1" indent="0">
              <a:buNone/>
            </a:pPr>
            <a:endParaRPr lang="en-US" sz="9600" dirty="0"/>
          </a:p>
          <a:p>
            <a:pPr marL="57150" indent="0">
              <a:buNone/>
            </a:pPr>
            <a:endParaRPr lang="en-US" sz="11500" dirty="0" smtClean="0"/>
          </a:p>
          <a:p>
            <a:endParaRPr lang="en-US" sz="11500" dirty="0" smtClean="0"/>
          </a:p>
          <a:p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3685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House Price Prediction Dataset </a:t>
            </a:r>
          </a:p>
          <a:p>
            <a:pPr lvl="1"/>
            <a:r>
              <a:rPr lang="en-US" dirty="0" smtClean="0"/>
              <a:t>Describes about Sale </a:t>
            </a:r>
            <a:r>
              <a:rPr lang="en-US" dirty="0"/>
              <a:t>of individual residential property in Ames, Iowa</a:t>
            </a:r>
          </a:p>
          <a:p>
            <a:pPr lvl="1"/>
            <a:r>
              <a:rPr lang="en-US" dirty="0" smtClean="0"/>
              <a:t>Duration: 2006 </a:t>
            </a:r>
            <a:r>
              <a:rPr lang="en-US" dirty="0"/>
              <a:t>to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2930 observation</a:t>
            </a:r>
          </a:p>
          <a:p>
            <a:pPr lvl="1"/>
            <a:r>
              <a:rPr lang="en-US" dirty="0" smtClean="0"/>
              <a:t>79 explanatory variables</a:t>
            </a:r>
          </a:p>
          <a:p>
            <a:pPr lvl="2"/>
            <a:r>
              <a:rPr lang="en-US" dirty="0" smtClean="0"/>
              <a:t>23 nominal</a:t>
            </a:r>
          </a:p>
          <a:p>
            <a:pPr lvl="2"/>
            <a:r>
              <a:rPr lang="en-US" dirty="0" smtClean="0"/>
              <a:t>23 ordinal</a:t>
            </a:r>
          </a:p>
          <a:p>
            <a:pPr lvl="2"/>
            <a:r>
              <a:rPr lang="en-US" dirty="0" smtClean="0"/>
              <a:t>14 discrete</a:t>
            </a:r>
          </a:p>
          <a:p>
            <a:pPr lvl="2"/>
            <a:r>
              <a:rPr lang="en-US" dirty="0" smtClean="0"/>
              <a:t>20 continuous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aspects that determine house price</a:t>
            </a:r>
          </a:p>
          <a:p>
            <a:r>
              <a:rPr lang="en-US" dirty="0" smtClean="0"/>
              <a:t>Enable a home buyer or a seller in knowing the market value of houses</a:t>
            </a:r>
          </a:p>
          <a:p>
            <a:r>
              <a:rPr lang="en-US" dirty="0" smtClean="0"/>
              <a:t>What aspect influence the house prices the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Watson Studio:</a:t>
            </a:r>
          </a:p>
          <a:p>
            <a:r>
              <a:rPr lang="en-US" dirty="0">
                <a:hlinkClick r:id="rId2"/>
              </a:rPr>
              <a:t>https://dataplatform.cloud.ibm.com/analytics/notebooks/v2/9e941960-dc0a-45b8-aab0-e8281445fb5b/view?projectid=e4f10490-8fe9-4e0a-83a1-dae9cb365697&amp;context=wdp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price prediction: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DILIN JOHN</a:t>
            </a:r>
          </a:p>
          <a:p>
            <a:r>
              <a:rPr lang="en-US" dirty="0" smtClean="0"/>
              <a:t>08/04/2020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358771"/>
            <a:ext cx="1130808" cy="1315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42" y="2748725"/>
            <a:ext cx="1081052" cy="41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46" y="2275237"/>
            <a:ext cx="1681164" cy="681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135524" y="2358771"/>
            <a:ext cx="974454" cy="9701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35524" y="3374417"/>
            <a:ext cx="126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448" y="4083840"/>
            <a:ext cx="1475954" cy="826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4952" y="5113356"/>
            <a:ext cx="1388013" cy="13880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3905" y="4100975"/>
            <a:ext cx="2438400" cy="1876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5668" y="5971344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0366" y="1860382"/>
            <a:ext cx="29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EDA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319194" y="1882642"/>
            <a:ext cx="29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Development environment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856689" y="3585256"/>
            <a:ext cx="29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Model algorithms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191" y="4997140"/>
            <a:ext cx="1514665" cy="4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</a:p>
          <a:p>
            <a:r>
              <a:rPr lang="en-US" dirty="0" smtClean="0"/>
              <a:t>Look for missing values</a:t>
            </a:r>
          </a:p>
          <a:p>
            <a:r>
              <a:rPr lang="en-US" dirty="0" smtClean="0"/>
              <a:t>Drop features that have more than 75% missing values</a:t>
            </a:r>
          </a:p>
          <a:p>
            <a:r>
              <a:rPr lang="en-US" dirty="0" smtClean="0"/>
              <a:t>Correlation test</a:t>
            </a:r>
          </a:p>
          <a:p>
            <a:r>
              <a:rPr lang="en-US" dirty="0" smtClean="0"/>
              <a:t>Identify correlation features</a:t>
            </a:r>
          </a:p>
          <a:p>
            <a:r>
              <a:rPr lang="en-US" dirty="0" smtClean="0"/>
              <a:t>Identify features that are strongly related to target variable: </a:t>
            </a:r>
            <a:r>
              <a:rPr lang="en-US" dirty="0" err="1" smtClean="0"/>
              <a:t>SalesPrice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</a:t>
            </a:r>
            <a:r>
              <a:rPr lang="en-US" dirty="0" smtClean="0"/>
              <a:t>‘</a:t>
            </a:r>
            <a:r>
              <a:rPr lang="en-US" dirty="0" err="1" smtClean="0"/>
              <a:t>SalePrice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2050" name="Picture 2" descr="https://www.kaggleusercontent.com/kf/31243344/eyJhbGciOiJkaXIiLCJlbmMiOiJBMTI4Q0JDLUhTMjU2In0..USEa71n4dfzgcMeQwoKebw.WgGqVyfOso5ksYgLomVX9-s08Iv7-3AQ4jbZ9_k5iUbcGJ6eVE3CdiqPrRuPY1bb8TUBoGpi5geISDaJkXubwCDKqhlDT2SpnPQPnwYx3GvtFbwzQkVCJSYCsK8V9BDHVZSPrrOJAOoc8eW2UqRLcAFJBa4ygUKun7Tt81DZz2hBeg3DKU684shDAKTwrSkYTqY86bxX9YP25tbLucepCKkIiyh84Cvqze0Y6ofiSaV84WgTWUOFQCzBWpQCa1HUPeemq-LVSnOlgrjzlzBfpmmmtBlOXg2Q1gErBoRZB_ozuV9KDoEmeWJ13eIcAj6VieXsxwUWz8lzo0ej5Fo7EMbyOLYSbYzcqDf3vk1jTYZ3BYGN8Sc5_t5cA9CvYsEbo6a0u74zs9rtliH_9MMPNoyH8dq82eLDnsZnB-ZCq6nsTdi1M9em_Xw0Lj-xvaKzZajf_J8S1pHwSLwDzbt9cR6aSzw_RsbC5ckjToOWtXMAVq7D-caJmCAG2N3-MxkHWfIEiwBpor5j-uJBxACwWpJeNTocNyDwlwCrhLJgby7gkdflY3XQ525t2ZdDSWYPufgF19jdw3aBYIODgb75Hof7WhmgwROtOoOkzIrCaNFtUNrMNDvIf5B38qfxVYo2qZN49ysTUEENB2iGzto2-4dWpFmwqmp1Eu1LZ5LQiIw.iAT3JorSju_0iCtasWzIEg/__results___files/__results___13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8" y="1355916"/>
            <a:ext cx="6770946" cy="51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386" y="1790844"/>
            <a:ext cx="7234739" cy="37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296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IBM Coursera  Advanced Data Science Capstone Project</vt:lpstr>
      <vt:lpstr>DATASET: INTRO</vt:lpstr>
      <vt:lpstr>Problem statement</vt:lpstr>
      <vt:lpstr>Solution</vt:lpstr>
      <vt:lpstr>House price prediction: Part 2</vt:lpstr>
      <vt:lpstr>Architectural Choices</vt:lpstr>
      <vt:lpstr>Explanatory Data Analysis</vt:lpstr>
      <vt:lpstr>Correlation with ‘SalePrice’</vt:lpstr>
      <vt:lpstr>Top 10 features</vt:lpstr>
      <vt:lpstr>Data processing</vt:lpstr>
      <vt:lpstr>Outlier treatment</vt:lpstr>
      <vt:lpstr>Outlier treatment</vt:lpstr>
      <vt:lpstr>Target variable distribution</vt:lpstr>
      <vt:lpstr>Model evaluation</vt:lpstr>
      <vt:lpstr>Model comparisons:</vt:lpstr>
      <vt:lpstr>Model comparisons:</vt:lpstr>
      <vt:lpstr>Model comparisons:</vt:lpstr>
      <vt:lpstr>Summary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 Advanced Data Science Capstone Project</dc:title>
  <dc:creator>Dilin John (DHL IT Services)</dc:creator>
  <cp:lastModifiedBy>Dilin John (DHL IT Services)</cp:lastModifiedBy>
  <cp:revision>15</cp:revision>
  <dcterms:created xsi:type="dcterms:W3CDTF">2020-04-08T07:18:23Z</dcterms:created>
  <dcterms:modified xsi:type="dcterms:W3CDTF">2020-04-10T09:15:03Z</dcterms:modified>
</cp:coreProperties>
</file>