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9" r:id="rId6"/>
    <p:sldId id="292" r:id="rId7"/>
    <p:sldId id="290" r:id="rId8"/>
    <p:sldId id="287" r:id="rId9"/>
    <p:sldId id="298" r:id="rId10"/>
    <p:sldId id="291" r:id="rId11"/>
    <p:sldId id="293" r:id="rId12"/>
    <p:sldId id="294" r:id="rId13"/>
    <p:sldId id="295" r:id="rId14"/>
    <p:sldId id="296" r:id="rId15"/>
    <p:sldId id="28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0D4B-BD27-CDAB-1911-1276949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277E0-D022-D7A2-899D-3ABDFDB287C3}"/>
              </a:ext>
            </a:extLst>
          </p:cNvPr>
          <p:cNvSpPr txBox="1"/>
          <p:nvPr/>
        </p:nvSpPr>
        <p:spPr>
          <a:xfrm>
            <a:off x="2189790" y="279159"/>
            <a:ext cx="781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BALLARI INSTITUTE OF TECHNOLOGY AND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52112-3EE1-3606-1F61-FEAEA1AA3732}"/>
              </a:ext>
            </a:extLst>
          </p:cNvPr>
          <p:cNvSpPr txBox="1"/>
          <p:nvPr/>
        </p:nvSpPr>
        <p:spPr>
          <a:xfrm>
            <a:off x="2607905" y="921071"/>
            <a:ext cx="697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C106D-2D34-4632-1411-38D0852C810C}"/>
              </a:ext>
            </a:extLst>
          </p:cNvPr>
          <p:cNvSpPr txBox="1"/>
          <p:nvPr/>
        </p:nvSpPr>
        <p:spPr>
          <a:xfrm>
            <a:off x="1902083" y="1483616"/>
            <a:ext cx="83878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NOVEL APPROACH TO DETECT PLAGIARISM IN THE DOCUMENT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05F2E-8F06-3F38-7D30-EDB725A7C712}"/>
              </a:ext>
            </a:extLst>
          </p:cNvPr>
          <p:cNvSpPr txBox="1"/>
          <p:nvPr/>
        </p:nvSpPr>
        <p:spPr>
          <a:xfrm>
            <a:off x="2227314" y="2513120"/>
            <a:ext cx="1946794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931545" algn="l"/>
                <a:tab pos="2752090" algn="ctr"/>
              </a:tabLs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 </a:t>
            </a:r>
          </a:p>
          <a:p>
            <a:pPr>
              <a:spcAft>
                <a:spcPts val="800"/>
              </a:spcAft>
              <a:tabLst>
                <a:tab pos="931545" algn="l"/>
                <a:tab pos="2752090" algn="ctr"/>
              </a:tabLst>
            </a:pP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 N. Kulkarni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CSE, BITM </a:t>
            </a:r>
            <a:r>
              <a:rPr lang="en-IN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Ballari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6996D-D3AA-3232-A90B-EED938A08FBA}"/>
              </a:ext>
            </a:extLst>
          </p:cNvPr>
          <p:cNvSpPr txBox="1"/>
          <p:nvPr/>
        </p:nvSpPr>
        <p:spPr>
          <a:xfrm>
            <a:off x="8417389" y="2513120"/>
            <a:ext cx="2333405" cy="928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931545" algn="l"/>
                <a:tab pos="2752090" algn="ctr"/>
              </a:tabLs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Co-Ordinator</a:t>
            </a:r>
          </a:p>
          <a:p>
            <a:pPr>
              <a:spcAft>
                <a:spcPts val="800"/>
              </a:spcAft>
              <a:tabLst>
                <a:tab pos="931545" algn="l"/>
                <a:tab pos="2752090" algn="ctr"/>
              </a:tabLs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C K SRINIVAS, CSE, BITM </a:t>
            </a:r>
            <a:r>
              <a:rPr lang="en-IN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Ballari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B61E33-F486-C985-45C5-F4902A680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12865"/>
              </p:ext>
            </p:extLst>
          </p:nvPr>
        </p:nvGraphicFramePr>
        <p:xfrm>
          <a:off x="3200711" y="4624945"/>
          <a:ext cx="5790578" cy="14488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95289">
                  <a:extLst>
                    <a:ext uri="{9D8B030D-6E8A-4147-A177-3AD203B41FA5}">
                      <a16:colId xmlns:a16="http://schemas.microsoft.com/office/drawing/2014/main" val="273489149"/>
                    </a:ext>
                  </a:extLst>
                </a:gridCol>
                <a:gridCol w="2895289">
                  <a:extLst>
                    <a:ext uri="{9D8B030D-6E8A-4147-A177-3AD203B41FA5}">
                      <a16:colId xmlns:a16="http://schemas.microsoft.com/office/drawing/2014/main" val="3527134750"/>
                    </a:ext>
                  </a:extLst>
                </a:gridCol>
              </a:tblGrid>
              <a:tr h="175162"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PRATHAP REDDY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3BR19CS001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296750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HARSHITHA B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3BR19CS019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840432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CHITRIKI GANESH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3BR19CS040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74289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KUMAR B K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8920" algn="ctr">
                        <a:lnSpc>
                          <a:spcPct val="150000"/>
                        </a:lnSpc>
                        <a:spcAft>
                          <a:spcPts val="157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3BR19CS044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4521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EE92C9-F79C-A187-509D-7A20A6B02636}"/>
              </a:ext>
            </a:extLst>
          </p:cNvPr>
          <p:cNvSpPr txBox="1"/>
          <p:nvPr/>
        </p:nvSpPr>
        <p:spPr>
          <a:xfrm>
            <a:off x="3047997" y="3851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02435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20008F-6B0E-EC02-8FF2-277D21197FBB}"/>
              </a:ext>
            </a:extLst>
          </p:cNvPr>
          <p:cNvSpPr>
            <a:spLocks noGrp="1"/>
          </p:cNvSpPr>
          <p:nvPr/>
        </p:nvSpPr>
        <p:spPr>
          <a:xfrm>
            <a:off x="1524000" y="303246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DCE27-3B84-052A-A5CB-1D6AB671F60C}"/>
              </a:ext>
            </a:extLst>
          </p:cNvPr>
          <p:cNvSpPr txBox="1"/>
          <p:nvPr/>
        </p:nvSpPr>
        <p:spPr>
          <a:xfrm>
            <a:off x="513185" y="1446245"/>
            <a:ext cx="11056774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computational logic of the system has been completely coded in Python. Hence, we opted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and Bootstrap5 to build a web interface.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ScrapContent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Stripper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plagCheck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3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20008F-6B0E-EC02-8FF2-277D21197FBB}"/>
              </a:ext>
            </a:extLst>
          </p:cNvPr>
          <p:cNvSpPr>
            <a:spLocks noGrp="1"/>
          </p:cNvSpPr>
          <p:nvPr/>
        </p:nvSpPr>
        <p:spPr>
          <a:xfrm>
            <a:off x="1524000" y="303246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DCE27-3B84-052A-A5CB-1D6AB671F60C}"/>
              </a:ext>
            </a:extLst>
          </p:cNvPr>
          <p:cNvSpPr txBox="1"/>
          <p:nvPr/>
        </p:nvSpPr>
        <p:spPr>
          <a:xfrm>
            <a:off x="567613" y="1210843"/>
            <a:ext cx="11056774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Modules: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acts as the entry point, which contains GET and POST methods that let the user interact with the system.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all the function calls required for the further computations. (i.e., it has the function calls to different functions required in the process).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ScrapContent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two following methods</a:t>
            </a:r>
          </a:p>
          <a:p>
            <a:pPr marL="2343150" lvl="4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get_urls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the related links using Google's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search engine API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input data.</a:t>
            </a:r>
          </a:p>
          <a:p>
            <a:pPr marL="2343150" lvl="4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get_content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data from obtained links using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scrapper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Stripper: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method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remove_tags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remove HTML tags like style, script, and head from scraped data using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return the string.</a:t>
            </a:r>
          </a:p>
        </p:txBody>
      </p:sp>
    </p:spTree>
    <p:extLst>
      <p:ext uri="{BB962C8B-B14F-4D97-AF65-F5344CB8AC3E}">
        <p14:creationId xmlns:p14="http://schemas.microsoft.com/office/powerpoint/2010/main" val="90932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20008F-6B0E-EC02-8FF2-277D21197FBB}"/>
              </a:ext>
            </a:extLst>
          </p:cNvPr>
          <p:cNvSpPr>
            <a:spLocks noGrp="1"/>
          </p:cNvSpPr>
          <p:nvPr/>
        </p:nvSpPr>
        <p:spPr>
          <a:xfrm>
            <a:off x="1524000" y="303246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DCE27-3B84-052A-A5CB-1D6AB671F60C}"/>
              </a:ext>
            </a:extLst>
          </p:cNvPr>
          <p:cNvSpPr txBox="1"/>
          <p:nvPr/>
        </p:nvSpPr>
        <p:spPr>
          <a:xfrm>
            <a:off x="567613" y="1581233"/>
            <a:ext cx="1105677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four following methods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word_to_txt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file format is a .docx (a Word document), then this method will be executed to extract text from a Word document using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docx2txt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pdf_to_txt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file format is a .pdf (pdf document), then this method will be executed to extract text from a pdf document using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pdfminer.high_level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img_to_txt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file format is an image format, then this method will be executed to extract text from an image file using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download_pdf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copied content found in .pdf file available online then this method extracts text from .pdf file.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4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20008F-6B0E-EC02-8FF2-277D21197FBB}"/>
              </a:ext>
            </a:extLst>
          </p:cNvPr>
          <p:cNvSpPr>
            <a:spLocks noGrp="1"/>
          </p:cNvSpPr>
          <p:nvPr/>
        </p:nvSpPr>
        <p:spPr>
          <a:xfrm>
            <a:off x="1524000" y="303246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DCE27-3B84-052A-A5CB-1D6AB671F60C}"/>
              </a:ext>
            </a:extLst>
          </p:cNvPr>
          <p:cNvSpPr txBox="1"/>
          <p:nvPr/>
        </p:nvSpPr>
        <p:spPr>
          <a:xfrm>
            <a:off x="567613" y="1210843"/>
            <a:ext cx="11038114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+mj-lt"/>
              <a:buAutoNum type="arabicPeriod" startAt="6"/>
            </a:pPr>
            <a:r>
              <a:rPr lang="en-US" sz="2000" b="1" kern="1200" dirty="0" err="1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textPreProcessing</a:t>
            </a:r>
            <a:r>
              <a:rPr lang="en-US" sz="20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two following methods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0" indent="-5143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the text extracted in the previous steps undergoes various cleaning processes such as case conversion (to lowercase), removing stop-words, removing punctuation, and lemmatization using </a:t>
            </a:r>
            <a:r>
              <a:rPr lang="en-US" sz="2000" i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00350" indent="-5143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I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string_matching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compare strings (the suspicious and the source string) by three words using the trigram approach.</a:t>
            </a:r>
            <a:endParaRPr lang="en-US" sz="2000" b="1" dirty="0">
              <a:solidFill>
                <a:srgbClr val="543E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+mj-lt"/>
              <a:buAutoNum type="arabicPeriod" startAt="7"/>
            </a:pPr>
            <a:r>
              <a:rPr lang="en-US" sz="2000" b="1" dirty="0" err="1">
                <a:solidFill>
                  <a:srgbClr val="543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plagcheck</a:t>
            </a:r>
            <a:r>
              <a:rPr lang="en-US" sz="2000" b="1" dirty="0">
                <a:solidFill>
                  <a:srgbClr val="543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three following methods</a:t>
            </a:r>
          </a:p>
          <a:p>
            <a:pPr marL="1885950" lvl="3" indent="-514350" algn="just">
              <a:lnSpc>
                <a:spcPct val="150000"/>
              </a:lnSpc>
              <a:buSzPts val="2000"/>
              <a:buFont typeface="+mj-lt"/>
              <a:buAutoNum type="romanUcPeriod"/>
            </a:pPr>
            <a:r>
              <a:rPr lang="en-US" sz="2000" b="1" dirty="0">
                <a:solidFill>
                  <a:srgbClr val="543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ectorize: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sz="2000" dirty="0">
                <a:solidFill>
                  <a:srgbClr val="543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onverts the text data into </a:t>
            </a:r>
            <a:r>
              <a:rPr lang="en-US" sz="2000" kern="1200" dirty="0" err="1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vectors using </a:t>
            </a:r>
            <a:r>
              <a:rPr lang="en-US" sz="2000" i="1" kern="1200" dirty="0" err="1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000" i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kern="1200" dirty="0">
              <a:solidFill>
                <a:srgbClr val="543E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 algn="just">
              <a:lnSpc>
                <a:spcPct val="150000"/>
              </a:lnSpc>
              <a:buSzPts val="2000"/>
              <a:buFont typeface="+mj-lt"/>
              <a:buAutoNum type="romanUcPeriod"/>
            </a:pPr>
            <a:r>
              <a:rPr lang="en-US" sz="20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similarity: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Generates the similarity Index using </a:t>
            </a:r>
            <a:r>
              <a:rPr lang="en-US" sz="2000" i="1" kern="1200" dirty="0" err="1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514350" algn="just">
              <a:lnSpc>
                <a:spcPct val="150000"/>
              </a:lnSpc>
              <a:buSzPts val="2000"/>
              <a:buFont typeface="+mj-lt"/>
              <a:buAutoNum type="romanUcPeriod"/>
            </a:pPr>
            <a:r>
              <a:rPr lang="en-US" sz="2000" b="1" kern="1200" dirty="0" err="1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check_plagiarize</a:t>
            </a:r>
            <a:r>
              <a:rPr lang="en-US" sz="20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detects plagiarism with respect to the input using the above two methods.</a:t>
            </a:r>
          </a:p>
          <a:p>
            <a:pPr marL="1828800" lvl="3" indent="-457200" algn="just">
              <a:lnSpc>
                <a:spcPct val="150000"/>
              </a:lnSpc>
              <a:buSzPts val="2000"/>
              <a:buFont typeface="+mj-lt"/>
              <a:buAutoNum type="romanUcPeriod"/>
            </a:pPr>
            <a:endParaRPr lang="en-US" sz="2000" b="1" kern="1200" dirty="0">
              <a:solidFill>
                <a:srgbClr val="543E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20008F-6B0E-EC02-8FF2-277D21197FBB}"/>
              </a:ext>
            </a:extLst>
          </p:cNvPr>
          <p:cNvSpPr>
            <a:spLocks noGrp="1"/>
          </p:cNvSpPr>
          <p:nvPr/>
        </p:nvSpPr>
        <p:spPr>
          <a:xfrm>
            <a:off x="1524000" y="303246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PUBLICATION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3FD5-5C77-E6A1-6848-C40806C4FA78}"/>
              </a:ext>
            </a:extLst>
          </p:cNvPr>
          <p:cNvSpPr txBox="1"/>
          <p:nvPr/>
        </p:nvSpPr>
        <p:spPr>
          <a:xfrm>
            <a:off x="567613" y="1581233"/>
            <a:ext cx="11056774" cy="377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summary: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ICDCECE2023.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Distributed Computing And Electrical Circuits And Electronics.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NOVEL APPROACH TO DETECT PLAGIARISM IN THE DOCUMENT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3/14/2023, 11:28:13 AM.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Modified: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3/16/2023, 11:09:07 PM.</a:t>
            </a:r>
          </a:p>
        </p:txBody>
      </p:sp>
    </p:spTree>
    <p:extLst>
      <p:ext uri="{BB962C8B-B14F-4D97-AF65-F5344CB8AC3E}">
        <p14:creationId xmlns:p14="http://schemas.microsoft.com/office/powerpoint/2010/main" val="389549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76942" y="1082350"/>
            <a:ext cx="11038114" cy="5243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Vandana, "A Comparative Study of Plagiarism Detection Software," 2018 5th International Symposium on Emerging Trends and Technologies in Libraries and Information Services (ETTLIS), 2018, pp. 344-347, Doi: 10.1109/ETTLIS.2018.8485271.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Prof.Sneha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Autade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Anuja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Suryawanshi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Systematic Literature survey on Plagiarism detection Tools, International Journal of Application or Innovation in Engineering &amp; Management (IJAIEM), Volume 7, Issue 2, February 2018, pp. 030-034, ISSN 2319 - 4847.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Imene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Bensalem, Paolo Rosso, Salim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Chikhi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Intrinsic Plagiarism Detection using N-gram Classes, Proceedings of the 2014 Conference on Empirical Methods in Natural Language Processing (EMNLP), pages 1459–1464, October 25-29, 2014, Doha, Qatar. c 2014 Association for Computational Linguistics.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Kanjirangat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Vani &amp; Gupta, Deepa. (2016). A Study on Extrinsic Text Plagiarism Detection Techniques and Tools. JOURNAL OF ENGINEERING SCIENCE AND TECHNOLOGY REVIEW. 9. 150-164. 10.25103/jestr.095.02.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V.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Ljubovic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E.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Pajic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"Plagiarism Detection in Computer Programming Using Feature Extraction from Ultra-Fine-Grained Repositories," in IEEE Access, vol. 8, pp. 96505-96514, 2020, Doi: 10.1109/ACCESS.2020.2996146.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M. A. C.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Jiffriya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A. C. A. Jahan and R. G.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Ragel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"Plagiarism detection on electronic text-based assignments using vector space model," 7th International Conference on Information and Automation for Sustainability, 2014, pp. 1-5, Doi: 10.1109/ICIAFS.2014.7069593.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Abdelhamid, Mehdi &amp;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Azouaou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Faical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Batata, Sofiane. (2022). A Survey of Plagiarism Detection Systems: Case of Use with English, French and Arabic Languages.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Muharram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Mansoorizadeh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Taher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Rahgooy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Persian Plagiarism Detection Using Sentence Correlations.</a:t>
            </a:r>
          </a:p>
          <a:p>
            <a:pPr algn="just">
              <a:buClr>
                <a:schemeClr val="tx1"/>
              </a:buClr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S. Prasanth &amp; R. Rajshree &amp; B. Saravana Balaji. (2013). A Survey on Plagiarism Detection. International Journal of Computer Applications. 86. Doi: 10.5120/15104-3428.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C7541F-512B-7C69-34C3-D2AB9F4A1FA0}"/>
              </a:ext>
            </a:extLst>
          </p:cNvPr>
          <p:cNvSpPr>
            <a:spLocks noGrp="1"/>
          </p:cNvSpPr>
          <p:nvPr/>
        </p:nvSpPr>
        <p:spPr>
          <a:xfrm>
            <a:off x="1523999" y="181947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REFERENCES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9EFD6F-21E7-F8DB-9598-14986DD3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1270CE-BC49-7309-5053-0E528A2B1997}"/>
              </a:ext>
            </a:extLst>
          </p:cNvPr>
          <p:cNvSpPr>
            <a:spLocks noGrp="1"/>
          </p:cNvSpPr>
          <p:nvPr/>
        </p:nvSpPr>
        <p:spPr>
          <a:xfrm>
            <a:off x="1524000" y="1744824"/>
            <a:ext cx="9144000" cy="22673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362269"/>
            <a:ext cx="11038114" cy="4963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a growing problem in Education and Technology due to the wide availability of resources and data.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plagiarism detection tools are not always accurate, especially when documents contain both text and images.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exhaustive searching technique is proposed that can search text, images, and even text embedded in images.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uses various file formats, including .docx, .pdf, and different image formats.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verifies the input document with website content and provides results based on similarity.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4049A-B4BA-8F88-6EAB-2535A18E9F27}"/>
              </a:ext>
            </a:extLst>
          </p:cNvPr>
          <p:cNvSpPr>
            <a:spLocks noGrp="1"/>
          </p:cNvSpPr>
          <p:nvPr/>
        </p:nvSpPr>
        <p:spPr>
          <a:xfrm>
            <a:off x="1524000" y="317242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98259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13183" y="1296955"/>
            <a:ext cx="1107543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read the text from the input document.</a:t>
            </a:r>
          </a:p>
          <a:p>
            <a:pPr marL="457200" indent="-457200" algn="just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generate similarity index report for the input document.</a:t>
            </a:r>
          </a:p>
          <a:p>
            <a:pPr marL="457200" indent="-457200" algn="just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or highlight the location of plagiarism and generate a detailed report.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826A46A-F392-803E-DD61-872EA4C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8173E9-A085-B7BA-764B-C9CE3DF747D9}"/>
              </a:ext>
            </a:extLst>
          </p:cNvPr>
          <p:cNvSpPr>
            <a:spLocks noGrp="1"/>
          </p:cNvSpPr>
          <p:nvPr/>
        </p:nvSpPr>
        <p:spPr>
          <a:xfrm>
            <a:off x="1524000" y="458507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55848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7CF8FC-ACAD-DCB3-500F-BF5E8E1B5715}"/>
              </a:ext>
            </a:extLst>
          </p:cNvPr>
          <p:cNvSpPr>
            <a:spLocks noGrp="1"/>
          </p:cNvSpPr>
          <p:nvPr/>
        </p:nvSpPr>
        <p:spPr>
          <a:xfrm>
            <a:off x="1524000" y="1026787"/>
            <a:ext cx="9144000" cy="1655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952694-E103-06E5-1D8B-4A96E29F7276}"/>
              </a:ext>
            </a:extLst>
          </p:cNvPr>
          <p:cNvSpPr txBox="1">
            <a:spLocks/>
          </p:cNvSpPr>
          <p:nvPr/>
        </p:nvSpPr>
        <p:spPr>
          <a:xfrm>
            <a:off x="1524000" y="3037114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design, develop and implement a software system to detect plagiarism in an input document.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CACD78-5345-410C-4BDB-30457917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6C27AF-C8D3-AC2E-8C64-DD1F469F2163}"/>
              </a:ext>
            </a:extLst>
          </p:cNvPr>
          <p:cNvSpPr>
            <a:spLocks noGrp="1"/>
          </p:cNvSpPr>
          <p:nvPr/>
        </p:nvSpPr>
        <p:spPr>
          <a:xfrm>
            <a:off x="1524000" y="181948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FUNCTIONAL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47B55-B989-46EE-E79A-B012919F0A5B}"/>
              </a:ext>
            </a:extLst>
          </p:cNvPr>
          <p:cNvSpPr txBox="1"/>
          <p:nvPr/>
        </p:nvSpPr>
        <p:spPr>
          <a:xfrm>
            <a:off x="576943" y="1020397"/>
            <a:ext cx="11038114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accept input in the form of a text or as different formats such as text, PDF, Word documents and other image formats like (.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.jpeg, .jpg and .bmp).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functionality of preprocessing the data input by the user.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equipped with a search engine that fetches related links present on the Internet.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Scrapping: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scrape the content from acquired links, the system must contain a scrapper.</a:t>
            </a:r>
          </a:p>
        </p:txBody>
      </p:sp>
    </p:spTree>
    <p:extLst>
      <p:ext uri="{BB962C8B-B14F-4D97-AF65-F5344CB8AC3E}">
        <p14:creationId xmlns:p14="http://schemas.microsoft.com/office/powerpoint/2010/main" val="102700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6C27AF-C8D3-AC2E-8C64-DD1F469F2163}"/>
              </a:ext>
            </a:extLst>
          </p:cNvPr>
          <p:cNvSpPr>
            <a:spLocks noGrp="1"/>
          </p:cNvSpPr>
          <p:nvPr/>
        </p:nvSpPr>
        <p:spPr>
          <a:xfrm>
            <a:off x="1524000" y="181948"/>
            <a:ext cx="9144000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FUNCTIONAL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47B55-B989-46EE-E79A-B012919F0A5B}"/>
              </a:ext>
            </a:extLst>
          </p:cNvPr>
          <p:cNvSpPr txBox="1"/>
          <p:nvPr/>
        </p:nvSpPr>
        <p:spPr>
          <a:xfrm>
            <a:off x="576943" y="1250301"/>
            <a:ext cx="11038114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Similarity: </a:t>
            </a:r>
            <a:r>
              <a:rPr lang="en-US" sz="25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determine how closely the suspect input data resembles the content present in the matching sources.</a:t>
            </a:r>
            <a:endParaRPr lang="en-IN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Generation: </a:t>
            </a:r>
            <a:r>
              <a:rPr lang="en-US" sz="25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produce thorough reports on all instances of plagiarism discovered, including the proportion of similarity and the content's source.</a:t>
            </a:r>
            <a:endParaRPr lang="en-IN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500" kern="1200" dirty="0">
                <a:solidFill>
                  <a:srgbClr val="543E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Minimum errors must be produced by the system in order to deliver reliable findings.</a:t>
            </a:r>
            <a:endParaRPr lang="en-IN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F3A817-11CA-47D7-A37D-A9278CB039A1}"/>
              </a:ext>
            </a:extLst>
          </p:cNvPr>
          <p:cNvSpPr>
            <a:spLocks noGrp="1"/>
          </p:cNvSpPr>
          <p:nvPr/>
        </p:nvSpPr>
        <p:spPr>
          <a:xfrm>
            <a:off x="531845" y="1250301"/>
            <a:ext cx="11038114" cy="507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8ED6B59-5693-039C-0CE4-786C5C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97DE-2069-5C0E-5576-36D6C3222049}"/>
              </a:ext>
            </a:extLst>
          </p:cNvPr>
          <p:cNvSpPr>
            <a:spLocks noGrp="1"/>
          </p:cNvSpPr>
          <p:nvPr/>
        </p:nvSpPr>
        <p:spPr>
          <a:xfrm>
            <a:off x="513183" y="1296955"/>
            <a:ext cx="1107543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is built in such a way by taking all the necessary precautions and this as gone through rigorous testing in order to ensure the user a swift feel.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will be available only when there is an internet connection because it is an online application.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made so responsive which would make the user to easily work with the software.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Robustness: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can withstand or overcome adverse conditions or rigorous testing.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Maintainability: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Software is built so simple such that any further updates if required can be implemented easily.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F71E2D-E3DF-20DC-D49E-56FDC11518BD}"/>
              </a:ext>
            </a:extLst>
          </p:cNvPr>
          <p:cNvSpPr>
            <a:spLocks noGrp="1"/>
          </p:cNvSpPr>
          <p:nvPr/>
        </p:nvSpPr>
        <p:spPr>
          <a:xfrm>
            <a:off x="1251857" y="411853"/>
            <a:ext cx="9688286" cy="699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NON –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2123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2C2341-51D2-69E4-0730-C63C6A23BC20}"/>
              </a:ext>
            </a:extLst>
          </p:cNvPr>
          <p:cNvGrpSpPr/>
          <p:nvPr/>
        </p:nvGrpSpPr>
        <p:grpSpPr>
          <a:xfrm>
            <a:off x="5831633" y="92786"/>
            <a:ext cx="3265714" cy="6102741"/>
            <a:chOff x="5831633" y="92786"/>
            <a:chExt cx="3265714" cy="61027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984407-89DC-B6E0-F500-FA876AB5A681}"/>
                </a:ext>
              </a:extLst>
            </p:cNvPr>
            <p:cNvGrpSpPr/>
            <p:nvPr/>
          </p:nvGrpSpPr>
          <p:grpSpPr>
            <a:xfrm>
              <a:off x="5831633" y="139960"/>
              <a:ext cx="3265714" cy="6055567"/>
              <a:chOff x="-1" y="1"/>
              <a:chExt cx="3129596" cy="6795767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6F946C3-1CB5-359B-2CB0-28C798DCF021}"/>
                  </a:ext>
                </a:extLst>
              </p:cNvPr>
              <p:cNvCxnSpPr/>
              <p:nvPr/>
            </p:nvCxnSpPr>
            <p:spPr>
              <a:xfrm flipH="1" flipV="1">
                <a:off x="622093" y="6361980"/>
                <a:ext cx="218380" cy="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EE6CA8B-514E-1361-FBED-CB62B4C63E2E}"/>
                  </a:ext>
                </a:extLst>
              </p:cNvPr>
              <p:cNvCxnSpPr/>
              <p:nvPr/>
            </p:nvCxnSpPr>
            <p:spPr>
              <a:xfrm>
                <a:off x="2288241" y="6361980"/>
                <a:ext cx="2176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BF72992-ECD2-F528-F16A-F7B969098B8D}"/>
                  </a:ext>
                </a:extLst>
              </p:cNvPr>
              <p:cNvGrpSpPr/>
              <p:nvPr/>
            </p:nvGrpSpPr>
            <p:grpSpPr>
              <a:xfrm>
                <a:off x="-1" y="1"/>
                <a:ext cx="3129596" cy="6795767"/>
                <a:chOff x="-1" y="1"/>
                <a:chExt cx="3129596" cy="679576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4CC173E-1070-E7DC-266E-975A6CB18A27}"/>
                    </a:ext>
                  </a:extLst>
                </p:cNvPr>
                <p:cNvGrpSpPr/>
                <p:nvPr/>
              </p:nvGrpSpPr>
              <p:grpSpPr>
                <a:xfrm>
                  <a:off x="-1" y="1"/>
                  <a:ext cx="3129596" cy="6795767"/>
                  <a:chOff x="-4761" y="0"/>
                  <a:chExt cx="3130006" cy="6796262"/>
                </a:xfrm>
              </p:grpSpPr>
              <p:sp>
                <p:nvSpPr>
                  <p:cNvPr id="55" name="Text Box 4">
                    <a:extLst>
                      <a:ext uri="{FF2B5EF4-FFF2-40B4-BE49-F238E27FC236}">
                        <a16:creationId xmlns:a16="http://schemas.microsoft.com/office/drawing/2014/main" id="{5C618E44-3426-56B1-80F1-73CB42C512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052" y="776748"/>
                    <a:ext cx="2575560" cy="3048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Extracting Text from the input document</a:t>
                    </a:r>
                  </a:p>
                </p:txBody>
              </p:sp>
              <p:sp>
                <p:nvSpPr>
                  <p:cNvPr id="56" name="Text Box 6">
                    <a:extLst>
                      <a:ext uri="{FF2B5EF4-FFF2-40B4-BE49-F238E27FC236}">
                        <a16:creationId xmlns:a16="http://schemas.microsoft.com/office/drawing/2014/main" id="{DA464BAF-D60D-D989-FF75-349382FDE4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890" y="1347019"/>
                    <a:ext cx="2679700" cy="4762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Fetching links from the internet that matches the extracted text from the Suspicious document.</a:t>
                    </a:r>
                  </a:p>
                </p:txBody>
              </p:sp>
              <p:sp>
                <p:nvSpPr>
                  <p:cNvPr id="57" name="Text Box 9">
                    <a:extLst>
                      <a:ext uri="{FF2B5EF4-FFF2-40B4-BE49-F238E27FC236}">
                        <a16:creationId xmlns:a16="http://schemas.microsoft.com/office/drawing/2014/main" id="{8E150BE0-AAA4-9A75-1BC2-56F931B770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26" y="2089355"/>
                    <a:ext cx="2717800" cy="5016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Extracting Content from the links obtained (by parsing the HTML documents)</a:t>
                    </a:r>
                  </a:p>
                </p:txBody>
              </p:sp>
              <p:sp>
                <p:nvSpPr>
                  <p:cNvPr id="58" name="Text Box 27">
                    <a:extLst>
                      <a:ext uri="{FF2B5EF4-FFF2-40B4-BE49-F238E27FC236}">
                        <a16:creationId xmlns:a16="http://schemas.microsoft.com/office/drawing/2014/main" id="{5B4682EB-F918-1761-09B1-F005525CEC3B}"/>
                      </a:ext>
                    </a:extLst>
                  </p:cNvPr>
                  <p:cNvSpPr txBox="1"/>
                  <p:nvPr/>
                </p:nvSpPr>
                <p:spPr>
                  <a:xfrm>
                    <a:off x="211394" y="4586748"/>
                    <a:ext cx="2731770" cy="10845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Feature Extraction</a:t>
                    </a:r>
                    <a:endParaRPr lang="en-IN" sz="1000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  <a:p>
                    <a:pPr algn="ctr"/>
                    <a:r>
                      <a: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 </a:t>
                    </a:r>
                  </a:p>
                  <a:p>
                    <a:pPr algn="ctr"/>
                    <a:r>
                      <a:rPr lang="en-IN" sz="1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 </a:t>
                    </a:r>
                    <a:endParaRPr lang="en-IN" sz="1000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2E948C0-2242-4B95-65BC-721DBA917DE8}"/>
                      </a:ext>
                    </a:extLst>
                  </p:cNvPr>
                  <p:cNvGrpSpPr/>
                  <p:nvPr/>
                </p:nvGrpSpPr>
                <p:grpSpPr>
                  <a:xfrm>
                    <a:off x="58994" y="2871019"/>
                    <a:ext cx="3013710" cy="1456055"/>
                    <a:chOff x="0" y="0"/>
                    <a:chExt cx="3014133" cy="1456267"/>
                  </a:xfrm>
                </p:grpSpPr>
                <p:sp>
                  <p:nvSpPr>
                    <p:cNvPr id="67" name="Text Box 86">
                      <a:extLst>
                        <a:ext uri="{FF2B5EF4-FFF2-40B4-BE49-F238E27FC236}">
                          <a16:creationId xmlns:a16="http://schemas.microsoft.com/office/drawing/2014/main" id="{C5DDF8D9-E86F-53FB-FCE7-D49945CF6B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0"/>
                      <a:ext cx="3014133" cy="145626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Text Pre-processing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p:txBody>
                </p: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8840B998-8C04-FF0D-857C-26F27BB65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178" y="231422"/>
                      <a:ext cx="2726931" cy="1128888"/>
                      <a:chOff x="0" y="0"/>
                      <a:chExt cx="2726931" cy="1128888"/>
                    </a:xfrm>
                  </p:grpSpPr>
                  <p:sp>
                    <p:nvSpPr>
                      <p:cNvPr id="69" name="Text Box 82">
                        <a:extLst>
                          <a:ext uri="{FF2B5EF4-FFF2-40B4-BE49-F238E27FC236}">
                            <a16:creationId xmlns:a16="http://schemas.microsoft.com/office/drawing/2014/main" id="{326BDC28-EA43-E779-080C-3901034A09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223" y="237067"/>
                        <a:ext cx="595630" cy="335280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Lower casing</a:t>
                        </a:r>
                        <a:endParaRPr lang="en-IN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0" name="Text Box 72">
                        <a:extLst>
                          <a:ext uri="{FF2B5EF4-FFF2-40B4-BE49-F238E27FC236}">
                            <a16:creationId xmlns:a16="http://schemas.microsoft.com/office/drawing/2014/main" id="{8A8B8912-0542-30F5-540E-371A4316DE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223" y="237067"/>
                        <a:ext cx="636905" cy="335280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Removing stop-words</a:t>
                        </a:r>
                        <a:endParaRPr lang="en-IN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1" name="Text Box 71">
                        <a:extLst>
                          <a:ext uri="{FF2B5EF4-FFF2-40B4-BE49-F238E27FC236}">
                            <a16:creationId xmlns:a16="http://schemas.microsoft.com/office/drawing/2014/main" id="{3D4DC365-6E42-67DF-A7A5-4FA775F14B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762000"/>
                        <a:ext cx="649605" cy="335280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Removing punctuations</a:t>
                        </a:r>
                        <a:endParaRPr lang="en-IN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" name="Text Box 73">
                        <a:extLst>
                          <a:ext uri="{FF2B5EF4-FFF2-40B4-BE49-F238E27FC236}">
                            <a16:creationId xmlns:a16="http://schemas.microsoft.com/office/drawing/2014/main" id="{DBF1C1B1-82A2-651E-F78B-78161A38AD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067" y="767645"/>
                        <a:ext cx="737870" cy="329565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lemmatization</a:t>
                        </a:r>
                        <a:endParaRPr lang="en-IN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7D2EF70F-D092-0F81-EB8B-919D83E2EB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0" y="304800"/>
                        <a:ext cx="199390" cy="634978"/>
                      </a:xfrm>
                      <a:prstGeom prst="rect">
                        <a:avLst/>
                      </a:prstGeom>
                      <a:blipFill dpi="0" rotWithShape="1">
                        <a:blip r:embed="rId2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3">
                                  <a14:imgEffect>
                                    <a14:artisticPencilSketch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4" name="Text Box 83">
                        <a:extLst>
                          <a:ext uri="{FF2B5EF4-FFF2-40B4-BE49-F238E27FC236}">
                            <a16:creationId xmlns:a16="http://schemas.microsoft.com/office/drawing/2014/main" id="{E38652A2-61E7-2044-CD1C-8D62CFD5C7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3778" y="316089"/>
                        <a:ext cx="617220" cy="351790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Trigram generation</a:t>
                        </a:r>
                        <a:endParaRPr lang="en-IN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5" name="Text Box 1">
                        <a:extLst>
                          <a:ext uri="{FF2B5EF4-FFF2-40B4-BE49-F238E27FC236}">
                            <a16:creationId xmlns:a16="http://schemas.microsoft.com/office/drawing/2014/main" id="{099CD6C1-0452-671B-A0F7-E574075591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2178" y="45156"/>
                        <a:ext cx="824753" cy="259977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Tokenizing</a:t>
                        </a:r>
                        <a:endParaRPr lang="en-IN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D85AF21-3813-942E-D1E8-87B7403BF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0845" y="694267"/>
                        <a:ext cx="158400" cy="151200"/>
                      </a:xfrm>
                      <a:prstGeom prst="rect">
                        <a:avLst/>
                      </a:prstGeom>
                      <a:blipFill dpi="0" rotWithShape="1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7" name="Text Box 22">
                        <a:extLst>
                          <a:ext uri="{FF2B5EF4-FFF2-40B4-BE49-F238E27FC236}">
                            <a16:creationId xmlns:a16="http://schemas.microsoft.com/office/drawing/2014/main" id="{6B44F5C0-E540-53CA-5E73-2659F7285D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7645" y="891822"/>
                        <a:ext cx="570089" cy="237066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Trigrams</a:t>
                        </a:r>
                        <a:endParaRPr lang="en-IN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8" name="Text Box 23">
                        <a:extLst>
                          <a:ext uri="{FF2B5EF4-FFF2-40B4-BE49-F238E27FC236}">
                            <a16:creationId xmlns:a16="http://schemas.microsoft.com/office/drawing/2014/main" id="{65D9B79D-8C76-C88A-8809-B922898377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6400" y="0"/>
                        <a:ext cx="570089" cy="225778"/>
                      </a:xfrm>
                      <a:prstGeom prst="round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IN" sz="7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a:t>Cleaning</a:t>
                        </a:r>
                        <a:endParaRPr lang="en-IN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60" name="Text Box 31">
                    <a:extLst>
                      <a:ext uri="{FF2B5EF4-FFF2-40B4-BE49-F238E27FC236}">
                        <a16:creationId xmlns:a16="http://schemas.microsoft.com/office/drawing/2014/main" id="{7E6BA9CF-1748-284F-9357-57C9A18984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129" y="4911213"/>
                    <a:ext cx="755015" cy="525145"/>
                  </a:xfrm>
                  <a:prstGeom prst="round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Tf – Idf vectorizer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08F7B09-13BD-4AB1-C5F9-19B32D1BD3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24808" y="5092239"/>
                    <a:ext cx="158115" cy="151130"/>
                  </a:xfrm>
                  <a:prstGeom prst="rect">
                    <a:avLst/>
                  </a:prstGeom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Text Box 36">
                    <a:extLst>
                      <a:ext uri="{FF2B5EF4-FFF2-40B4-BE49-F238E27FC236}">
                        <a16:creationId xmlns:a16="http://schemas.microsoft.com/office/drawing/2014/main" id="{3BCFFE38-6B57-6F83-9C75-E49CE1847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213" y="4901381"/>
                    <a:ext cx="948055" cy="530225"/>
                  </a:xfrm>
                  <a:prstGeom prst="round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Features (Frequency Vectors)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63" name="Text Box 15">
                    <a:extLst>
                      <a:ext uri="{FF2B5EF4-FFF2-40B4-BE49-F238E27FC236}">
                        <a16:creationId xmlns:a16="http://schemas.microsoft.com/office/drawing/2014/main" id="{1BC90877-784E-D7B3-7B0F-5F0849092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5907" y="5928852"/>
                    <a:ext cx="1457325" cy="867410"/>
                  </a:xfrm>
                  <a:prstGeom prst="diamond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Generating Similarity Index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  <a:p>
                    <a:pPr algn="ctr"/>
                    <a:r>
                      <a:rPr lang="en-IN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 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  <a:p>
                    <a:pPr algn="ctr"/>
                    <a:r>
                      <a:rPr lang="en-IN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 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64" name="Text Box 47">
                    <a:extLst>
                      <a:ext uri="{FF2B5EF4-FFF2-40B4-BE49-F238E27FC236}">
                        <a16:creationId xmlns:a16="http://schemas.microsoft.com/office/drawing/2014/main" id="{CEC0DD9B-13BF-955D-6282-CB8F84D083A7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310" y="6194016"/>
                    <a:ext cx="622935" cy="334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Not Plagiarised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65" name="Text Box 49">
                    <a:extLst>
                      <a:ext uri="{FF2B5EF4-FFF2-40B4-BE49-F238E27FC236}">
                        <a16:creationId xmlns:a16="http://schemas.microsoft.com/office/drawing/2014/main" id="{8AD39128-0F55-3510-3766-15C5B6FA649C}"/>
                      </a:ext>
                    </a:extLst>
                  </p:cNvPr>
                  <p:cNvSpPr txBox="1"/>
                  <p:nvPr/>
                </p:nvSpPr>
                <p:spPr>
                  <a:xfrm>
                    <a:off x="-4761" y="6253306"/>
                    <a:ext cx="622300" cy="2260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Plagiarised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66" name="Text Box 8">
                    <a:extLst>
                      <a:ext uri="{FF2B5EF4-FFF2-40B4-BE49-F238E27FC236}">
                        <a16:creationId xmlns:a16="http://schemas.microsoft.com/office/drawing/2014/main" id="{2D1B0C4D-635F-BD77-12C1-FD3BA79F9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866989" y="0"/>
                    <a:ext cx="967946" cy="647747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r>
                      <a:rPr lang="en-IN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Input Document (formats: .jpg, .jpeg, .png, .docx, .pdf,.bmp)</a:t>
                    </a:r>
                    <a:endParaRPr lang="en-IN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</p:grp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7CE7EA0-1FC7-CB63-0177-6A61328B3F23}"/>
                    </a:ext>
                  </a:extLst>
                </p:cNvPr>
                <p:cNvCxnSpPr/>
                <p:nvPr/>
              </p:nvCxnSpPr>
              <p:spPr>
                <a:xfrm>
                  <a:off x="1589315" y="573315"/>
                  <a:ext cx="0" cy="2051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5994DA6-3359-DFD0-120E-53918298C796}"/>
                    </a:ext>
                  </a:extLst>
                </p:cNvPr>
                <p:cNvCxnSpPr/>
                <p:nvPr/>
              </p:nvCxnSpPr>
              <p:spPr>
                <a:xfrm flipH="1">
                  <a:off x="1582057" y="1084943"/>
                  <a:ext cx="0" cy="264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37D4431-8B0D-316F-8910-5E9C17F5D906}"/>
                    </a:ext>
                  </a:extLst>
                </p:cNvPr>
                <p:cNvCxnSpPr/>
                <p:nvPr/>
              </p:nvCxnSpPr>
              <p:spPr>
                <a:xfrm flipH="1">
                  <a:off x="1582057" y="1825172"/>
                  <a:ext cx="0" cy="2699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4BA1CFE8-01B7-A2EE-ED59-2CA006FC0607}"/>
                    </a:ext>
                  </a:extLst>
                </p:cNvPr>
                <p:cNvCxnSpPr/>
                <p:nvPr/>
              </p:nvCxnSpPr>
              <p:spPr>
                <a:xfrm flipH="1">
                  <a:off x="1589315" y="2590800"/>
                  <a:ext cx="0" cy="2819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93E8E83-97F3-F4D8-645F-B96A22F313F8}"/>
                    </a:ext>
                  </a:extLst>
                </p:cNvPr>
                <p:cNvCxnSpPr/>
                <p:nvPr/>
              </p:nvCxnSpPr>
              <p:spPr>
                <a:xfrm>
                  <a:off x="1582057" y="4328886"/>
                  <a:ext cx="0" cy="2604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10F6F278-7AB3-2DCD-A669-F4EF86CE9617}"/>
                    </a:ext>
                  </a:extLst>
                </p:cNvPr>
                <p:cNvCxnSpPr/>
                <p:nvPr/>
              </p:nvCxnSpPr>
              <p:spPr>
                <a:xfrm>
                  <a:off x="1569784" y="5668363"/>
                  <a:ext cx="0" cy="265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 Box 25">
                <a:extLst>
                  <a:ext uri="{FF2B5EF4-FFF2-40B4-BE49-F238E27FC236}">
                    <a16:creationId xmlns:a16="http://schemas.microsoft.com/office/drawing/2014/main" id="{EB77BE89-3164-5CB6-E8CC-7CA7BED89337}"/>
                  </a:ext>
                </a:extLst>
              </p:cNvPr>
              <p:cNvSpPr txBox="1"/>
              <p:nvPr/>
            </p:nvSpPr>
            <p:spPr>
              <a:xfrm>
                <a:off x="561109" y="6026727"/>
                <a:ext cx="437515" cy="19494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7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 15%</a:t>
                </a:r>
                <a:endParaRPr lang="en-IN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7" name="Text Box 28">
                <a:extLst>
                  <a:ext uri="{FF2B5EF4-FFF2-40B4-BE49-F238E27FC236}">
                    <a16:creationId xmlns:a16="http://schemas.microsoft.com/office/drawing/2014/main" id="{B92ABC8F-CCAC-462F-F110-D30F261F3CA1}"/>
                  </a:ext>
                </a:extLst>
              </p:cNvPr>
              <p:cNvSpPr txBox="1"/>
              <p:nvPr/>
            </p:nvSpPr>
            <p:spPr>
              <a:xfrm>
                <a:off x="2064327" y="6026727"/>
                <a:ext cx="432435" cy="19494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&lt; 15% </a:t>
                </a:r>
                <a:endParaRPr lang="en-IN" sz="1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pic>
          <p:nvPicPr>
            <p:cNvPr id="79" name="Picture 7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50B915E-8E6B-F205-E7E5-8B31D5C2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966" y="92786"/>
              <a:ext cx="530225" cy="568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C9A3504E-35A9-FA8D-6846-7CEC5ED9D74B}"/>
              </a:ext>
            </a:extLst>
          </p:cNvPr>
          <p:cNvSpPr>
            <a:spLocks noGrp="1"/>
          </p:cNvSpPr>
          <p:nvPr/>
        </p:nvSpPr>
        <p:spPr>
          <a:xfrm>
            <a:off x="534281" y="2178228"/>
            <a:ext cx="4962770" cy="93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000" dirty="0"/>
              <a:t>FLOW CHART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848BEF-F33F-17CF-4E32-AC27C0F2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C9A3504E-35A9-FA8D-6846-7CEC5ED9D74B}"/>
              </a:ext>
            </a:extLst>
          </p:cNvPr>
          <p:cNvSpPr>
            <a:spLocks noGrp="1"/>
          </p:cNvSpPr>
          <p:nvPr/>
        </p:nvSpPr>
        <p:spPr>
          <a:xfrm>
            <a:off x="218939" y="1631846"/>
            <a:ext cx="4962770" cy="1615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DATA FLOW DIAGRAM</a:t>
            </a:r>
            <a:endParaRPr lang="en-IN" sz="50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848BEF-F33F-17CF-4E32-AC27C0F2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464808"/>
            <a:ext cx="473249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531A73-8EDD-5E9D-7AFF-CE71078B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76" y="82296"/>
            <a:ext cx="6016790" cy="6242304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831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{B684ECC2-6DA2-4C40-AD40-D58D90A951CD}tf11964407_win32</Template>
  <TotalTime>423</TotalTime>
  <Words>1502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3BR19CS040</dc:creator>
  <cp:lastModifiedBy>3BR19CS040</cp:lastModifiedBy>
  <cp:revision>246</cp:revision>
  <dcterms:created xsi:type="dcterms:W3CDTF">2023-04-01T11:10:03Z</dcterms:created>
  <dcterms:modified xsi:type="dcterms:W3CDTF">2023-04-07T12:53:26Z</dcterms:modified>
</cp:coreProperties>
</file>