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4" r:id="rId4"/>
    <p:sldId id="276" r:id="rId5"/>
    <p:sldId id="277" r:id="rId6"/>
    <p:sldId id="264" r:id="rId7"/>
    <p:sldId id="265" r:id="rId8"/>
    <p:sldId id="266" r:id="rId9"/>
    <p:sldId id="267" r:id="rId10"/>
    <p:sldId id="268" r:id="rId11"/>
    <p:sldId id="269" r:id="rId12"/>
    <p:sldId id="270" r:id="rId13"/>
    <p:sldId id="278" r:id="rId14"/>
    <p:sldId id="279" r:id="rId15"/>
    <p:sldId id="280" r:id="rId16"/>
    <p:sldId id="281" r:id="rId17"/>
    <p:sldId id="282" r:id="rId18"/>
    <p:sldId id="283" r:id="rId19"/>
    <p:sldId id="284" r:id="rId20"/>
    <p:sldId id="285" r:id="rId21"/>
    <p:sldId id="286" r:id="rId22"/>
    <p:sldId id="287" r:id="rId23"/>
    <p:sldId id="289" r:id="rId24"/>
    <p:sldId id="288"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AFAFA"/>
    <a:srgbClr val="4A45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2" autoAdjust="0"/>
    <p:restoredTop sz="95053" autoAdjust="0"/>
  </p:normalViewPr>
  <p:slideViewPr>
    <p:cSldViewPr snapToGrid="0">
      <p:cViewPr varScale="1">
        <p:scale>
          <a:sx n="104" d="100"/>
          <a:sy n="104"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A951A4-1048-47CE-9F28-59D28BBE00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195099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A951A4-1048-47CE-9F28-59D28BBE00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341606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A951A4-1048-47CE-9F28-59D28BBE00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91775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A951A4-1048-47CE-9F28-59D28BBE00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201009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A951A4-1048-47CE-9F28-59D28BBE00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122249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A951A4-1048-47CE-9F28-59D28BBE00BD}"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231126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A951A4-1048-47CE-9F28-59D28BBE00BD}"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372876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A951A4-1048-47CE-9F28-59D28BBE00BD}"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1896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951A4-1048-47CE-9F28-59D28BBE00BD}"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251658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951A4-1048-47CE-9F28-59D28BBE00BD}"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368376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A951A4-1048-47CE-9F28-59D28BBE00BD}"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73B84-4A13-437C-9BB4-FE6C030C8146}" type="slidenum">
              <a:rPr lang="en-US" smtClean="0"/>
              <a:t>‹#›</a:t>
            </a:fld>
            <a:endParaRPr lang="en-US"/>
          </a:p>
        </p:txBody>
      </p:sp>
    </p:spTree>
    <p:extLst>
      <p:ext uri="{BB962C8B-B14F-4D97-AF65-F5344CB8AC3E}">
        <p14:creationId xmlns:p14="http://schemas.microsoft.com/office/powerpoint/2010/main" val="184774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51A4-1048-47CE-9F28-59D28BBE00BD}" type="datetimeFigureOut">
              <a:rPr lang="en-US" smtClean="0"/>
              <a:t>10/19/2016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73B84-4A13-437C-9BB4-FE6C030C8146}" type="slidenum">
              <a:rPr lang="en-US" smtClean="0"/>
              <a:t>‹#›</a:t>
            </a:fld>
            <a:endParaRPr lang="en-US"/>
          </a:p>
        </p:txBody>
      </p:sp>
    </p:spTree>
    <p:extLst>
      <p:ext uri="{BB962C8B-B14F-4D97-AF65-F5344CB8AC3E}">
        <p14:creationId xmlns:p14="http://schemas.microsoft.com/office/powerpoint/2010/main" val="9574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5AvVsWT7ONE" TargetMode="Externa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hyperlink" Target="https://vimeo.com/187593782"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Video Gallery Extension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0518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737118"/>
            <a:ext cx="12192000" cy="6120882"/>
          </a:xfrm>
          <a:prstGeom prst="rect">
            <a:avLst/>
          </a:prstGeom>
        </p:spPr>
      </p:pic>
      <p:sp>
        <p:nvSpPr>
          <p:cNvPr id="2" name="TextBox 1"/>
          <p:cNvSpPr txBox="1"/>
          <p:nvPr/>
        </p:nvSpPr>
        <p:spPr>
          <a:xfrm>
            <a:off x="335902" y="139959"/>
            <a:ext cx="11672596" cy="369332"/>
          </a:xfrm>
          <a:prstGeom prst="rect">
            <a:avLst/>
          </a:prstGeom>
          <a:noFill/>
        </p:spPr>
        <p:txBody>
          <a:bodyPr wrap="square" rtlCol="0">
            <a:spAutoFit/>
          </a:bodyPr>
          <a:lstStyle/>
          <a:p>
            <a:pPr algn="ctr"/>
            <a:r>
              <a:rPr lang="en-US" dirty="0" smtClean="0"/>
              <a:t>Mass Deletion Of Classification Groups</a:t>
            </a:r>
            <a:endParaRPr lang="en-US" dirty="0"/>
          </a:p>
        </p:txBody>
      </p:sp>
    </p:spTree>
    <p:extLst>
      <p:ext uri="{BB962C8B-B14F-4D97-AF65-F5344CB8AC3E}">
        <p14:creationId xmlns:p14="http://schemas.microsoft.com/office/powerpoint/2010/main" val="2722479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1162371" y="3144644"/>
            <a:ext cx="535258" cy="24532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2"/>
          <a:stretch>
            <a:fillRect/>
          </a:stretch>
        </p:blipFill>
        <p:spPr>
          <a:xfrm>
            <a:off x="0" y="839754"/>
            <a:ext cx="12192000" cy="6018245"/>
          </a:xfrm>
          <a:prstGeom prst="rect">
            <a:avLst/>
          </a:prstGeom>
        </p:spPr>
      </p:pic>
      <p:sp>
        <p:nvSpPr>
          <p:cNvPr id="5" name="Oval 4"/>
          <p:cNvSpPr/>
          <p:nvPr/>
        </p:nvSpPr>
        <p:spPr>
          <a:xfrm>
            <a:off x="11227686" y="3839773"/>
            <a:ext cx="535258" cy="24532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61053" y="177282"/>
            <a:ext cx="10907486" cy="369332"/>
          </a:xfrm>
          <a:prstGeom prst="rect">
            <a:avLst/>
          </a:prstGeom>
          <a:noFill/>
        </p:spPr>
        <p:txBody>
          <a:bodyPr wrap="square" rtlCol="0">
            <a:spAutoFit/>
          </a:bodyPr>
          <a:lstStyle/>
          <a:p>
            <a:pPr algn="ctr"/>
            <a:r>
              <a:rPr lang="en-US" dirty="0" smtClean="0"/>
              <a:t>Single Classification Delete</a:t>
            </a:r>
            <a:endParaRPr lang="en-US" dirty="0"/>
          </a:p>
        </p:txBody>
      </p:sp>
    </p:spTree>
    <p:extLst>
      <p:ext uri="{BB962C8B-B14F-4D97-AF65-F5344CB8AC3E}">
        <p14:creationId xmlns:p14="http://schemas.microsoft.com/office/powerpoint/2010/main" val="1055732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573491"/>
            <a:ext cx="12192000" cy="6195527"/>
          </a:xfrm>
          <a:prstGeom prst="rect">
            <a:avLst/>
          </a:prstGeom>
        </p:spPr>
      </p:pic>
      <p:sp>
        <p:nvSpPr>
          <p:cNvPr id="3" name="Oval 2"/>
          <p:cNvSpPr/>
          <p:nvPr/>
        </p:nvSpPr>
        <p:spPr>
          <a:xfrm>
            <a:off x="11224726" y="3558150"/>
            <a:ext cx="544817" cy="35683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6531" y="111967"/>
            <a:ext cx="11442971" cy="369332"/>
          </a:xfrm>
          <a:prstGeom prst="rect">
            <a:avLst/>
          </a:prstGeom>
          <a:noFill/>
        </p:spPr>
        <p:txBody>
          <a:bodyPr wrap="square" rtlCol="0">
            <a:spAutoFit/>
          </a:bodyPr>
          <a:lstStyle/>
          <a:p>
            <a:pPr algn="ctr"/>
            <a:r>
              <a:rPr lang="en-US" dirty="0" smtClean="0"/>
              <a:t>Single Classification Edit</a:t>
            </a:r>
            <a:endParaRPr lang="en-US" dirty="0"/>
          </a:p>
        </p:txBody>
      </p:sp>
    </p:spTree>
    <p:extLst>
      <p:ext uri="{BB962C8B-B14F-4D97-AF65-F5344CB8AC3E}">
        <p14:creationId xmlns:p14="http://schemas.microsoft.com/office/powerpoint/2010/main" val="1719279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4761" y="2364059"/>
            <a:ext cx="9723864" cy="553998"/>
          </a:xfrm>
          <a:prstGeom prst="rect">
            <a:avLst/>
          </a:prstGeom>
          <a:noFill/>
        </p:spPr>
        <p:txBody>
          <a:bodyPr wrap="square" rtlCol="0">
            <a:spAutoFit/>
          </a:bodyPr>
          <a:lstStyle/>
          <a:p>
            <a:pPr algn="ctr"/>
            <a:r>
              <a:rPr lang="en-US" sz="3000" b="1" dirty="0" smtClean="0"/>
              <a:t>Gallery</a:t>
            </a:r>
            <a:r>
              <a:rPr lang="en-US" sz="3000" b="1" dirty="0" smtClean="0"/>
              <a:t> </a:t>
            </a:r>
            <a:r>
              <a:rPr lang="en-US" sz="3000" b="1" dirty="0" smtClean="0"/>
              <a:t>Module</a:t>
            </a:r>
            <a:endParaRPr lang="en-US" sz="3000" b="1" dirty="0"/>
          </a:p>
        </p:txBody>
      </p:sp>
    </p:spTree>
    <p:extLst>
      <p:ext uri="{BB962C8B-B14F-4D97-AF65-F5344CB8AC3E}">
        <p14:creationId xmlns:p14="http://schemas.microsoft.com/office/powerpoint/2010/main" val="3501932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6163" y="951722"/>
            <a:ext cx="8098972" cy="3139321"/>
          </a:xfrm>
          <a:prstGeom prst="rect">
            <a:avLst/>
          </a:prstGeom>
          <a:noFill/>
        </p:spPr>
        <p:txBody>
          <a:bodyPr wrap="square" rtlCol="0">
            <a:spAutoFit/>
          </a:bodyPr>
          <a:lstStyle/>
          <a:p>
            <a:r>
              <a:rPr lang="en-US" dirty="0"/>
              <a:t>Chapter </a:t>
            </a:r>
            <a:r>
              <a:rPr lang="en-US" dirty="0" smtClean="0"/>
              <a:t>2 </a:t>
            </a:r>
            <a:r>
              <a:rPr lang="en-US" dirty="0"/>
              <a:t>: </a:t>
            </a:r>
            <a:r>
              <a:rPr lang="en-US" dirty="0" smtClean="0"/>
              <a:t>Video Gallery</a:t>
            </a:r>
            <a:endParaRPr lang="en-US" dirty="0"/>
          </a:p>
          <a:p>
            <a:endParaRPr lang="en-US" dirty="0"/>
          </a:p>
          <a:p>
            <a:r>
              <a:rPr lang="en-US" dirty="0" smtClean="0"/>
              <a:t>This </a:t>
            </a:r>
            <a:r>
              <a:rPr lang="en-US" dirty="0"/>
              <a:t>Module is basically an </a:t>
            </a:r>
            <a:r>
              <a:rPr lang="en-US" dirty="0" smtClean="0"/>
              <a:t>Interface to add Video Links and map them to the Classification Groups Which are created in the Previous Module.</a:t>
            </a:r>
            <a:endParaRPr lang="en-US" dirty="0"/>
          </a:p>
          <a:p>
            <a:endParaRPr lang="en-US" dirty="0" smtClean="0"/>
          </a:p>
          <a:p>
            <a:r>
              <a:rPr lang="en-US" dirty="0" smtClean="0"/>
              <a:t>Following </a:t>
            </a:r>
            <a:r>
              <a:rPr lang="en-US" dirty="0"/>
              <a:t>Screenshots </a:t>
            </a:r>
            <a:r>
              <a:rPr lang="en-US" dirty="0" smtClean="0"/>
              <a:t>will provide </a:t>
            </a:r>
            <a:r>
              <a:rPr lang="en-US" dirty="0"/>
              <a:t>the Detailed Flow </a:t>
            </a:r>
            <a:r>
              <a:rPr lang="en-US" dirty="0" smtClean="0"/>
              <a:t>of</a:t>
            </a:r>
          </a:p>
          <a:p>
            <a:endParaRPr lang="en-US" dirty="0"/>
          </a:p>
          <a:p>
            <a:pPr marL="342900" indent="-342900">
              <a:buAutoNum type="alphaLcParenR"/>
            </a:pPr>
            <a:r>
              <a:rPr lang="en-US" dirty="0" smtClean="0"/>
              <a:t>How to add/edit and delete Videos.</a:t>
            </a:r>
          </a:p>
          <a:p>
            <a:pPr marL="342900" indent="-342900">
              <a:buAutoNum type="alphaLcParenR"/>
            </a:pPr>
            <a:r>
              <a:rPr lang="en-US" dirty="0" smtClean="0"/>
              <a:t>Enabling and disabling a video to be shown in tutorial Page.</a:t>
            </a:r>
          </a:p>
          <a:p>
            <a:pPr marL="342900" indent="-342900">
              <a:buAutoNum type="alphaLcParenR"/>
            </a:pPr>
            <a:r>
              <a:rPr lang="en-US" dirty="0" smtClean="0"/>
              <a:t>Display the videos in Featured Video Section.</a:t>
            </a:r>
            <a:endParaRPr lang="en-US" dirty="0"/>
          </a:p>
          <a:p>
            <a:endParaRPr lang="en-US" dirty="0" smtClean="0"/>
          </a:p>
        </p:txBody>
      </p:sp>
    </p:spTree>
    <p:extLst>
      <p:ext uri="{BB962C8B-B14F-4D97-AF65-F5344CB8AC3E}">
        <p14:creationId xmlns:p14="http://schemas.microsoft.com/office/powerpoint/2010/main" val="821063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1053" y="1468114"/>
            <a:ext cx="6436664" cy="4475826"/>
          </a:xfrm>
          <a:prstGeom prst="rect">
            <a:avLst/>
          </a:prstGeom>
        </p:spPr>
      </p:pic>
      <p:sp>
        <p:nvSpPr>
          <p:cNvPr id="4" name="TextBox 3"/>
          <p:cNvSpPr txBox="1"/>
          <p:nvPr/>
        </p:nvSpPr>
        <p:spPr>
          <a:xfrm>
            <a:off x="1147665" y="429208"/>
            <a:ext cx="4702629" cy="369332"/>
          </a:xfrm>
          <a:prstGeom prst="rect">
            <a:avLst/>
          </a:prstGeom>
          <a:noFill/>
        </p:spPr>
        <p:txBody>
          <a:bodyPr wrap="square" rtlCol="0">
            <a:spAutoFit/>
          </a:bodyPr>
          <a:lstStyle/>
          <a:p>
            <a:r>
              <a:rPr lang="en-US"/>
              <a:t>Login as Admin using admin credentials.</a:t>
            </a:r>
            <a:endParaRPr lang="en-US" dirty="0"/>
          </a:p>
        </p:txBody>
      </p:sp>
    </p:spTree>
    <p:extLst>
      <p:ext uri="{BB962C8B-B14F-4D97-AF65-F5344CB8AC3E}">
        <p14:creationId xmlns:p14="http://schemas.microsoft.com/office/powerpoint/2010/main" val="3454456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1857"/>
            <a:ext cx="10739535" cy="6196143"/>
          </a:xfrm>
          <a:prstGeom prst="rect">
            <a:avLst/>
          </a:prstGeom>
        </p:spPr>
      </p:pic>
      <p:sp>
        <p:nvSpPr>
          <p:cNvPr id="3" name="TextBox 2"/>
          <p:cNvSpPr txBox="1"/>
          <p:nvPr/>
        </p:nvSpPr>
        <p:spPr>
          <a:xfrm>
            <a:off x="177282" y="0"/>
            <a:ext cx="12014718" cy="584775"/>
          </a:xfrm>
          <a:prstGeom prst="rect">
            <a:avLst/>
          </a:prstGeom>
          <a:noFill/>
        </p:spPr>
        <p:txBody>
          <a:bodyPr wrap="square" rtlCol="0">
            <a:spAutoFit/>
          </a:bodyPr>
          <a:lstStyle/>
          <a:p>
            <a:pPr algn="ctr"/>
            <a:r>
              <a:rPr lang="en-US" dirty="0" smtClean="0"/>
              <a:t>Navigating to Video Gallery Module</a:t>
            </a:r>
          </a:p>
          <a:p>
            <a:r>
              <a:rPr lang="en-US" sz="1400" dirty="0" smtClean="0"/>
              <a:t> 					Gallery	Manage Tutorial Videos</a:t>
            </a:r>
            <a:endParaRPr lang="en-US" sz="1400" dirty="0"/>
          </a:p>
        </p:txBody>
      </p:sp>
      <p:cxnSp>
        <p:nvCxnSpPr>
          <p:cNvPr id="5" name="Straight Arrow Connector 4"/>
          <p:cNvCxnSpPr/>
          <p:nvPr/>
        </p:nvCxnSpPr>
        <p:spPr>
          <a:xfrm flipV="1">
            <a:off x="5369767" y="429208"/>
            <a:ext cx="405882" cy="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16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857" y="591699"/>
            <a:ext cx="12083143" cy="6266301"/>
          </a:xfrm>
          <a:prstGeom prst="rect">
            <a:avLst/>
          </a:prstGeom>
        </p:spPr>
      </p:pic>
      <p:sp>
        <p:nvSpPr>
          <p:cNvPr id="3" name="TextBox 2"/>
          <p:cNvSpPr txBox="1"/>
          <p:nvPr/>
        </p:nvSpPr>
        <p:spPr>
          <a:xfrm>
            <a:off x="108857" y="59855"/>
            <a:ext cx="12083143" cy="369332"/>
          </a:xfrm>
          <a:prstGeom prst="rect">
            <a:avLst/>
          </a:prstGeom>
          <a:noFill/>
        </p:spPr>
        <p:txBody>
          <a:bodyPr wrap="square" rtlCol="0">
            <a:spAutoFit/>
          </a:bodyPr>
          <a:lstStyle/>
          <a:p>
            <a:pPr algn="ctr"/>
            <a:r>
              <a:rPr lang="en-US" dirty="0" smtClean="0"/>
              <a:t>Grid View Of Video Manager Page</a:t>
            </a:r>
            <a:endParaRPr lang="en-US" dirty="0"/>
          </a:p>
        </p:txBody>
      </p:sp>
    </p:spTree>
    <p:extLst>
      <p:ext uri="{BB962C8B-B14F-4D97-AF65-F5344CB8AC3E}">
        <p14:creationId xmlns:p14="http://schemas.microsoft.com/office/powerpoint/2010/main" val="3576751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8" y="513784"/>
            <a:ext cx="11252718" cy="6179198"/>
          </a:xfrm>
          <a:prstGeom prst="rect">
            <a:avLst/>
          </a:prstGeom>
        </p:spPr>
      </p:pic>
      <p:sp>
        <p:nvSpPr>
          <p:cNvPr id="4" name="TextBox 3"/>
          <p:cNvSpPr txBox="1"/>
          <p:nvPr/>
        </p:nvSpPr>
        <p:spPr>
          <a:xfrm>
            <a:off x="121298" y="0"/>
            <a:ext cx="12070702" cy="646331"/>
          </a:xfrm>
          <a:prstGeom prst="rect">
            <a:avLst/>
          </a:prstGeom>
          <a:noFill/>
        </p:spPr>
        <p:txBody>
          <a:bodyPr wrap="square" rtlCol="0">
            <a:spAutoFit/>
          </a:bodyPr>
          <a:lstStyle/>
          <a:p>
            <a:pPr algn="ctr"/>
            <a:r>
              <a:rPr lang="en-US" dirty="0"/>
              <a:t>Navigating to Add </a:t>
            </a:r>
            <a:r>
              <a:rPr lang="en-US" dirty="0" smtClean="0"/>
              <a:t>Video Page</a:t>
            </a:r>
            <a:endParaRPr lang="en-US" dirty="0"/>
          </a:p>
          <a:p>
            <a:endParaRPr lang="en-US" dirty="0"/>
          </a:p>
        </p:txBody>
      </p:sp>
    </p:spTree>
    <p:extLst>
      <p:ext uri="{BB962C8B-B14F-4D97-AF65-F5344CB8AC3E}">
        <p14:creationId xmlns:p14="http://schemas.microsoft.com/office/powerpoint/2010/main" val="3149466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253"/>
            <a:ext cx="12215905" cy="5596747"/>
          </a:xfrm>
          <a:prstGeom prst="rect">
            <a:avLst/>
          </a:prstGeom>
        </p:spPr>
      </p:pic>
      <p:sp>
        <p:nvSpPr>
          <p:cNvPr id="6" name="TextBox 5"/>
          <p:cNvSpPr txBox="1"/>
          <p:nvPr/>
        </p:nvSpPr>
        <p:spPr>
          <a:xfrm>
            <a:off x="223935" y="438539"/>
            <a:ext cx="11821885" cy="646331"/>
          </a:xfrm>
          <a:prstGeom prst="rect">
            <a:avLst/>
          </a:prstGeom>
          <a:noFill/>
        </p:spPr>
        <p:txBody>
          <a:bodyPr wrap="square" rtlCol="0">
            <a:spAutoFit/>
          </a:bodyPr>
          <a:lstStyle/>
          <a:p>
            <a:endParaRPr lang="en-US" dirty="0" smtClean="0"/>
          </a:p>
          <a:p>
            <a:r>
              <a:rPr lang="en-US" dirty="0" smtClean="0"/>
              <a:t>Screen 1</a:t>
            </a:r>
            <a:endParaRPr lang="en-US" dirty="0"/>
          </a:p>
        </p:txBody>
      </p:sp>
    </p:spTree>
    <p:extLst>
      <p:ext uri="{BB962C8B-B14F-4D97-AF65-F5344CB8AC3E}">
        <p14:creationId xmlns:p14="http://schemas.microsoft.com/office/powerpoint/2010/main" val="865266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4784" y="1250302"/>
            <a:ext cx="9060024" cy="2585323"/>
          </a:xfrm>
          <a:prstGeom prst="rect">
            <a:avLst/>
          </a:prstGeom>
          <a:noFill/>
        </p:spPr>
        <p:txBody>
          <a:bodyPr wrap="square" rtlCol="0">
            <a:spAutoFit/>
          </a:bodyPr>
          <a:lstStyle/>
          <a:p>
            <a:r>
              <a:rPr lang="en-US" dirty="0"/>
              <a:t>ABOUT THIS MANUAL</a:t>
            </a:r>
          </a:p>
          <a:p>
            <a:r>
              <a:rPr lang="en-US" dirty="0"/>
              <a:t> </a:t>
            </a:r>
          </a:p>
          <a:p>
            <a:r>
              <a:rPr lang="en-US" dirty="0"/>
              <a:t>By Tutorial User Guide User Will be able to learn the basic Features of By Tutorial Module. At the End of this Tutorial the User Will be able to learn the Following Activities.</a:t>
            </a:r>
          </a:p>
          <a:p>
            <a:r>
              <a:rPr lang="en-US" dirty="0"/>
              <a:t> </a:t>
            </a:r>
          </a:p>
          <a:p>
            <a:pPr marL="285750" lvl="0" indent="-285750">
              <a:buFont typeface="Arial" panose="020B0604020202020204" pitchFamily="34" charset="0"/>
              <a:buChar char="•"/>
            </a:pPr>
            <a:r>
              <a:rPr lang="en-US" dirty="0"/>
              <a:t>Create Classification Groups.</a:t>
            </a:r>
          </a:p>
          <a:p>
            <a:pPr marL="285750" lvl="0" indent="-285750">
              <a:buFont typeface="Arial" panose="020B0604020202020204" pitchFamily="34" charset="0"/>
              <a:buChar char="•"/>
            </a:pPr>
            <a:r>
              <a:rPr lang="en-US" dirty="0"/>
              <a:t>Add YouTube/Vimeo Links to the Created Groups.</a:t>
            </a:r>
          </a:p>
          <a:p>
            <a:pPr marL="285750" lvl="0" indent="-285750">
              <a:buFont typeface="Arial" panose="020B0604020202020204" pitchFamily="34" charset="0"/>
              <a:buChar char="•"/>
            </a:pPr>
            <a:r>
              <a:rPr lang="en-US" dirty="0"/>
              <a:t>Enable/Disable a Videos.</a:t>
            </a:r>
          </a:p>
          <a:p>
            <a:pPr marL="285750" indent="-285750">
              <a:buFont typeface="Arial" panose="020B0604020202020204" pitchFamily="34" charset="0"/>
              <a:buChar char="•"/>
            </a:pPr>
            <a:r>
              <a:rPr lang="en-US" dirty="0"/>
              <a:t>Display the Videos in The Home Page in Features Videos Column</a:t>
            </a:r>
            <a:endParaRPr lang="en-US" dirty="0"/>
          </a:p>
        </p:txBody>
      </p:sp>
    </p:spTree>
    <p:extLst>
      <p:ext uri="{BB962C8B-B14F-4D97-AF65-F5344CB8AC3E}">
        <p14:creationId xmlns:p14="http://schemas.microsoft.com/office/powerpoint/2010/main" val="372327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3563"/>
            <a:ext cx="12192000" cy="5670874"/>
          </a:xfrm>
          <a:prstGeom prst="rect">
            <a:avLst/>
          </a:prstGeom>
        </p:spPr>
      </p:pic>
      <p:sp>
        <p:nvSpPr>
          <p:cNvPr id="3" name="TextBox 2"/>
          <p:cNvSpPr txBox="1"/>
          <p:nvPr/>
        </p:nvSpPr>
        <p:spPr>
          <a:xfrm>
            <a:off x="6746032" y="3648270"/>
            <a:ext cx="2677887" cy="461665"/>
          </a:xfrm>
          <a:prstGeom prst="rect">
            <a:avLst/>
          </a:prstGeom>
          <a:solidFill>
            <a:schemeClr val="accent1">
              <a:lumMod val="60000"/>
              <a:lumOff val="40000"/>
            </a:schemeClr>
          </a:solidFill>
        </p:spPr>
        <p:txBody>
          <a:bodyPr wrap="square" rtlCol="0">
            <a:spAutoFit/>
          </a:bodyPr>
          <a:lstStyle/>
          <a:p>
            <a:r>
              <a:rPr lang="en-US" sz="1200" dirty="0" smtClean="0"/>
              <a:t>Select the Format of the Video.</a:t>
            </a:r>
          </a:p>
          <a:p>
            <a:r>
              <a:rPr lang="en-US" sz="1200" dirty="0" smtClean="0"/>
              <a:t>Two Type of Video Formats are allowed.</a:t>
            </a:r>
            <a:endParaRPr lang="en-US" sz="1200" dirty="0"/>
          </a:p>
        </p:txBody>
      </p:sp>
      <p:cxnSp>
        <p:nvCxnSpPr>
          <p:cNvPr id="6" name="Straight Arrow Connector 5"/>
          <p:cNvCxnSpPr/>
          <p:nvPr/>
        </p:nvCxnSpPr>
        <p:spPr>
          <a:xfrm flipH="1">
            <a:off x="6316824" y="3778898"/>
            <a:ext cx="419878" cy="11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855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053"/>
            <a:ext cx="11926428" cy="5896947"/>
          </a:xfrm>
          <a:prstGeom prst="rect">
            <a:avLst/>
          </a:prstGeom>
        </p:spPr>
      </p:pic>
      <p:sp>
        <p:nvSpPr>
          <p:cNvPr id="4" name="TextBox 3"/>
          <p:cNvSpPr txBox="1"/>
          <p:nvPr/>
        </p:nvSpPr>
        <p:spPr>
          <a:xfrm>
            <a:off x="6848669" y="4534678"/>
            <a:ext cx="3387013" cy="461665"/>
          </a:xfrm>
          <a:prstGeom prst="rect">
            <a:avLst/>
          </a:prstGeom>
          <a:solidFill>
            <a:schemeClr val="accent1">
              <a:lumMod val="60000"/>
              <a:lumOff val="40000"/>
            </a:schemeClr>
          </a:solidFill>
        </p:spPr>
        <p:txBody>
          <a:bodyPr wrap="square" rtlCol="0">
            <a:spAutoFit/>
          </a:bodyPr>
          <a:lstStyle/>
          <a:p>
            <a:r>
              <a:rPr lang="en-US" sz="1200" dirty="0" smtClean="0"/>
              <a:t>List of the classification groups created in classification Module</a:t>
            </a:r>
            <a:endParaRPr lang="en-US" sz="1200" dirty="0"/>
          </a:p>
        </p:txBody>
      </p:sp>
      <p:cxnSp>
        <p:nvCxnSpPr>
          <p:cNvPr id="6" name="Straight Arrow Connector 5"/>
          <p:cNvCxnSpPr/>
          <p:nvPr/>
        </p:nvCxnSpPr>
        <p:spPr>
          <a:xfrm flipH="1">
            <a:off x="6260842" y="4665306"/>
            <a:ext cx="662472" cy="37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469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 y="1056216"/>
            <a:ext cx="12192000" cy="5715950"/>
          </a:xfrm>
          <a:prstGeom prst="rect">
            <a:avLst/>
          </a:prstGeom>
        </p:spPr>
      </p:pic>
      <p:sp>
        <p:nvSpPr>
          <p:cNvPr id="4" name="TextBox 3"/>
          <p:cNvSpPr txBox="1"/>
          <p:nvPr/>
        </p:nvSpPr>
        <p:spPr>
          <a:xfrm>
            <a:off x="6450946" y="5784980"/>
            <a:ext cx="3478967" cy="461665"/>
          </a:xfrm>
          <a:prstGeom prst="rect">
            <a:avLst/>
          </a:prstGeom>
          <a:solidFill>
            <a:schemeClr val="accent1">
              <a:lumMod val="60000"/>
              <a:lumOff val="40000"/>
            </a:schemeClr>
          </a:solidFill>
        </p:spPr>
        <p:txBody>
          <a:bodyPr wrap="square" rtlCol="0">
            <a:spAutoFit/>
          </a:bodyPr>
          <a:lstStyle/>
          <a:p>
            <a:r>
              <a:rPr lang="en-US" sz="1200" dirty="0" smtClean="0"/>
              <a:t>Yes – </a:t>
            </a:r>
            <a:r>
              <a:rPr lang="en-US" sz="1200" dirty="0"/>
              <a:t>Displays</a:t>
            </a:r>
            <a:r>
              <a:rPr lang="en-US" sz="1200" dirty="0" smtClean="0"/>
              <a:t> the Video as Featured Video</a:t>
            </a:r>
          </a:p>
          <a:p>
            <a:r>
              <a:rPr lang="en-US" sz="1200" dirty="0" smtClean="0"/>
              <a:t>No – Displays in the Tutorial Page.</a:t>
            </a:r>
            <a:endParaRPr lang="en-US" sz="1200" dirty="0"/>
          </a:p>
        </p:txBody>
      </p:sp>
      <p:cxnSp>
        <p:nvCxnSpPr>
          <p:cNvPr id="7" name="Straight Arrow Connector 6"/>
          <p:cNvCxnSpPr/>
          <p:nvPr/>
        </p:nvCxnSpPr>
        <p:spPr>
          <a:xfrm flipH="1" flipV="1">
            <a:off x="6096383" y="5784980"/>
            <a:ext cx="354563" cy="19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1321" y="3616700"/>
            <a:ext cx="3480318" cy="2862322"/>
          </a:xfrm>
          <a:prstGeom prst="rect">
            <a:avLst/>
          </a:prstGeom>
          <a:solidFill>
            <a:schemeClr val="bg1">
              <a:lumMod val="95000"/>
            </a:schemeClr>
          </a:solidFill>
        </p:spPr>
        <p:txBody>
          <a:bodyPr wrap="square" rtlCol="0">
            <a:spAutoFit/>
          </a:bodyPr>
          <a:lstStyle/>
          <a:p>
            <a:r>
              <a:rPr lang="en-US" sz="1200" dirty="0" smtClean="0"/>
              <a:t>For each video of </a:t>
            </a:r>
            <a:r>
              <a:rPr lang="en-US" sz="1200" dirty="0" err="1" smtClean="0"/>
              <a:t>youtube</a:t>
            </a:r>
            <a:r>
              <a:rPr lang="en-US" sz="1200" dirty="0" smtClean="0"/>
              <a:t>/</a:t>
            </a:r>
            <a:r>
              <a:rPr lang="en-US" sz="1200" dirty="0" err="1" smtClean="0"/>
              <a:t>vimeo</a:t>
            </a:r>
            <a:r>
              <a:rPr lang="en-US" sz="1200" dirty="0" smtClean="0"/>
              <a:t> there would be a unique URL </a:t>
            </a:r>
            <a:r>
              <a:rPr lang="en-US" sz="1200" dirty="0" err="1" smtClean="0"/>
              <a:t>defined.This</a:t>
            </a:r>
            <a:r>
              <a:rPr lang="en-US" sz="1200" dirty="0" smtClean="0"/>
              <a:t> </a:t>
            </a:r>
            <a:r>
              <a:rPr lang="en-US" sz="1200" dirty="0" err="1" smtClean="0"/>
              <a:t>Url</a:t>
            </a:r>
            <a:r>
              <a:rPr lang="en-US" sz="1200" dirty="0" smtClean="0"/>
              <a:t> need to entered into the textbox.</a:t>
            </a:r>
          </a:p>
          <a:p>
            <a:endParaRPr lang="en-US" sz="1200" dirty="0"/>
          </a:p>
          <a:p>
            <a:r>
              <a:rPr lang="en-US" sz="1200" dirty="0" smtClean="0"/>
              <a:t>For Example :</a:t>
            </a:r>
          </a:p>
          <a:p>
            <a:r>
              <a:rPr lang="en-US" sz="1200" dirty="0" err="1" smtClean="0"/>
              <a:t>Youtube</a:t>
            </a:r>
            <a:r>
              <a:rPr lang="en-US" sz="1200" dirty="0" smtClean="0"/>
              <a:t> URL </a:t>
            </a:r>
            <a:r>
              <a:rPr lang="en-US" sz="1200" dirty="0"/>
              <a:t>:- </a:t>
            </a:r>
            <a:r>
              <a:rPr lang="en-US" sz="1200" dirty="0">
                <a:hlinkClick r:id="rId3"/>
              </a:rPr>
              <a:t>https://</a:t>
            </a:r>
            <a:r>
              <a:rPr lang="en-US" sz="1200" dirty="0" smtClean="0">
                <a:hlinkClick r:id="rId3"/>
              </a:rPr>
              <a:t>www.youtube.com/watch?v=5AvVsWT7ONE</a:t>
            </a:r>
            <a:endParaRPr lang="en-US" sz="1200" dirty="0" smtClean="0"/>
          </a:p>
          <a:p>
            <a:r>
              <a:rPr lang="en-US" sz="1200" dirty="0" smtClean="0"/>
              <a:t>URL Key :- </a:t>
            </a:r>
            <a:r>
              <a:rPr lang="en-US" sz="1200" dirty="0" smtClean="0">
                <a:hlinkClick r:id="rId3"/>
              </a:rPr>
              <a:t>5AvVsWT7ONE</a:t>
            </a:r>
            <a:endParaRPr lang="en-US" sz="1200" dirty="0" smtClean="0"/>
          </a:p>
          <a:p>
            <a:endParaRPr lang="en-US" sz="1200" dirty="0"/>
          </a:p>
          <a:p>
            <a:r>
              <a:rPr lang="en-US" sz="1200" dirty="0"/>
              <a:t>Vimeo URL :- </a:t>
            </a:r>
            <a:r>
              <a:rPr lang="en-US" sz="1200" dirty="0">
                <a:hlinkClick r:id="rId4"/>
              </a:rPr>
              <a:t>https://</a:t>
            </a:r>
            <a:r>
              <a:rPr lang="en-US" sz="1200" dirty="0" smtClean="0">
                <a:hlinkClick r:id="rId4"/>
              </a:rPr>
              <a:t>vimeo.com/187593782</a:t>
            </a:r>
            <a:endParaRPr lang="en-US" sz="1200" dirty="0" smtClean="0"/>
          </a:p>
          <a:p>
            <a:endParaRPr lang="en-US" sz="1200" dirty="0"/>
          </a:p>
          <a:p>
            <a:r>
              <a:rPr lang="en-US" sz="1200" dirty="0" smtClean="0"/>
              <a:t>URL Key :- </a:t>
            </a:r>
            <a:r>
              <a:rPr lang="en-US" sz="1200" dirty="0">
                <a:hlinkClick r:id="rId4"/>
              </a:rPr>
              <a:t>187593782</a:t>
            </a:r>
            <a:endParaRPr lang="en-US" sz="1200" dirty="0"/>
          </a:p>
          <a:p>
            <a:endParaRPr lang="en-US" sz="1200" dirty="0"/>
          </a:p>
          <a:p>
            <a:endParaRPr lang="en-US" sz="1200" dirty="0" smtClean="0"/>
          </a:p>
          <a:p>
            <a:endParaRPr lang="en-US" sz="1200" dirty="0" smtClean="0"/>
          </a:p>
        </p:txBody>
      </p:sp>
      <p:cxnSp>
        <p:nvCxnSpPr>
          <p:cNvPr id="17" name="Straight Arrow Connector 16"/>
          <p:cNvCxnSpPr/>
          <p:nvPr/>
        </p:nvCxnSpPr>
        <p:spPr>
          <a:xfrm flipV="1">
            <a:off x="3722914" y="5225144"/>
            <a:ext cx="1735494" cy="139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016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70924"/>
            <a:ext cx="12192000" cy="5687076"/>
          </a:xfrm>
          <a:prstGeom prst="rect">
            <a:avLst/>
          </a:prstGeom>
        </p:spPr>
      </p:pic>
      <p:sp>
        <p:nvSpPr>
          <p:cNvPr id="3" name="TextBox 2"/>
          <p:cNvSpPr txBox="1"/>
          <p:nvPr/>
        </p:nvSpPr>
        <p:spPr>
          <a:xfrm>
            <a:off x="270588" y="149290"/>
            <a:ext cx="11793894" cy="923330"/>
          </a:xfrm>
          <a:prstGeom prst="rect">
            <a:avLst/>
          </a:prstGeom>
          <a:noFill/>
        </p:spPr>
        <p:txBody>
          <a:bodyPr wrap="square" rtlCol="0">
            <a:spAutoFit/>
          </a:bodyPr>
          <a:lstStyle/>
          <a:p>
            <a:pPr algn="ctr"/>
            <a:r>
              <a:rPr lang="en-US" dirty="0" smtClean="0"/>
              <a:t>Mass Delete Videos</a:t>
            </a:r>
          </a:p>
          <a:p>
            <a:pPr algn="ctr"/>
            <a:endParaRPr lang="en-US" dirty="0"/>
          </a:p>
          <a:p>
            <a:pPr algn="ctr"/>
            <a:r>
              <a:rPr lang="en-US" dirty="0" smtClean="0"/>
              <a:t>Screen 1</a:t>
            </a:r>
            <a:endParaRPr lang="en-US" dirty="0"/>
          </a:p>
        </p:txBody>
      </p:sp>
    </p:spTree>
    <p:extLst>
      <p:ext uri="{BB962C8B-B14F-4D97-AF65-F5344CB8AC3E}">
        <p14:creationId xmlns:p14="http://schemas.microsoft.com/office/powerpoint/2010/main" val="3763962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79016"/>
            <a:ext cx="12192000" cy="6285678"/>
          </a:xfrm>
          <a:prstGeom prst="rect">
            <a:avLst/>
          </a:prstGeom>
        </p:spPr>
      </p:pic>
      <p:sp>
        <p:nvSpPr>
          <p:cNvPr id="3" name="TextBox 2"/>
          <p:cNvSpPr txBox="1"/>
          <p:nvPr/>
        </p:nvSpPr>
        <p:spPr>
          <a:xfrm>
            <a:off x="0" y="74645"/>
            <a:ext cx="12111135" cy="369332"/>
          </a:xfrm>
          <a:prstGeom prst="rect">
            <a:avLst/>
          </a:prstGeom>
          <a:noFill/>
        </p:spPr>
        <p:txBody>
          <a:bodyPr wrap="square" rtlCol="0">
            <a:spAutoFit/>
          </a:bodyPr>
          <a:lstStyle/>
          <a:p>
            <a:pPr algn="ctr"/>
            <a:r>
              <a:rPr lang="en-US" dirty="0" smtClean="0"/>
              <a:t>Screen 2</a:t>
            </a:r>
            <a:endParaRPr lang="en-US" dirty="0"/>
          </a:p>
        </p:txBody>
      </p:sp>
    </p:spTree>
    <p:extLst>
      <p:ext uri="{BB962C8B-B14F-4D97-AF65-F5344CB8AC3E}">
        <p14:creationId xmlns:p14="http://schemas.microsoft.com/office/powerpoint/2010/main" val="3814394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15923" y="0"/>
            <a:ext cx="8992094" cy="6858000"/>
          </a:xfrm>
          <a:prstGeom prst="rect">
            <a:avLst/>
          </a:prstGeom>
        </p:spPr>
      </p:pic>
      <p:sp>
        <p:nvSpPr>
          <p:cNvPr id="8" name="Oval 7"/>
          <p:cNvSpPr/>
          <p:nvPr/>
        </p:nvSpPr>
        <p:spPr>
          <a:xfrm>
            <a:off x="2276669" y="3806890"/>
            <a:ext cx="8238931" cy="1866122"/>
          </a:xfrm>
          <a:prstGeom prst="ellipse">
            <a:avLst/>
          </a:prstGeom>
          <a:noFill/>
          <a:ln w="28575"/>
          <a:effectLst>
            <a:glow rad="63500">
              <a:schemeClr val="accent5">
                <a:satMod val="175000"/>
                <a:alpha val="40000"/>
              </a:schemeClr>
            </a:glow>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8620" y="1763487"/>
            <a:ext cx="2118049" cy="369332"/>
          </a:xfrm>
          <a:prstGeom prst="rect">
            <a:avLst/>
          </a:prstGeom>
          <a:solidFill>
            <a:schemeClr val="accent1">
              <a:lumMod val="60000"/>
              <a:lumOff val="40000"/>
            </a:schemeClr>
          </a:solidFill>
        </p:spPr>
        <p:txBody>
          <a:bodyPr wrap="square" rtlCol="0">
            <a:spAutoFit/>
          </a:bodyPr>
          <a:lstStyle/>
          <a:p>
            <a:pPr algn="ctr"/>
            <a:r>
              <a:rPr lang="en-US" dirty="0" smtClean="0"/>
              <a:t>Featured Videos</a:t>
            </a:r>
            <a:endParaRPr lang="en-US" dirty="0"/>
          </a:p>
        </p:txBody>
      </p:sp>
      <p:cxnSp>
        <p:nvCxnSpPr>
          <p:cNvPr id="11" name="Straight Arrow Connector 10"/>
          <p:cNvCxnSpPr/>
          <p:nvPr/>
        </p:nvCxnSpPr>
        <p:spPr>
          <a:xfrm>
            <a:off x="1082351" y="2132819"/>
            <a:ext cx="1586204" cy="21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7688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436" y="0"/>
            <a:ext cx="8433128" cy="6858000"/>
          </a:xfrm>
          <a:prstGeom prst="rect">
            <a:avLst/>
          </a:prstGeom>
        </p:spPr>
      </p:pic>
      <p:sp>
        <p:nvSpPr>
          <p:cNvPr id="3" name="TextBox 2"/>
          <p:cNvSpPr txBox="1"/>
          <p:nvPr/>
        </p:nvSpPr>
        <p:spPr>
          <a:xfrm>
            <a:off x="1996751" y="6027576"/>
            <a:ext cx="8117633" cy="369332"/>
          </a:xfrm>
          <a:prstGeom prst="rect">
            <a:avLst/>
          </a:prstGeom>
          <a:solidFill>
            <a:schemeClr val="accent1">
              <a:lumMod val="40000"/>
              <a:lumOff val="60000"/>
            </a:schemeClr>
          </a:solidFill>
        </p:spPr>
        <p:txBody>
          <a:bodyPr wrap="square" rtlCol="0">
            <a:spAutoFit/>
          </a:bodyPr>
          <a:lstStyle/>
          <a:p>
            <a:pPr algn="ctr"/>
            <a:r>
              <a:rPr lang="en-US" dirty="0" smtClean="0"/>
              <a:t>On Click of the Featured </a:t>
            </a:r>
            <a:r>
              <a:rPr lang="en-US" dirty="0" err="1" smtClean="0"/>
              <a:t>Video,It</a:t>
            </a:r>
            <a:r>
              <a:rPr lang="en-US" smtClean="0"/>
              <a:t> Opens </a:t>
            </a:r>
            <a:r>
              <a:rPr lang="en-US" dirty="0" smtClean="0"/>
              <a:t>in a lightbox.</a:t>
            </a:r>
            <a:endParaRPr lang="en-US" dirty="0"/>
          </a:p>
        </p:txBody>
      </p:sp>
    </p:spTree>
    <p:extLst>
      <p:ext uri="{BB962C8B-B14F-4D97-AF65-F5344CB8AC3E}">
        <p14:creationId xmlns:p14="http://schemas.microsoft.com/office/powerpoint/2010/main" val="1945616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4761" y="2364059"/>
            <a:ext cx="9723864" cy="553998"/>
          </a:xfrm>
          <a:prstGeom prst="rect">
            <a:avLst/>
          </a:prstGeom>
          <a:noFill/>
        </p:spPr>
        <p:txBody>
          <a:bodyPr wrap="square" rtlCol="0">
            <a:spAutoFit/>
          </a:bodyPr>
          <a:lstStyle/>
          <a:p>
            <a:pPr algn="ctr"/>
            <a:r>
              <a:rPr lang="en-US" sz="3000" b="1" smtClean="0"/>
              <a:t>Classification Module</a:t>
            </a:r>
            <a:endParaRPr lang="en-US" sz="3000" b="1" dirty="0"/>
          </a:p>
        </p:txBody>
      </p:sp>
    </p:spTree>
    <p:extLst>
      <p:ext uri="{BB962C8B-B14F-4D97-AF65-F5344CB8AC3E}">
        <p14:creationId xmlns:p14="http://schemas.microsoft.com/office/powerpoint/2010/main" val="1638783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6163" y="951722"/>
            <a:ext cx="8098972" cy="2308324"/>
          </a:xfrm>
          <a:prstGeom prst="rect">
            <a:avLst/>
          </a:prstGeom>
          <a:noFill/>
        </p:spPr>
        <p:txBody>
          <a:bodyPr wrap="square" rtlCol="0">
            <a:spAutoFit/>
          </a:bodyPr>
          <a:lstStyle/>
          <a:p>
            <a:r>
              <a:rPr lang="en-US" dirty="0"/>
              <a:t>Chapter 1 : Classification Group</a:t>
            </a:r>
          </a:p>
          <a:p>
            <a:endParaRPr lang="en-US" dirty="0"/>
          </a:p>
          <a:p>
            <a:r>
              <a:rPr lang="en-US" dirty="0" smtClean="0"/>
              <a:t>This </a:t>
            </a:r>
            <a:r>
              <a:rPr lang="en-US" dirty="0"/>
              <a:t>Module is basically an Interface which will be used for Adding the Classification Groups.</a:t>
            </a:r>
          </a:p>
          <a:p>
            <a:endParaRPr lang="en-US" dirty="0" smtClean="0"/>
          </a:p>
          <a:p>
            <a:r>
              <a:rPr lang="en-US" dirty="0" smtClean="0"/>
              <a:t>Following </a:t>
            </a:r>
            <a:r>
              <a:rPr lang="en-US" dirty="0"/>
              <a:t>Screenshots provide the Detailed Flow of how to add/edit and view the Classifications from Admin Module.</a:t>
            </a:r>
          </a:p>
          <a:p>
            <a:endParaRPr lang="en-US" dirty="0" smtClean="0"/>
          </a:p>
        </p:txBody>
      </p:sp>
    </p:spTree>
    <p:extLst>
      <p:ext uri="{BB962C8B-B14F-4D97-AF65-F5344CB8AC3E}">
        <p14:creationId xmlns:p14="http://schemas.microsoft.com/office/powerpoint/2010/main" val="2868379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1053" y="1468114"/>
            <a:ext cx="6436664" cy="4475826"/>
          </a:xfrm>
          <a:prstGeom prst="rect">
            <a:avLst/>
          </a:prstGeom>
        </p:spPr>
      </p:pic>
      <p:sp>
        <p:nvSpPr>
          <p:cNvPr id="4" name="TextBox 3"/>
          <p:cNvSpPr txBox="1"/>
          <p:nvPr/>
        </p:nvSpPr>
        <p:spPr>
          <a:xfrm>
            <a:off x="1147665" y="429208"/>
            <a:ext cx="4702629" cy="369332"/>
          </a:xfrm>
          <a:prstGeom prst="rect">
            <a:avLst/>
          </a:prstGeom>
          <a:noFill/>
        </p:spPr>
        <p:txBody>
          <a:bodyPr wrap="square" rtlCol="0">
            <a:spAutoFit/>
          </a:bodyPr>
          <a:lstStyle/>
          <a:p>
            <a:r>
              <a:rPr lang="en-US"/>
              <a:t>Login as Admin using admin credentials.</a:t>
            </a:r>
            <a:endParaRPr lang="en-US" dirty="0"/>
          </a:p>
        </p:txBody>
      </p:sp>
    </p:spTree>
    <p:extLst>
      <p:ext uri="{BB962C8B-B14F-4D97-AF65-F5344CB8AC3E}">
        <p14:creationId xmlns:p14="http://schemas.microsoft.com/office/powerpoint/2010/main" val="4275589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1026366"/>
            <a:ext cx="12192000" cy="5831633"/>
          </a:xfrm>
          <a:prstGeom prst="rect">
            <a:avLst/>
          </a:prstGeom>
        </p:spPr>
      </p:pic>
      <p:sp>
        <p:nvSpPr>
          <p:cNvPr id="3" name="Oval 2"/>
          <p:cNvSpPr/>
          <p:nvPr/>
        </p:nvSpPr>
        <p:spPr>
          <a:xfrm>
            <a:off x="702527" y="903249"/>
            <a:ext cx="1683834" cy="613317"/>
          </a:xfrm>
          <a:prstGeom prst="ellipse">
            <a:avLst/>
          </a:prstGeom>
          <a:noFill/>
          <a:ln w="381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0" y="1516566"/>
            <a:ext cx="702527" cy="51295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205273"/>
            <a:ext cx="12192000" cy="830997"/>
          </a:xfrm>
          <a:prstGeom prst="rect">
            <a:avLst/>
          </a:prstGeom>
          <a:noFill/>
        </p:spPr>
        <p:txBody>
          <a:bodyPr wrap="square" rtlCol="0">
            <a:spAutoFit/>
          </a:bodyPr>
          <a:lstStyle/>
          <a:p>
            <a:pPr algn="ctr"/>
            <a:r>
              <a:rPr lang="en-US" dirty="0" smtClean="0"/>
              <a:t>Navigating to Video Classification Link</a:t>
            </a:r>
          </a:p>
          <a:p>
            <a:pPr algn="ctr"/>
            <a:r>
              <a:rPr lang="en-US" sz="1200" dirty="0" smtClean="0"/>
              <a:t>Gallery             Manage Video Classification</a:t>
            </a:r>
            <a:endParaRPr lang="en-US" sz="1200" dirty="0"/>
          </a:p>
          <a:p>
            <a:endParaRPr lang="en-US" dirty="0"/>
          </a:p>
        </p:txBody>
      </p:sp>
      <p:cxnSp>
        <p:nvCxnSpPr>
          <p:cNvPr id="7" name="Straight Arrow Connector 6"/>
          <p:cNvCxnSpPr/>
          <p:nvPr/>
        </p:nvCxnSpPr>
        <p:spPr>
          <a:xfrm flipV="1">
            <a:off x="5253134" y="620771"/>
            <a:ext cx="382555" cy="1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708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1082350"/>
            <a:ext cx="12192000" cy="5775649"/>
          </a:xfrm>
          <a:prstGeom prst="rect">
            <a:avLst/>
          </a:prstGeom>
        </p:spPr>
      </p:pic>
      <p:sp>
        <p:nvSpPr>
          <p:cNvPr id="2" name="TextBox 1"/>
          <p:cNvSpPr txBox="1"/>
          <p:nvPr/>
        </p:nvSpPr>
        <p:spPr>
          <a:xfrm>
            <a:off x="335901" y="214604"/>
            <a:ext cx="11719249" cy="369332"/>
          </a:xfrm>
          <a:prstGeom prst="rect">
            <a:avLst/>
          </a:prstGeom>
          <a:noFill/>
        </p:spPr>
        <p:txBody>
          <a:bodyPr wrap="square" rtlCol="0">
            <a:spAutoFit/>
          </a:bodyPr>
          <a:lstStyle/>
          <a:p>
            <a:pPr algn="ctr"/>
            <a:r>
              <a:rPr lang="en-US" dirty="0" smtClean="0"/>
              <a:t>Grid View Of Classification Groups</a:t>
            </a:r>
            <a:endParaRPr lang="en-US" dirty="0"/>
          </a:p>
        </p:txBody>
      </p:sp>
    </p:spTree>
    <p:extLst>
      <p:ext uri="{BB962C8B-B14F-4D97-AF65-F5344CB8AC3E}">
        <p14:creationId xmlns:p14="http://schemas.microsoft.com/office/powerpoint/2010/main" val="3508373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802888"/>
            <a:ext cx="12192000" cy="6133171"/>
          </a:xfrm>
          <a:prstGeom prst="rect">
            <a:avLst/>
          </a:prstGeom>
        </p:spPr>
      </p:pic>
      <p:sp>
        <p:nvSpPr>
          <p:cNvPr id="4" name="Oval 3"/>
          <p:cNvSpPr/>
          <p:nvPr/>
        </p:nvSpPr>
        <p:spPr>
          <a:xfrm>
            <a:off x="9935963" y="1493353"/>
            <a:ext cx="2096430" cy="11708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9249" y="83976"/>
            <a:ext cx="11902751" cy="369332"/>
          </a:xfrm>
          <a:prstGeom prst="rect">
            <a:avLst/>
          </a:prstGeom>
          <a:noFill/>
        </p:spPr>
        <p:txBody>
          <a:bodyPr wrap="square" rtlCol="0">
            <a:spAutoFit/>
          </a:bodyPr>
          <a:lstStyle/>
          <a:p>
            <a:pPr algn="ctr"/>
            <a:r>
              <a:rPr lang="en-US" dirty="0" smtClean="0"/>
              <a:t>Navigating to Add Classification Group</a:t>
            </a:r>
            <a:endParaRPr lang="en-US" dirty="0"/>
          </a:p>
        </p:txBody>
      </p:sp>
    </p:spTree>
    <p:extLst>
      <p:ext uri="{BB962C8B-B14F-4D97-AF65-F5344CB8AC3E}">
        <p14:creationId xmlns:p14="http://schemas.microsoft.com/office/powerpoint/2010/main" val="3080844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774440"/>
            <a:ext cx="12192000" cy="6083559"/>
          </a:xfrm>
          <a:prstGeom prst="rect">
            <a:avLst/>
          </a:prstGeom>
        </p:spPr>
      </p:pic>
      <p:sp>
        <p:nvSpPr>
          <p:cNvPr id="3" name="TextBox 2"/>
          <p:cNvSpPr txBox="1"/>
          <p:nvPr/>
        </p:nvSpPr>
        <p:spPr>
          <a:xfrm>
            <a:off x="251927" y="130629"/>
            <a:ext cx="11940073" cy="369332"/>
          </a:xfrm>
          <a:prstGeom prst="rect">
            <a:avLst/>
          </a:prstGeom>
          <a:noFill/>
        </p:spPr>
        <p:txBody>
          <a:bodyPr wrap="square" rtlCol="0">
            <a:spAutoFit/>
          </a:bodyPr>
          <a:lstStyle/>
          <a:p>
            <a:pPr algn="ctr"/>
            <a:r>
              <a:rPr lang="en-US" dirty="0" smtClean="0"/>
              <a:t>Add Classification Screen</a:t>
            </a:r>
            <a:endParaRPr lang="en-US" dirty="0"/>
          </a:p>
        </p:txBody>
      </p:sp>
    </p:spTree>
    <p:extLst>
      <p:ext uri="{BB962C8B-B14F-4D97-AF65-F5344CB8AC3E}">
        <p14:creationId xmlns:p14="http://schemas.microsoft.com/office/powerpoint/2010/main" val="1265194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283</Words>
  <Application>Microsoft Office PowerPoint</Application>
  <PresentationFormat>Widescreen</PresentationFormat>
  <Paragraphs>62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Video Gallery Extension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ITC INFOTECH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Gallery Extension</dc:title>
  <dc:creator>Dilip Kalathingal</dc:creator>
  <cp:lastModifiedBy>Dilip Kalathingal</cp:lastModifiedBy>
  <cp:revision>52</cp:revision>
  <dcterms:created xsi:type="dcterms:W3CDTF">2016-09-23T10:06:35Z</dcterms:created>
  <dcterms:modified xsi:type="dcterms:W3CDTF">2016-10-19T09:37:44Z</dcterms:modified>
</cp:coreProperties>
</file>