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75" r:id="rId4"/>
    <p:sldId id="278" r:id="rId5"/>
    <p:sldId id="276" r:id="rId6"/>
    <p:sldId id="259" r:id="rId7"/>
    <p:sldId id="266" r:id="rId8"/>
    <p:sldId id="285" r:id="rId9"/>
    <p:sldId id="286" r:id="rId10"/>
    <p:sldId id="268" r:id="rId11"/>
    <p:sldId id="269" r:id="rId12"/>
    <p:sldId id="270" r:id="rId13"/>
    <p:sldId id="279" r:id="rId14"/>
    <p:sldId id="267" r:id="rId15"/>
    <p:sldId id="273" r:id="rId16"/>
    <p:sldId id="280" r:id="rId17"/>
    <p:sldId id="281" r:id="rId18"/>
    <p:sldId id="282" r:id="rId19"/>
    <p:sldId id="283" r:id="rId20"/>
    <p:sldId id="284" r:id="rId21"/>
    <p:sldId id="262" r:id="rId22"/>
    <p:sldId id="26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8" autoAdjust="0"/>
    <p:restoredTop sz="82527" autoAdjust="0"/>
  </p:normalViewPr>
  <p:slideViewPr>
    <p:cSldViewPr snapToGrid="0">
      <p:cViewPr varScale="1">
        <p:scale>
          <a:sx n="113" d="100"/>
          <a:sy n="113" d="100"/>
        </p:scale>
        <p:origin x="348" y="13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899638-2F7E-4554-9E8B-64272F1E901D}" type="datetimeFigureOut">
              <a:rPr lang="en-IN" smtClean="0"/>
              <a:t>04-05-2022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695A74-62C4-488A-9611-95F3A6BE31E9}" type="slidenum">
              <a:rPr lang="en-IN" smtClean="0"/>
              <a:t>‹#›</a:t>
            </a:fld>
            <a:endParaRPr lang="en-IN"/>
          </a:p>
        </p:txBody>
      </p:sp>
    </p:spTree>
    <p:extLst>
      <p:ext uri="{BB962C8B-B14F-4D97-AF65-F5344CB8AC3E}">
        <p14:creationId xmlns:p14="http://schemas.microsoft.com/office/powerpoint/2010/main" val="782076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Algorithm used- its description</a:t>
            </a:r>
          </a:p>
          <a:p>
            <a:r>
              <a:rPr lang="en-US" dirty="0"/>
              <a:t>  3. Flow chart of the proposed solution </a:t>
            </a:r>
          </a:p>
          <a:p>
            <a:r>
              <a:rPr lang="en-US" dirty="0"/>
              <a:t>  4. Numeric example of the algorithm (Sample input - expected output)</a:t>
            </a:r>
          </a:p>
          <a:p>
            <a:r>
              <a:rPr lang="en-US" dirty="0"/>
              <a:t>  5. Coding status and testing</a:t>
            </a:r>
          </a:p>
          <a:p>
            <a:r>
              <a:rPr lang="en-US" dirty="0"/>
              <a:t>  6. Work division</a:t>
            </a:r>
          </a:p>
          <a:p>
            <a:r>
              <a:rPr lang="en-US" dirty="0"/>
              <a:t>  7. GitHub commits</a:t>
            </a:r>
            <a:endParaRPr lang="en-IN" dirty="0"/>
          </a:p>
        </p:txBody>
      </p:sp>
      <p:sp>
        <p:nvSpPr>
          <p:cNvPr id="4" name="Slide Number Placeholder 3"/>
          <p:cNvSpPr>
            <a:spLocks noGrp="1"/>
          </p:cNvSpPr>
          <p:nvPr>
            <p:ph type="sldNum" sz="quarter" idx="5"/>
          </p:nvPr>
        </p:nvSpPr>
        <p:spPr/>
        <p:txBody>
          <a:bodyPr/>
          <a:lstStyle/>
          <a:p>
            <a:fld id="{2F695A74-62C4-488A-9611-95F3A6BE31E9}" type="slidenum">
              <a:rPr lang="en-IN" smtClean="0"/>
              <a:t>1</a:t>
            </a:fld>
            <a:endParaRPr lang="en-IN"/>
          </a:p>
        </p:txBody>
      </p:sp>
    </p:spTree>
    <p:extLst>
      <p:ext uri="{BB962C8B-B14F-4D97-AF65-F5344CB8AC3E}">
        <p14:creationId xmlns:p14="http://schemas.microsoft.com/office/powerpoint/2010/main" val="4133523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F695A74-62C4-488A-9611-95F3A6BE31E9}" type="slidenum">
              <a:rPr lang="en-IN" smtClean="0"/>
              <a:t>2</a:t>
            </a:fld>
            <a:endParaRPr lang="en-IN"/>
          </a:p>
        </p:txBody>
      </p:sp>
    </p:spTree>
    <p:extLst>
      <p:ext uri="{BB962C8B-B14F-4D97-AF65-F5344CB8AC3E}">
        <p14:creationId xmlns:p14="http://schemas.microsoft.com/office/powerpoint/2010/main" val="947852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F695A74-62C4-488A-9611-95F3A6BE31E9}" type="slidenum">
              <a:rPr lang="en-IN" smtClean="0"/>
              <a:t>3</a:t>
            </a:fld>
            <a:endParaRPr lang="en-IN"/>
          </a:p>
        </p:txBody>
      </p:sp>
    </p:spTree>
    <p:extLst>
      <p:ext uri="{BB962C8B-B14F-4D97-AF65-F5344CB8AC3E}">
        <p14:creationId xmlns:p14="http://schemas.microsoft.com/office/powerpoint/2010/main" val="3374541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F695A74-62C4-488A-9611-95F3A6BE31E9}" type="slidenum">
              <a:rPr lang="en-IN" smtClean="0"/>
              <a:t>4</a:t>
            </a:fld>
            <a:endParaRPr lang="en-IN"/>
          </a:p>
        </p:txBody>
      </p:sp>
    </p:spTree>
    <p:extLst>
      <p:ext uri="{BB962C8B-B14F-4D97-AF65-F5344CB8AC3E}">
        <p14:creationId xmlns:p14="http://schemas.microsoft.com/office/powerpoint/2010/main" val="4174109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F695A74-62C4-488A-9611-95F3A6BE31E9}" type="slidenum">
              <a:rPr lang="en-IN" smtClean="0"/>
              <a:t>5</a:t>
            </a:fld>
            <a:endParaRPr lang="en-IN"/>
          </a:p>
        </p:txBody>
      </p:sp>
    </p:spTree>
    <p:extLst>
      <p:ext uri="{BB962C8B-B14F-4D97-AF65-F5344CB8AC3E}">
        <p14:creationId xmlns:p14="http://schemas.microsoft.com/office/powerpoint/2010/main" val="3700504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F695A74-62C4-488A-9611-95F3A6BE31E9}" type="slidenum">
              <a:rPr lang="en-IN" smtClean="0"/>
              <a:t>6</a:t>
            </a:fld>
            <a:endParaRPr lang="en-IN"/>
          </a:p>
        </p:txBody>
      </p:sp>
    </p:spTree>
    <p:extLst>
      <p:ext uri="{BB962C8B-B14F-4D97-AF65-F5344CB8AC3E}">
        <p14:creationId xmlns:p14="http://schemas.microsoft.com/office/powerpoint/2010/main" val="326955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13771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70153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811194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959902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446CC2-EC25-4877-9324-8E6B392E2242}"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10049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1446CC2-EC25-4877-9324-8E6B392E2242}"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442747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1446CC2-EC25-4877-9324-8E6B392E2242}" type="datetimeFigureOut">
              <a:rPr lang="en-IN" smtClean="0"/>
              <a:t>04-05-2022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83928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1446CC2-EC25-4877-9324-8E6B392E2242}" type="datetimeFigureOut">
              <a:rPr lang="en-IN" smtClean="0"/>
              <a:t>04-05-2022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986631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46CC2-EC25-4877-9324-8E6B392E2242}" type="datetimeFigureOut">
              <a:rPr lang="en-IN" smtClean="0"/>
              <a:t>04-05-2022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679991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1446CC2-EC25-4877-9324-8E6B392E2242}"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29183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1446CC2-EC25-4877-9324-8E6B392E2242}"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018217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46CC2-EC25-4877-9324-8E6B392E2242}" type="datetimeFigureOut">
              <a:rPr lang="en-IN" smtClean="0"/>
              <a:t>04-05-2022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3268886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link.springer.com/chapter/10.1007/978-3-030-57602-8_4#auth-Xiaoyan-Zhang" TargetMode="External"/><Relationship Id="rId13" Type="http://schemas.openxmlformats.org/officeDocument/2006/relationships/hyperlink" Target="https://link.springer.com/chapter/10.1007/978-3-030-59267-7_6#auth-Miao-Liu" TargetMode="External"/><Relationship Id="rId3" Type="http://schemas.openxmlformats.org/officeDocument/2006/relationships/image" Target="../media/image1.png"/><Relationship Id="rId7" Type="http://schemas.openxmlformats.org/officeDocument/2006/relationships/hyperlink" Target="https://link.springer.com/chapter/10.1007/978-3-030-57602-8_4#auth-Jian-Sun" TargetMode="External"/><Relationship Id="rId12" Type="http://schemas.openxmlformats.org/officeDocument/2006/relationships/hyperlink" Target="https://link.springer.com/chapter/10.1007/978-3-030-59267-7_6#auth-Ke-Qi"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link.springer.com/chapter/10.1007/978-3-030-57602-8_4#auth-Yuefang-Sun" TargetMode="External"/><Relationship Id="rId11" Type="http://schemas.openxmlformats.org/officeDocument/2006/relationships/hyperlink" Target="https://link.springer.com/chapter/10.1007/978-3-030-59267-7_6#auth-Fufang-Li" TargetMode="External"/><Relationship Id="rId5" Type="http://schemas.openxmlformats.org/officeDocument/2006/relationships/hyperlink" Target="https://link.springer.com/chapter/10.1007/978-3-030-57602-8_4#auth-Donglei-Du" TargetMode="External"/><Relationship Id="rId15" Type="http://schemas.openxmlformats.org/officeDocument/2006/relationships/hyperlink" Target="https://link.springer.com/chapter/10.1007/978-3-030-59267-7_6#chapter-info" TargetMode="External"/><Relationship Id="rId10" Type="http://schemas.openxmlformats.org/officeDocument/2006/relationships/hyperlink" Target="https://link.springer.com/chapter/10.1007/978-3-030-59267-7_6#auth-Wenbin-Chen" TargetMode="External"/><Relationship Id="rId4" Type="http://schemas.openxmlformats.org/officeDocument/2006/relationships/hyperlink" Target="https://link.springer.com/chapter/10.1007/978-3-030-57602-8_4#auth-Haiyun-Sheng" TargetMode="External"/><Relationship Id="rId9" Type="http://schemas.openxmlformats.org/officeDocument/2006/relationships/hyperlink" Target="https://link.springer.com/chapter/10.1007/978-3-030-57602-8_4#chapter-info" TargetMode="External"/><Relationship Id="rId14" Type="http://schemas.openxmlformats.org/officeDocument/2006/relationships/hyperlink" Target="https://link.springer.com/chapter/10.1007/978-3-030-59267-7_6#auth-Maobin-Ta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1246094" y="757507"/>
            <a:ext cx="9699812" cy="762736"/>
          </a:xfrm>
        </p:spPr>
        <p:txBody>
          <a:bodyPr>
            <a:normAutofit fontScale="90000"/>
          </a:bodyPr>
          <a:lstStyle/>
          <a:p>
            <a:r>
              <a:rPr lang="en-IN" sz="4400" b="1" dirty="0">
                <a:solidFill>
                  <a:schemeClr val="accent1">
                    <a:lumMod val="75000"/>
                  </a:schemeClr>
                </a:solidFill>
                <a:latin typeface="Times New Roman" panose="02020603050405020304" pitchFamily="18" charset="0"/>
                <a:cs typeface="Times New Roman" panose="02020603050405020304" pitchFamily="18" charset="0"/>
              </a:rPr>
              <a:t>DESIGN AND ANALYSIS OF ALGORITHMS</a:t>
            </a:r>
            <a:endParaRPr lang="en-IN"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1524000" y="3711368"/>
            <a:ext cx="9144000" cy="1655762"/>
          </a:xfrm>
        </p:spPr>
        <p:txBody>
          <a:bodyPr>
            <a:noAutofit/>
          </a:bodyPr>
          <a:lstStyle/>
          <a:p>
            <a:r>
              <a:rPr lang="en-IN" sz="1800" u="sng" dirty="0">
                <a:solidFill>
                  <a:schemeClr val="accent6">
                    <a:lumMod val="75000"/>
                  </a:schemeClr>
                </a:solidFill>
                <a:latin typeface="Times New Roman" panose="02020603050405020304" pitchFamily="18" charset="0"/>
                <a:cs typeface="Times New Roman" panose="02020603050405020304" pitchFamily="18" charset="0"/>
              </a:rPr>
              <a:t>Team Members : </a:t>
            </a:r>
          </a:p>
          <a:p>
            <a:r>
              <a:rPr lang="en-IN" sz="1600" dirty="0">
                <a:solidFill>
                  <a:schemeClr val="accent6">
                    <a:lumMod val="75000"/>
                  </a:schemeClr>
                </a:solidFill>
                <a:latin typeface="Times New Roman" panose="02020603050405020304" pitchFamily="18" charset="0"/>
                <a:cs typeface="Times New Roman" panose="02020603050405020304" pitchFamily="18" charset="0"/>
              </a:rPr>
              <a:t>G . Dilip Reddy               –       2010030041</a:t>
            </a:r>
          </a:p>
          <a:p>
            <a:r>
              <a:rPr lang="en-IN" sz="1600" dirty="0">
                <a:solidFill>
                  <a:schemeClr val="accent6">
                    <a:lumMod val="75000"/>
                  </a:schemeClr>
                </a:solidFill>
                <a:latin typeface="Times New Roman" panose="02020603050405020304" pitchFamily="18" charset="0"/>
                <a:cs typeface="Times New Roman" panose="02020603050405020304" pitchFamily="18" charset="0"/>
              </a:rPr>
              <a:t>K . Vamshi                       –       2010030326</a:t>
            </a:r>
          </a:p>
          <a:p>
            <a:r>
              <a:rPr lang="en-IN" sz="1600" dirty="0">
                <a:solidFill>
                  <a:schemeClr val="accent6">
                    <a:lumMod val="75000"/>
                  </a:schemeClr>
                </a:solidFill>
                <a:latin typeface="Times New Roman" panose="02020603050405020304" pitchFamily="18" charset="0"/>
                <a:cs typeface="Times New Roman" panose="02020603050405020304" pitchFamily="18" charset="0"/>
              </a:rPr>
              <a:t>M . Ruchitha                   –       2010030480</a:t>
            </a:r>
          </a:p>
          <a:p>
            <a:r>
              <a:rPr lang="en-IN" sz="1600" dirty="0">
                <a:solidFill>
                  <a:schemeClr val="accent6">
                    <a:lumMod val="75000"/>
                  </a:schemeClr>
                </a:solidFill>
                <a:latin typeface="Times New Roman" panose="02020603050405020304" pitchFamily="18" charset="0"/>
                <a:cs typeface="Times New Roman" panose="02020603050405020304" pitchFamily="18" charset="0"/>
              </a:rPr>
              <a:t>P . Venkata Sai Aditya   –      2010030434</a:t>
            </a:r>
          </a:p>
          <a:p>
            <a:endParaRPr lang="en-IN" sz="1600" dirty="0">
              <a:solidFill>
                <a:schemeClr val="accent6">
                  <a:lumMod val="75000"/>
                </a:schemeClr>
              </a:solidFill>
              <a:latin typeface="Times New Roman" panose="02020603050405020304" pitchFamily="18" charset="0"/>
              <a:cs typeface="Times New Roman" panose="02020603050405020304" pitchFamily="18" charset="0"/>
            </a:endParaRPr>
          </a:p>
          <a:p>
            <a:r>
              <a:rPr lang="en-IN" sz="1600" b="1" dirty="0">
                <a:solidFill>
                  <a:schemeClr val="accent6">
                    <a:lumMod val="75000"/>
                  </a:schemeClr>
                </a:solidFill>
                <a:latin typeface="Times New Roman" panose="02020603050405020304" pitchFamily="18" charset="0"/>
                <a:cs typeface="Times New Roman" panose="02020603050405020304" pitchFamily="18" charset="0"/>
              </a:rPr>
              <a:t>Under the guidance of </a:t>
            </a:r>
          </a:p>
          <a:p>
            <a:r>
              <a:rPr lang="en-IN" sz="1600" dirty="0">
                <a:solidFill>
                  <a:schemeClr val="accent6">
                    <a:lumMod val="75000"/>
                  </a:schemeClr>
                </a:solidFill>
                <a:latin typeface="Times New Roman" panose="02020603050405020304" pitchFamily="18" charset="0"/>
                <a:cs typeface="Times New Roman" panose="02020603050405020304" pitchFamily="18" charset="0"/>
              </a:rPr>
              <a:t>P. Sree Lakshmi Mam</a:t>
            </a:r>
          </a:p>
        </p:txBody>
      </p:sp>
      <p:sp>
        <p:nvSpPr>
          <p:cNvPr id="5" name="TextBox 4">
            <a:extLst>
              <a:ext uri="{FF2B5EF4-FFF2-40B4-BE49-F238E27FC236}">
                <a16:creationId xmlns:a16="http://schemas.microsoft.com/office/drawing/2014/main" id="{A883F8C3-0B06-4ECC-9B8B-E4BBD89B991C}"/>
              </a:ext>
            </a:extLst>
          </p:cNvPr>
          <p:cNvSpPr txBox="1"/>
          <p:nvPr/>
        </p:nvSpPr>
        <p:spPr>
          <a:xfrm>
            <a:off x="2268415" y="1954086"/>
            <a:ext cx="7807570" cy="1323439"/>
          </a:xfrm>
          <a:prstGeom prst="rect">
            <a:avLst/>
          </a:prstGeom>
          <a:noFill/>
        </p:spPr>
        <p:txBody>
          <a:bodyPr wrap="square">
            <a:spAutoFit/>
          </a:bodyPr>
          <a:lstStyle/>
          <a:p>
            <a:r>
              <a:rPr lang="en-US" sz="4000" b="1" dirty="0">
                <a:solidFill>
                  <a:schemeClr val="accent4">
                    <a:lumMod val="75000"/>
                  </a:schemeClr>
                </a:solidFill>
                <a:latin typeface="Times New Roman" panose="02020603050405020304" pitchFamily="18" charset="0"/>
                <a:cs typeface="Times New Roman" panose="02020603050405020304" pitchFamily="18" charset="0"/>
              </a:rPr>
              <a:t>         AN APPLICATION FOR   </a:t>
            </a:r>
          </a:p>
          <a:p>
            <a:r>
              <a:rPr lang="en-US" sz="4000" b="1" dirty="0">
                <a:solidFill>
                  <a:schemeClr val="accent4">
                    <a:lumMod val="75000"/>
                  </a:schemeClr>
                </a:solidFill>
                <a:latin typeface="Times New Roman" panose="02020603050405020304" pitchFamily="18" charset="0"/>
                <a:cs typeface="Times New Roman" panose="02020603050405020304" pitchFamily="18" charset="0"/>
              </a:rPr>
              <a:t>       OPENING COFFEE SHOPS</a:t>
            </a:r>
            <a:endParaRPr lang="en-IN" sz="4000" b="1"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1026" name="Picture 2" descr="Best Private University in Telangana &amp; Andhra Pradesh | KLH">
            <a:extLst>
              <a:ext uri="{FF2B5EF4-FFF2-40B4-BE49-F238E27FC236}">
                <a16:creationId xmlns:a16="http://schemas.microsoft.com/office/drawing/2014/main" id="{FA0E0D1E-FE1A-BC48-BFFA-92AEF1E041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42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02880-E9D8-4CEA-89DD-2B752A720005}"/>
              </a:ext>
            </a:extLst>
          </p:cNvPr>
          <p:cNvSpPr>
            <a:spLocks noGrp="1"/>
          </p:cNvSpPr>
          <p:nvPr>
            <p:ph type="title"/>
          </p:nvPr>
        </p:nvSpPr>
        <p:spPr>
          <a:xfrm>
            <a:off x="1243289" y="209688"/>
            <a:ext cx="10515600" cy="930276"/>
          </a:xfrm>
        </p:spPr>
        <p:txBody>
          <a:bodyPr/>
          <a:lstStyle/>
          <a:p>
            <a:r>
              <a:rPr lang="en-IN" b="1" dirty="0">
                <a:latin typeface="Times New Roman" panose="02020603050405020304" pitchFamily="18" charset="0"/>
                <a:cs typeface="Times New Roman" panose="02020603050405020304" pitchFamily="18" charset="0"/>
              </a:rPr>
              <a:t>EXAMPLE</a:t>
            </a:r>
          </a:p>
        </p:txBody>
      </p:sp>
      <p:sp>
        <p:nvSpPr>
          <p:cNvPr id="4" name="TextBox 3">
            <a:extLst>
              <a:ext uri="{FF2B5EF4-FFF2-40B4-BE49-F238E27FC236}">
                <a16:creationId xmlns:a16="http://schemas.microsoft.com/office/drawing/2014/main" id="{A4597270-C79A-4C63-9858-DBD72A855689}"/>
              </a:ext>
            </a:extLst>
          </p:cNvPr>
          <p:cNvSpPr txBox="1"/>
          <p:nvPr/>
        </p:nvSpPr>
        <p:spPr>
          <a:xfrm>
            <a:off x="1528233" y="1202268"/>
            <a:ext cx="9135533" cy="5632311"/>
          </a:xfrm>
          <a:prstGeom prst="rect">
            <a:avLst/>
          </a:prstGeom>
          <a:noFill/>
        </p:spPr>
        <p:txBody>
          <a:bodyPr wrap="square">
            <a:spAutoFit/>
          </a:bodyPr>
          <a:lstStyle/>
          <a:p>
            <a:r>
              <a:rPr lang="en-US" dirty="0"/>
              <a:t>We have a set </a:t>
            </a:r>
            <a:r>
              <a:rPr lang="en-US" b="1" dirty="0"/>
              <a:t>U</a:t>
            </a:r>
            <a:r>
              <a:rPr lang="en-US" dirty="0"/>
              <a:t> (University areas) that needs to be covered with</a:t>
            </a:r>
            <a:r>
              <a:rPr lang="en-US" b="1" dirty="0"/>
              <a:t> C </a:t>
            </a:r>
            <a:r>
              <a:rPr lang="en-US" dirty="0"/>
              <a:t>(camera locations).</a:t>
            </a:r>
          </a:p>
          <a:p>
            <a:endParaRPr lang="en-US" dirty="0"/>
          </a:p>
          <a:p>
            <a:r>
              <a:rPr lang="en-US" b="1" dirty="0"/>
              <a:t>U</a:t>
            </a:r>
            <a:r>
              <a:rPr lang="en-US" dirty="0"/>
              <a:t>={1,2,3,4,5,6,7,8,9,10,11,12,13,14,15}</a:t>
            </a:r>
          </a:p>
          <a:p>
            <a:endParaRPr lang="en-US" dirty="0"/>
          </a:p>
          <a:p>
            <a:r>
              <a:rPr lang="en-US" b="1" dirty="0"/>
              <a:t>C</a:t>
            </a:r>
            <a:r>
              <a:rPr lang="en-US" dirty="0"/>
              <a:t> = {C1,C2,C3,C4,C5,C6,C7,C8}</a:t>
            </a:r>
          </a:p>
          <a:p>
            <a:endParaRPr lang="en-US" dirty="0"/>
          </a:p>
          <a:p>
            <a:r>
              <a:rPr lang="en-US" b="1" dirty="0"/>
              <a:t>C1</a:t>
            </a:r>
            <a:r>
              <a:rPr lang="en-US" dirty="0"/>
              <a:t>={1,3,4,6,7}                                </a:t>
            </a:r>
            <a:r>
              <a:rPr lang="en-US" b="1" dirty="0"/>
              <a:t>C2</a:t>
            </a:r>
            <a:r>
              <a:rPr lang="en-US" dirty="0"/>
              <a:t>={4,7,8,12}</a:t>
            </a:r>
          </a:p>
          <a:p>
            <a:endParaRPr lang="en-US" dirty="0"/>
          </a:p>
          <a:p>
            <a:r>
              <a:rPr lang="en-US" b="1" dirty="0"/>
              <a:t>C3</a:t>
            </a:r>
            <a:r>
              <a:rPr lang="en-US" dirty="0"/>
              <a:t>={2,5,9,11,13}                            </a:t>
            </a:r>
            <a:r>
              <a:rPr lang="en-US" b="1" dirty="0"/>
              <a:t>C4</a:t>
            </a:r>
            <a:r>
              <a:rPr lang="en-US" dirty="0"/>
              <a:t>={1,2,14,15}</a:t>
            </a:r>
          </a:p>
          <a:p>
            <a:endParaRPr lang="en-US" dirty="0"/>
          </a:p>
          <a:p>
            <a:r>
              <a:rPr lang="en-US" b="1" dirty="0"/>
              <a:t>C5</a:t>
            </a:r>
            <a:r>
              <a:rPr lang="en-US" dirty="0"/>
              <a:t>={3,6,10,12,14}                          </a:t>
            </a:r>
            <a:r>
              <a:rPr lang="en-US" b="1" dirty="0"/>
              <a:t>C6</a:t>
            </a:r>
            <a:r>
              <a:rPr lang="en-US" dirty="0"/>
              <a:t>={8,14,15}</a:t>
            </a:r>
          </a:p>
          <a:p>
            <a:endParaRPr lang="en-US" dirty="0"/>
          </a:p>
          <a:p>
            <a:r>
              <a:rPr lang="en-US" b="1" dirty="0"/>
              <a:t>C7</a:t>
            </a:r>
            <a:r>
              <a:rPr lang="en-US" dirty="0"/>
              <a:t>={1,2,6,11}                                 </a:t>
            </a:r>
            <a:r>
              <a:rPr lang="en-US" b="1" dirty="0"/>
              <a:t> C8</a:t>
            </a:r>
            <a:r>
              <a:rPr lang="en-US" dirty="0"/>
              <a:t>={1,2,4,6,8,12}</a:t>
            </a:r>
          </a:p>
          <a:p>
            <a:endParaRPr lang="en-US" dirty="0"/>
          </a:p>
          <a:p>
            <a:endParaRPr lang="en-US" dirty="0"/>
          </a:p>
          <a:p>
            <a:r>
              <a:rPr lang="en-US" dirty="0"/>
              <a:t>The cost of each Camera Location is the same in this case, we just hope to minimize the total number of cameras used, so we can assume the cost of each </a:t>
            </a:r>
            <a:r>
              <a:rPr lang="en-US" b="1" dirty="0"/>
              <a:t>C</a:t>
            </a:r>
            <a:r>
              <a:rPr lang="en-US" dirty="0"/>
              <a:t> to be 1.</a:t>
            </a:r>
          </a:p>
          <a:p>
            <a:endParaRPr lang="en-US" dirty="0"/>
          </a:p>
          <a:p>
            <a:r>
              <a:rPr lang="en-US" dirty="0"/>
              <a:t>Let </a:t>
            </a:r>
            <a:r>
              <a:rPr lang="en-US" b="1" dirty="0"/>
              <a:t>I </a:t>
            </a:r>
            <a:r>
              <a:rPr lang="en-US" dirty="0"/>
              <a:t>represents set of elements included so far. Initialize </a:t>
            </a:r>
            <a:r>
              <a:rPr lang="en-US" b="1" dirty="0"/>
              <a:t>I</a:t>
            </a:r>
            <a:r>
              <a:rPr lang="en-US" dirty="0"/>
              <a:t> to be empty.</a:t>
            </a:r>
          </a:p>
          <a:p>
            <a:endParaRPr lang="en-US" dirty="0"/>
          </a:p>
        </p:txBody>
      </p:sp>
      <p:pic>
        <p:nvPicPr>
          <p:cNvPr id="5" name="Picture 4">
            <a:extLst>
              <a:ext uri="{FF2B5EF4-FFF2-40B4-BE49-F238E27FC236}">
                <a16:creationId xmlns:a16="http://schemas.microsoft.com/office/drawing/2014/main" id="{26FF5F49-CF8F-4CAE-88F6-2C7A89E96088}"/>
              </a:ext>
            </a:extLst>
          </p:cNvPr>
          <p:cNvPicPr>
            <a:picLocks noChangeAspect="1"/>
          </p:cNvPicPr>
          <p:nvPr/>
        </p:nvPicPr>
        <p:blipFill>
          <a:blip r:embed="rId2"/>
          <a:stretch>
            <a:fillRect/>
          </a:stretch>
        </p:blipFill>
        <p:spPr>
          <a:xfrm>
            <a:off x="60575" y="51857"/>
            <a:ext cx="1030313" cy="762066"/>
          </a:xfrm>
          <a:prstGeom prst="rect">
            <a:avLst/>
          </a:prstGeom>
        </p:spPr>
      </p:pic>
    </p:spTree>
    <p:extLst>
      <p:ext uri="{BB962C8B-B14F-4D97-AF65-F5344CB8AC3E}">
        <p14:creationId xmlns:p14="http://schemas.microsoft.com/office/powerpoint/2010/main" val="1394545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A4CD44-BE21-4A68-A198-FBF0ECC53411}"/>
              </a:ext>
            </a:extLst>
          </p:cNvPr>
          <p:cNvSpPr txBox="1"/>
          <p:nvPr/>
        </p:nvSpPr>
        <p:spPr>
          <a:xfrm>
            <a:off x="889000" y="1016843"/>
            <a:ext cx="11573934" cy="5078313"/>
          </a:xfrm>
          <a:prstGeom prst="rect">
            <a:avLst/>
          </a:prstGeom>
          <a:noFill/>
        </p:spPr>
        <p:txBody>
          <a:bodyPr wrap="square">
            <a:spAutoFit/>
          </a:bodyPr>
          <a:lstStyle/>
          <a:p>
            <a:r>
              <a:rPr lang="en-US" b="1" dirty="0"/>
              <a:t>First Iteration:</a:t>
            </a:r>
          </a:p>
          <a:p>
            <a:endParaRPr lang="en-US" dirty="0"/>
          </a:p>
          <a:p>
            <a:r>
              <a:rPr lang="en-US" dirty="0"/>
              <a:t>The new element cost for </a:t>
            </a:r>
            <a:r>
              <a:rPr lang="en-US" b="1" dirty="0"/>
              <a:t>C1</a:t>
            </a:r>
            <a:r>
              <a:rPr lang="en-US" dirty="0"/>
              <a:t>=1/5,for </a:t>
            </a:r>
            <a:r>
              <a:rPr lang="en-US" b="1" dirty="0"/>
              <a:t>C2</a:t>
            </a:r>
            <a:r>
              <a:rPr lang="en-US" dirty="0"/>
              <a:t>=1/4,for </a:t>
            </a:r>
            <a:r>
              <a:rPr lang="en-US" b="1" dirty="0"/>
              <a:t>C3</a:t>
            </a:r>
            <a:r>
              <a:rPr lang="en-US" dirty="0"/>
              <a:t>=1/5,for </a:t>
            </a:r>
            <a:r>
              <a:rPr lang="en-US" b="1" dirty="0"/>
              <a:t>C4</a:t>
            </a:r>
            <a:r>
              <a:rPr lang="en-US" dirty="0"/>
              <a:t>=1/4,for </a:t>
            </a:r>
            <a:r>
              <a:rPr lang="en-US" b="1" dirty="0"/>
              <a:t>C5</a:t>
            </a:r>
            <a:r>
              <a:rPr lang="en-US" dirty="0"/>
              <a:t>=1/5,for </a:t>
            </a:r>
            <a:r>
              <a:rPr lang="en-US" b="1" dirty="0"/>
              <a:t>C6</a:t>
            </a:r>
            <a:r>
              <a:rPr lang="en-US" dirty="0"/>
              <a:t>=1/3,for </a:t>
            </a:r>
            <a:r>
              <a:rPr lang="en-US" b="1" dirty="0"/>
              <a:t>C7</a:t>
            </a:r>
            <a:r>
              <a:rPr lang="en-US" dirty="0"/>
              <a:t>=1/4,for </a:t>
            </a:r>
            <a:r>
              <a:rPr lang="en-US" b="1" dirty="0"/>
              <a:t>C8</a:t>
            </a:r>
            <a:r>
              <a:rPr lang="en-US" dirty="0"/>
              <a:t>=1/6</a:t>
            </a:r>
          </a:p>
          <a:p>
            <a:r>
              <a:rPr lang="en-US" dirty="0"/>
              <a:t>Since,</a:t>
            </a:r>
            <a:r>
              <a:rPr lang="en-US" b="1" dirty="0"/>
              <a:t>C8</a:t>
            </a:r>
            <a:r>
              <a:rPr lang="en-US" dirty="0"/>
              <a:t> has minimum value,</a:t>
            </a:r>
            <a:r>
              <a:rPr lang="en-US" b="1" dirty="0"/>
              <a:t>C8</a:t>
            </a:r>
            <a:r>
              <a:rPr lang="en-US" dirty="0"/>
              <a:t> is added, and </a:t>
            </a:r>
            <a:r>
              <a:rPr lang="en-US" b="1" dirty="0"/>
              <a:t>I</a:t>
            </a:r>
            <a:r>
              <a:rPr lang="en-US" dirty="0"/>
              <a:t> becomes {1,2,4,6,8,12}</a:t>
            </a:r>
          </a:p>
          <a:p>
            <a:endParaRPr lang="en-US" dirty="0"/>
          </a:p>
          <a:p>
            <a:r>
              <a:rPr lang="en-US" b="1" dirty="0"/>
              <a:t>Second Iteration:</a:t>
            </a:r>
          </a:p>
          <a:p>
            <a:endParaRPr lang="en-US" dirty="0"/>
          </a:p>
          <a:p>
            <a:r>
              <a:rPr lang="en-US" b="1" dirty="0"/>
              <a:t>I</a:t>
            </a:r>
            <a:r>
              <a:rPr lang="en-US" dirty="0"/>
              <a:t> = {1,2,4,6,8,12}</a:t>
            </a:r>
          </a:p>
          <a:p>
            <a:endParaRPr lang="en-US" dirty="0"/>
          </a:p>
          <a:p>
            <a:r>
              <a:rPr lang="en-US" dirty="0"/>
              <a:t>The new element cost for </a:t>
            </a:r>
            <a:r>
              <a:rPr lang="en-US" b="1" dirty="0"/>
              <a:t>C1</a:t>
            </a:r>
            <a:r>
              <a:rPr lang="en-US" dirty="0"/>
              <a:t>=1/2,for </a:t>
            </a:r>
            <a:r>
              <a:rPr lang="en-US" b="1" dirty="0"/>
              <a:t>C2</a:t>
            </a:r>
            <a:r>
              <a:rPr lang="en-US" dirty="0"/>
              <a:t>=1/1,for </a:t>
            </a:r>
            <a:r>
              <a:rPr lang="en-US" b="1" dirty="0"/>
              <a:t>C3</a:t>
            </a:r>
            <a:r>
              <a:rPr lang="en-US" dirty="0"/>
              <a:t>=1/4,for </a:t>
            </a:r>
            <a:r>
              <a:rPr lang="en-US" b="1" dirty="0"/>
              <a:t>C4</a:t>
            </a:r>
            <a:r>
              <a:rPr lang="en-US" dirty="0"/>
              <a:t>=1/2,for </a:t>
            </a:r>
            <a:r>
              <a:rPr lang="en-US" b="1" dirty="0"/>
              <a:t>C5</a:t>
            </a:r>
            <a:r>
              <a:rPr lang="en-US" dirty="0"/>
              <a:t>=1/3,for </a:t>
            </a:r>
            <a:r>
              <a:rPr lang="en-US" b="1" dirty="0"/>
              <a:t>C6</a:t>
            </a:r>
            <a:r>
              <a:rPr lang="en-US" dirty="0"/>
              <a:t>=1/2,for </a:t>
            </a:r>
            <a:r>
              <a:rPr lang="en-US" b="1" dirty="0"/>
              <a:t>C7</a:t>
            </a:r>
            <a:r>
              <a:rPr lang="en-US" dirty="0"/>
              <a:t>=1/1</a:t>
            </a:r>
          </a:p>
          <a:p>
            <a:r>
              <a:rPr lang="en-US" dirty="0"/>
              <a:t>Since,</a:t>
            </a:r>
            <a:r>
              <a:rPr lang="en-US" b="1" dirty="0"/>
              <a:t>C3</a:t>
            </a:r>
            <a:r>
              <a:rPr lang="en-US" dirty="0"/>
              <a:t> has minimum value,</a:t>
            </a:r>
            <a:r>
              <a:rPr lang="en-US" b="1" dirty="0"/>
              <a:t>C3</a:t>
            </a:r>
            <a:r>
              <a:rPr lang="en-US" dirty="0"/>
              <a:t> is added, and</a:t>
            </a:r>
            <a:r>
              <a:rPr lang="en-US" b="1" dirty="0"/>
              <a:t> I </a:t>
            </a:r>
            <a:r>
              <a:rPr lang="en-US" dirty="0"/>
              <a:t>becomes {1,2,4,5,6,8,9,11,12,13}</a:t>
            </a:r>
          </a:p>
          <a:p>
            <a:endParaRPr lang="en-US" dirty="0"/>
          </a:p>
          <a:p>
            <a:r>
              <a:rPr lang="en-US" b="1" dirty="0"/>
              <a:t>Third Iteration:</a:t>
            </a:r>
          </a:p>
          <a:p>
            <a:endParaRPr lang="en-US" dirty="0"/>
          </a:p>
          <a:p>
            <a:r>
              <a:rPr lang="en-US" b="1" dirty="0"/>
              <a:t>I</a:t>
            </a:r>
            <a:r>
              <a:rPr lang="en-US" dirty="0"/>
              <a:t> = {1,2,4,5,6,8,9,11,12,13}</a:t>
            </a:r>
          </a:p>
          <a:p>
            <a:endParaRPr lang="en-US" dirty="0"/>
          </a:p>
          <a:p>
            <a:r>
              <a:rPr lang="en-US" dirty="0"/>
              <a:t>The new element cost for </a:t>
            </a:r>
            <a:r>
              <a:rPr lang="en-US" b="1" dirty="0"/>
              <a:t>C1</a:t>
            </a:r>
            <a:r>
              <a:rPr lang="en-US" dirty="0"/>
              <a:t>=1/2,for </a:t>
            </a:r>
            <a:r>
              <a:rPr lang="en-US" b="1" dirty="0"/>
              <a:t>C2</a:t>
            </a:r>
            <a:r>
              <a:rPr lang="en-US" dirty="0"/>
              <a:t> = 1/1,for </a:t>
            </a:r>
            <a:r>
              <a:rPr lang="en-US" b="1" dirty="0"/>
              <a:t>C4</a:t>
            </a:r>
            <a:r>
              <a:rPr lang="en-US" dirty="0"/>
              <a:t>=1/2,for </a:t>
            </a:r>
            <a:r>
              <a:rPr lang="en-US" b="1" dirty="0"/>
              <a:t>C5</a:t>
            </a:r>
            <a:r>
              <a:rPr lang="en-US" dirty="0"/>
              <a:t>=1/3,for </a:t>
            </a:r>
            <a:r>
              <a:rPr lang="en-US" b="1" dirty="0"/>
              <a:t>C6</a:t>
            </a:r>
            <a:r>
              <a:rPr lang="en-US" dirty="0"/>
              <a:t>=1/2,for </a:t>
            </a:r>
            <a:r>
              <a:rPr lang="en-US" b="1" dirty="0"/>
              <a:t>C7</a:t>
            </a:r>
            <a:r>
              <a:rPr lang="en-US" dirty="0"/>
              <a:t>=1/1</a:t>
            </a:r>
          </a:p>
          <a:p>
            <a:r>
              <a:rPr lang="en-US" dirty="0"/>
              <a:t>Since </a:t>
            </a:r>
            <a:r>
              <a:rPr lang="en-US" b="1" dirty="0"/>
              <a:t>C5</a:t>
            </a:r>
            <a:r>
              <a:rPr lang="en-US" dirty="0"/>
              <a:t> as minimum value</a:t>
            </a:r>
            <a:r>
              <a:rPr lang="en-US" b="1" dirty="0"/>
              <a:t>,C5 </a:t>
            </a:r>
            <a:r>
              <a:rPr lang="en-US" dirty="0"/>
              <a:t>is added, and</a:t>
            </a:r>
            <a:r>
              <a:rPr lang="en-US" b="1" dirty="0"/>
              <a:t> I </a:t>
            </a:r>
            <a:r>
              <a:rPr lang="en-US" dirty="0"/>
              <a:t>becomes {1,2,3,4,5,6,8,9,10,11,12,13,14}</a:t>
            </a:r>
          </a:p>
        </p:txBody>
      </p:sp>
      <p:pic>
        <p:nvPicPr>
          <p:cNvPr id="4" name="Picture 3">
            <a:extLst>
              <a:ext uri="{FF2B5EF4-FFF2-40B4-BE49-F238E27FC236}">
                <a16:creationId xmlns:a16="http://schemas.microsoft.com/office/drawing/2014/main" id="{96C5DFCB-CDFC-42E5-B4BF-48B98539EA8B}"/>
              </a:ext>
            </a:extLst>
          </p:cNvPr>
          <p:cNvPicPr>
            <a:picLocks noChangeAspect="1"/>
          </p:cNvPicPr>
          <p:nvPr/>
        </p:nvPicPr>
        <p:blipFill>
          <a:blip r:embed="rId2"/>
          <a:stretch>
            <a:fillRect/>
          </a:stretch>
        </p:blipFill>
        <p:spPr>
          <a:xfrm>
            <a:off x="76199" y="127777"/>
            <a:ext cx="1030313" cy="762066"/>
          </a:xfrm>
          <a:prstGeom prst="rect">
            <a:avLst/>
          </a:prstGeom>
        </p:spPr>
      </p:pic>
    </p:spTree>
    <p:extLst>
      <p:ext uri="{BB962C8B-B14F-4D97-AF65-F5344CB8AC3E}">
        <p14:creationId xmlns:p14="http://schemas.microsoft.com/office/powerpoint/2010/main" val="1407581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93ECAE-934E-4838-AD09-DDF5475EBBBE}"/>
              </a:ext>
            </a:extLst>
          </p:cNvPr>
          <p:cNvSpPr txBox="1"/>
          <p:nvPr/>
        </p:nvSpPr>
        <p:spPr>
          <a:xfrm>
            <a:off x="1158622" y="892910"/>
            <a:ext cx="9118601" cy="5632311"/>
          </a:xfrm>
          <a:prstGeom prst="rect">
            <a:avLst/>
          </a:prstGeom>
          <a:noFill/>
        </p:spPr>
        <p:txBody>
          <a:bodyPr wrap="square">
            <a:spAutoFit/>
          </a:bodyPr>
          <a:lstStyle/>
          <a:p>
            <a:r>
              <a:rPr lang="en-US" b="1" dirty="0"/>
              <a:t>Fourth iteration:</a:t>
            </a:r>
          </a:p>
          <a:p>
            <a:endParaRPr lang="en-US" dirty="0"/>
          </a:p>
          <a:p>
            <a:r>
              <a:rPr lang="en-US" b="1" dirty="0"/>
              <a:t>I</a:t>
            </a:r>
            <a:r>
              <a:rPr lang="en-US" dirty="0"/>
              <a:t> = {1,2,3,4,5,6,8,9,10,11,12,13,14}</a:t>
            </a:r>
          </a:p>
          <a:p>
            <a:endParaRPr lang="en-US" dirty="0"/>
          </a:p>
          <a:p>
            <a:r>
              <a:rPr lang="en-US" dirty="0"/>
              <a:t>The new element cost for </a:t>
            </a:r>
            <a:r>
              <a:rPr lang="en-US" b="1" dirty="0"/>
              <a:t>C1</a:t>
            </a:r>
            <a:r>
              <a:rPr lang="en-US" dirty="0"/>
              <a:t>=1/1,for </a:t>
            </a:r>
            <a:r>
              <a:rPr lang="en-US" b="1" dirty="0"/>
              <a:t>C2</a:t>
            </a:r>
            <a:r>
              <a:rPr lang="en-US" dirty="0"/>
              <a:t>=1/1,for </a:t>
            </a:r>
            <a:r>
              <a:rPr lang="en-US" b="1" dirty="0"/>
              <a:t>C4</a:t>
            </a:r>
            <a:r>
              <a:rPr lang="en-US" dirty="0"/>
              <a:t>=1/0,for </a:t>
            </a:r>
            <a:r>
              <a:rPr lang="en-US" b="1" dirty="0"/>
              <a:t>C6</a:t>
            </a:r>
            <a:r>
              <a:rPr lang="en-US" dirty="0"/>
              <a:t>=1/1,for </a:t>
            </a:r>
            <a:r>
              <a:rPr lang="en-US" b="1" dirty="0"/>
              <a:t>C7</a:t>
            </a:r>
            <a:r>
              <a:rPr lang="en-US" dirty="0"/>
              <a:t>=1/0</a:t>
            </a:r>
          </a:p>
          <a:p>
            <a:r>
              <a:rPr lang="en-US" dirty="0"/>
              <a:t>Since </a:t>
            </a:r>
            <a:r>
              <a:rPr lang="en-US" b="1" dirty="0"/>
              <a:t>C1,C2,C6 </a:t>
            </a:r>
            <a:r>
              <a:rPr lang="en-US" dirty="0"/>
              <a:t>all have meaningful and same values, we can choose either both </a:t>
            </a:r>
            <a:r>
              <a:rPr lang="en-US" b="1" dirty="0"/>
              <a:t>C1</a:t>
            </a:r>
            <a:r>
              <a:rPr lang="en-US" dirty="0"/>
              <a:t> and </a:t>
            </a:r>
            <a:r>
              <a:rPr lang="en-US" b="1" dirty="0"/>
              <a:t>C6</a:t>
            </a:r>
            <a:r>
              <a:rPr lang="en-US" dirty="0"/>
              <a:t> or both </a:t>
            </a:r>
            <a:r>
              <a:rPr lang="en-US" b="1" dirty="0"/>
              <a:t>C2</a:t>
            </a:r>
            <a:r>
              <a:rPr lang="en-US" dirty="0"/>
              <a:t> and </a:t>
            </a:r>
            <a:r>
              <a:rPr lang="en-US" b="1" dirty="0"/>
              <a:t>C6</a:t>
            </a:r>
            <a:r>
              <a:rPr lang="en-US" dirty="0"/>
              <a:t>.As </a:t>
            </a:r>
            <a:r>
              <a:rPr lang="en-US" b="1" dirty="0"/>
              <a:t>C1</a:t>
            </a:r>
            <a:r>
              <a:rPr lang="en-US" dirty="0"/>
              <a:t> or </a:t>
            </a:r>
            <a:r>
              <a:rPr lang="en-US" b="1" dirty="0"/>
              <a:t>C2</a:t>
            </a:r>
            <a:r>
              <a:rPr lang="en-US" dirty="0"/>
              <a:t> add 7 to </a:t>
            </a:r>
            <a:r>
              <a:rPr lang="en-US" b="1" dirty="0"/>
              <a:t>I</a:t>
            </a:r>
            <a:r>
              <a:rPr lang="en-US" dirty="0"/>
              <a:t>, and </a:t>
            </a:r>
            <a:r>
              <a:rPr lang="en-US" b="1" dirty="0"/>
              <a:t>C6</a:t>
            </a:r>
            <a:r>
              <a:rPr lang="en-US" dirty="0"/>
              <a:t> add 15 to</a:t>
            </a:r>
            <a:r>
              <a:rPr lang="en-US" b="1" dirty="0"/>
              <a:t> I</a:t>
            </a:r>
            <a:r>
              <a:rPr lang="en-US" dirty="0"/>
              <a:t>.</a:t>
            </a:r>
          </a:p>
          <a:p>
            <a:r>
              <a:rPr lang="en-US" b="1" dirty="0"/>
              <a:t> I </a:t>
            </a:r>
            <a:r>
              <a:rPr lang="en-US" dirty="0"/>
              <a:t>becomes {1,2,4,5,6,7,8,9,10,11,12,13,14,15}</a:t>
            </a:r>
          </a:p>
          <a:p>
            <a:endParaRPr lang="en-US" dirty="0"/>
          </a:p>
          <a:p>
            <a:r>
              <a:rPr lang="en-US" dirty="0"/>
              <a:t>Now,</a:t>
            </a:r>
          </a:p>
          <a:p>
            <a:r>
              <a:rPr lang="en-US" dirty="0"/>
              <a:t>          The solution obtained is:</a:t>
            </a:r>
          </a:p>
          <a:p>
            <a:endParaRPr lang="en-US" dirty="0"/>
          </a:p>
          <a:p>
            <a:r>
              <a:rPr lang="en-US" b="1" dirty="0"/>
              <a:t>Option 1:  </a:t>
            </a:r>
            <a:r>
              <a:rPr lang="en-US" dirty="0"/>
              <a:t>C8 + C3 + C5 + C6 + C1</a:t>
            </a:r>
          </a:p>
          <a:p>
            <a:r>
              <a:rPr lang="en-US" b="1" dirty="0"/>
              <a:t>Option 2:  </a:t>
            </a:r>
            <a:r>
              <a:rPr lang="en-US" dirty="0"/>
              <a:t>C8 + C3 + C5 + C6 + C2</a:t>
            </a:r>
          </a:p>
          <a:p>
            <a:r>
              <a:rPr lang="en-US" dirty="0"/>
              <a:t> </a:t>
            </a:r>
          </a:p>
          <a:p>
            <a:r>
              <a:rPr lang="en-US" dirty="0"/>
              <a:t>The greedy algorithm does not provide the optimal solution in this case.</a:t>
            </a:r>
          </a:p>
          <a:p>
            <a:endParaRPr lang="en-US" dirty="0"/>
          </a:p>
          <a:p>
            <a:r>
              <a:rPr lang="en-US" dirty="0"/>
              <a:t>The usual elimination algorithm would give us the minimum number of cameras that we need to install to be4, but the greedy algorithm gives us the minimum number of cameras that we need to install is 5.</a:t>
            </a:r>
            <a:endParaRPr lang="en-IN" dirty="0"/>
          </a:p>
        </p:txBody>
      </p:sp>
      <p:pic>
        <p:nvPicPr>
          <p:cNvPr id="4" name="Picture 3">
            <a:extLst>
              <a:ext uri="{FF2B5EF4-FFF2-40B4-BE49-F238E27FC236}">
                <a16:creationId xmlns:a16="http://schemas.microsoft.com/office/drawing/2014/main" id="{BD842CCD-19ED-4774-B96A-091F8E8B1A98}"/>
              </a:ext>
            </a:extLst>
          </p:cNvPr>
          <p:cNvPicPr>
            <a:picLocks noChangeAspect="1"/>
          </p:cNvPicPr>
          <p:nvPr/>
        </p:nvPicPr>
        <p:blipFill>
          <a:blip r:embed="rId2"/>
          <a:stretch>
            <a:fillRect/>
          </a:stretch>
        </p:blipFill>
        <p:spPr>
          <a:xfrm>
            <a:off x="128309" y="130844"/>
            <a:ext cx="1030313" cy="762066"/>
          </a:xfrm>
          <a:prstGeom prst="rect">
            <a:avLst/>
          </a:prstGeom>
        </p:spPr>
      </p:pic>
    </p:spTree>
    <p:extLst>
      <p:ext uri="{BB962C8B-B14F-4D97-AF65-F5344CB8AC3E}">
        <p14:creationId xmlns:p14="http://schemas.microsoft.com/office/powerpoint/2010/main" val="3828923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a:xfrm>
            <a:off x="838200" y="365125"/>
            <a:ext cx="11435862" cy="1325563"/>
          </a:xfrm>
        </p:spPr>
        <p:txBody>
          <a:bodyPr>
            <a:normAutofit/>
          </a:bodyPr>
          <a:lstStyle/>
          <a:p>
            <a:r>
              <a:rPr lang="en-US" sz="3200" b="1" dirty="0">
                <a:latin typeface="Times New Roman" panose="02020603050405020304" pitchFamily="18" charset="0"/>
                <a:cs typeface="Times New Roman" panose="02020603050405020304" pitchFamily="18" charset="0"/>
              </a:rPr>
              <a:t>HARDWARE &amp; SOFTWARE REQUIREMENTS</a:t>
            </a:r>
            <a:endParaRPr lang="en-IN" sz="3200" dirty="0">
              <a:latin typeface="Times New Roman" panose="02020603050405020304" pitchFamily="18" charset="0"/>
              <a:cs typeface="Times New Roman" panose="02020603050405020304" pitchFamily="18" charset="0"/>
            </a:endParaRPr>
          </a:p>
        </p:txBody>
      </p:sp>
      <p:pic>
        <p:nvPicPr>
          <p:cNvPr id="4" name="Picture 2" descr="Best Private University in Telangana &amp; Andhra Pradesh | KLH">
            <a:extLst>
              <a:ext uri="{FF2B5EF4-FFF2-40B4-BE49-F238E27FC236}">
                <a16:creationId xmlns:a16="http://schemas.microsoft.com/office/drawing/2014/main" id="{ADA1B9DD-1A9E-5249-AD13-D9204802A5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38200" y="1690688"/>
            <a:ext cx="9008744" cy="3919022"/>
          </a:xfrm>
          <a:prstGeom prst="rect">
            <a:avLst/>
          </a:prstGeom>
        </p:spPr>
        <p:txBody>
          <a:bodyPr wrap="square">
            <a:spAutoFit/>
          </a:bodyPr>
          <a:lstStyle/>
          <a:p>
            <a:pPr marL="342900" lvl="0" indent="-342900" algn="just">
              <a:lnSpc>
                <a:spcPct val="150000"/>
              </a:lnSpc>
              <a:spcAft>
                <a:spcPts val="1000"/>
              </a:spcAft>
              <a:buFont typeface="Symbol" panose="05050102010706020507" pitchFamily="18" charset="2"/>
              <a:buChar char=""/>
            </a:pPr>
            <a:r>
              <a:rPr lang="en-US"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HARDWARE REQUIREMENTS:</a:t>
            </a:r>
            <a:endParaRPr lang="en-IN" sz="1600" dirty="0">
              <a:latin typeface="Times New Roman" panose="02020603050405020304" pitchFamily="18" charset="0"/>
              <a:cs typeface="Times New Roman" panose="02020603050405020304" pitchFamily="18" charset="0"/>
            </a:endParaRPr>
          </a:p>
          <a:p>
            <a:pPr marL="1156970" indent="-228600" algn="just">
              <a:lnSpc>
                <a:spcPct val="150000"/>
              </a:lnSpc>
              <a:spcAft>
                <a:spcPts val="0"/>
              </a:spcAft>
            </a:pP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hardware requirements that map towards the software are as follows:</a:t>
            </a:r>
            <a:endParaRPr lang="en-IN" sz="1600" dirty="0">
              <a:latin typeface="Times New Roman" panose="02020603050405020304" pitchFamily="18" charset="0"/>
              <a:ea typeface="Arial" panose="020B0604020202020204" pitchFamily="34" charset="0"/>
              <a:cs typeface="Times New Roman" panose="02020603050405020304" pitchFamily="18" charset="0"/>
            </a:endParaRPr>
          </a:p>
          <a:p>
            <a:pPr marL="1156970" indent="-228600" algn="just">
              <a:lnSpc>
                <a:spcPct val="150000"/>
              </a:lnSpc>
              <a:spcAft>
                <a:spcPts val="0"/>
              </a:spcAft>
            </a:pP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RAM           : 4.00 GB</a:t>
            </a:r>
            <a:endParaRPr lang="en-IN" sz="1600" dirty="0">
              <a:latin typeface="Times New Roman" panose="02020603050405020304" pitchFamily="18" charset="0"/>
              <a:ea typeface="Arial" panose="020B0604020202020204" pitchFamily="34" charset="0"/>
              <a:cs typeface="Times New Roman" panose="02020603050405020304" pitchFamily="18" charset="0"/>
            </a:endParaRPr>
          </a:p>
          <a:p>
            <a:pPr marL="1156970" indent="-228600" algn="just">
              <a:lnSpc>
                <a:spcPct val="150000"/>
              </a:lnSpc>
              <a:spcAft>
                <a:spcPts val="0"/>
              </a:spcAft>
            </a:pP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Processor   : Intel(R) Core(TM) i5-4210U CPU @ 1.70GHz   1.70 GHz</a:t>
            </a:r>
            <a:endParaRPr lang="en-IN" sz="1600" dirty="0">
              <a:latin typeface="Times New Roman" panose="02020603050405020304" pitchFamily="18" charset="0"/>
              <a:ea typeface="Arial" panose="020B0604020202020204" pitchFamily="34" charset="0"/>
              <a:cs typeface="Times New Roman" panose="02020603050405020304" pitchFamily="18" charset="0"/>
            </a:endParaRPr>
          </a:p>
          <a:p>
            <a:pPr marL="1156970" indent="-228600" algn="just">
              <a:lnSpc>
                <a:spcPct val="150000"/>
              </a:lnSpc>
              <a:spcAft>
                <a:spcPts val="0"/>
              </a:spcAft>
            </a:pP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SOFTWARE REQUIREMENTS:</a:t>
            </a:r>
            <a:endParaRPr lang="en-IN" sz="1600" dirty="0">
              <a:latin typeface="Times New Roman" panose="02020603050405020304" pitchFamily="18" charset="0"/>
              <a:cs typeface="Times New Roman" panose="02020603050405020304" pitchFamily="18" charset="0"/>
            </a:endParaRPr>
          </a:p>
          <a:p>
            <a:pPr marL="1156970" indent="-228600" algn="just">
              <a:lnSpc>
                <a:spcPct val="150000"/>
              </a:lnSpc>
              <a:spcAft>
                <a:spcPts val="0"/>
              </a:spcAft>
            </a:pP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major software requirements of the project are as follows:</a:t>
            </a:r>
            <a:endParaRPr lang="en-IN" sz="1600" dirty="0">
              <a:latin typeface="Times New Roman" panose="02020603050405020304" pitchFamily="18" charset="0"/>
              <a:ea typeface="Arial" panose="020B0604020202020204" pitchFamily="34" charset="0"/>
              <a:cs typeface="Times New Roman" panose="02020603050405020304" pitchFamily="18" charset="0"/>
            </a:endParaRPr>
          </a:p>
          <a:p>
            <a:pPr marL="1156970" indent="-228600" algn="just">
              <a:lnSpc>
                <a:spcPct val="150000"/>
              </a:lnSpc>
              <a:spcAft>
                <a:spcPts val="0"/>
              </a:spcAft>
            </a:pP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Language                :    HTML, CSS, JAVASCRIPT and SQL</a:t>
            </a:r>
            <a:endParaRPr lang="en-IN" sz="1600" dirty="0">
              <a:latin typeface="Times New Roman" panose="02020603050405020304" pitchFamily="18" charset="0"/>
              <a:ea typeface="Arial" panose="020B0604020202020204" pitchFamily="34" charset="0"/>
              <a:cs typeface="Times New Roman" panose="02020603050405020304" pitchFamily="18" charset="0"/>
            </a:endParaRPr>
          </a:p>
          <a:p>
            <a:pPr marL="1156970" indent="-228600" algn="just">
              <a:lnSpc>
                <a:spcPct val="150000"/>
              </a:lnSpc>
              <a:spcAft>
                <a:spcPts val="0"/>
              </a:spcAft>
            </a:pP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Operating system    :   Windows </a:t>
            </a:r>
            <a:endParaRPr lang="en-IN" sz="1600" dirty="0">
              <a:latin typeface="Times New Roman" panose="02020603050405020304" pitchFamily="18" charset="0"/>
              <a:ea typeface="Arial" panose="020B0604020202020204" pitchFamily="34" charset="0"/>
              <a:cs typeface="Times New Roman" panose="02020603050405020304" pitchFamily="18" charset="0"/>
            </a:endParaRPr>
          </a:p>
          <a:p>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Tools                       :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PyCharm</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3233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9E896-F511-4EB3-A79A-1FCDE51AB377}"/>
              </a:ext>
            </a:extLst>
          </p:cNvPr>
          <p:cNvSpPr>
            <a:spLocks noGrp="1"/>
          </p:cNvSpPr>
          <p:nvPr>
            <p:ph type="title"/>
          </p:nvPr>
        </p:nvSpPr>
        <p:spPr>
          <a:xfrm>
            <a:off x="838199" y="681037"/>
            <a:ext cx="10451123" cy="609568"/>
          </a:xfrm>
        </p:spPr>
        <p:txBody>
          <a:bodyPr>
            <a:noAutofit/>
          </a:bodyPr>
          <a:lstStyle/>
          <a:p>
            <a:r>
              <a:rPr lang="en-IN" sz="3600" b="1" dirty="0">
                <a:latin typeface="Times New Roman" panose="02020603050405020304" pitchFamily="18" charset="0"/>
                <a:cs typeface="Times New Roman" panose="02020603050405020304" pitchFamily="18" charset="0"/>
              </a:rPr>
              <a:t>FLOW CHART OF THE PROPOSED SOLUTION </a:t>
            </a:r>
          </a:p>
        </p:txBody>
      </p:sp>
      <p:pic>
        <p:nvPicPr>
          <p:cNvPr id="6" name="Content Placeholder 5">
            <a:extLst>
              <a:ext uri="{FF2B5EF4-FFF2-40B4-BE49-F238E27FC236}">
                <a16:creationId xmlns:a16="http://schemas.microsoft.com/office/drawing/2014/main" id="{B2678090-DBF1-4783-B02C-ADE43773CA5D}"/>
              </a:ext>
            </a:extLst>
          </p:cNvPr>
          <p:cNvPicPr>
            <a:picLocks noGrp="1" noChangeAspect="1"/>
          </p:cNvPicPr>
          <p:nvPr>
            <p:ph idx="1"/>
          </p:nvPr>
        </p:nvPicPr>
        <p:blipFill>
          <a:blip r:embed="rId2"/>
          <a:stretch>
            <a:fillRect/>
          </a:stretch>
        </p:blipFill>
        <p:spPr>
          <a:xfrm>
            <a:off x="3420533" y="1316005"/>
            <a:ext cx="3860800" cy="5469298"/>
          </a:xfrm>
        </p:spPr>
      </p:pic>
      <p:pic>
        <p:nvPicPr>
          <p:cNvPr id="4" name="Picture 3">
            <a:extLst>
              <a:ext uri="{FF2B5EF4-FFF2-40B4-BE49-F238E27FC236}">
                <a16:creationId xmlns:a16="http://schemas.microsoft.com/office/drawing/2014/main" id="{88B4AA7C-31B2-4DE0-A980-5CF73552B1A4}"/>
              </a:ext>
            </a:extLst>
          </p:cNvPr>
          <p:cNvPicPr>
            <a:picLocks noChangeAspect="1"/>
          </p:cNvPicPr>
          <p:nvPr/>
        </p:nvPicPr>
        <p:blipFill>
          <a:blip r:embed="rId3"/>
          <a:stretch>
            <a:fillRect/>
          </a:stretch>
        </p:blipFill>
        <p:spPr>
          <a:xfrm>
            <a:off x="77508" y="0"/>
            <a:ext cx="1030313" cy="762066"/>
          </a:xfrm>
          <a:prstGeom prst="rect">
            <a:avLst/>
          </a:prstGeom>
        </p:spPr>
      </p:pic>
    </p:spTree>
    <p:extLst>
      <p:ext uri="{BB962C8B-B14F-4D97-AF65-F5344CB8AC3E}">
        <p14:creationId xmlns:p14="http://schemas.microsoft.com/office/powerpoint/2010/main" val="2806316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A169-E91C-0E47-A399-B855DF823560}"/>
              </a:ext>
            </a:extLst>
          </p:cNvPr>
          <p:cNvSpPr txBox="1">
            <a:spLocks/>
          </p:cNvSpPr>
          <p:nvPr/>
        </p:nvSpPr>
        <p:spPr>
          <a:xfrm>
            <a:off x="944217" y="612306"/>
            <a:ext cx="10515600" cy="85242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Times New Roman" panose="02020603050405020304" pitchFamily="18" charset="0"/>
                <a:cs typeface="Times New Roman" panose="02020603050405020304" pitchFamily="18" charset="0"/>
              </a:rPr>
              <a:t>RESULTS</a:t>
            </a:r>
          </a:p>
        </p:txBody>
      </p:sp>
      <p:pic>
        <p:nvPicPr>
          <p:cNvPr id="3" name="Picture 2" descr="Best Private University in Telangana &amp; Andhra Pradesh | KLH">
            <a:extLst>
              <a:ext uri="{FF2B5EF4-FFF2-40B4-BE49-F238E27FC236}">
                <a16:creationId xmlns:a16="http://schemas.microsoft.com/office/drawing/2014/main" id="{8A82A44F-26AD-5445-BFD3-3F5D65DA4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08" y="-150430"/>
            <a:ext cx="1026171" cy="7627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39FE47F-0D68-1AFB-492B-4E661D838AD1}"/>
              </a:ext>
            </a:extLst>
          </p:cNvPr>
          <p:cNvPicPr>
            <a:picLocks noChangeAspect="1"/>
          </p:cNvPicPr>
          <p:nvPr/>
        </p:nvPicPr>
        <p:blipFill>
          <a:blip r:embed="rId3"/>
          <a:stretch>
            <a:fillRect/>
          </a:stretch>
        </p:blipFill>
        <p:spPr>
          <a:xfrm>
            <a:off x="1667933" y="1464733"/>
            <a:ext cx="8299136" cy="4465108"/>
          </a:xfrm>
          <a:prstGeom prst="rect">
            <a:avLst/>
          </a:prstGeom>
        </p:spPr>
      </p:pic>
    </p:spTree>
    <p:extLst>
      <p:ext uri="{BB962C8B-B14F-4D97-AF65-F5344CB8AC3E}">
        <p14:creationId xmlns:p14="http://schemas.microsoft.com/office/powerpoint/2010/main" val="1896241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A169-E91C-0E47-A399-B855DF823560}"/>
              </a:ext>
            </a:extLst>
          </p:cNvPr>
          <p:cNvSpPr txBox="1">
            <a:spLocks/>
          </p:cNvSpPr>
          <p:nvPr/>
        </p:nvSpPr>
        <p:spPr>
          <a:xfrm>
            <a:off x="944217" y="612306"/>
            <a:ext cx="10515600" cy="85242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latin typeface="Times New Roman" panose="02020603050405020304" pitchFamily="18" charset="0"/>
                <a:cs typeface="Times New Roman" panose="02020603050405020304" pitchFamily="18" charset="0"/>
              </a:rPr>
              <a:t>GITHUB SETUP</a:t>
            </a:r>
          </a:p>
        </p:txBody>
      </p:sp>
      <p:pic>
        <p:nvPicPr>
          <p:cNvPr id="3" name="Picture 2" descr="Best Private University in Telangana &amp; Andhra Pradesh | KLH">
            <a:extLst>
              <a:ext uri="{FF2B5EF4-FFF2-40B4-BE49-F238E27FC236}">
                <a16:creationId xmlns:a16="http://schemas.microsoft.com/office/drawing/2014/main" id="{8A82A44F-26AD-5445-BFD3-3F5D65DA4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08" y="-150430"/>
            <a:ext cx="1026171" cy="76273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921372" y="1610500"/>
            <a:ext cx="8561289" cy="4815725"/>
          </a:xfrm>
          <a:prstGeom prst="rect">
            <a:avLst/>
          </a:prstGeom>
        </p:spPr>
      </p:pic>
    </p:spTree>
    <p:extLst>
      <p:ext uri="{BB962C8B-B14F-4D97-AF65-F5344CB8AC3E}">
        <p14:creationId xmlns:p14="http://schemas.microsoft.com/office/powerpoint/2010/main" val="1098703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A169-E91C-0E47-A399-B855DF823560}"/>
              </a:ext>
            </a:extLst>
          </p:cNvPr>
          <p:cNvSpPr txBox="1">
            <a:spLocks/>
          </p:cNvSpPr>
          <p:nvPr/>
        </p:nvSpPr>
        <p:spPr>
          <a:xfrm>
            <a:off x="944217" y="612306"/>
            <a:ext cx="10515600" cy="85242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latin typeface="Times New Roman" panose="02020603050405020304" pitchFamily="18" charset="0"/>
                <a:cs typeface="Times New Roman" panose="02020603050405020304" pitchFamily="18" charset="0"/>
              </a:rPr>
              <a:t>APPLICATIONS OF SET COVER PROBLEM IN REAL LIFE</a:t>
            </a:r>
          </a:p>
        </p:txBody>
      </p:sp>
      <p:pic>
        <p:nvPicPr>
          <p:cNvPr id="3" name="Picture 2" descr="Best Private University in Telangana &amp; Andhra Pradesh | KLH">
            <a:extLst>
              <a:ext uri="{FF2B5EF4-FFF2-40B4-BE49-F238E27FC236}">
                <a16:creationId xmlns:a16="http://schemas.microsoft.com/office/drawing/2014/main" id="{8A82A44F-26AD-5445-BFD3-3F5D65DA4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08" y="-150430"/>
            <a:ext cx="1026171" cy="7627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40323" y="1225689"/>
            <a:ext cx="10123387" cy="56323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The Optimal Location Problem :</a:t>
            </a:r>
          </a:p>
          <a:p>
            <a:pPr>
              <a:lnSpc>
                <a:spcPct val="150000"/>
              </a:lnSpc>
            </a:pPr>
            <a:r>
              <a:rPr lang="en-IN" sz="2400" dirty="0">
                <a:latin typeface="Times New Roman" panose="02020603050405020304" pitchFamily="18" charset="0"/>
                <a:cs typeface="Times New Roman" panose="02020603050405020304" pitchFamily="18" charset="0"/>
              </a:rPr>
              <a:t>	-&gt; Finding the Optimal location to locate Cell towers</a:t>
            </a:r>
          </a:p>
          <a:p>
            <a:pPr>
              <a:lnSpc>
                <a:spcPct val="150000"/>
              </a:lnSpc>
            </a:pPr>
            <a:r>
              <a:rPr lang="en-US" sz="2400" dirty="0">
                <a:latin typeface="Times New Roman" panose="02020603050405020304" pitchFamily="18" charset="0"/>
                <a:cs typeface="Times New Roman" panose="02020603050405020304" pitchFamily="18" charset="0"/>
              </a:rPr>
              <a:t> 	-&gt; Fire stations to serve the towns of some city.</a:t>
            </a:r>
          </a:p>
          <a:p>
            <a:pPr marL="285750" indent="-28575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The Optimal Route Selection Problem: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-&gt; Greedy approximation algorithm to solve an optimal selection problem including 213 bus routes in Hyderabad.</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a:t>
            </a:r>
            <a:r>
              <a:rPr lang="en-US" sz="2400" b="1" dirty="0">
                <a:latin typeface="Times New Roman" panose="02020603050405020304" pitchFamily="18" charset="0"/>
                <a:cs typeface="Times New Roman" panose="02020603050405020304" pitchFamily="18" charset="0"/>
              </a:rPr>
              <a:t>he airline crew scheduling problem :</a:t>
            </a:r>
          </a:p>
          <a:p>
            <a:pPr lvl="1">
              <a:lnSpc>
                <a:spcPct val="150000"/>
              </a:lnSpc>
            </a:pPr>
            <a:r>
              <a:rPr lang="en-US" sz="2400" b="1" dirty="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Personnel shift planning mainly in large airline companies. There, elements to be covered are the single shifts (or single flights), and sets are legal combinations of work/no work schedules</a:t>
            </a:r>
          </a:p>
        </p:txBody>
      </p:sp>
    </p:spTree>
    <p:extLst>
      <p:ext uri="{BB962C8B-B14F-4D97-AF65-F5344CB8AC3E}">
        <p14:creationId xmlns:p14="http://schemas.microsoft.com/office/powerpoint/2010/main" val="1567671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A169-E91C-0E47-A399-B855DF823560}"/>
              </a:ext>
            </a:extLst>
          </p:cNvPr>
          <p:cNvSpPr txBox="1">
            <a:spLocks/>
          </p:cNvSpPr>
          <p:nvPr/>
        </p:nvSpPr>
        <p:spPr>
          <a:xfrm>
            <a:off x="944217" y="612306"/>
            <a:ext cx="10515600" cy="85242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latin typeface="Times New Roman" panose="02020603050405020304" pitchFamily="18" charset="0"/>
                <a:cs typeface="Times New Roman" panose="02020603050405020304" pitchFamily="18" charset="0"/>
              </a:rPr>
              <a:t>CONCLUSION</a:t>
            </a:r>
          </a:p>
        </p:txBody>
      </p:sp>
      <p:pic>
        <p:nvPicPr>
          <p:cNvPr id="3" name="Picture 2" descr="Best Private University in Telangana &amp; Andhra Pradesh | KLH">
            <a:extLst>
              <a:ext uri="{FF2B5EF4-FFF2-40B4-BE49-F238E27FC236}">
                <a16:creationId xmlns:a16="http://schemas.microsoft.com/office/drawing/2014/main" id="{8A82A44F-26AD-5445-BFD3-3F5D65DA4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08" y="-150430"/>
            <a:ext cx="1026171" cy="7627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44217" y="1720840"/>
            <a:ext cx="10515600" cy="3349571"/>
          </a:xfrm>
          <a:prstGeom prst="rect">
            <a:avLst/>
          </a:prstGeom>
        </p:spPr>
        <p:txBody>
          <a:bodyPr wrap="square">
            <a:spAutoFit/>
          </a:bodyPr>
          <a:lstStyle/>
          <a:p>
            <a:pPr>
              <a:lnSpc>
                <a:spcPct val="150000"/>
              </a:lnSpc>
              <a:spcAft>
                <a:spcPts val="0"/>
              </a:spcAft>
            </a:pPr>
            <a:r>
              <a:rPr lang="en-US" sz="2400" dirty="0">
                <a:solidFill>
                  <a:srgbClr val="000000"/>
                </a:solidFill>
                <a:latin typeface="Times New Roman" panose="02020603050405020304" pitchFamily="18" charset="0"/>
                <a:ea typeface="Arial" panose="020B0604020202020204" pitchFamily="34" charset="0"/>
              </a:rPr>
              <a:t>By our system we proposed, an optimal location to open any kind of business can be obtained. Especially in the case of a coffee shop. Not only providing the user with the optimal location but also enhanced user interface to make things easier. This optimal location is provided after verifying all the surrounding areas and extent of people that business could cover. Therefore, we conclude that an optimal point can be obtained with the help of Set Cover Problem.</a:t>
            </a:r>
            <a:endParaRPr lang="en-IN" sz="24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60390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A169-E91C-0E47-A399-B855DF823560}"/>
              </a:ext>
            </a:extLst>
          </p:cNvPr>
          <p:cNvSpPr txBox="1">
            <a:spLocks/>
          </p:cNvSpPr>
          <p:nvPr/>
        </p:nvSpPr>
        <p:spPr>
          <a:xfrm>
            <a:off x="944217" y="612306"/>
            <a:ext cx="10515600" cy="85242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latin typeface="Times New Roman" panose="02020603050405020304" pitchFamily="18" charset="0"/>
                <a:cs typeface="Times New Roman" panose="02020603050405020304" pitchFamily="18" charset="0"/>
              </a:rPr>
              <a:t>FUTURE SCOPE</a:t>
            </a:r>
          </a:p>
        </p:txBody>
      </p:sp>
      <p:pic>
        <p:nvPicPr>
          <p:cNvPr id="3" name="Picture 2" descr="Best Private University in Telangana &amp; Andhra Pradesh | KLH">
            <a:extLst>
              <a:ext uri="{FF2B5EF4-FFF2-40B4-BE49-F238E27FC236}">
                <a16:creationId xmlns:a16="http://schemas.microsoft.com/office/drawing/2014/main" id="{8A82A44F-26AD-5445-BFD3-3F5D65DA4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08" y="-150430"/>
            <a:ext cx="1026171" cy="76273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44217" y="1731771"/>
            <a:ext cx="10582498" cy="2795958"/>
          </a:xfrm>
          <a:prstGeom prst="rect">
            <a:avLst/>
          </a:prstGeom>
        </p:spPr>
        <p:txBody>
          <a:bodyPr wrap="square">
            <a:spAutoFit/>
          </a:bodyPr>
          <a:lstStyle/>
          <a:p>
            <a:pPr>
              <a:lnSpc>
                <a:spcPct val="150000"/>
              </a:lnSpc>
            </a:pPr>
            <a:r>
              <a:rPr lang="en-US" sz="2400" dirty="0">
                <a:latin typeface="Times New Roman" panose="02020603050405020304" pitchFamily="18" charset="0"/>
                <a:cs typeface="Times New Roman" panose="02020603050405020304" pitchFamily="18" charset="0"/>
              </a:rPr>
              <a:t>For further part we would like to use google API’s and help the user to locate a place where it covers all the subset places so that when a coffee shop is opened maximum profit can be obtained at that optimal location on maps. This also enhances the user interface</a:t>
            </a:r>
            <a:endParaRPr lang="en-IN" sz="24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2450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a:xfrm>
            <a:off x="1005254" y="731576"/>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xfrm>
            <a:off x="838200" y="1938407"/>
            <a:ext cx="10515600" cy="4115260"/>
          </a:xfrm>
        </p:spPr>
        <p:txBody>
          <a:bodyPr>
            <a:normAutofit/>
          </a:bodyPr>
          <a:lstStyle/>
          <a:p>
            <a:r>
              <a:rPr lang="en-US" sz="2400" dirty="0">
                <a:latin typeface="Times New Roman" panose="02020603050405020304" pitchFamily="18" charset="0"/>
                <a:cs typeface="Times New Roman" panose="02020603050405020304" pitchFamily="18" charset="0"/>
              </a:rPr>
              <a:t>Our project is implementation of the greedy approach to set cover. </a:t>
            </a:r>
          </a:p>
          <a:p>
            <a:r>
              <a:rPr lang="en-US" sz="2400" dirty="0">
                <a:latin typeface="Times New Roman" panose="02020603050405020304" pitchFamily="18" charset="0"/>
                <a:cs typeface="Times New Roman" panose="02020603050405020304" pitchFamily="18" charset="0"/>
              </a:rPr>
              <a:t>The set cover problem is exciting simple to describe: given a collection F of sets, each containing a subset of a universe U of objects, find a smallest sub collection A of F such that every object in U is included in at least one of the sets in A.</a:t>
            </a:r>
          </a:p>
          <a:p>
            <a:r>
              <a:rPr lang="en-US" sz="2400" dirty="0">
                <a:latin typeface="Times New Roman" panose="02020603050405020304" pitchFamily="18" charset="0"/>
                <a:cs typeface="Times New Roman" panose="02020603050405020304" pitchFamily="18" charset="0"/>
              </a:rPr>
              <a:t> However, like many such combinatorial problems, set cover is NP-hard, meaning that it is unlikely that an efficient algorithm will be found, and that approximation algorithms must be preferred for non-trivial problem instances.</a:t>
            </a:r>
          </a:p>
          <a:p>
            <a:r>
              <a:rPr lang="en-US" sz="2400" dirty="0">
                <a:latin typeface="Times New Roman" panose="02020603050405020304" pitchFamily="18" charset="0"/>
                <a:cs typeface="Times New Roman" panose="02020603050405020304" pitchFamily="18" charset="0"/>
              </a:rPr>
              <a:t> One well-known approximation approach for set cover is to repeatedly add the set with the most uncovered items to the solution, continuing until every element in the universe is covered. this greedy approach has a provable logarithmic approximation ratio, essentially the best feasible ratio.</a:t>
            </a:r>
            <a:endParaRPr lang="en-IN" sz="2400" dirty="0">
              <a:latin typeface="Times New Roman" panose="02020603050405020304" pitchFamily="18" charset="0"/>
              <a:cs typeface="Times New Roman" panose="02020603050405020304" pitchFamily="18" charset="0"/>
            </a:endParaRPr>
          </a:p>
        </p:txBody>
      </p:sp>
      <p:pic>
        <p:nvPicPr>
          <p:cNvPr id="4" name="Picture 2" descr="Best Private University in Telangana &amp; Andhra Pradesh | KLH">
            <a:extLst>
              <a:ext uri="{FF2B5EF4-FFF2-40B4-BE49-F238E27FC236}">
                <a16:creationId xmlns:a16="http://schemas.microsoft.com/office/drawing/2014/main" id="{6F9C05A1-F497-1045-901A-78EF76A212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130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A169-E91C-0E47-A399-B855DF823560}"/>
              </a:ext>
            </a:extLst>
          </p:cNvPr>
          <p:cNvSpPr txBox="1">
            <a:spLocks/>
          </p:cNvSpPr>
          <p:nvPr/>
        </p:nvSpPr>
        <p:spPr>
          <a:xfrm>
            <a:off x="944217" y="612306"/>
            <a:ext cx="10515600" cy="85242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latin typeface="Times New Roman" panose="02020603050405020304" pitchFamily="18" charset="0"/>
                <a:cs typeface="Times New Roman" panose="02020603050405020304" pitchFamily="18" charset="0"/>
              </a:rPr>
              <a:t>REFERENCES</a:t>
            </a:r>
          </a:p>
        </p:txBody>
      </p:sp>
      <p:pic>
        <p:nvPicPr>
          <p:cNvPr id="3" name="Picture 2" descr="Best Private University in Telangana &amp; Andhra Pradesh | KLH">
            <a:extLst>
              <a:ext uri="{FF2B5EF4-FFF2-40B4-BE49-F238E27FC236}">
                <a16:creationId xmlns:a16="http://schemas.microsoft.com/office/drawing/2014/main" id="{8A82A44F-26AD-5445-BFD3-3F5D65DA4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08" y="-150430"/>
            <a:ext cx="1026171" cy="7627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57847" y="1464733"/>
            <a:ext cx="10688340" cy="5750613"/>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[1] Sheng, </a:t>
            </a:r>
            <a:r>
              <a:rPr lang="en-US" sz="2400" dirty="0" err="1">
                <a:latin typeface="Times New Roman" panose="02020603050405020304" pitchFamily="18" charset="0"/>
                <a:cs typeface="Times New Roman" panose="02020603050405020304" pitchFamily="18" charset="0"/>
              </a:rPr>
              <a:t>Haiyun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Donglei</a:t>
            </a:r>
            <a:r>
              <a:rPr lang="en-US" sz="2400" dirty="0">
                <a:latin typeface="Times New Roman" panose="02020603050405020304" pitchFamily="18" charset="0"/>
                <a:cs typeface="Times New Roman" panose="02020603050405020304" pitchFamily="18" charset="0"/>
              </a:rPr>
              <a:t> Du, </a:t>
            </a:r>
            <a:r>
              <a:rPr lang="en-US" sz="2400" dirty="0" err="1">
                <a:latin typeface="Times New Roman" panose="02020603050405020304" pitchFamily="18" charset="0"/>
                <a:cs typeface="Times New Roman" panose="02020603050405020304" pitchFamily="18" charset="0"/>
              </a:rPr>
              <a:t>Yuefang</a:t>
            </a:r>
            <a:r>
              <a:rPr lang="en-US" sz="2400" dirty="0">
                <a:latin typeface="Times New Roman" panose="02020603050405020304" pitchFamily="18" charset="0"/>
                <a:cs typeface="Times New Roman" panose="02020603050405020304" pitchFamily="18" charset="0"/>
              </a:rPr>
              <a:t> Sun, Jian Sun, and </a:t>
            </a:r>
            <a:r>
              <a:rPr lang="en-US" sz="2400" dirty="0" err="1">
                <a:latin typeface="Times New Roman" panose="02020603050405020304" pitchFamily="18" charset="0"/>
                <a:cs typeface="Times New Roman" panose="02020603050405020304" pitchFamily="18" charset="0"/>
              </a:rPr>
              <a:t>Xiaoyan</a:t>
            </a:r>
            <a:r>
              <a:rPr lang="en-US" sz="2400" dirty="0">
                <a:latin typeface="Times New Roman" panose="02020603050405020304" pitchFamily="18" charset="0"/>
                <a:cs typeface="Times New Roman" panose="02020603050405020304" pitchFamily="18" charset="0"/>
              </a:rPr>
              <a:t> Zhang.   </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"Approximation Algorithm for Stochastic Set Cover Problem." In International </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Conference on Algorithmic Applications in  </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Management, pp. 37-48. Springer, Cham, 2020.</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 Chen, </a:t>
            </a:r>
            <a:r>
              <a:rPr lang="en-US" sz="2400" dirty="0" err="1">
                <a:latin typeface="Times New Roman" panose="02020603050405020304" pitchFamily="18" charset="0"/>
                <a:cs typeface="Times New Roman" panose="02020603050405020304" pitchFamily="18" charset="0"/>
              </a:rPr>
              <a:t>Wenbin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Fufang</a:t>
            </a:r>
            <a:r>
              <a:rPr lang="en-US" sz="2400" dirty="0">
                <a:latin typeface="Times New Roman" panose="02020603050405020304" pitchFamily="18" charset="0"/>
                <a:cs typeface="Times New Roman" panose="02020603050405020304" pitchFamily="18" charset="0"/>
              </a:rPr>
              <a:t> Li, </a:t>
            </a:r>
            <a:r>
              <a:rPr lang="en-US" sz="2400" dirty="0" err="1">
                <a:latin typeface="Times New Roman" panose="02020603050405020304" pitchFamily="18" charset="0"/>
                <a:cs typeface="Times New Roman" panose="02020603050405020304" pitchFamily="18" charset="0"/>
              </a:rPr>
              <a:t>Ke</a:t>
            </a:r>
            <a:r>
              <a:rPr lang="en-US" sz="2400" dirty="0">
                <a:latin typeface="Times New Roman" panose="02020603050405020304" pitchFamily="18" charset="0"/>
                <a:cs typeface="Times New Roman" panose="02020603050405020304" pitchFamily="18" charset="0"/>
              </a:rPr>
              <a:t> Qi, Miao Liu, and </a:t>
            </a:r>
            <a:r>
              <a:rPr lang="en-US" sz="2400" dirty="0" err="1">
                <a:latin typeface="Times New Roman" panose="02020603050405020304" pitchFamily="18" charset="0"/>
                <a:cs typeface="Times New Roman" panose="02020603050405020304" pitchFamily="18" charset="0"/>
              </a:rPr>
              <a:t>Maobin</a:t>
            </a:r>
            <a:r>
              <a:rPr lang="en-US" sz="2400" dirty="0">
                <a:latin typeface="Times New Roman" panose="02020603050405020304" pitchFamily="18" charset="0"/>
                <a:cs typeface="Times New Roman" panose="02020603050405020304" pitchFamily="18" charset="0"/>
              </a:rPr>
              <a:t> Tang. "A Primal-Dual </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Randomized Algorithm for the Online Weighted Set Multi-Cover Problem." </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In International Conference on Theory and Applications of Models of Computation,  </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pp. 60-68. Springer, Cham, 2020.</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Mitrović</a:t>
            </a:r>
            <a:r>
              <a:rPr lang="en-US" sz="2400" dirty="0">
                <a:latin typeface="Times New Roman" panose="02020603050405020304" pitchFamily="18" charset="0"/>
                <a:cs typeface="Times New Roman" panose="02020603050405020304" pitchFamily="18" charset="0"/>
              </a:rPr>
              <a:t>, Slobodan, and </a:t>
            </a:r>
            <a:r>
              <a:rPr lang="en-US" sz="2400" dirty="0" err="1">
                <a:latin typeface="Times New Roman" panose="02020603050405020304" pitchFamily="18" charset="0"/>
                <a:cs typeface="Times New Roman" panose="02020603050405020304" pitchFamily="18" charset="0"/>
              </a:rPr>
              <a:t>Ronitt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Rubinfeld</a:t>
            </a:r>
            <a:r>
              <a:rPr lang="en-US" sz="2400" dirty="0">
                <a:latin typeface="Times New Roman" panose="02020603050405020304" pitchFamily="18" charset="0"/>
                <a:cs typeface="Times New Roman" panose="02020603050405020304" pitchFamily="18" charset="0"/>
              </a:rPr>
              <a:t>. "Improved local computation algorithm for </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set cover via </a:t>
            </a:r>
            <a:r>
              <a:rPr lang="en-US" sz="2400" dirty="0" err="1">
                <a:latin typeface="Times New Roman" panose="02020603050405020304" pitchFamily="18" charset="0"/>
                <a:cs typeface="Times New Roman" panose="02020603050405020304" pitchFamily="18" charset="0"/>
              </a:rPr>
              <a:t>sparsification</a:t>
            </a:r>
            <a:r>
              <a:rPr lang="en-US" sz="2400" dirty="0">
                <a:latin typeface="Times New Roman" panose="02020603050405020304" pitchFamily="18" charset="0"/>
                <a:cs typeface="Times New Roman" panose="02020603050405020304" pitchFamily="18" charset="0"/>
              </a:rPr>
              <a:t>." (2020).</a:t>
            </a:r>
            <a:endParaRPr lang="en-IN" sz="24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9844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a:xfrm>
            <a:off x="2053006" y="653390"/>
            <a:ext cx="8085989" cy="547688"/>
          </a:xfrm>
        </p:spPr>
        <p:txBody>
          <a:bodyPr>
            <a:normAutofit/>
          </a:bodyPr>
          <a:lstStyle/>
          <a:p>
            <a:r>
              <a:rPr lang="en-IN" sz="2400" b="1" dirty="0">
                <a:latin typeface="Times New Roman" panose="02020603050405020304" pitchFamily="18" charset="0"/>
                <a:cs typeface="Times New Roman" panose="02020603050405020304" pitchFamily="18" charset="0"/>
              </a:rPr>
              <a:t>DIVISION OF WORK AMONG THE GROUP MEMBERS</a:t>
            </a:r>
          </a:p>
        </p:txBody>
      </p:sp>
      <p:graphicFrame>
        <p:nvGraphicFramePr>
          <p:cNvPr id="4" name="Table 4">
            <a:extLst>
              <a:ext uri="{FF2B5EF4-FFF2-40B4-BE49-F238E27FC236}">
                <a16:creationId xmlns:a16="http://schemas.microsoft.com/office/drawing/2014/main" id="{8A6040B1-522C-43A3-94BE-4010905D44D0}"/>
              </a:ext>
            </a:extLst>
          </p:cNvPr>
          <p:cNvGraphicFramePr>
            <a:graphicFrameLocks noGrp="1"/>
          </p:cNvGraphicFramePr>
          <p:nvPr>
            <p:ph idx="1"/>
            <p:extLst>
              <p:ext uri="{D42A27DB-BD31-4B8C-83A1-F6EECF244321}">
                <p14:modId xmlns:p14="http://schemas.microsoft.com/office/powerpoint/2010/main" val="2850179921"/>
              </p:ext>
            </p:extLst>
          </p:nvPr>
        </p:nvGraphicFramePr>
        <p:xfrm>
          <a:off x="838203" y="2218267"/>
          <a:ext cx="10515597" cy="3437465"/>
        </p:xfrm>
        <a:graphic>
          <a:graphicData uri="http://schemas.openxmlformats.org/drawingml/2006/table">
            <a:tbl>
              <a:tblPr firstRow="1" bandRow="1">
                <a:tableStyleId>{C4B1156A-380E-4F78-BDF5-A606A8083BF9}</a:tableStyleId>
              </a:tblPr>
              <a:tblGrid>
                <a:gridCol w="1092197">
                  <a:extLst>
                    <a:ext uri="{9D8B030D-6E8A-4147-A177-3AD203B41FA5}">
                      <a16:colId xmlns:a16="http://schemas.microsoft.com/office/drawing/2014/main" val="2437505124"/>
                    </a:ext>
                  </a:extLst>
                </a:gridCol>
                <a:gridCol w="4859867">
                  <a:extLst>
                    <a:ext uri="{9D8B030D-6E8A-4147-A177-3AD203B41FA5}">
                      <a16:colId xmlns:a16="http://schemas.microsoft.com/office/drawing/2014/main" val="3297536659"/>
                    </a:ext>
                  </a:extLst>
                </a:gridCol>
                <a:gridCol w="4563533">
                  <a:extLst>
                    <a:ext uri="{9D8B030D-6E8A-4147-A177-3AD203B41FA5}">
                      <a16:colId xmlns:a16="http://schemas.microsoft.com/office/drawing/2014/main" val="624587244"/>
                    </a:ext>
                  </a:extLst>
                </a:gridCol>
              </a:tblGrid>
              <a:tr h="687493">
                <a:tc>
                  <a:txBody>
                    <a:bodyPr/>
                    <a:lstStyle/>
                    <a:p>
                      <a:r>
                        <a:rPr lang="en-US" dirty="0"/>
                        <a:t>    S.No </a:t>
                      </a:r>
                      <a:endParaRPr lang="en-IN" dirty="0"/>
                    </a:p>
                  </a:txBody>
                  <a:tcPr/>
                </a:tc>
                <a:tc>
                  <a:txBody>
                    <a:bodyPr/>
                    <a:lstStyle/>
                    <a:p>
                      <a:r>
                        <a:rPr lang="en-US" dirty="0"/>
                        <a:t>                            Team member </a:t>
                      </a:r>
                      <a:endParaRPr lang="en-IN" dirty="0"/>
                    </a:p>
                  </a:txBody>
                  <a:tcPr/>
                </a:tc>
                <a:tc>
                  <a:txBody>
                    <a:bodyPr/>
                    <a:lstStyle/>
                    <a:p>
                      <a:r>
                        <a:rPr lang="en-US" dirty="0"/>
                        <a:t>                          Work allocated</a:t>
                      </a:r>
                      <a:endParaRPr lang="en-IN" dirty="0"/>
                    </a:p>
                  </a:txBody>
                  <a:tcPr/>
                </a:tc>
                <a:extLst>
                  <a:ext uri="{0D108BD9-81ED-4DB2-BD59-A6C34878D82A}">
                    <a16:rowId xmlns:a16="http://schemas.microsoft.com/office/drawing/2014/main" val="4105156984"/>
                  </a:ext>
                </a:extLst>
              </a:tr>
              <a:tr h="687493">
                <a:tc>
                  <a:txBody>
                    <a:bodyPr/>
                    <a:lstStyle/>
                    <a:p>
                      <a:r>
                        <a:rPr lang="en-US" dirty="0"/>
                        <a:t>      1)</a:t>
                      </a:r>
                      <a:endParaRPr lang="en-IN" dirty="0"/>
                    </a:p>
                  </a:txBody>
                  <a:tcPr/>
                </a:tc>
                <a:tc>
                  <a:txBody>
                    <a:bodyPr/>
                    <a:lstStyle/>
                    <a:p>
                      <a:r>
                        <a:rPr lang="en-US" dirty="0"/>
                        <a:t>G . Dilip Reddy(2010030041)</a:t>
                      </a:r>
                      <a:endParaRPr lang="en-IN" dirty="0"/>
                    </a:p>
                  </a:txBody>
                  <a:tcPr/>
                </a:tc>
                <a:tc>
                  <a:txBody>
                    <a:bodyPr/>
                    <a:lstStyle/>
                    <a:p>
                      <a:r>
                        <a:rPr lang="en-US" dirty="0"/>
                        <a:t>             Requirements gathering</a:t>
                      </a:r>
                      <a:endParaRPr lang="en-IN" dirty="0"/>
                    </a:p>
                  </a:txBody>
                  <a:tcPr/>
                </a:tc>
                <a:extLst>
                  <a:ext uri="{0D108BD9-81ED-4DB2-BD59-A6C34878D82A}">
                    <a16:rowId xmlns:a16="http://schemas.microsoft.com/office/drawing/2014/main" val="663319311"/>
                  </a:ext>
                </a:extLst>
              </a:tr>
              <a:tr h="687493">
                <a:tc>
                  <a:txBody>
                    <a:bodyPr/>
                    <a:lstStyle/>
                    <a:p>
                      <a:r>
                        <a:rPr lang="en-US" dirty="0"/>
                        <a:t>      2)</a:t>
                      </a:r>
                      <a:endParaRPr lang="en-IN" dirty="0"/>
                    </a:p>
                  </a:txBody>
                  <a:tcPr/>
                </a:tc>
                <a:tc>
                  <a:txBody>
                    <a:bodyPr/>
                    <a:lstStyle/>
                    <a:p>
                      <a:r>
                        <a:rPr lang="en-US" dirty="0"/>
                        <a:t>K . Vamshi(2010030326)</a:t>
                      </a:r>
                      <a:endParaRPr lang="en-IN" dirty="0"/>
                    </a:p>
                  </a:txBody>
                  <a:tcPr/>
                </a:tc>
                <a:tc>
                  <a:txBody>
                    <a:bodyPr/>
                    <a:lstStyle/>
                    <a:p>
                      <a:r>
                        <a:rPr lang="en-US" dirty="0"/>
                        <a:t>             Implementation</a:t>
                      </a:r>
                      <a:endParaRPr lang="en-IN" dirty="0"/>
                    </a:p>
                  </a:txBody>
                  <a:tcPr/>
                </a:tc>
                <a:extLst>
                  <a:ext uri="{0D108BD9-81ED-4DB2-BD59-A6C34878D82A}">
                    <a16:rowId xmlns:a16="http://schemas.microsoft.com/office/drawing/2014/main" val="2031867959"/>
                  </a:ext>
                </a:extLst>
              </a:tr>
              <a:tr h="687493">
                <a:tc>
                  <a:txBody>
                    <a:bodyPr/>
                    <a:lstStyle/>
                    <a:p>
                      <a:r>
                        <a:rPr lang="en-US" dirty="0"/>
                        <a:t>      3)</a:t>
                      </a:r>
                      <a:endParaRPr lang="en-IN" dirty="0"/>
                    </a:p>
                  </a:txBody>
                  <a:tcPr/>
                </a:tc>
                <a:tc>
                  <a:txBody>
                    <a:bodyPr/>
                    <a:lstStyle/>
                    <a:p>
                      <a:r>
                        <a:rPr lang="en-US" dirty="0"/>
                        <a:t>M . Ruchitha(2010030480)</a:t>
                      </a:r>
                      <a:endParaRPr lang="en-IN" dirty="0"/>
                    </a:p>
                  </a:txBody>
                  <a:tcPr/>
                </a:tc>
                <a:tc>
                  <a:txBody>
                    <a:bodyPr/>
                    <a:lstStyle/>
                    <a:p>
                      <a:r>
                        <a:rPr lang="en-US" dirty="0"/>
                        <a:t>             Implementation</a:t>
                      </a:r>
                      <a:endParaRPr lang="en-IN" dirty="0"/>
                    </a:p>
                  </a:txBody>
                  <a:tcPr/>
                </a:tc>
                <a:extLst>
                  <a:ext uri="{0D108BD9-81ED-4DB2-BD59-A6C34878D82A}">
                    <a16:rowId xmlns:a16="http://schemas.microsoft.com/office/drawing/2014/main" val="2381985085"/>
                  </a:ext>
                </a:extLst>
              </a:tr>
              <a:tr h="687493">
                <a:tc>
                  <a:txBody>
                    <a:bodyPr/>
                    <a:lstStyle/>
                    <a:p>
                      <a:r>
                        <a:rPr lang="en-US" dirty="0"/>
                        <a:t>      4)</a:t>
                      </a:r>
                      <a:endParaRPr lang="en-IN" dirty="0"/>
                    </a:p>
                  </a:txBody>
                  <a:tcPr/>
                </a:tc>
                <a:tc>
                  <a:txBody>
                    <a:bodyPr/>
                    <a:lstStyle/>
                    <a:p>
                      <a:r>
                        <a:rPr lang="en-US" dirty="0"/>
                        <a:t>P . Venkata Sai Adithya Reddy(2010030434)</a:t>
                      </a:r>
                      <a:endParaRPr lang="en-IN" dirty="0"/>
                    </a:p>
                  </a:txBody>
                  <a:tcPr/>
                </a:tc>
                <a:tc>
                  <a:txBody>
                    <a:bodyPr/>
                    <a:lstStyle/>
                    <a:p>
                      <a:r>
                        <a:rPr lang="en-US" dirty="0"/>
                        <a:t>              Documentation</a:t>
                      </a:r>
                      <a:endParaRPr lang="en-IN" dirty="0"/>
                    </a:p>
                  </a:txBody>
                  <a:tcPr/>
                </a:tc>
                <a:extLst>
                  <a:ext uri="{0D108BD9-81ED-4DB2-BD59-A6C34878D82A}">
                    <a16:rowId xmlns:a16="http://schemas.microsoft.com/office/drawing/2014/main" val="1392071279"/>
                  </a:ext>
                </a:extLst>
              </a:tr>
            </a:tbl>
          </a:graphicData>
        </a:graphic>
      </p:graphicFrame>
      <p:pic>
        <p:nvPicPr>
          <p:cNvPr id="5" name="Picture 2" descr="Best Private University in Telangana &amp; Andhra Pradesh | KLH">
            <a:extLst>
              <a:ext uri="{FF2B5EF4-FFF2-40B4-BE49-F238E27FC236}">
                <a16:creationId xmlns:a16="http://schemas.microsoft.com/office/drawing/2014/main" id="{5217E416-5D67-EF45-95AE-79621782A3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139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EED10F-F9F5-7148-873F-1DE569511B44}"/>
              </a:ext>
            </a:extLst>
          </p:cNvPr>
          <p:cNvSpPr txBox="1"/>
          <p:nvPr/>
        </p:nvSpPr>
        <p:spPr>
          <a:xfrm>
            <a:off x="3584479" y="2767280"/>
            <a:ext cx="5023042" cy="1323439"/>
          </a:xfrm>
          <a:prstGeom prst="rect">
            <a:avLst/>
          </a:prstGeom>
          <a:noFill/>
        </p:spPr>
        <p:txBody>
          <a:bodyPr wrap="none" rtlCol="0">
            <a:spAutoFit/>
          </a:bodyPr>
          <a:lstStyle/>
          <a:p>
            <a:r>
              <a:rPr lang="en-US" sz="8000" b="1" dirty="0">
                <a:latin typeface="Times New Roman" panose="02020603050405020304" pitchFamily="18" charset="0"/>
                <a:cs typeface="Times New Roman" panose="02020603050405020304" pitchFamily="18" charset="0"/>
              </a:rPr>
              <a:t>Thank You</a:t>
            </a:r>
          </a:p>
        </p:txBody>
      </p:sp>
      <p:pic>
        <p:nvPicPr>
          <p:cNvPr id="4" name="Picture 2" descr="Best Private University in Telangana &amp; Andhra Pradesh | KLH">
            <a:extLst>
              <a:ext uri="{FF2B5EF4-FFF2-40B4-BE49-F238E27FC236}">
                <a16:creationId xmlns:a16="http://schemas.microsoft.com/office/drawing/2014/main" id="{A629A761-6AF1-1D4D-9FF4-3783DF4AD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670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a:xfrm>
            <a:off x="838200" y="672210"/>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xfrm>
            <a:off x="838200" y="1938407"/>
            <a:ext cx="10515600" cy="4115260"/>
          </a:xfrm>
        </p:spPr>
        <p:txBody>
          <a:bodyPr>
            <a:normAutofit/>
          </a:bodyPr>
          <a:lstStyle/>
          <a:p>
            <a:r>
              <a:rPr lang="en-US" dirty="0">
                <a:latin typeface="Times New Roman" panose="02020603050405020304" pitchFamily="18" charset="0"/>
                <a:cs typeface="Times New Roman" panose="02020603050405020304" pitchFamily="18" charset="0"/>
              </a:rPr>
              <a:t> Given a set system (U, F), where U contains n elements and F is a family of m subsets of U such that every element of U belongs to at least one subset in F, here each subset in F has a positive weight, a set cover C of U is a subfamily of F such that every element in U is in at least one of the subsets in C.</a:t>
            </a:r>
          </a:p>
          <a:p>
            <a:r>
              <a:rPr lang="en-US" dirty="0">
                <a:latin typeface="Times New Roman" panose="02020603050405020304" pitchFamily="18" charset="0"/>
                <a:cs typeface="Times New Roman" panose="02020603050405020304" pitchFamily="18" charset="0"/>
              </a:rPr>
              <a:t> The set cover problem is to find a set cover with the minimal total weight of subsets in the set cover. For this famous NP-hard problem the set cover problem has many applications in practice. </a:t>
            </a:r>
            <a:endParaRPr lang="en-IN" sz="2400" dirty="0">
              <a:latin typeface="Times New Roman" panose="02020603050405020304" pitchFamily="18" charset="0"/>
              <a:cs typeface="Times New Roman" panose="02020603050405020304" pitchFamily="18" charset="0"/>
            </a:endParaRPr>
          </a:p>
        </p:txBody>
      </p:sp>
      <p:pic>
        <p:nvPicPr>
          <p:cNvPr id="4" name="Picture 2" descr="Best Private University in Telangana &amp; Andhra Pradesh | KLH">
            <a:extLst>
              <a:ext uri="{FF2B5EF4-FFF2-40B4-BE49-F238E27FC236}">
                <a16:creationId xmlns:a16="http://schemas.microsoft.com/office/drawing/2014/main" id="{6F9C05A1-F497-1045-901A-78EF76A212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699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xfrm>
            <a:off x="838200" y="1938407"/>
            <a:ext cx="10515600" cy="4115260"/>
          </a:xfrm>
        </p:spPr>
        <p:txBody>
          <a:bodyPr>
            <a:normAutofit/>
          </a:bodyPr>
          <a:lstStyle/>
          <a:p>
            <a:r>
              <a:rPr lang="en-US" sz="2400" dirty="0">
                <a:latin typeface="Times New Roman" panose="02020603050405020304" pitchFamily="18" charset="0"/>
                <a:cs typeface="Times New Roman" panose="02020603050405020304" pitchFamily="18" charset="0"/>
              </a:rPr>
              <a:t> The complexity of the connected set cover problem for some special graphs. We shall see that the difficulty in solving the connected set cover problem not only lies in the structure of (U, F) system but also related to the property of give graph G.</a:t>
            </a:r>
          </a:p>
          <a:p>
            <a:r>
              <a:rPr lang="en-US" sz="2400" dirty="0">
                <a:latin typeface="Times New Roman" panose="02020603050405020304" pitchFamily="18" charset="0"/>
                <a:cs typeface="Times New Roman" panose="02020603050405020304" pitchFamily="18" charset="0"/>
              </a:rPr>
              <a:t> Graph G is called a line graph if two vertices in V (G) have degree one and all others have degree two. Graph G is called a ring graph if it is connected and every vertex in V (G) has degree two. </a:t>
            </a:r>
          </a:p>
          <a:p>
            <a:r>
              <a:rPr lang="en-US" sz="2400" dirty="0">
                <a:latin typeface="Times New Roman" panose="02020603050405020304" pitchFamily="18" charset="0"/>
                <a:cs typeface="Times New Roman" panose="02020603050405020304" pitchFamily="18" charset="0"/>
              </a:rPr>
              <a:t>Graph G is called a spider graph if G is a tree and only one vertex has degree greater than two, a spider graph is particularly called a star graph if one vertex has degree greater than one while all others have degree one.</a:t>
            </a:r>
            <a:endParaRPr lang="en-IN" sz="2400" dirty="0">
              <a:latin typeface="Times New Roman" panose="02020603050405020304" pitchFamily="18" charset="0"/>
              <a:cs typeface="Times New Roman" panose="02020603050405020304" pitchFamily="18" charset="0"/>
            </a:endParaRPr>
          </a:p>
        </p:txBody>
      </p:sp>
      <p:pic>
        <p:nvPicPr>
          <p:cNvPr id="4" name="Picture 2" descr="Best Private University in Telangana &amp; Andhra Pradesh | KLH">
            <a:extLst>
              <a:ext uri="{FF2B5EF4-FFF2-40B4-BE49-F238E27FC236}">
                <a16:creationId xmlns:a16="http://schemas.microsoft.com/office/drawing/2014/main" id="{6F9C05A1-F497-1045-901A-78EF76A212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45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a:xfrm>
            <a:off x="899746" y="523387"/>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LITERATURE SURVEY</a:t>
            </a:r>
          </a:p>
        </p:txBody>
      </p:sp>
      <p:pic>
        <p:nvPicPr>
          <p:cNvPr id="4" name="Picture 2" descr="Best Private University in Telangana &amp; Andhra Pradesh | KLH">
            <a:extLst>
              <a:ext uri="{FF2B5EF4-FFF2-40B4-BE49-F238E27FC236}">
                <a16:creationId xmlns:a16="http://schemas.microsoft.com/office/drawing/2014/main" id="{6F9C05A1-F497-1045-901A-78EF76A212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63802773"/>
              </p:ext>
            </p:extLst>
          </p:nvPr>
        </p:nvGraphicFramePr>
        <p:xfrm>
          <a:off x="1161427" y="1848950"/>
          <a:ext cx="9442095" cy="4736488"/>
        </p:xfrm>
        <a:graphic>
          <a:graphicData uri="http://schemas.openxmlformats.org/drawingml/2006/table">
            <a:tbl>
              <a:tblPr firstRow="1" firstCol="1" bandRow="1">
                <a:tableStyleId>{5C22544A-7EE6-4342-B048-85BDC9FD1C3A}</a:tableStyleId>
              </a:tblPr>
              <a:tblGrid>
                <a:gridCol w="471006">
                  <a:extLst>
                    <a:ext uri="{9D8B030D-6E8A-4147-A177-3AD203B41FA5}">
                      <a16:colId xmlns:a16="http://schemas.microsoft.com/office/drawing/2014/main" val="4107544107"/>
                    </a:ext>
                  </a:extLst>
                </a:gridCol>
                <a:gridCol w="2015837">
                  <a:extLst>
                    <a:ext uri="{9D8B030D-6E8A-4147-A177-3AD203B41FA5}">
                      <a16:colId xmlns:a16="http://schemas.microsoft.com/office/drawing/2014/main" val="3858832008"/>
                    </a:ext>
                  </a:extLst>
                </a:gridCol>
                <a:gridCol w="2242553">
                  <a:extLst>
                    <a:ext uri="{9D8B030D-6E8A-4147-A177-3AD203B41FA5}">
                      <a16:colId xmlns:a16="http://schemas.microsoft.com/office/drawing/2014/main" val="1117060709"/>
                    </a:ext>
                  </a:extLst>
                </a:gridCol>
                <a:gridCol w="1202999">
                  <a:extLst>
                    <a:ext uri="{9D8B030D-6E8A-4147-A177-3AD203B41FA5}">
                      <a16:colId xmlns:a16="http://schemas.microsoft.com/office/drawing/2014/main" val="2711925183"/>
                    </a:ext>
                  </a:extLst>
                </a:gridCol>
                <a:gridCol w="3509700">
                  <a:extLst>
                    <a:ext uri="{9D8B030D-6E8A-4147-A177-3AD203B41FA5}">
                      <a16:colId xmlns:a16="http://schemas.microsoft.com/office/drawing/2014/main" val="1222399733"/>
                    </a:ext>
                  </a:extLst>
                </a:gridCol>
              </a:tblGrid>
              <a:tr h="560490">
                <a:tc>
                  <a:txBody>
                    <a:bodyPr/>
                    <a:lstStyle/>
                    <a:p>
                      <a:pPr algn="l">
                        <a:lnSpc>
                          <a:spcPct val="115000"/>
                        </a:lnSpc>
                        <a:spcAft>
                          <a:spcPts val="0"/>
                        </a:spcAft>
                      </a:pPr>
                      <a:r>
                        <a:rPr lang="en-US" sz="1600">
                          <a:effectLst/>
                        </a:rPr>
                        <a:t>S. No</a:t>
                      </a:r>
                      <a:endParaRPr lang="en-I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600">
                          <a:effectLst/>
                        </a:rPr>
                        <a:t>Authors</a:t>
                      </a:r>
                      <a:endParaRPr lang="en-I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600">
                          <a:effectLst/>
                        </a:rPr>
                        <a:t>Title</a:t>
                      </a:r>
                      <a:endParaRPr lang="en-I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600">
                          <a:effectLst/>
                        </a:rPr>
                        <a:t>Published year </a:t>
                      </a:r>
                      <a:endParaRPr lang="en-I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600">
                          <a:effectLst/>
                        </a:rPr>
                        <a:t>Pros</a:t>
                      </a:r>
                      <a:endParaRPr lang="en-I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8505064"/>
                  </a:ext>
                </a:extLst>
              </a:tr>
              <a:tr h="1487906">
                <a:tc>
                  <a:txBody>
                    <a:bodyPr/>
                    <a:lstStyle/>
                    <a:p>
                      <a:pPr algn="l">
                        <a:lnSpc>
                          <a:spcPct val="115000"/>
                        </a:lnSpc>
                        <a:spcAft>
                          <a:spcPts val="0"/>
                        </a:spcAft>
                      </a:pPr>
                      <a:r>
                        <a:rPr lang="en-US" sz="1600">
                          <a:effectLst/>
                        </a:rPr>
                        <a:t>  1</a:t>
                      </a:r>
                      <a:endParaRPr lang="en-I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l">
                        <a:spcAft>
                          <a:spcPts val="0"/>
                        </a:spcAft>
                      </a:pPr>
                      <a:r>
                        <a:rPr lang="en-IN" sz="1600" u="none" strike="noStrike">
                          <a:effectLst/>
                          <a:hlinkClick r:id="rId4"/>
                        </a:rPr>
                        <a:t>Haiyun Sheng</a:t>
                      </a:r>
                      <a:r>
                        <a:rPr lang="en-IN" sz="1600">
                          <a:effectLst/>
                        </a:rPr>
                        <a:t>, </a:t>
                      </a:r>
                    </a:p>
                    <a:p>
                      <a:pPr algn="l">
                        <a:spcAft>
                          <a:spcPts val="0"/>
                        </a:spcAft>
                      </a:pPr>
                      <a:r>
                        <a:rPr lang="en-IN" sz="1600" u="none" strike="noStrike">
                          <a:effectLst/>
                          <a:hlinkClick r:id="rId5"/>
                        </a:rPr>
                        <a:t>Donglei Du</a:t>
                      </a:r>
                      <a:r>
                        <a:rPr lang="en-IN" sz="1600">
                          <a:effectLst/>
                        </a:rPr>
                        <a:t>, </a:t>
                      </a:r>
                      <a:r>
                        <a:rPr lang="en-IN" sz="1600" u="none" strike="noStrike">
                          <a:effectLst/>
                          <a:hlinkClick r:id="rId6"/>
                        </a:rPr>
                        <a:t>Yuefang Sun</a:t>
                      </a:r>
                      <a:r>
                        <a:rPr lang="en-IN" sz="1600">
                          <a:effectLst/>
                        </a:rPr>
                        <a:t>, </a:t>
                      </a:r>
                      <a:r>
                        <a:rPr lang="en-IN" sz="1600" u="none" strike="noStrike">
                          <a:effectLst/>
                          <a:hlinkClick r:id="rId7"/>
                        </a:rPr>
                        <a:t>Jian Sun</a:t>
                      </a:r>
                      <a:r>
                        <a:rPr lang="en-IN" sz="1600">
                          <a:effectLst/>
                        </a:rPr>
                        <a:t> &amp; </a:t>
                      </a:r>
                    </a:p>
                    <a:p>
                      <a:pPr algn="l">
                        <a:lnSpc>
                          <a:spcPct val="115000"/>
                        </a:lnSpc>
                        <a:spcAft>
                          <a:spcPts val="0"/>
                        </a:spcAft>
                      </a:pPr>
                      <a:r>
                        <a:rPr lang="en-IN" sz="1600" u="none" strike="noStrike">
                          <a:effectLst/>
                          <a:hlinkClick r:id="rId8"/>
                        </a:rPr>
                        <a:t>Xiaoyan Zhang</a:t>
                      </a:r>
                      <a:endParaRPr lang="en-I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76200" algn="l">
                        <a:spcAft>
                          <a:spcPts val="1200"/>
                        </a:spcAft>
                      </a:pPr>
                      <a:r>
                        <a:rPr lang="en-US" sz="1600" kern="0" dirty="0">
                          <a:effectLst/>
                        </a:rPr>
                        <a:t>Approximation Algorithm for Stochastic Set Cover Problem</a:t>
                      </a:r>
                      <a:endParaRPr lang="en-IN" sz="1600" kern="0" dirty="0">
                        <a:effectLst/>
                      </a:endParaRPr>
                    </a:p>
                    <a:p>
                      <a:pPr algn="l">
                        <a:lnSpc>
                          <a:spcPct val="115000"/>
                        </a:lnSpc>
                        <a:spcAft>
                          <a:spcPts val="0"/>
                        </a:spcAft>
                      </a:pPr>
                      <a:r>
                        <a:rPr lang="en-US" sz="1600" dirty="0">
                          <a:effectLst/>
                        </a:rPr>
                        <a:t> </a:t>
                      </a:r>
                      <a:endParaRPr lang="en-IN" sz="16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600" u="sng">
                          <a:effectLst/>
                          <a:hlinkClick r:id="rId9"/>
                        </a:rPr>
                        <a:t>2020</a:t>
                      </a:r>
                      <a:endParaRPr lang="en-I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600">
                          <a:effectLst/>
                        </a:rPr>
                        <a:t>The goal is to minimize the sum of the first stage cost, the expected second stage cost and the expected penalty cost. </a:t>
                      </a:r>
                      <a:endParaRPr lang="en-I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08904"/>
                  </a:ext>
                </a:extLst>
              </a:tr>
              <a:tr h="1429156">
                <a:tc>
                  <a:txBody>
                    <a:bodyPr/>
                    <a:lstStyle/>
                    <a:p>
                      <a:pPr algn="l">
                        <a:lnSpc>
                          <a:spcPct val="115000"/>
                        </a:lnSpc>
                        <a:spcAft>
                          <a:spcPts val="0"/>
                        </a:spcAft>
                      </a:pPr>
                      <a:r>
                        <a:rPr lang="en-US" sz="1600">
                          <a:effectLst/>
                        </a:rPr>
                        <a:t>  2</a:t>
                      </a:r>
                      <a:endParaRPr lang="en-I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l">
                        <a:spcAft>
                          <a:spcPts val="0"/>
                        </a:spcAft>
                      </a:pPr>
                      <a:r>
                        <a:rPr lang="en-IN" sz="1600" u="none" strike="noStrike">
                          <a:effectLst/>
                          <a:hlinkClick r:id="rId10"/>
                        </a:rPr>
                        <a:t>Wenbin Chen</a:t>
                      </a:r>
                      <a:r>
                        <a:rPr lang="en-IN" sz="1600">
                          <a:effectLst/>
                        </a:rPr>
                        <a:t>, </a:t>
                      </a:r>
                    </a:p>
                    <a:p>
                      <a:pPr algn="l">
                        <a:spcAft>
                          <a:spcPts val="0"/>
                        </a:spcAft>
                      </a:pPr>
                      <a:r>
                        <a:rPr lang="en-IN" sz="1600" u="none" strike="noStrike">
                          <a:effectLst/>
                          <a:hlinkClick r:id="rId11"/>
                        </a:rPr>
                        <a:t>Fufang Li</a:t>
                      </a:r>
                      <a:r>
                        <a:rPr lang="en-IN" sz="1600">
                          <a:effectLst/>
                        </a:rPr>
                        <a:t>, </a:t>
                      </a:r>
                    </a:p>
                    <a:p>
                      <a:pPr algn="l">
                        <a:spcAft>
                          <a:spcPts val="0"/>
                        </a:spcAft>
                      </a:pPr>
                      <a:r>
                        <a:rPr lang="en-IN" sz="1600" u="none" strike="noStrike">
                          <a:effectLst/>
                          <a:hlinkClick r:id="rId12"/>
                        </a:rPr>
                        <a:t>Ke Qi</a:t>
                      </a:r>
                      <a:r>
                        <a:rPr lang="en-IN" sz="1600">
                          <a:effectLst/>
                        </a:rPr>
                        <a:t>, </a:t>
                      </a:r>
                    </a:p>
                    <a:p>
                      <a:pPr algn="l">
                        <a:spcAft>
                          <a:spcPts val="0"/>
                        </a:spcAft>
                      </a:pPr>
                      <a:r>
                        <a:rPr lang="en-IN" sz="1600" u="none" strike="noStrike">
                          <a:effectLst/>
                          <a:hlinkClick r:id="rId13"/>
                        </a:rPr>
                        <a:t>Miao Liu</a:t>
                      </a:r>
                      <a:r>
                        <a:rPr lang="en-IN" sz="1600">
                          <a:effectLst/>
                        </a:rPr>
                        <a:t> &amp; </a:t>
                      </a:r>
                    </a:p>
                    <a:p>
                      <a:pPr algn="l">
                        <a:lnSpc>
                          <a:spcPct val="115000"/>
                        </a:lnSpc>
                        <a:spcAft>
                          <a:spcPts val="0"/>
                        </a:spcAft>
                      </a:pPr>
                      <a:r>
                        <a:rPr lang="en-IN" sz="1600" u="none" strike="noStrike">
                          <a:effectLst/>
                          <a:hlinkClick r:id="rId14"/>
                        </a:rPr>
                        <a:t>Maobin Tang</a:t>
                      </a:r>
                      <a:r>
                        <a:rPr lang="en-IN" sz="1600">
                          <a:effectLst/>
                        </a:rPr>
                        <a:t> </a:t>
                      </a:r>
                      <a:endParaRPr lang="en-I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76200" algn="l">
                        <a:spcAft>
                          <a:spcPts val="1200"/>
                        </a:spcAft>
                      </a:pPr>
                      <a:r>
                        <a:rPr lang="en-US" sz="1600" kern="0">
                          <a:effectLst/>
                        </a:rPr>
                        <a:t>A Primal-Dual Randomized Algorithm for the Online Weighted Set Multi-Cover Problem</a:t>
                      </a:r>
                      <a:endParaRPr lang="en-IN" sz="1600" b="1" kern="0">
                        <a:effectLst/>
                        <a:latin typeface="Calibri" panose="020F050202020403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600" u="sng">
                          <a:effectLst/>
                          <a:hlinkClick r:id="rId15"/>
                        </a:rPr>
                        <a:t>2020</a:t>
                      </a:r>
                      <a:endParaRPr lang="en-I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600">
                          <a:effectLst/>
                        </a:rPr>
                        <a:t>It gives a randomized algorithm with competitive ratio for the problem based on the primal-dual method, which improve previous competitive ratio.</a:t>
                      </a:r>
                      <a:endParaRPr lang="en-I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3559982"/>
                  </a:ext>
                </a:extLst>
              </a:tr>
              <a:tr h="1258936">
                <a:tc>
                  <a:txBody>
                    <a:bodyPr/>
                    <a:lstStyle/>
                    <a:p>
                      <a:pPr algn="l">
                        <a:lnSpc>
                          <a:spcPct val="115000"/>
                        </a:lnSpc>
                        <a:spcAft>
                          <a:spcPts val="0"/>
                        </a:spcAft>
                      </a:pPr>
                      <a:r>
                        <a:rPr lang="en-US" sz="1600">
                          <a:effectLst/>
                        </a:rPr>
                        <a:t>  3</a:t>
                      </a:r>
                      <a:endParaRPr lang="en-I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600">
                          <a:effectLst/>
                        </a:rPr>
                        <a:t>Mitrović, Slobodan; Rubinfeld, Ronitt</a:t>
                      </a:r>
                      <a:endParaRPr lang="en-I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76200" algn="l">
                        <a:spcAft>
                          <a:spcPts val="1200"/>
                        </a:spcAft>
                      </a:pPr>
                      <a:r>
                        <a:rPr lang="en-US" sz="1600" kern="0">
                          <a:effectLst/>
                        </a:rPr>
                        <a:t>Improved local computation algorithm for set cover via sparsification</a:t>
                      </a:r>
                      <a:endParaRPr lang="en-IN" sz="1600" b="1" kern="0">
                        <a:effectLst/>
                        <a:latin typeface="Calibri" panose="020F050202020403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600" u="sng">
                          <a:effectLst/>
                          <a:hlinkClick r:id="rId15"/>
                        </a:rPr>
                        <a:t>2020</a:t>
                      </a:r>
                      <a:endParaRPr lang="en-I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600" dirty="0">
                          <a:effectLst/>
                        </a:rPr>
                        <a:t>A parallel set cover algorithm that admits an efficient simulation in the LCA model by using a </a:t>
                      </a:r>
                      <a:r>
                        <a:rPr lang="en-US" sz="1600" dirty="0" err="1">
                          <a:effectLst/>
                        </a:rPr>
                        <a:t>sparsification</a:t>
                      </a:r>
                      <a:r>
                        <a:rPr lang="en-US" sz="1600" dirty="0">
                          <a:effectLst/>
                        </a:rPr>
                        <a:t> technique</a:t>
                      </a:r>
                      <a:endParaRPr lang="en-IN" sz="16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1026275"/>
                  </a:ext>
                </a:extLst>
              </a:tr>
            </a:tbl>
          </a:graphicData>
        </a:graphic>
      </p:graphicFrame>
    </p:spTree>
    <p:extLst>
      <p:ext uri="{BB962C8B-B14F-4D97-AF65-F5344CB8AC3E}">
        <p14:creationId xmlns:p14="http://schemas.microsoft.com/office/powerpoint/2010/main" val="4099003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a:xfrm>
            <a:off x="899490" y="411994"/>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a:xfrm>
            <a:off x="899490" y="2270957"/>
            <a:ext cx="10515600" cy="3400081"/>
          </a:xfrm>
        </p:spPr>
        <p:txBody>
          <a:bodyPr>
            <a:noAutofit/>
          </a:bodyPr>
          <a:lstStyle/>
          <a:p>
            <a:pPr marL="0" indent="0">
              <a:lnSpc>
                <a:spcPct val="170000"/>
              </a:lnSpc>
              <a:buNone/>
            </a:pPr>
            <a:r>
              <a:rPr lang="en-IN" sz="2400" dirty="0">
                <a:latin typeface="Times New Roman" panose="02020603050405020304" pitchFamily="18" charset="0"/>
                <a:cs typeface="Times New Roman" panose="02020603050405020304" pitchFamily="18" charset="0"/>
              </a:rPr>
              <a:t> Greedy Approximation Algorithm is being used in the project to solve an optimal selection problem because the greedy algorithm is known as the best possible polynomial time algorithm for maximum coverage problem and works by iteratively selecting a set that contains the largest number of elements and then removing selected elements from all the remaining sets in the collection. </a:t>
            </a:r>
          </a:p>
        </p:txBody>
      </p:sp>
      <p:pic>
        <p:nvPicPr>
          <p:cNvPr id="4" name="Picture 2" descr="Best Private University in Telangana &amp; Andhra Pradesh | KLH">
            <a:extLst>
              <a:ext uri="{FF2B5EF4-FFF2-40B4-BE49-F238E27FC236}">
                <a16:creationId xmlns:a16="http://schemas.microsoft.com/office/drawing/2014/main" id="{ADA1B9DD-1A9E-5249-AD13-D9204802A5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897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PROPOSED SYSTEM</a:t>
            </a:r>
          </a:p>
        </p:txBody>
      </p:sp>
      <p:pic>
        <p:nvPicPr>
          <p:cNvPr id="4" name="Picture 2" descr="Best Private University in Telangana &amp; Andhra Pradesh | KLH">
            <a:extLst>
              <a:ext uri="{FF2B5EF4-FFF2-40B4-BE49-F238E27FC236}">
                <a16:creationId xmlns:a16="http://schemas.microsoft.com/office/drawing/2014/main" id="{ADA1B9DD-1A9E-5249-AD13-D9204802A5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E14DB73-207B-4704-B96C-CE70F2AAD816}"/>
              </a:ext>
            </a:extLst>
          </p:cNvPr>
          <p:cNvPicPr>
            <a:picLocks noChangeAspect="1"/>
          </p:cNvPicPr>
          <p:nvPr/>
        </p:nvPicPr>
        <p:blipFill>
          <a:blip r:embed="rId3"/>
          <a:stretch>
            <a:fillRect/>
          </a:stretch>
        </p:blipFill>
        <p:spPr>
          <a:xfrm>
            <a:off x="1161427" y="2086973"/>
            <a:ext cx="6605346" cy="3120037"/>
          </a:xfrm>
          <a:prstGeom prst="rect">
            <a:avLst/>
          </a:prstGeom>
        </p:spPr>
      </p:pic>
    </p:spTree>
    <p:extLst>
      <p:ext uri="{BB962C8B-B14F-4D97-AF65-F5344CB8AC3E}">
        <p14:creationId xmlns:p14="http://schemas.microsoft.com/office/powerpoint/2010/main" val="3026401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PROPOSED SYSTEM</a:t>
            </a:r>
          </a:p>
        </p:txBody>
      </p:sp>
      <p:pic>
        <p:nvPicPr>
          <p:cNvPr id="4" name="Picture 2" descr="Best Private University in Telangana &amp; Andhra Pradesh | KLH">
            <a:extLst>
              <a:ext uri="{FF2B5EF4-FFF2-40B4-BE49-F238E27FC236}">
                <a16:creationId xmlns:a16="http://schemas.microsoft.com/office/drawing/2014/main" id="{ADA1B9DD-1A9E-5249-AD13-D9204802A5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48761" y="1690688"/>
            <a:ext cx="9850315" cy="3903954"/>
          </a:xfrm>
          <a:prstGeom prst="rect">
            <a:avLst/>
          </a:prstGeom>
        </p:spPr>
        <p:txBody>
          <a:bodyPr wrap="square">
            <a:spAutoFit/>
          </a:bodyPr>
          <a:lstStyle/>
          <a:p>
            <a:pPr marL="501650">
              <a:lnSpc>
                <a:spcPct val="150000"/>
              </a:lnSpc>
              <a:spcAft>
                <a:spcPts val="0"/>
              </a:spcAft>
              <a:tabLst>
                <a:tab pos="699135" algn="l"/>
              </a:tabLst>
            </a:pPr>
            <a:r>
              <a:rPr lang="en-US" sz="240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Wingdings" panose="05000000000000000000" pitchFamily="2" charset="2"/>
              </a:rPr>
              <a:t></a:t>
            </a:r>
            <a:r>
              <a:rPr lang="en-US" sz="240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Initially, T is a null/empty set used to store the covered elements while U is a set to store the uncovered elements.</a:t>
            </a:r>
            <a:endParaRPr lang="en-IN" sz="2400" b="1" dirty="0">
              <a:latin typeface="Times New Roman" panose="02020603050405020304" pitchFamily="18" charset="0"/>
              <a:ea typeface="Arial" panose="020B0604020202020204" pitchFamily="34" charset="0"/>
              <a:cs typeface="Times New Roman" panose="02020603050405020304" pitchFamily="18" charset="0"/>
            </a:endParaRPr>
          </a:p>
          <a:p>
            <a:pPr marL="501650">
              <a:lnSpc>
                <a:spcPct val="150000"/>
              </a:lnSpc>
              <a:spcAft>
                <a:spcPts val="0"/>
              </a:spcAft>
              <a:tabLst>
                <a:tab pos="699135" algn="l"/>
              </a:tabLst>
            </a:pPr>
            <a:r>
              <a:rPr lang="en-US" sz="240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Wingdings" panose="05000000000000000000" pitchFamily="2" charset="2"/>
              </a:rPr>
              <a:t></a:t>
            </a:r>
            <a:r>
              <a:rPr lang="en-US" sz="240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S contains all the possible subsets(s1,s2,…</a:t>
            </a:r>
            <a:r>
              <a:rPr lang="en-US" sz="2400" dirty="0" err="1">
                <a:solidFill>
                  <a:srgbClr val="000000"/>
                </a:solidFill>
                <a:latin typeface="Times New Roman" panose="02020603050405020304" pitchFamily="18" charset="0"/>
                <a:ea typeface="Arial" panose="020B0604020202020204" pitchFamily="34" charset="0"/>
                <a:cs typeface="Times New Roman" panose="02020603050405020304" pitchFamily="18" charset="0"/>
              </a:rPr>
              <a:t>sn</a:t>
            </a:r>
            <a:r>
              <a:rPr lang="en-US" sz="240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 which has different elements in it.</a:t>
            </a:r>
            <a:endParaRPr lang="en-IN" sz="2400" b="1" dirty="0">
              <a:latin typeface="Times New Roman" panose="02020603050405020304" pitchFamily="18" charset="0"/>
              <a:ea typeface="Arial" panose="020B0604020202020204" pitchFamily="34" charset="0"/>
              <a:cs typeface="Times New Roman" panose="02020603050405020304" pitchFamily="18" charset="0"/>
            </a:endParaRPr>
          </a:p>
          <a:p>
            <a:pPr marL="501650">
              <a:lnSpc>
                <a:spcPct val="150000"/>
              </a:lnSpc>
              <a:spcAft>
                <a:spcPts val="0"/>
              </a:spcAft>
              <a:tabLst>
                <a:tab pos="699135" algn="l"/>
              </a:tabLst>
            </a:pPr>
            <a:r>
              <a:rPr lang="en-US" sz="240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Wingdings" panose="05000000000000000000" pitchFamily="2" charset="2"/>
              </a:rPr>
              <a:t></a:t>
            </a:r>
            <a:r>
              <a:rPr lang="en-US" sz="240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From the available list of subsets, the set with maximum number of elements will be selected and the elements in that set are now considered as covered.</a:t>
            </a:r>
            <a:endParaRPr lang="en-IN" sz="2400" b="1" dirty="0">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030833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PROPOSED SYSTEM</a:t>
            </a:r>
          </a:p>
        </p:txBody>
      </p:sp>
      <p:pic>
        <p:nvPicPr>
          <p:cNvPr id="4" name="Picture 2" descr="Best Private University in Telangana &amp; Andhra Pradesh | KLH">
            <a:extLst>
              <a:ext uri="{FF2B5EF4-FFF2-40B4-BE49-F238E27FC236}">
                <a16:creationId xmlns:a16="http://schemas.microsoft.com/office/drawing/2014/main" id="{ADA1B9DD-1A9E-5249-AD13-D9204802A5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75137" y="1962587"/>
            <a:ext cx="9850315" cy="3970318"/>
          </a:xfrm>
          <a:prstGeom prst="rect">
            <a:avLst/>
          </a:prstGeom>
        </p:spPr>
        <p:txBody>
          <a:bodyPr wrap="square">
            <a:spAutoFit/>
          </a:bodyPr>
          <a:lstStyle/>
          <a:p>
            <a:pPr marL="501650">
              <a:lnSpc>
                <a:spcPct val="150000"/>
              </a:lnSpc>
              <a:spcAft>
                <a:spcPts val="0"/>
              </a:spcAft>
              <a:tabLst>
                <a:tab pos="699135" algn="l"/>
              </a:tabLst>
            </a:pPr>
            <a:r>
              <a:rPr lang="en-US" sz="240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So, we’ll add these elements to the set T.</a:t>
            </a:r>
            <a:endParaRPr lang="en-IN" sz="2400" b="1" dirty="0">
              <a:latin typeface="Times New Roman" panose="02020603050405020304" pitchFamily="18" charset="0"/>
              <a:ea typeface="Arial" panose="020B0604020202020204" pitchFamily="34" charset="0"/>
              <a:cs typeface="Times New Roman" panose="02020603050405020304" pitchFamily="18" charset="0"/>
            </a:endParaRPr>
          </a:p>
          <a:p>
            <a:pPr marL="501650">
              <a:lnSpc>
                <a:spcPct val="150000"/>
              </a:lnSpc>
              <a:spcAft>
                <a:spcPts val="0"/>
              </a:spcAft>
              <a:tabLst>
                <a:tab pos="699135" algn="l"/>
              </a:tabLst>
            </a:pPr>
            <a:r>
              <a:rPr lang="en-US" sz="240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Wingdings" panose="05000000000000000000" pitchFamily="2" charset="2"/>
              </a:rPr>
              <a:t></a:t>
            </a:r>
            <a:r>
              <a:rPr lang="en-US" sz="240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And as U stores the uncovered elements, we have to remove previously covered elements from the set U.</a:t>
            </a:r>
            <a:endParaRPr lang="en-IN" sz="2400" b="1" dirty="0">
              <a:latin typeface="Times New Roman" panose="02020603050405020304" pitchFamily="18" charset="0"/>
              <a:ea typeface="Arial" panose="020B0604020202020204" pitchFamily="34" charset="0"/>
              <a:cs typeface="Times New Roman" panose="02020603050405020304" pitchFamily="18" charset="0"/>
            </a:endParaRPr>
          </a:p>
          <a:p>
            <a:pPr marL="501650">
              <a:lnSpc>
                <a:spcPct val="150000"/>
              </a:lnSpc>
              <a:spcAft>
                <a:spcPts val="0"/>
              </a:spcAft>
              <a:tabLst>
                <a:tab pos="699135" algn="l"/>
              </a:tabLst>
            </a:pPr>
            <a:r>
              <a:rPr lang="en-US" sz="240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Wingdings" panose="05000000000000000000" pitchFamily="2" charset="2"/>
              </a:rPr>
              <a:t></a:t>
            </a:r>
            <a:r>
              <a:rPr lang="en-US" sz="240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This process keeps on iterating till all the sets become covered which means that U become null/empty set.</a:t>
            </a:r>
            <a:endParaRPr lang="en-IN" sz="2400" b="1" dirty="0">
              <a:latin typeface="Times New Roman" panose="02020603050405020304" pitchFamily="18" charset="0"/>
              <a:ea typeface="Arial" panose="020B0604020202020204" pitchFamily="34" charset="0"/>
              <a:cs typeface="Times New Roman" panose="02020603050405020304" pitchFamily="18" charset="0"/>
            </a:endParaRPr>
          </a:p>
          <a:p>
            <a:pPr marL="501650">
              <a:lnSpc>
                <a:spcPct val="150000"/>
              </a:lnSpc>
              <a:spcAft>
                <a:spcPts val="0"/>
              </a:spcAft>
              <a:tabLst>
                <a:tab pos="699135" algn="l"/>
              </a:tabLst>
            </a:pPr>
            <a:r>
              <a:rPr lang="en-US" sz="240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Wingdings" panose="05000000000000000000" pitchFamily="2" charset="2"/>
              </a:rPr>
              <a:t></a:t>
            </a:r>
            <a:r>
              <a:rPr lang="en-US" sz="240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In the end, we’ll return the elements which is considered to be the optimal solution.</a:t>
            </a:r>
            <a:endParaRPr lang="en-IN" sz="2400" b="1" dirty="0">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9450753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785</TotalTime>
  <Words>1849</Words>
  <Application>Microsoft Office PowerPoint</Application>
  <PresentationFormat>Widescreen</PresentationFormat>
  <Paragraphs>186</Paragraphs>
  <Slides>22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Symbol</vt:lpstr>
      <vt:lpstr>Times New Roman</vt:lpstr>
      <vt:lpstr>Office Theme</vt:lpstr>
      <vt:lpstr>DESIGN AND ANALYSIS OF ALGORITHMS</vt:lpstr>
      <vt:lpstr>ABSTRACT</vt:lpstr>
      <vt:lpstr>INTRODUCTION</vt:lpstr>
      <vt:lpstr>INTRODUCTION</vt:lpstr>
      <vt:lpstr>LITERATURE SURVEY</vt:lpstr>
      <vt:lpstr>METHODOLOGY</vt:lpstr>
      <vt:lpstr>PROPOSED SYSTEM</vt:lpstr>
      <vt:lpstr>PROPOSED SYSTEM</vt:lpstr>
      <vt:lpstr>PROPOSED SYSTEM</vt:lpstr>
      <vt:lpstr>EXAMPLE</vt:lpstr>
      <vt:lpstr>PowerPoint Presentation</vt:lpstr>
      <vt:lpstr>PowerPoint Presentation</vt:lpstr>
      <vt:lpstr>HARDWARE &amp; SOFTWARE REQUIREMENTS</vt:lpstr>
      <vt:lpstr>FLOW CHART OF THE PROPOSED SOLUTION </vt:lpstr>
      <vt:lpstr>PowerPoint Presentation</vt:lpstr>
      <vt:lpstr>PowerPoint Presentation</vt:lpstr>
      <vt:lpstr>PowerPoint Presentation</vt:lpstr>
      <vt:lpstr>PowerPoint Presentation</vt:lpstr>
      <vt:lpstr>PowerPoint Presentation</vt:lpstr>
      <vt:lpstr>PowerPoint Presentation</vt:lpstr>
      <vt:lpstr>DIVISION OF WORK AMONG THE GROUP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karnati vamshi</cp:lastModifiedBy>
  <cp:revision>29</cp:revision>
  <dcterms:created xsi:type="dcterms:W3CDTF">2022-02-18T09:01:51Z</dcterms:created>
  <dcterms:modified xsi:type="dcterms:W3CDTF">2022-05-04T08:11:41Z</dcterms:modified>
</cp:coreProperties>
</file>