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66" r:id="rId4"/>
    <p:sldId id="259" r:id="rId5"/>
    <p:sldId id="267" r:id="rId6"/>
    <p:sldId id="268" r:id="rId7"/>
    <p:sldId id="269" r:id="rId8"/>
    <p:sldId id="270" r:id="rId9"/>
    <p:sldId id="265" r:id="rId10"/>
    <p:sldId id="273" r:id="rId11"/>
    <p:sldId id="272" r:id="rId12"/>
    <p:sldId id="271" r:id="rId13"/>
    <p:sldId id="262"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82527" autoAdjust="0"/>
  </p:normalViewPr>
  <p:slideViewPr>
    <p:cSldViewPr snapToGrid="0">
      <p:cViewPr varScale="1">
        <p:scale>
          <a:sx n="113" d="100"/>
          <a:sy n="113" d="100"/>
        </p:scale>
        <p:origin x="348" y="13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99638-2F7E-4554-9E8B-64272F1E901D}" type="datetimeFigureOut">
              <a:rPr lang="en-IN" smtClean="0"/>
              <a:t>08-04-2022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95A74-62C4-488A-9611-95F3A6BE31E9}" type="slidenum">
              <a:rPr lang="en-IN" smtClean="0"/>
              <a:t>‹#›</a:t>
            </a:fld>
            <a:endParaRPr lang="en-IN"/>
          </a:p>
        </p:txBody>
      </p:sp>
    </p:spTree>
    <p:extLst>
      <p:ext uri="{BB962C8B-B14F-4D97-AF65-F5344CB8AC3E}">
        <p14:creationId xmlns:p14="http://schemas.microsoft.com/office/powerpoint/2010/main" val="782076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Algorithm used- its description</a:t>
            </a:r>
          </a:p>
          <a:p>
            <a:r>
              <a:rPr lang="en-US" dirty="0"/>
              <a:t>  3. Flow chart of the proposed solution </a:t>
            </a:r>
          </a:p>
          <a:p>
            <a:r>
              <a:rPr lang="en-US" dirty="0"/>
              <a:t>  4. Numeric example of the algorithm (Sample input - expected output)</a:t>
            </a:r>
          </a:p>
          <a:p>
            <a:r>
              <a:rPr lang="en-US" dirty="0"/>
              <a:t>  5. Coding status and testing</a:t>
            </a:r>
          </a:p>
          <a:p>
            <a:r>
              <a:rPr lang="en-US" dirty="0"/>
              <a:t>  6. Work division</a:t>
            </a:r>
          </a:p>
          <a:p>
            <a:r>
              <a:rPr lang="en-US" dirty="0"/>
              <a:t>  7. GitHub commits</a:t>
            </a:r>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1</a:t>
            </a:fld>
            <a:endParaRPr lang="en-IN"/>
          </a:p>
        </p:txBody>
      </p:sp>
    </p:spTree>
    <p:extLst>
      <p:ext uri="{BB962C8B-B14F-4D97-AF65-F5344CB8AC3E}">
        <p14:creationId xmlns:p14="http://schemas.microsoft.com/office/powerpoint/2010/main" val="4133523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2</a:t>
            </a:fld>
            <a:endParaRPr lang="en-IN"/>
          </a:p>
        </p:txBody>
      </p:sp>
    </p:spTree>
    <p:extLst>
      <p:ext uri="{BB962C8B-B14F-4D97-AF65-F5344CB8AC3E}">
        <p14:creationId xmlns:p14="http://schemas.microsoft.com/office/powerpoint/2010/main" val="947852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4</a:t>
            </a:fld>
            <a:endParaRPr lang="en-IN"/>
          </a:p>
        </p:txBody>
      </p:sp>
    </p:spTree>
    <p:extLst>
      <p:ext uri="{BB962C8B-B14F-4D97-AF65-F5344CB8AC3E}">
        <p14:creationId xmlns:p14="http://schemas.microsoft.com/office/powerpoint/2010/main" val="32695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3771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0153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81119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95990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10049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44274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08-04-2022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8392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98663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08-04-2022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67999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2918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01821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08-04-2022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3268886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161427" y="166648"/>
            <a:ext cx="9699812" cy="762736"/>
          </a:xfrm>
        </p:spPr>
        <p:txBody>
          <a:bodyPr>
            <a:normAutofit/>
          </a:bodyPr>
          <a:lstStyle/>
          <a:p>
            <a:r>
              <a:rPr lang="en-IN" sz="4400" b="1" dirty="0">
                <a:solidFill>
                  <a:schemeClr val="accent1">
                    <a:lumMod val="75000"/>
                  </a:schemeClr>
                </a:solidFill>
              </a:rPr>
              <a:t>Design And Analysis of Algorithms</a:t>
            </a:r>
            <a:endParaRPr lang="en-IN" b="1" dirty="0">
              <a:solidFill>
                <a:schemeClr val="accent4">
                  <a:lumMod val="75000"/>
                </a:schemeClr>
              </a:solidFill>
              <a:latin typeface="+mn-lt"/>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711368"/>
            <a:ext cx="9144000" cy="1655762"/>
          </a:xfrm>
        </p:spPr>
        <p:txBody>
          <a:bodyPr>
            <a:noAutofit/>
          </a:bodyPr>
          <a:lstStyle/>
          <a:p>
            <a:r>
              <a:rPr lang="en-IN" sz="1800" u="sng" dirty="0">
                <a:solidFill>
                  <a:schemeClr val="accent6">
                    <a:lumMod val="75000"/>
                  </a:schemeClr>
                </a:solidFill>
              </a:rPr>
              <a:t>Team Members : </a:t>
            </a:r>
          </a:p>
          <a:p>
            <a:r>
              <a:rPr lang="en-IN" sz="1600" dirty="0">
                <a:solidFill>
                  <a:schemeClr val="accent6">
                    <a:lumMod val="75000"/>
                  </a:schemeClr>
                </a:solidFill>
              </a:rPr>
              <a:t>G . Dilip Reddy               –       2010030041</a:t>
            </a:r>
          </a:p>
          <a:p>
            <a:r>
              <a:rPr lang="en-IN" sz="1600" dirty="0">
                <a:solidFill>
                  <a:schemeClr val="accent6">
                    <a:lumMod val="75000"/>
                  </a:schemeClr>
                </a:solidFill>
              </a:rPr>
              <a:t>K . Vamshi                       –       2010030326</a:t>
            </a:r>
          </a:p>
          <a:p>
            <a:r>
              <a:rPr lang="en-IN" sz="1600" dirty="0">
                <a:solidFill>
                  <a:schemeClr val="accent6">
                    <a:lumMod val="75000"/>
                  </a:schemeClr>
                </a:solidFill>
              </a:rPr>
              <a:t>M . Ruchitha                   –       2010030480</a:t>
            </a:r>
          </a:p>
          <a:p>
            <a:r>
              <a:rPr lang="en-IN" sz="1600" dirty="0">
                <a:solidFill>
                  <a:schemeClr val="accent6">
                    <a:lumMod val="75000"/>
                  </a:schemeClr>
                </a:solidFill>
              </a:rPr>
              <a:t>P . Venkata Sai Aditya   –      2010030434</a:t>
            </a:r>
          </a:p>
          <a:p>
            <a:endParaRPr lang="en-IN" sz="1600" dirty="0">
              <a:solidFill>
                <a:schemeClr val="accent6">
                  <a:lumMod val="75000"/>
                </a:schemeClr>
              </a:solidFill>
            </a:endParaRPr>
          </a:p>
          <a:p>
            <a:r>
              <a:rPr lang="en-IN" sz="1600" b="1" dirty="0">
                <a:solidFill>
                  <a:schemeClr val="accent6">
                    <a:lumMod val="75000"/>
                  </a:schemeClr>
                </a:solidFill>
                <a:latin typeface="Arial Black" panose="020B0A04020102020204" pitchFamily="34" charset="0"/>
              </a:rPr>
              <a:t>Under the guidance of </a:t>
            </a:r>
          </a:p>
          <a:p>
            <a:r>
              <a:rPr lang="en-IN" sz="1600" dirty="0">
                <a:solidFill>
                  <a:schemeClr val="accent6">
                    <a:lumMod val="75000"/>
                  </a:schemeClr>
                </a:solidFill>
              </a:rPr>
              <a:t>P. Sree Lakshmi Mam</a:t>
            </a:r>
          </a:p>
        </p:txBody>
      </p:sp>
      <p:sp>
        <p:nvSpPr>
          <p:cNvPr id="5" name="TextBox 4">
            <a:extLst>
              <a:ext uri="{FF2B5EF4-FFF2-40B4-BE49-F238E27FC236}">
                <a16:creationId xmlns:a16="http://schemas.microsoft.com/office/drawing/2014/main" id="{A883F8C3-0B06-4ECC-9B8B-E4BBD89B991C}"/>
              </a:ext>
            </a:extLst>
          </p:cNvPr>
          <p:cNvSpPr txBox="1"/>
          <p:nvPr/>
        </p:nvSpPr>
        <p:spPr>
          <a:xfrm>
            <a:off x="1524000" y="1604287"/>
            <a:ext cx="9337239" cy="1938992"/>
          </a:xfrm>
          <a:prstGeom prst="rect">
            <a:avLst/>
          </a:prstGeom>
          <a:noFill/>
        </p:spPr>
        <p:txBody>
          <a:bodyPr wrap="square">
            <a:spAutoFit/>
          </a:bodyPr>
          <a:lstStyle/>
          <a:p>
            <a:r>
              <a:rPr lang="en-US" sz="6000" dirty="0">
                <a:solidFill>
                  <a:schemeClr val="accent4">
                    <a:lumMod val="75000"/>
                  </a:schemeClr>
                </a:solidFill>
              </a:rPr>
              <a:t>         An application for   </a:t>
            </a:r>
          </a:p>
          <a:p>
            <a:r>
              <a:rPr lang="en-US" sz="6000" dirty="0">
                <a:solidFill>
                  <a:schemeClr val="accent4">
                    <a:lumMod val="75000"/>
                  </a:schemeClr>
                </a:solidFill>
              </a:rPr>
              <a:t>       opening coffee shops</a:t>
            </a:r>
            <a:endParaRPr lang="en-IN" sz="6000" dirty="0">
              <a:solidFill>
                <a:schemeClr val="accent4">
                  <a:lumMod val="75000"/>
                </a:schemeClr>
              </a:solidFill>
            </a:endParaRPr>
          </a:p>
        </p:txBody>
      </p:sp>
      <p:pic>
        <p:nvPicPr>
          <p:cNvPr id="1026" name="Picture 2" descr="Best Private University in Telangana &amp; Andhra Pradesh | KLH">
            <a:extLst>
              <a:ext uri="{FF2B5EF4-FFF2-40B4-BE49-F238E27FC236}">
                <a16:creationId xmlns:a16="http://schemas.microsoft.com/office/drawing/2014/main" id="{FA0E0D1E-FE1A-BC48-BFFA-92AEF1E04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169-E91C-0E47-A399-B855DF823560}"/>
              </a:ext>
            </a:extLst>
          </p:cNvPr>
          <p:cNvSpPr txBox="1">
            <a:spLocks/>
          </p:cNvSpPr>
          <p:nvPr/>
        </p:nvSpPr>
        <p:spPr>
          <a:xfrm>
            <a:off x="944217" y="612306"/>
            <a:ext cx="10515600" cy="8524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2">
                    <a:lumMod val="50000"/>
                  </a:schemeClr>
                </a:solidFill>
              </a:rPr>
              <a:t>Results</a:t>
            </a:r>
          </a:p>
        </p:txBody>
      </p:sp>
      <p:pic>
        <p:nvPicPr>
          <p:cNvPr id="3" name="Picture 2" descr="Best Private University in Telangana &amp; Andhra Pradesh | KLH">
            <a:extLst>
              <a:ext uri="{FF2B5EF4-FFF2-40B4-BE49-F238E27FC236}">
                <a16:creationId xmlns:a16="http://schemas.microsoft.com/office/drawing/2014/main" id="{8A82A44F-26AD-5445-BFD3-3F5D65DA4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8" y="-150430"/>
            <a:ext cx="1026171" cy="7627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EE0B53D-626D-4653-9F56-86439E662E69}"/>
              </a:ext>
            </a:extLst>
          </p:cNvPr>
          <p:cNvPicPr>
            <a:picLocks noChangeAspect="1"/>
          </p:cNvPicPr>
          <p:nvPr/>
        </p:nvPicPr>
        <p:blipFill>
          <a:blip r:embed="rId3"/>
          <a:stretch>
            <a:fillRect/>
          </a:stretch>
        </p:blipFill>
        <p:spPr>
          <a:xfrm>
            <a:off x="1083733" y="1464733"/>
            <a:ext cx="9186333" cy="4942439"/>
          </a:xfrm>
          <a:prstGeom prst="rect">
            <a:avLst/>
          </a:prstGeom>
        </p:spPr>
      </p:pic>
    </p:spTree>
    <p:extLst>
      <p:ext uri="{BB962C8B-B14F-4D97-AF65-F5344CB8AC3E}">
        <p14:creationId xmlns:p14="http://schemas.microsoft.com/office/powerpoint/2010/main" val="189624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169-E91C-0E47-A399-B855DF823560}"/>
              </a:ext>
            </a:extLst>
          </p:cNvPr>
          <p:cNvSpPr txBox="1">
            <a:spLocks/>
          </p:cNvSpPr>
          <p:nvPr/>
        </p:nvSpPr>
        <p:spPr>
          <a:xfrm>
            <a:off x="944217" y="612306"/>
            <a:ext cx="10515600" cy="8524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2">
                    <a:lumMod val="50000"/>
                  </a:schemeClr>
                </a:solidFill>
              </a:rPr>
              <a:t>Coding status and Testing</a:t>
            </a:r>
          </a:p>
        </p:txBody>
      </p:sp>
      <p:pic>
        <p:nvPicPr>
          <p:cNvPr id="3" name="Picture 2" descr="Best Private University in Telangana &amp; Andhra Pradesh | KLH">
            <a:extLst>
              <a:ext uri="{FF2B5EF4-FFF2-40B4-BE49-F238E27FC236}">
                <a16:creationId xmlns:a16="http://schemas.microsoft.com/office/drawing/2014/main" id="{8A82A44F-26AD-5445-BFD3-3F5D65DA4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8" y="-150430"/>
            <a:ext cx="1026171" cy="76273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E4242E5-E38A-4B92-BC82-3BA83B48AF21}"/>
              </a:ext>
            </a:extLst>
          </p:cNvPr>
          <p:cNvPicPr>
            <a:picLocks noChangeAspect="1"/>
          </p:cNvPicPr>
          <p:nvPr/>
        </p:nvPicPr>
        <p:blipFill>
          <a:blip r:embed="rId3"/>
          <a:stretch>
            <a:fillRect/>
          </a:stretch>
        </p:blipFill>
        <p:spPr>
          <a:xfrm>
            <a:off x="1418296" y="1464733"/>
            <a:ext cx="9355407" cy="5038276"/>
          </a:xfrm>
          <a:prstGeom prst="rect">
            <a:avLst/>
          </a:prstGeom>
        </p:spPr>
      </p:pic>
    </p:spTree>
    <p:extLst>
      <p:ext uri="{BB962C8B-B14F-4D97-AF65-F5344CB8AC3E}">
        <p14:creationId xmlns:p14="http://schemas.microsoft.com/office/powerpoint/2010/main" val="236814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169-E91C-0E47-A399-B855DF823560}"/>
              </a:ext>
            </a:extLst>
          </p:cNvPr>
          <p:cNvSpPr txBox="1">
            <a:spLocks/>
          </p:cNvSpPr>
          <p:nvPr/>
        </p:nvSpPr>
        <p:spPr>
          <a:xfrm>
            <a:off x="944217" y="612306"/>
            <a:ext cx="10515600" cy="8524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2">
                    <a:lumMod val="50000"/>
                  </a:schemeClr>
                </a:solidFill>
              </a:rPr>
              <a:t>Future scope of improvement</a:t>
            </a:r>
          </a:p>
        </p:txBody>
      </p:sp>
      <p:pic>
        <p:nvPicPr>
          <p:cNvPr id="3" name="Picture 2" descr="Best Private University in Telangana &amp; Andhra Pradesh | KLH">
            <a:extLst>
              <a:ext uri="{FF2B5EF4-FFF2-40B4-BE49-F238E27FC236}">
                <a16:creationId xmlns:a16="http://schemas.microsoft.com/office/drawing/2014/main" id="{8A82A44F-26AD-5445-BFD3-3F5D65DA4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8" y="-15043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774F10-A213-964E-84FC-15EE511D532F}"/>
              </a:ext>
            </a:extLst>
          </p:cNvPr>
          <p:cNvSpPr txBox="1"/>
          <p:nvPr/>
        </p:nvSpPr>
        <p:spPr>
          <a:xfrm>
            <a:off x="1208160" y="2527406"/>
            <a:ext cx="9987713" cy="1815882"/>
          </a:xfrm>
          <a:prstGeom prst="rect">
            <a:avLst/>
          </a:prstGeom>
          <a:noFill/>
        </p:spPr>
        <p:txBody>
          <a:bodyPr wrap="square" rtlCol="0">
            <a:spAutoFit/>
          </a:bodyPr>
          <a:lstStyle/>
          <a:p>
            <a:r>
              <a:rPr lang="en-US" sz="2800" dirty="0"/>
              <a:t>For further part we want to use google API’s and help the user to locate a place where it covers all the subset places so that when  a coffee shop is opened maximum profit can be obtained at that optimal location on maps.</a:t>
            </a:r>
          </a:p>
        </p:txBody>
      </p:sp>
    </p:spTree>
    <p:extLst>
      <p:ext uri="{BB962C8B-B14F-4D97-AF65-F5344CB8AC3E}">
        <p14:creationId xmlns:p14="http://schemas.microsoft.com/office/powerpoint/2010/main" val="3747178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graphicFrame>
        <p:nvGraphicFramePr>
          <p:cNvPr id="4" name="Table 4">
            <a:extLst>
              <a:ext uri="{FF2B5EF4-FFF2-40B4-BE49-F238E27FC236}">
                <a16:creationId xmlns:a16="http://schemas.microsoft.com/office/drawing/2014/main" id="{8A6040B1-522C-43A3-94BE-4010905D44D0}"/>
              </a:ext>
            </a:extLst>
          </p:cNvPr>
          <p:cNvGraphicFramePr>
            <a:graphicFrameLocks noGrp="1"/>
          </p:cNvGraphicFramePr>
          <p:nvPr>
            <p:ph idx="1"/>
            <p:extLst>
              <p:ext uri="{D42A27DB-BD31-4B8C-83A1-F6EECF244321}">
                <p14:modId xmlns:p14="http://schemas.microsoft.com/office/powerpoint/2010/main" val="1911357780"/>
              </p:ext>
            </p:extLst>
          </p:nvPr>
        </p:nvGraphicFramePr>
        <p:xfrm>
          <a:off x="838203" y="2218267"/>
          <a:ext cx="10515597" cy="3437465"/>
        </p:xfrm>
        <a:graphic>
          <a:graphicData uri="http://schemas.openxmlformats.org/drawingml/2006/table">
            <a:tbl>
              <a:tblPr firstRow="1" bandRow="1">
                <a:tableStyleId>{C4B1156A-380E-4F78-BDF5-A606A8083BF9}</a:tableStyleId>
              </a:tblPr>
              <a:tblGrid>
                <a:gridCol w="1092197">
                  <a:extLst>
                    <a:ext uri="{9D8B030D-6E8A-4147-A177-3AD203B41FA5}">
                      <a16:colId xmlns:a16="http://schemas.microsoft.com/office/drawing/2014/main" val="2437505124"/>
                    </a:ext>
                  </a:extLst>
                </a:gridCol>
                <a:gridCol w="4859867">
                  <a:extLst>
                    <a:ext uri="{9D8B030D-6E8A-4147-A177-3AD203B41FA5}">
                      <a16:colId xmlns:a16="http://schemas.microsoft.com/office/drawing/2014/main" val="3297536659"/>
                    </a:ext>
                  </a:extLst>
                </a:gridCol>
                <a:gridCol w="4563533">
                  <a:extLst>
                    <a:ext uri="{9D8B030D-6E8A-4147-A177-3AD203B41FA5}">
                      <a16:colId xmlns:a16="http://schemas.microsoft.com/office/drawing/2014/main" val="624587244"/>
                    </a:ext>
                  </a:extLst>
                </a:gridCol>
              </a:tblGrid>
              <a:tr h="687493">
                <a:tc>
                  <a:txBody>
                    <a:bodyPr/>
                    <a:lstStyle/>
                    <a:p>
                      <a:r>
                        <a:rPr lang="en-US" dirty="0"/>
                        <a:t>    S.No </a:t>
                      </a:r>
                      <a:endParaRPr lang="en-IN" dirty="0"/>
                    </a:p>
                  </a:txBody>
                  <a:tcPr/>
                </a:tc>
                <a:tc>
                  <a:txBody>
                    <a:bodyPr/>
                    <a:lstStyle/>
                    <a:p>
                      <a:r>
                        <a:rPr lang="en-US" dirty="0"/>
                        <a:t>                            Team member </a:t>
                      </a:r>
                      <a:endParaRPr lang="en-IN" dirty="0"/>
                    </a:p>
                  </a:txBody>
                  <a:tcPr/>
                </a:tc>
                <a:tc>
                  <a:txBody>
                    <a:bodyPr/>
                    <a:lstStyle/>
                    <a:p>
                      <a:r>
                        <a:rPr lang="en-US" dirty="0"/>
                        <a:t>                          Work allocated</a:t>
                      </a:r>
                      <a:endParaRPr lang="en-IN" dirty="0"/>
                    </a:p>
                  </a:txBody>
                  <a:tcPr/>
                </a:tc>
                <a:extLst>
                  <a:ext uri="{0D108BD9-81ED-4DB2-BD59-A6C34878D82A}">
                    <a16:rowId xmlns:a16="http://schemas.microsoft.com/office/drawing/2014/main" val="4105156984"/>
                  </a:ext>
                </a:extLst>
              </a:tr>
              <a:tr h="687493">
                <a:tc>
                  <a:txBody>
                    <a:bodyPr/>
                    <a:lstStyle/>
                    <a:p>
                      <a:r>
                        <a:rPr lang="en-US" dirty="0"/>
                        <a:t>      1)</a:t>
                      </a:r>
                      <a:endParaRPr lang="en-IN" dirty="0"/>
                    </a:p>
                  </a:txBody>
                  <a:tcPr/>
                </a:tc>
                <a:tc>
                  <a:txBody>
                    <a:bodyPr/>
                    <a:lstStyle/>
                    <a:p>
                      <a:r>
                        <a:rPr lang="en-US" dirty="0"/>
                        <a:t>G . Dilip Reddy(2010030041)</a:t>
                      </a:r>
                      <a:endParaRPr lang="en-IN" dirty="0"/>
                    </a:p>
                  </a:txBody>
                  <a:tcPr/>
                </a:tc>
                <a:tc>
                  <a:txBody>
                    <a:bodyPr/>
                    <a:lstStyle/>
                    <a:p>
                      <a:r>
                        <a:rPr lang="en-US" dirty="0"/>
                        <a:t>             Requirements gathering</a:t>
                      </a:r>
                      <a:endParaRPr lang="en-IN" dirty="0"/>
                    </a:p>
                  </a:txBody>
                  <a:tcPr/>
                </a:tc>
                <a:extLst>
                  <a:ext uri="{0D108BD9-81ED-4DB2-BD59-A6C34878D82A}">
                    <a16:rowId xmlns:a16="http://schemas.microsoft.com/office/drawing/2014/main" val="663319311"/>
                  </a:ext>
                </a:extLst>
              </a:tr>
              <a:tr h="687493">
                <a:tc>
                  <a:txBody>
                    <a:bodyPr/>
                    <a:lstStyle/>
                    <a:p>
                      <a:r>
                        <a:rPr lang="en-US" dirty="0"/>
                        <a:t>      2)</a:t>
                      </a:r>
                      <a:endParaRPr lang="en-IN" dirty="0"/>
                    </a:p>
                  </a:txBody>
                  <a:tcPr/>
                </a:tc>
                <a:tc>
                  <a:txBody>
                    <a:bodyPr/>
                    <a:lstStyle/>
                    <a:p>
                      <a:r>
                        <a:rPr lang="en-US" dirty="0"/>
                        <a:t>K . Vamshi(2010030326)</a:t>
                      </a:r>
                      <a:endParaRPr lang="en-IN" dirty="0"/>
                    </a:p>
                  </a:txBody>
                  <a:tcPr/>
                </a:tc>
                <a:tc>
                  <a:txBody>
                    <a:bodyPr/>
                    <a:lstStyle/>
                    <a:p>
                      <a:r>
                        <a:rPr lang="en-US" dirty="0"/>
                        <a:t>             Implementation</a:t>
                      </a:r>
                      <a:endParaRPr lang="en-IN" dirty="0"/>
                    </a:p>
                  </a:txBody>
                  <a:tcPr/>
                </a:tc>
                <a:extLst>
                  <a:ext uri="{0D108BD9-81ED-4DB2-BD59-A6C34878D82A}">
                    <a16:rowId xmlns:a16="http://schemas.microsoft.com/office/drawing/2014/main" val="2031867959"/>
                  </a:ext>
                </a:extLst>
              </a:tr>
              <a:tr h="687493">
                <a:tc>
                  <a:txBody>
                    <a:bodyPr/>
                    <a:lstStyle/>
                    <a:p>
                      <a:r>
                        <a:rPr lang="en-US" dirty="0"/>
                        <a:t>      3)</a:t>
                      </a:r>
                      <a:endParaRPr lang="en-IN" dirty="0"/>
                    </a:p>
                  </a:txBody>
                  <a:tcPr/>
                </a:tc>
                <a:tc>
                  <a:txBody>
                    <a:bodyPr/>
                    <a:lstStyle/>
                    <a:p>
                      <a:r>
                        <a:rPr lang="en-US" dirty="0"/>
                        <a:t>M . Ruchitha(2010030480)</a:t>
                      </a:r>
                      <a:endParaRPr lang="en-IN" dirty="0"/>
                    </a:p>
                  </a:txBody>
                  <a:tcPr/>
                </a:tc>
                <a:tc>
                  <a:txBody>
                    <a:bodyPr/>
                    <a:lstStyle/>
                    <a:p>
                      <a:r>
                        <a:rPr lang="en-US" dirty="0"/>
                        <a:t>             Implementation</a:t>
                      </a:r>
                      <a:endParaRPr lang="en-IN" dirty="0"/>
                    </a:p>
                  </a:txBody>
                  <a:tcPr/>
                </a:tc>
                <a:extLst>
                  <a:ext uri="{0D108BD9-81ED-4DB2-BD59-A6C34878D82A}">
                    <a16:rowId xmlns:a16="http://schemas.microsoft.com/office/drawing/2014/main" val="2381985085"/>
                  </a:ext>
                </a:extLst>
              </a:tr>
              <a:tr h="687493">
                <a:tc>
                  <a:txBody>
                    <a:bodyPr/>
                    <a:lstStyle/>
                    <a:p>
                      <a:r>
                        <a:rPr lang="en-US" dirty="0"/>
                        <a:t>      4)</a:t>
                      </a:r>
                      <a:endParaRPr lang="en-IN" dirty="0"/>
                    </a:p>
                  </a:txBody>
                  <a:tcPr/>
                </a:tc>
                <a:tc>
                  <a:txBody>
                    <a:bodyPr/>
                    <a:lstStyle/>
                    <a:p>
                      <a:r>
                        <a:rPr lang="en-US" dirty="0"/>
                        <a:t>P . Venkata Sai Adithya Reddy(2010030434)</a:t>
                      </a:r>
                      <a:endParaRPr lang="en-IN" dirty="0"/>
                    </a:p>
                  </a:txBody>
                  <a:tcPr/>
                </a:tc>
                <a:tc>
                  <a:txBody>
                    <a:bodyPr/>
                    <a:lstStyle/>
                    <a:p>
                      <a:r>
                        <a:rPr lang="en-US" dirty="0"/>
                        <a:t>              Documentation</a:t>
                      </a:r>
                      <a:endParaRPr lang="en-IN" dirty="0"/>
                    </a:p>
                  </a:txBody>
                  <a:tcPr/>
                </a:tc>
                <a:extLst>
                  <a:ext uri="{0D108BD9-81ED-4DB2-BD59-A6C34878D82A}">
                    <a16:rowId xmlns:a16="http://schemas.microsoft.com/office/drawing/2014/main" val="1392071279"/>
                  </a:ext>
                </a:extLst>
              </a:tr>
            </a:tbl>
          </a:graphicData>
        </a:graphic>
      </p:graphicFrame>
      <p:pic>
        <p:nvPicPr>
          <p:cNvPr id="5" name="Picture 2" descr="Best Private University in Telangana &amp; Andhra Pradesh | KLH">
            <a:extLst>
              <a:ext uri="{FF2B5EF4-FFF2-40B4-BE49-F238E27FC236}">
                <a16:creationId xmlns:a16="http://schemas.microsoft.com/office/drawing/2014/main" id="{5217E416-5D67-EF45-95AE-79621782A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13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ED10F-F9F5-7148-873F-1DE569511B44}"/>
              </a:ext>
            </a:extLst>
          </p:cNvPr>
          <p:cNvSpPr txBox="1"/>
          <p:nvPr/>
        </p:nvSpPr>
        <p:spPr>
          <a:xfrm>
            <a:off x="3584479" y="2767280"/>
            <a:ext cx="5023042" cy="1323439"/>
          </a:xfrm>
          <a:prstGeom prst="rect">
            <a:avLst/>
          </a:prstGeom>
          <a:noFill/>
        </p:spPr>
        <p:txBody>
          <a:bodyPr wrap="none" rtlCol="0">
            <a:spAutoFit/>
          </a:bodyPr>
          <a:lstStyle/>
          <a:p>
            <a:r>
              <a:rPr lang="en-US" sz="8000" b="1" dirty="0">
                <a:latin typeface="Times New Roman" panose="02020603050405020304" pitchFamily="18" charset="0"/>
                <a:cs typeface="Times New Roman" panose="02020603050405020304" pitchFamily="18" charset="0"/>
              </a:rPr>
              <a:t>Thank You</a:t>
            </a:r>
          </a:p>
        </p:txBody>
      </p:sp>
      <p:pic>
        <p:nvPicPr>
          <p:cNvPr id="4" name="Picture 2" descr="Best Private University in Telangana &amp; Andhra Pradesh | KLH">
            <a:extLst>
              <a:ext uri="{FF2B5EF4-FFF2-40B4-BE49-F238E27FC236}">
                <a16:creationId xmlns:a16="http://schemas.microsoft.com/office/drawing/2014/main" id="{A629A761-6AF1-1D4D-9FF4-3783DF4AD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67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38407"/>
            <a:ext cx="10515600" cy="4115260"/>
          </a:xfrm>
        </p:spPr>
        <p:txBody>
          <a:bodyPr>
            <a:normAutofit/>
          </a:bodyPr>
          <a:lstStyle/>
          <a:p>
            <a:pPr marL="0" indent="0" algn="l">
              <a:buNone/>
            </a:pPr>
            <a:r>
              <a:rPr lang="en-US" sz="2000" dirty="0"/>
              <a:t>                                            If we look around, we find many problems and they might have an optimal solution but we may or may not deploy it . We aim to implement the minimum number of sets that cover all of the elements of the universal set. </a:t>
            </a:r>
            <a:r>
              <a:rPr lang="en-US" sz="2000" b="0" i="0" dirty="0">
                <a:solidFill>
                  <a:srgbClr val="202122"/>
                </a:solidFill>
                <a:effectLst/>
              </a:rPr>
              <a:t>Consider the problem of opening coffee shops to gain maximum profit from adjacent public places. We can formulate a set covering problem where each subset consists of a set of adjacent places. The problem is then solved to maximize the profit gained by deploying a coffee shop.</a:t>
            </a:r>
          </a:p>
        </p:txBody>
      </p:sp>
      <p:pic>
        <p:nvPicPr>
          <p:cNvPr id="4" name="Picture 2" descr="Best Private University in Telangana &amp; Andhra Pradesh | KLH">
            <a:extLst>
              <a:ext uri="{FF2B5EF4-FFF2-40B4-BE49-F238E27FC236}">
                <a16:creationId xmlns:a16="http://schemas.microsoft.com/office/drawing/2014/main" id="{6F9C05A1-F497-1045-901A-78EF76A21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pic>
        <p:nvPicPr>
          <p:cNvPr id="4" name="Picture 2" descr="Best Private University in Telangana &amp; Andhra Pradesh | KLH">
            <a:extLst>
              <a:ext uri="{FF2B5EF4-FFF2-40B4-BE49-F238E27FC236}">
                <a16:creationId xmlns:a16="http://schemas.microsoft.com/office/drawing/2014/main" id="{ADA1B9DD-1A9E-5249-AD13-D9204802A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E14DB73-207B-4704-B96C-CE70F2AAD816}"/>
              </a:ext>
            </a:extLst>
          </p:cNvPr>
          <p:cNvPicPr>
            <a:picLocks noChangeAspect="1"/>
          </p:cNvPicPr>
          <p:nvPr/>
        </p:nvPicPr>
        <p:blipFill>
          <a:blip r:embed="rId3"/>
          <a:stretch>
            <a:fillRect/>
          </a:stretch>
        </p:blipFill>
        <p:spPr>
          <a:xfrm>
            <a:off x="1161427" y="2086973"/>
            <a:ext cx="6605346" cy="3120037"/>
          </a:xfrm>
          <a:prstGeom prst="rect">
            <a:avLst/>
          </a:prstGeom>
        </p:spPr>
      </p:pic>
    </p:spTree>
    <p:extLst>
      <p:ext uri="{BB962C8B-B14F-4D97-AF65-F5344CB8AC3E}">
        <p14:creationId xmlns:p14="http://schemas.microsoft.com/office/powerpoint/2010/main" val="302640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899490" y="411994"/>
            <a:ext cx="10515600" cy="1325563"/>
          </a:xfrm>
        </p:spPr>
        <p:txBody>
          <a:bodyPr/>
          <a:lstStyle/>
          <a:p>
            <a:r>
              <a:rPr lang="en-IN" dirty="0">
                <a:solidFill>
                  <a:schemeClr val="accent2">
                    <a:lumMod val="50000"/>
                  </a:schemeClr>
                </a:solidFill>
              </a:rPr>
              <a:t>DESCRIPTION</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899490" y="2270957"/>
            <a:ext cx="10515600" cy="1894643"/>
          </a:xfrm>
        </p:spPr>
        <p:txBody>
          <a:bodyPr>
            <a:normAutofit/>
          </a:bodyPr>
          <a:lstStyle/>
          <a:p>
            <a:pPr marL="0" indent="0">
              <a:buNone/>
            </a:pPr>
            <a:r>
              <a:rPr lang="en-IN" sz="2000" dirty="0"/>
              <a:t>                    Greedy Approximation Algorithm is being used in the project to solve an optimal selection problem because the greedy algorithm is known as the best possible polynomial time algorithm for maximum coverage problem and works by iteratively selecting a set that contains the largest number of elements and then removing selected elements from all the remaining sets in the collection. </a:t>
            </a:r>
          </a:p>
        </p:txBody>
      </p:sp>
      <p:pic>
        <p:nvPicPr>
          <p:cNvPr id="4" name="Picture 2" descr="Best Private University in Telangana &amp; Andhra Pradesh | KLH">
            <a:extLst>
              <a:ext uri="{FF2B5EF4-FFF2-40B4-BE49-F238E27FC236}">
                <a16:creationId xmlns:a16="http://schemas.microsoft.com/office/drawing/2014/main" id="{ADA1B9DD-1A9E-5249-AD13-D9204802A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E896-F511-4EB3-A79A-1FCDE51AB377}"/>
              </a:ext>
            </a:extLst>
          </p:cNvPr>
          <p:cNvSpPr>
            <a:spLocks noGrp="1"/>
          </p:cNvSpPr>
          <p:nvPr>
            <p:ph type="title"/>
          </p:nvPr>
        </p:nvSpPr>
        <p:spPr>
          <a:xfrm>
            <a:off x="838200" y="681037"/>
            <a:ext cx="9982200" cy="609568"/>
          </a:xfrm>
        </p:spPr>
        <p:txBody>
          <a:bodyPr>
            <a:normAutofit fontScale="90000"/>
          </a:bodyPr>
          <a:lstStyle/>
          <a:p>
            <a:r>
              <a:rPr lang="en-IN" dirty="0">
                <a:solidFill>
                  <a:schemeClr val="accent2">
                    <a:lumMod val="50000"/>
                  </a:schemeClr>
                </a:solidFill>
              </a:rPr>
              <a:t>FLOW CHART OF THE PROPOSED SOLUTION </a:t>
            </a:r>
            <a:endParaRPr lang="en-IN" dirty="0">
              <a:solidFill>
                <a:srgbClr val="FF0000"/>
              </a:solidFill>
            </a:endParaRPr>
          </a:p>
        </p:txBody>
      </p:sp>
      <p:pic>
        <p:nvPicPr>
          <p:cNvPr id="6" name="Content Placeholder 5">
            <a:extLst>
              <a:ext uri="{FF2B5EF4-FFF2-40B4-BE49-F238E27FC236}">
                <a16:creationId xmlns:a16="http://schemas.microsoft.com/office/drawing/2014/main" id="{B2678090-DBF1-4783-B02C-ADE43773CA5D}"/>
              </a:ext>
            </a:extLst>
          </p:cNvPr>
          <p:cNvPicPr>
            <a:picLocks noGrp="1" noChangeAspect="1"/>
          </p:cNvPicPr>
          <p:nvPr>
            <p:ph idx="1"/>
          </p:nvPr>
        </p:nvPicPr>
        <p:blipFill>
          <a:blip r:embed="rId2"/>
          <a:stretch>
            <a:fillRect/>
          </a:stretch>
        </p:blipFill>
        <p:spPr>
          <a:xfrm>
            <a:off x="3420533" y="1316005"/>
            <a:ext cx="3860800" cy="5469298"/>
          </a:xfrm>
        </p:spPr>
      </p:pic>
      <p:pic>
        <p:nvPicPr>
          <p:cNvPr id="4" name="Picture 3">
            <a:extLst>
              <a:ext uri="{FF2B5EF4-FFF2-40B4-BE49-F238E27FC236}">
                <a16:creationId xmlns:a16="http://schemas.microsoft.com/office/drawing/2014/main" id="{88B4AA7C-31B2-4DE0-A980-5CF73552B1A4}"/>
              </a:ext>
            </a:extLst>
          </p:cNvPr>
          <p:cNvPicPr>
            <a:picLocks noChangeAspect="1"/>
          </p:cNvPicPr>
          <p:nvPr/>
        </p:nvPicPr>
        <p:blipFill>
          <a:blip r:embed="rId3"/>
          <a:stretch>
            <a:fillRect/>
          </a:stretch>
        </p:blipFill>
        <p:spPr>
          <a:xfrm>
            <a:off x="77508" y="0"/>
            <a:ext cx="1030313" cy="762066"/>
          </a:xfrm>
          <a:prstGeom prst="rect">
            <a:avLst/>
          </a:prstGeom>
        </p:spPr>
      </p:pic>
    </p:spTree>
    <p:extLst>
      <p:ext uri="{BB962C8B-B14F-4D97-AF65-F5344CB8AC3E}">
        <p14:creationId xmlns:p14="http://schemas.microsoft.com/office/powerpoint/2010/main" val="280631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2880-E9D8-4CEA-89DD-2B752A720005}"/>
              </a:ext>
            </a:extLst>
          </p:cNvPr>
          <p:cNvSpPr>
            <a:spLocks noGrp="1"/>
          </p:cNvSpPr>
          <p:nvPr>
            <p:ph type="title"/>
          </p:nvPr>
        </p:nvSpPr>
        <p:spPr>
          <a:xfrm>
            <a:off x="1243289" y="209688"/>
            <a:ext cx="10515600" cy="930276"/>
          </a:xfrm>
        </p:spPr>
        <p:txBody>
          <a:bodyPr/>
          <a:lstStyle/>
          <a:p>
            <a:r>
              <a:rPr lang="en-IN" dirty="0">
                <a:solidFill>
                  <a:schemeClr val="accent2">
                    <a:lumMod val="50000"/>
                  </a:schemeClr>
                </a:solidFill>
              </a:rPr>
              <a:t>Example</a:t>
            </a:r>
            <a:endParaRPr lang="en-IN" dirty="0"/>
          </a:p>
        </p:txBody>
      </p:sp>
      <p:sp>
        <p:nvSpPr>
          <p:cNvPr id="4" name="TextBox 3">
            <a:extLst>
              <a:ext uri="{FF2B5EF4-FFF2-40B4-BE49-F238E27FC236}">
                <a16:creationId xmlns:a16="http://schemas.microsoft.com/office/drawing/2014/main" id="{A4597270-C79A-4C63-9858-DBD72A855689}"/>
              </a:ext>
            </a:extLst>
          </p:cNvPr>
          <p:cNvSpPr txBox="1"/>
          <p:nvPr/>
        </p:nvSpPr>
        <p:spPr>
          <a:xfrm>
            <a:off x="1528233" y="1202268"/>
            <a:ext cx="9135533" cy="5632311"/>
          </a:xfrm>
          <a:prstGeom prst="rect">
            <a:avLst/>
          </a:prstGeom>
          <a:noFill/>
        </p:spPr>
        <p:txBody>
          <a:bodyPr wrap="square">
            <a:spAutoFit/>
          </a:bodyPr>
          <a:lstStyle/>
          <a:p>
            <a:r>
              <a:rPr lang="en-US" dirty="0"/>
              <a:t>We have a set </a:t>
            </a:r>
            <a:r>
              <a:rPr lang="en-US" b="1" dirty="0"/>
              <a:t>U</a:t>
            </a:r>
            <a:r>
              <a:rPr lang="en-US" dirty="0"/>
              <a:t> (University areas) that needs to be covered with</a:t>
            </a:r>
            <a:r>
              <a:rPr lang="en-US" b="1" dirty="0"/>
              <a:t> C </a:t>
            </a:r>
            <a:r>
              <a:rPr lang="en-US" dirty="0"/>
              <a:t>(camera locations).</a:t>
            </a:r>
          </a:p>
          <a:p>
            <a:endParaRPr lang="en-US" dirty="0"/>
          </a:p>
          <a:p>
            <a:r>
              <a:rPr lang="en-US" b="1" dirty="0"/>
              <a:t>U</a:t>
            </a:r>
            <a:r>
              <a:rPr lang="en-US" dirty="0"/>
              <a:t>={1,2,3,4,5,6,7,8,9,10,11,12,13,14,15}</a:t>
            </a:r>
          </a:p>
          <a:p>
            <a:endParaRPr lang="en-US" dirty="0"/>
          </a:p>
          <a:p>
            <a:r>
              <a:rPr lang="en-US" b="1" dirty="0"/>
              <a:t>C</a:t>
            </a:r>
            <a:r>
              <a:rPr lang="en-US" dirty="0"/>
              <a:t> = {C1,C2,C3,C4,C5,C6,C7,C8}</a:t>
            </a:r>
          </a:p>
          <a:p>
            <a:endParaRPr lang="en-US" dirty="0"/>
          </a:p>
          <a:p>
            <a:r>
              <a:rPr lang="en-US" b="1" dirty="0"/>
              <a:t>C1</a:t>
            </a:r>
            <a:r>
              <a:rPr lang="en-US" dirty="0"/>
              <a:t>={1,3,4,6,7}                                </a:t>
            </a:r>
            <a:r>
              <a:rPr lang="en-US" b="1" dirty="0"/>
              <a:t>C2</a:t>
            </a:r>
            <a:r>
              <a:rPr lang="en-US" dirty="0"/>
              <a:t>={4,7,8,12}</a:t>
            </a:r>
          </a:p>
          <a:p>
            <a:endParaRPr lang="en-US" dirty="0"/>
          </a:p>
          <a:p>
            <a:r>
              <a:rPr lang="en-US" b="1" dirty="0"/>
              <a:t>C3</a:t>
            </a:r>
            <a:r>
              <a:rPr lang="en-US" dirty="0"/>
              <a:t>={2,5,9,11,13}                            </a:t>
            </a:r>
            <a:r>
              <a:rPr lang="en-US" b="1" dirty="0"/>
              <a:t>C4</a:t>
            </a:r>
            <a:r>
              <a:rPr lang="en-US" dirty="0"/>
              <a:t>={1,2,14,15}</a:t>
            </a:r>
          </a:p>
          <a:p>
            <a:endParaRPr lang="en-US" dirty="0"/>
          </a:p>
          <a:p>
            <a:r>
              <a:rPr lang="en-US" b="1" dirty="0"/>
              <a:t>C5</a:t>
            </a:r>
            <a:r>
              <a:rPr lang="en-US" dirty="0"/>
              <a:t>={3,6,10,12,14}                          </a:t>
            </a:r>
            <a:r>
              <a:rPr lang="en-US" b="1" dirty="0"/>
              <a:t>C6</a:t>
            </a:r>
            <a:r>
              <a:rPr lang="en-US" dirty="0"/>
              <a:t>={8,14,15}</a:t>
            </a:r>
          </a:p>
          <a:p>
            <a:endParaRPr lang="en-US" dirty="0"/>
          </a:p>
          <a:p>
            <a:r>
              <a:rPr lang="en-US" b="1" dirty="0"/>
              <a:t>C7</a:t>
            </a:r>
            <a:r>
              <a:rPr lang="en-US" dirty="0"/>
              <a:t>={1,2,6,11}                                 </a:t>
            </a:r>
            <a:r>
              <a:rPr lang="en-US" b="1" dirty="0"/>
              <a:t> C8</a:t>
            </a:r>
            <a:r>
              <a:rPr lang="en-US" dirty="0"/>
              <a:t>={1,2,4,6,8,12}</a:t>
            </a:r>
          </a:p>
          <a:p>
            <a:endParaRPr lang="en-US" dirty="0"/>
          </a:p>
          <a:p>
            <a:endParaRPr lang="en-US" dirty="0"/>
          </a:p>
          <a:p>
            <a:r>
              <a:rPr lang="en-US" dirty="0"/>
              <a:t>The cost of each Camera Location is the same in this case, we just hope to minimize the total number of cameras used, so we can assume the cost of each </a:t>
            </a:r>
            <a:r>
              <a:rPr lang="en-US" b="1" dirty="0"/>
              <a:t>C</a:t>
            </a:r>
            <a:r>
              <a:rPr lang="en-US" dirty="0"/>
              <a:t> to be 1.</a:t>
            </a:r>
          </a:p>
          <a:p>
            <a:endParaRPr lang="en-US" dirty="0"/>
          </a:p>
          <a:p>
            <a:r>
              <a:rPr lang="en-US" dirty="0"/>
              <a:t>Let </a:t>
            </a:r>
            <a:r>
              <a:rPr lang="en-US" b="1" dirty="0"/>
              <a:t>I </a:t>
            </a:r>
            <a:r>
              <a:rPr lang="en-US" dirty="0"/>
              <a:t>represents set of elements included so far. Initialize </a:t>
            </a:r>
            <a:r>
              <a:rPr lang="en-US" b="1" dirty="0"/>
              <a:t>I</a:t>
            </a:r>
            <a:r>
              <a:rPr lang="en-US" dirty="0"/>
              <a:t> to be empty.</a:t>
            </a:r>
          </a:p>
          <a:p>
            <a:endParaRPr lang="en-US" dirty="0"/>
          </a:p>
        </p:txBody>
      </p:sp>
      <p:pic>
        <p:nvPicPr>
          <p:cNvPr id="5" name="Picture 4">
            <a:extLst>
              <a:ext uri="{FF2B5EF4-FFF2-40B4-BE49-F238E27FC236}">
                <a16:creationId xmlns:a16="http://schemas.microsoft.com/office/drawing/2014/main" id="{26FF5F49-CF8F-4CAE-88F6-2C7A89E96088}"/>
              </a:ext>
            </a:extLst>
          </p:cNvPr>
          <p:cNvPicPr>
            <a:picLocks noChangeAspect="1"/>
          </p:cNvPicPr>
          <p:nvPr/>
        </p:nvPicPr>
        <p:blipFill>
          <a:blip r:embed="rId2"/>
          <a:stretch>
            <a:fillRect/>
          </a:stretch>
        </p:blipFill>
        <p:spPr>
          <a:xfrm>
            <a:off x="60575" y="51857"/>
            <a:ext cx="1030313" cy="762066"/>
          </a:xfrm>
          <a:prstGeom prst="rect">
            <a:avLst/>
          </a:prstGeom>
        </p:spPr>
      </p:pic>
    </p:spTree>
    <p:extLst>
      <p:ext uri="{BB962C8B-B14F-4D97-AF65-F5344CB8AC3E}">
        <p14:creationId xmlns:p14="http://schemas.microsoft.com/office/powerpoint/2010/main" val="139454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A4CD44-BE21-4A68-A198-FBF0ECC53411}"/>
              </a:ext>
            </a:extLst>
          </p:cNvPr>
          <p:cNvSpPr txBox="1"/>
          <p:nvPr/>
        </p:nvSpPr>
        <p:spPr>
          <a:xfrm>
            <a:off x="889000" y="1016843"/>
            <a:ext cx="11573934" cy="5078313"/>
          </a:xfrm>
          <a:prstGeom prst="rect">
            <a:avLst/>
          </a:prstGeom>
          <a:noFill/>
        </p:spPr>
        <p:txBody>
          <a:bodyPr wrap="square">
            <a:spAutoFit/>
          </a:bodyPr>
          <a:lstStyle/>
          <a:p>
            <a:r>
              <a:rPr lang="en-US" b="1" dirty="0"/>
              <a:t>First Iteration:</a:t>
            </a:r>
          </a:p>
          <a:p>
            <a:endParaRPr lang="en-US" dirty="0"/>
          </a:p>
          <a:p>
            <a:r>
              <a:rPr lang="en-US" dirty="0"/>
              <a:t>The new element cost for </a:t>
            </a:r>
            <a:r>
              <a:rPr lang="en-US" b="1" dirty="0"/>
              <a:t>C1</a:t>
            </a:r>
            <a:r>
              <a:rPr lang="en-US" dirty="0"/>
              <a:t>=1/5,for </a:t>
            </a:r>
            <a:r>
              <a:rPr lang="en-US" b="1" dirty="0"/>
              <a:t>C2</a:t>
            </a:r>
            <a:r>
              <a:rPr lang="en-US" dirty="0"/>
              <a:t>=1/4,for </a:t>
            </a:r>
            <a:r>
              <a:rPr lang="en-US" b="1" dirty="0"/>
              <a:t>C3</a:t>
            </a:r>
            <a:r>
              <a:rPr lang="en-US" dirty="0"/>
              <a:t>=1/5,for </a:t>
            </a:r>
            <a:r>
              <a:rPr lang="en-US" b="1" dirty="0"/>
              <a:t>C4</a:t>
            </a:r>
            <a:r>
              <a:rPr lang="en-US" dirty="0"/>
              <a:t>=1/4,for </a:t>
            </a:r>
            <a:r>
              <a:rPr lang="en-US" b="1" dirty="0"/>
              <a:t>C5</a:t>
            </a:r>
            <a:r>
              <a:rPr lang="en-US" dirty="0"/>
              <a:t>=1/5,for </a:t>
            </a:r>
            <a:r>
              <a:rPr lang="en-US" b="1" dirty="0"/>
              <a:t>C6</a:t>
            </a:r>
            <a:r>
              <a:rPr lang="en-US" dirty="0"/>
              <a:t>=1/3,for </a:t>
            </a:r>
            <a:r>
              <a:rPr lang="en-US" b="1" dirty="0"/>
              <a:t>C7</a:t>
            </a:r>
            <a:r>
              <a:rPr lang="en-US" dirty="0"/>
              <a:t>=1/4,for </a:t>
            </a:r>
            <a:r>
              <a:rPr lang="en-US" b="1" dirty="0"/>
              <a:t>C8</a:t>
            </a:r>
            <a:r>
              <a:rPr lang="en-US" dirty="0"/>
              <a:t>=1/6</a:t>
            </a:r>
          </a:p>
          <a:p>
            <a:r>
              <a:rPr lang="en-US" dirty="0"/>
              <a:t>Since,</a:t>
            </a:r>
            <a:r>
              <a:rPr lang="en-US" b="1" dirty="0"/>
              <a:t>C8</a:t>
            </a:r>
            <a:r>
              <a:rPr lang="en-US" dirty="0"/>
              <a:t> has minimum value,</a:t>
            </a:r>
            <a:r>
              <a:rPr lang="en-US" b="1" dirty="0"/>
              <a:t>C8</a:t>
            </a:r>
            <a:r>
              <a:rPr lang="en-US" dirty="0"/>
              <a:t> is added, and </a:t>
            </a:r>
            <a:r>
              <a:rPr lang="en-US" b="1" dirty="0"/>
              <a:t>I</a:t>
            </a:r>
            <a:r>
              <a:rPr lang="en-US" dirty="0"/>
              <a:t> becomes {1,2,4,6,8,12}</a:t>
            </a:r>
          </a:p>
          <a:p>
            <a:endParaRPr lang="en-US" dirty="0"/>
          </a:p>
          <a:p>
            <a:r>
              <a:rPr lang="en-US" b="1" dirty="0"/>
              <a:t>Second Iteration:</a:t>
            </a:r>
          </a:p>
          <a:p>
            <a:endParaRPr lang="en-US" dirty="0"/>
          </a:p>
          <a:p>
            <a:r>
              <a:rPr lang="en-US" b="1" dirty="0"/>
              <a:t>I</a:t>
            </a:r>
            <a:r>
              <a:rPr lang="en-US" dirty="0"/>
              <a:t> = {1,2,4,6,8,12}</a:t>
            </a:r>
          </a:p>
          <a:p>
            <a:endParaRPr lang="en-US" dirty="0"/>
          </a:p>
          <a:p>
            <a:r>
              <a:rPr lang="en-US" dirty="0"/>
              <a:t>The new element cost for </a:t>
            </a:r>
            <a:r>
              <a:rPr lang="en-US" b="1" dirty="0"/>
              <a:t>C1</a:t>
            </a:r>
            <a:r>
              <a:rPr lang="en-US" dirty="0"/>
              <a:t>=1/2,for </a:t>
            </a:r>
            <a:r>
              <a:rPr lang="en-US" b="1" dirty="0"/>
              <a:t>C2</a:t>
            </a:r>
            <a:r>
              <a:rPr lang="en-US" dirty="0"/>
              <a:t>=1/1,for </a:t>
            </a:r>
            <a:r>
              <a:rPr lang="en-US" b="1" dirty="0"/>
              <a:t>C3</a:t>
            </a:r>
            <a:r>
              <a:rPr lang="en-US" dirty="0"/>
              <a:t>=1/4,for </a:t>
            </a:r>
            <a:r>
              <a:rPr lang="en-US" b="1" dirty="0"/>
              <a:t>C4</a:t>
            </a:r>
            <a:r>
              <a:rPr lang="en-US" dirty="0"/>
              <a:t>=1/2,for </a:t>
            </a:r>
            <a:r>
              <a:rPr lang="en-US" b="1" dirty="0"/>
              <a:t>C5</a:t>
            </a:r>
            <a:r>
              <a:rPr lang="en-US" dirty="0"/>
              <a:t>=1/3,for </a:t>
            </a:r>
            <a:r>
              <a:rPr lang="en-US" b="1" dirty="0"/>
              <a:t>C6</a:t>
            </a:r>
            <a:r>
              <a:rPr lang="en-US" dirty="0"/>
              <a:t>=1/2,for </a:t>
            </a:r>
            <a:r>
              <a:rPr lang="en-US" b="1" dirty="0"/>
              <a:t>C7</a:t>
            </a:r>
            <a:r>
              <a:rPr lang="en-US" dirty="0"/>
              <a:t>=1/1</a:t>
            </a:r>
          </a:p>
          <a:p>
            <a:r>
              <a:rPr lang="en-US" dirty="0"/>
              <a:t>Since,</a:t>
            </a:r>
            <a:r>
              <a:rPr lang="en-US" b="1" dirty="0"/>
              <a:t>C3</a:t>
            </a:r>
            <a:r>
              <a:rPr lang="en-US" dirty="0"/>
              <a:t> has minimum value,</a:t>
            </a:r>
            <a:r>
              <a:rPr lang="en-US" b="1" dirty="0"/>
              <a:t>C3</a:t>
            </a:r>
            <a:r>
              <a:rPr lang="en-US" dirty="0"/>
              <a:t> is added, and</a:t>
            </a:r>
            <a:r>
              <a:rPr lang="en-US" b="1" dirty="0"/>
              <a:t> I </a:t>
            </a:r>
            <a:r>
              <a:rPr lang="en-US" dirty="0"/>
              <a:t>becomes {1,2,4,5,6,8,9,11,12,13}</a:t>
            </a:r>
          </a:p>
          <a:p>
            <a:endParaRPr lang="en-US" dirty="0"/>
          </a:p>
          <a:p>
            <a:r>
              <a:rPr lang="en-US" b="1" dirty="0"/>
              <a:t>Third Iteration:</a:t>
            </a:r>
          </a:p>
          <a:p>
            <a:endParaRPr lang="en-US" dirty="0"/>
          </a:p>
          <a:p>
            <a:r>
              <a:rPr lang="en-US" b="1" dirty="0"/>
              <a:t>I</a:t>
            </a:r>
            <a:r>
              <a:rPr lang="en-US" dirty="0"/>
              <a:t> = {1,2,4,5,6,8,9,11,12,13}</a:t>
            </a:r>
          </a:p>
          <a:p>
            <a:endParaRPr lang="en-US" dirty="0"/>
          </a:p>
          <a:p>
            <a:r>
              <a:rPr lang="en-US" dirty="0"/>
              <a:t>The new element cost for </a:t>
            </a:r>
            <a:r>
              <a:rPr lang="en-US" b="1" dirty="0"/>
              <a:t>C1</a:t>
            </a:r>
            <a:r>
              <a:rPr lang="en-US" dirty="0"/>
              <a:t>=1/2,for </a:t>
            </a:r>
            <a:r>
              <a:rPr lang="en-US" b="1" dirty="0"/>
              <a:t>C2</a:t>
            </a:r>
            <a:r>
              <a:rPr lang="en-US" dirty="0"/>
              <a:t> = 1/1,for </a:t>
            </a:r>
            <a:r>
              <a:rPr lang="en-US" b="1" dirty="0"/>
              <a:t>C4</a:t>
            </a:r>
            <a:r>
              <a:rPr lang="en-US" dirty="0"/>
              <a:t>=1/2,for </a:t>
            </a:r>
            <a:r>
              <a:rPr lang="en-US" b="1" dirty="0"/>
              <a:t>C5</a:t>
            </a:r>
            <a:r>
              <a:rPr lang="en-US" dirty="0"/>
              <a:t>=1/3,for </a:t>
            </a:r>
            <a:r>
              <a:rPr lang="en-US" b="1" dirty="0"/>
              <a:t>C6</a:t>
            </a:r>
            <a:r>
              <a:rPr lang="en-US" dirty="0"/>
              <a:t>=1/2,for </a:t>
            </a:r>
            <a:r>
              <a:rPr lang="en-US" b="1" dirty="0"/>
              <a:t>C7</a:t>
            </a:r>
            <a:r>
              <a:rPr lang="en-US" dirty="0"/>
              <a:t>=1/1</a:t>
            </a:r>
          </a:p>
          <a:p>
            <a:r>
              <a:rPr lang="en-US" dirty="0"/>
              <a:t>Since </a:t>
            </a:r>
            <a:r>
              <a:rPr lang="en-US" b="1" dirty="0"/>
              <a:t>C5</a:t>
            </a:r>
            <a:r>
              <a:rPr lang="en-US" dirty="0"/>
              <a:t> as minimum value</a:t>
            </a:r>
            <a:r>
              <a:rPr lang="en-US" b="1" dirty="0"/>
              <a:t>,C5 </a:t>
            </a:r>
            <a:r>
              <a:rPr lang="en-US" dirty="0"/>
              <a:t>is added, and</a:t>
            </a:r>
            <a:r>
              <a:rPr lang="en-US" b="1" dirty="0"/>
              <a:t> I </a:t>
            </a:r>
            <a:r>
              <a:rPr lang="en-US" dirty="0"/>
              <a:t>becomes {1,2,3,4,5,6,8,9,10,11,12,13,14}</a:t>
            </a:r>
          </a:p>
        </p:txBody>
      </p:sp>
      <p:pic>
        <p:nvPicPr>
          <p:cNvPr id="4" name="Picture 3">
            <a:extLst>
              <a:ext uri="{FF2B5EF4-FFF2-40B4-BE49-F238E27FC236}">
                <a16:creationId xmlns:a16="http://schemas.microsoft.com/office/drawing/2014/main" id="{96C5DFCB-CDFC-42E5-B4BF-48B98539EA8B}"/>
              </a:ext>
            </a:extLst>
          </p:cNvPr>
          <p:cNvPicPr>
            <a:picLocks noChangeAspect="1"/>
          </p:cNvPicPr>
          <p:nvPr/>
        </p:nvPicPr>
        <p:blipFill>
          <a:blip r:embed="rId2"/>
          <a:stretch>
            <a:fillRect/>
          </a:stretch>
        </p:blipFill>
        <p:spPr>
          <a:xfrm>
            <a:off x="76199" y="127777"/>
            <a:ext cx="1030313" cy="762066"/>
          </a:xfrm>
          <a:prstGeom prst="rect">
            <a:avLst/>
          </a:prstGeom>
        </p:spPr>
      </p:pic>
    </p:spTree>
    <p:extLst>
      <p:ext uri="{BB962C8B-B14F-4D97-AF65-F5344CB8AC3E}">
        <p14:creationId xmlns:p14="http://schemas.microsoft.com/office/powerpoint/2010/main" val="140758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93ECAE-934E-4838-AD09-DDF5475EBBBE}"/>
              </a:ext>
            </a:extLst>
          </p:cNvPr>
          <p:cNvSpPr txBox="1"/>
          <p:nvPr/>
        </p:nvSpPr>
        <p:spPr>
          <a:xfrm>
            <a:off x="1158622" y="892910"/>
            <a:ext cx="9118601" cy="5632311"/>
          </a:xfrm>
          <a:prstGeom prst="rect">
            <a:avLst/>
          </a:prstGeom>
          <a:noFill/>
        </p:spPr>
        <p:txBody>
          <a:bodyPr wrap="square">
            <a:spAutoFit/>
          </a:bodyPr>
          <a:lstStyle/>
          <a:p>
            <a:r>
              <a:rPr lang="en-US" b="1" dirty="0"/>
              <a:t>Fourth iteration:</a:t>
            </a:r>
          </a:p>
          <a:p>
            <a:endParaRPr lang="en-US" dirty="0"/>
          </a:p>
          <a:p>
            <a:r>
              <a:rPr lang="en-US" b="1" dirty="0"/>
              <a:t>I</a:t>
            </a:r>
            <a:r>
              <a:rPr lang="en-US" dirty="0"/>
              <a:t> = {1,2,3,4,5,6,8,9,10,11,12,13,14}</a:t>
            </a:r>
          </a:p>
          <a:p>
            <a:endParaRPr lang="en-US" dirty="0"/>
          </a:p>
          <a:p>
            <a:r>
              <a:rPr lang="en-US" dirty="0"/>
              <a:t>The new element cost for </a:t>
            </a:r>
            <a:r>
              <a:rPr lang="en-US" b="1" dirty="0"/>
              <a:t>C1</a:t>
            </a:r>
            <a:r>
              <a:rPr lang="en-US" dirty="0"/>
              <a:t>=1/1,for </a:t>
            </a:r>
            <a:r>
              <a:rPr lang="en-US" b="1" dirty="0"/>
              <a:t>C2</a:t>
            </a:r>
            <a:r>
              <a:rPr lang="en-US" dirty="0"/>
              <a:t>=1/1,for </a:t>
            </a:r>
            <a:r>
              <a:rPr lang="en-US" b="1" dirty="0"/>
              <a:t>C4</a:t>
            </a:r>
            <a:r>
              <a:rPr lang="en-US" dirty="0"/>
              <a:t>=1/0,for </a:t>
            </a:r>
            <a:r>
              <a:rPr lang="en-US" b="1" dirty="0"/>
              <a:t>C6</a:t>
            </a:r>
            <a:r>
              <a:rPr lang="en-US" dirty="0"/>
              <a:t>=1/1,for </a:t>
            </a:r>
            <a:r>
              <a:rPr lang="en-US" b="1" dirty="0"/>
              <a:t>C7</a:t>
            </a:r>
            <a:r>
              <a:rPr lang="en-US" dirty="0"/>
              <a:t>=1/0</a:t>
            </a:r>
          </a:p>
          <a:p>
            <a:r>
              <a:rPr lang="en-US" dirty="0"/>
              <a:t>Since </a:t>
            </a:r>
            <a:r>
              <a:rPr lang="en-US" b="1" dirty="0"/>
              <a:t>C1,C2,C6 </a:t>
            </a:r>
            <a:r>
              <a:rPr lang="en-US" dirty="0"/>
              <a:t>all have meaningful and same values, we can choose either both </a:t>
            </a:r>
            <a:r>
              <a:rPr lang="en-US" b="1" dirty="0"/>
              <a:t>C1</a:t>
            </a:r>
            <a:r>
              <a:rPr lang="en-US" dirty="0"/>
              <a:t> and </a:t>
            </a:r>
            <a:r>
              <a:rPr lang="en-US" b="1" dirty="0"/>
              <a:t>C6</a:t>
            </a:r>
            <a:r>
              <a:rPr lang="en-US" dirty="0"/>
              <a:t> or both </a:t>
            </a:r>
            <a:r>
              <a:rPr lang="en-US" b="1" dirty="0"/>
              <a:t>C2</a:t>
            </a:r>
            <a:r>
              <a:rPr lang="en-US" dirty="0"/>
              <a:t> and </a:t>
            </a:r>
            <a:r>
              <a:rPr lang="en-US" b="1" dirty="0"/>
              <a:t>C6</a:t>
            </a:r>
            <a:r>
              <a:rPr lang="en-US" dirty="0"/>
              <a:t>.As </a:t>
            </a:r>
            <a:r>
              <a:rPr lang="en-US" b="1" dirty="0"/>
              <a:t>C1</a:t>
            </a:r>
            <a:r>
              <a:rPr lang="en-US" dirty="0"/>
              <a:t> or </a:t>
            </a:r>
            <a:r>
              <a:rPr lang="en-US" b="1" dirty="0"/>
              <a:t>C2</a:t>
            </a:r>
            <a:r>
              <a:rPr lang="en-US" dirty="0"/>
              <a:t> add 7 to </a:t>
            </a:r>
            <a:r>
              <a:rPr lang="en-US" b="1" dirty="0"/>
              <a:t>I</a:t>
            </a:r>
            <a:r>
              <a:rPr lang="en-US" dirty="0"/>
              <a:t>, and </a:t>
            </a:r>
            <a:r>
              <a:rPr lang="en-US" b="1" dirty="0"/>
              <a:t>C6</a:t>
            </a:r>
            <a:r>
              <a:rPr lang="en-US" dirty="0"/>
              <a:t> add 15 to</a:t>
            </a:r>
            <a:r>
              <a:rPr lang="en-US" b="1" dirty="0"/>
              <a:t> I</a:t>
            </a:r>
            <a:r>
              <a:rPr lang="en-US" dirty="0"/>
              <a:t>.</a:t>
            </a:r>
          </a:p>
          <a:p>
            <a:r>
              <a:rPr lang="en-US" b="1" dirty="0"/>
              <a:t> I </a:t>
            </a:r>
            <a:r>
              <a:rPr lang="en-US" dirty="0"/>
              <a:t>becomes {1,2,4,5,6,7,8,9,10,11,12,13,14,15}</a:t>
            </a:r>
          </a:p>
          <a:p>
            <a:endParaRPr lang="en-US" dirty="0"/>
          </a:p>
          <a:p>
            <a:r>
              <a:rPr lang="en-US" dirty="0"/>
              <a:t>Now,</a:t>
            </a:r>
          </a:p>
          <a:p>
            <a:r>
              <a:rPr lang="en-US" dirty="0"/>
              <a:t>          The solution obtained is:</a:t>
            </a:r>
          </a:p>
          <a:p>
            <a:endParaRPr lang="en-US" dirty="0"/>
          </a:p>
          <a:p>
            <a:r>
              <a:rPr lang="en-US" b="1" dirty="0"/>
              <a:t>Option 1:  </a:t>
            </a:r>
            <a:r>
              <a:rPr lang="en-US" dirty="0"/>
              <a:t>C8 + C3 + C5 + C6 + C1</a:t>
            </a:r>
          </a:p>
          <a:p>
            <a:r>
              <a:rPr lang="en-US" b="1" dirty="0"/>
              <a:t>Option 2:  </a:t>
            </a:r>
            <a:r>
              <a:rPr lang="en-US" dirty="0"/>
              <a:t>C8 + C3 + C5 + C6 + C2</a:t>
            </a:r>
          </a:p>
          <a:p>
            <a:r>
              <a:rPr lang="en-US" dirty="0"/>
              <a:t> </a:t>
            </a:r>
          </a:p>
          <a:p>
            <a:r>
              <a:rPr lang="en-US" dirty="0"/>
              <a:t>The greedy algorithm does not provide the optimal solution in this case.</a:t>
            </a:r>
          </a:p>
          <a:p>
            <a:endParaRPr lang="en-US" dirty="0"/>
          </a:p>
          <a:p>
            <a:r>
              <a:rPr lang="en-US" dirty="0"/>
              <a:t>The usual elimination algorithm would give us the minimum number of cameras that we need to install to be4, but the greedy algorithm gives us the minimum number of cameras that we need to install is 5.</a:t>
            </a:r>
            <a:endParaRPr lang="en-IN" dirty="0"/>
          </a:p>
        </p:txBody>
      </p:sp>
      <p:pic>
        <p:nvPicPr>
          <p:cNvPr id="4" name="Picture 3">
            <a:extLst>
              <a:ext uri="{FF2B5EF4-FFF2-40B4-BE49-F238E27FC236}">
                <a16:creationId xmlns:a16="http://schemas.microsoft.com/office/drawing/2014/main" id="{BD842CCD-19ED-4774-B96A-091F8E8B1A98}"/>
              </a:ext>
            </a:extLst>
          </p:cNvPr>
          <p:cNvPicPr>
            <a:picLocks noChangeAspect="1"/>
          </p:cNvPicPr>
          <p:nvPr/>
        </p:nvPicPr>
        <p:blipFill>
          <a:blip r:embed="rId2"/>
          <a:stretch>
            <a:fillRect/>
          </a:stretch>
        </p:blipFill>
        <p:spPr>
          <a:xfrm>
            <a:off x="128309" y="130844"/>
            <a:ext cx="1030313" cy="762066"/>
          </a:xfrm>
          <a:prstGeom prst="rect">
            <a:avLst/>
          </a:prstGeom>
        </p:spPr>
      </p:pic>
    </p:spTree>
    <p:extLst>
      <p:ext uri="{BB962C8B-B14F-4D97-AF65-F5344CB8AC3E}">
        <p14:creationId xmlns:p14="http://schemas.microsoft.com/office/powerpoint/2010/main" val="382892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169-E91C-0E47-A399-B855DF823560}"/>
              </a:ext>
            </a:extLst>
          </p:cNvPr>
          <p:cNvSpPr txBox="1">
            <a:spLocks/>
          </p:cNvSpPr>
          <p:nvPr/>
        </p:nvSpPr>
        <p:spPr>
          <a:xfrm>
            <a:off x="944217" y="612306"/>
            <a:ext cx="10515600" cy="8524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2">
                    <a:lumMod val="50000"/>
                  </a:schemeClr>
                </a:solidFill>
              </a:rPr>
              <a:t>Implementation</a:t>
            </a:r>
          </a:p>
        </p:txBody>
      </p:sp>
      <p:pic>
        <p:nvPicPr>
          <p:cNvPr id="3" name="Picture 2" descr="Best Private University in Telangana &amp; Andhra Pradesh | KLH">
            <a:extLst>
              <a:ext uri="{FF2B5EF4-FFF2-40B4-BE49-F238E27FC236}">
                <a16:creationId xmlns:a16="http://schemas.microsoft.com/office/drawing/2014/main" id="{8A82A44F-26AD-5445-BFD3-3F5D65DA4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8" y="-15043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138DD5-21A7-40EF-8B16-274511EA04E4}"/>
              </a:ext>
            </a:extLst>
          </p:cNvPr>
          <p:cNvSpPr txBox="1"/>
          <p:nvPr/>
        </p:nvSpPr>
        <p:spPr>
          <a:xfrm>
            <a:off x="661593" y="1605413"/>
            <a:ext cx="4667321" cy="2677656"/>
          </a:xfrm>
          <a:prstGeom prst="rect">
            <a:avLst/>
          </a:prstGeom>
          <a:noFill/>
        </p:spPr>
        <p:txBody>
          <a:bodyPr wrap="square">
            <a:spAutoFit/>
          </a:bodyPr>
          <a:lstStyle/>
          <a:p>
            <a:r>
              <a:rPr lang="en-US" sz="1400" dirty="0"/>
              <a:t>def set_cover(universe, subsets):</a:t>
            </a:r>
          </a:p>
          <a:p>
            <a:r>
              <a:rPr lang="en-US" sz="1400" dirty="0"/>
              <a:t>    elements = set(e for s in subsets for e in s)</a:t>
            </a:r>
          </a:p>
          <a:p>
            <a:r>
              <a:rPr lang="en-US" sz="1400" dirty="0"/>
              <a:t>    if elements != universe:</a:t>
            </a:r>
          </a:p>
          <a:p>
            <a:r>
              <a:rPr lang="en-US" sz="1400" dirty="0"/>
              <a:t>        return None</a:t>
            </a:r>
          </a:p>
          <a:p>
            <a:r>
              <a:rPr lang="en-US" sz="1400" dirty="0"/>
              <a:t>    covered = set()</a:t>
            </a:r>
          </a:p>
          <a:p>
            <a:r>
              <a:rPr lang="en-US" sz="1400" dirty="0"/>
              <a:t>    cover = []</a:t>
            </a:r>
          </a:p>
          <a:p>
            <a:r>
              <a:rPr lang="en-US" sz="1400" dirty="0"/>
              <a:t>    while covered != elements:</a:t>
            </a:r>
          </a:p>
          <a:p>
            <a:r>
              <a:rPr lang="en-US" sz="1400" dirty="0"/>
              <a:t>        subset = max(subsets, key=lambda s: </a:t>
            </a:r>
            <a:r>
              <a:rPr lang="en-US" sz="1400" dirty="0" err="1"/>
              <a:t>len</a:t>
            </a:r>
            <a:r>
              <a:rPr lang="en-US" sz="1400" dirty="0"/>
              <a:t>(s - covered))</a:t>
            </a:r>
          </a:p>
          <a:p>
            <a:r>
              <a:rPr lang="en-US" sz="1400" dirty="0"/>
              <a:t>        </a:t>
            </a:r>
            <a:r>
              <a:rPr lang="en-US" sz="1400" dirty="0" err="1"/>
              <a:t>cover.append</a:t>
            </a:r>
            <a:r>
              <a:rPr lang="en-US" sz="1400" dirty="0"/>
              <a:t>(subset)</a:t>
            </a:r>
          </a:p>
          <a:p>
            <a:r>
              <a:rPr lang="en-US" sz="1400" dirty="0"/>
              <a:t>        covered |= subset</a:t>
            </a:r>
          </a:p>
          <a:p>
            <a:endParaRPr lang="en-US" sz="1400" dirty="0"/>
          </a:p>
          <a:p>
            <a:r>
              <a:rPr lang="en-US" sz="1400" dirty="0"/>
              <a:t>    return cover</a:t>
            </a:r>
          </a:p>
        </p:txBody>
      </p:sp>
      <p:sp>
        <p:nvSpPr>
          <p:cNvPr id="7" name="TextBox 6">
            <a:extLst>
              <a:ext uri="{FF2B5EF4-FFF2-40B4-BE49-F238E27FC236}">
                <a16:creationId xmlns:a16="http://schemas.microsoft.com/office/drawing/2014/main" id="{19DC0192-A771-4596-BD98-09DF7D809F81}"/>
              </a:ext>
            </a:extLst>
          </p:cNvPr>
          <p:cNvSpPr txBox="1"/>
          <p:nvPr/>
        </p:nvSpPr>
        <p:spPr>
          <a:xfrm>
            <a:off x="6096000" y="865624"/>
            <a:ext cx="6468533" cy="5262979"/>
          </a:xfrm>
          <a:prstGeom prst="rect">
            <a:avLst/>
          </a:prstGeom>
          <a:noFill/>
        </p:spPr>
        <p:txBody>
          <a:bodyPr wrap="square">
            <a:spAutoFit/>
          </a:bodyPr>
          <a:lstStyle/>
          <a:p>
            <a:r>
              <a:rPr lang="en-US" sz="1400" dirty="0"/>
              <a:t>def main():</a:t>
            </a:r>
          </a:p>
          <a:p>
            <a:r>
              <a:rPr lang="en-US" sz="1400" dirty="0"/>
              <a:t>    all_sets = []</a:t>
            </a:r>
          </a:p>
          <a:p>
            <a:r>
              <a:rPr lang="en-US" sz="1400" dirty="0"/>
              <a:t>    sub_set = set()</a:t>
            </a:r>
          </a:p>
          <a:p>
            <a:r>
              <a:rPr lang="en-US" sz="1400" dirty="0"/>
              <a:t>    print("ENTER THE LOWER RANGE OF ELEMENTS:")</a:t>
            </a:r>
          </a:p>
          <a:p>
            <a:r>
              <a:rPr lang="en-US" sz="1400" dirty="0"/>
              <a:t>    a = int(input())</a:t>
            </a:r>
          </a:p>
          <a:p>
            <a:r>
              <a:rPr lang="en-US" sz="1400" dirty="0"/>
              <a:t>    print("ENTER THE HIGHER RANGE OF ELEMENTS:")</a:t>
            </a:r>
          </a:p>
          <a:p>
            <a:r>
              <a:rPr lang="en-US" sz="1400" dirty="0"/>
              <a:t>    b = int(input())</a:t>
            </a:r>
          </a:p>
          <a:p>
            <a:r>
              <a:rPr lang="en-US" sz="1400" dirty="0"/>
              <a:t>    universe = set(range(a, b))</a:t>
            </a:r>
          </a:p>
          <a:p>
            <a:r>
              <a:rPr lang="en-US" sz="1400" dirty="0"/>
              <a:t>    print("ENTER THE NUMBER OF SUB-SETS:")</a:t>
            </a:r>
          </a:p>
          <a:p>
            <a:r>
              <a:rPr lang="en-US" sz="1400" dirty="0"/>
              <a:t>    size = int(input())</a:t>
            </a:r>
          </a:p>
          <a:p>
            <a:r>
              <a:rPr lang="en-US" sz="1400" dirty="0"/>
              <a:t>    for </a:t>
            </a:r>
            <a:r>
              <a:rPr lang="en-US" sz="1400" dirty="0" err="1"/>
              <a:t>i</a:t>
            </a:r>
            <a:r>
              <a:rPr lang="en-US" sz="1400" dirty="0"/>
              <a:t> in range(size):</a:t>
            </a:r>
          </a:p>
          <a:p>
            <a:r>
              <a:rPr lang="en-US" sz="1400" dirty="0"/>
              <a:t>        print("ENTER THE NUMBER OF SUB-SET ELEMENTS:")</a:t>
            </a:r>
          </a:p>
          <a:p>
            <a:r>
              <a:rPr lang="en-US" sz="1400" dirty="0"/>
              <a:t>        n = int(input())</a:t>
            </a:r>
          </a:p>
          <a:p>
            <a:r>
              <a:rPr lang="en-US" sz="1400" dirty="0"/>
              <a:t>        for j in range(n):</a:t>
            </a:r>
          </a:p>
          <a:p>
            <a:r>
              <a:rPr lang="en-US" sz="1400" dirty="0"/>
              <a:t>            print("ENTER THE ELEMENT INTO SUBSET:")</a:t>
            </a:r>
          </a:p>
          <a:p>
            <a:r>
              <a:rPr lang="en-US" sz="1400" dirty="0"/>
              <a:t>            element = int(input())</a:t>
            </a:r>
          </a:p>
          <a:p>
            <a:r>
              <a:rPr lang="en-US" sz="1400" dirty="0"/>
              <a:t>            sub_set.add(element)</a:t>
            </a:r>
          </a:p>
          <a:p>
            <a:r>
              <a:rPr lang="en-US" sz="1400" dirty="0"/>
              <a:t>            all_sets.append(sub_set)</a:t>
            </a:r>
          </a:p>
          <a:p>
            <a:r>
              <a:rPr lang="en-US" sz="1400" dirty="0"/>
              <a:t>            continue</a:t>
            </a:r>
          </a:p>
          <a:p>
            <a:r>
              <a:rPr lang="en-US" sz="1400" dirty="0"/>
              <a:t>    cover = set_cover(universe, all_sets)</a:t>
            </a:r>
          </a:p>
          <a:p>
            <a:r>
              <a:rPr lang="en-US" sz="1400" dirty="0"/>
              <a:t>    print(all_sets[1])</a:t>
            </a:r>
          </a:p>
          <a:p>
            <a:endParaRPr lang="en-US" sz="1400" dirty="0"/>
          </a:p>
          <a:p>
            <a:r>
              <a:rPr lang="en-US" sz="1400" dirty="0"/>
              <a:t>if __name__ == '__main__':</a:t>
            </a:r>
          </a:p>
          <a:p>
            <a:r>
              <a:rPr lang="en-US" sz="1400" dirty="0"/>
              <a:t>    main()</a:t>
            </a:r>
          </a:p>
        </p:txBody>
      </p:sp>
    </p:spTree>
    <p:extLst>
      <p:ext uri="{BB962C8B-B14F-4D97-AF65-F5344CB8AC3E}">
        <p14:creationId xmlns:p14="http://schemas.microsoft.com/office/powerpoint/2010/main" val="794786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663</TotalTime>
  <Words>1086</Words>
  <Application>Microsoft Office PowerPoint</Application>
  <PresentationFormat>Widescreen</PresentationFormat>
  <Paragraphs>138</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Calibri Light</vt:lpstr>
      <vt:lpstr>Times New Roman</vt:lpstr>
      <vt:lpstr>Office Theme</vt:lpstr>
      <vt:lpstr>Design And Analysis of Algorithms</vt:lpstr>
      <vt:lpstr>Problem statement and domain</vt:lpstr>
      <vt:lpstr>Proposed Algorithm Design Technique</vt:lpstr>
      <vt:lpstr>DESCRIPTION</vt:lpstr>
      <vt:lpstr>FLOW CHART OF THE PROPOSED SOLUTION </vt:lpstr>
      <vt:lpstr>Example</vt:lpstr>
      <vt:lpstr>PowerPoint Presentation</vt:lpstr>
      <vt:lpstr>PowerPoint Presentation</vt:lpstr>
      <vt:lpstr>PowerPoint Presentation</vt:lpstr>
      <vt:lpstr>PowerPoint Presentation</vt:lpstr>
      <vt:lpstr>PowerPoint Presentation</vt:lpstr>
      <vt:lpstr>PowerPoint Presentation</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karnati vamshi</cp:lastModifiedBy>
  <cp:revision>18</cp:revision>
  <dcterms:created xsi:type="dcterms:W3CDTF">2022-02-18T09:01:51Z</dcterms:created>
  <dcterms:modified xsi:type="dcterms:W3CDTF">2022-04-08T04:40:00Z</dcterms:modified>
</cp:coreProperties>
</file>