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6" r:id="rId6"/>
    <p:sldId id="260" r:id="rId7"/>
    <p:sldId id="261" r:id="rId8"/>
    <p:sldId id="263" r:id="rId9"/>
    <p:sldId id="265"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81" autoAdjust="0"/>
    <p:restoredTop sz="93625" autoAdjust="0"/>
  </p:normalViewPr>
  <p:slideViewPr>
    <p:cSldViewPr snapToGrid="0">
      <p:cViewPr varScale="1">
        <p:scale>
          <a:sx n="143" d="100"/>
          <a:sy n="143" d="100"/>
        </p:scale>
        <p:origin x="416"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99638-2F7E-4554-9E8B-64272F1E901D}" type="datetimeFigureOut">
              <a:rPr lang="en-IN" smtClean="0"/>
              <a:t>21/02/22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95A74-62C4-488A-9611-95F3A6BE31E9}" type="slidenum">
              <a:rPr lang="en-IN" smtClean="0"/>
              <a:t>‹#›</a:t>
            </a:fld>
            <a:endParaRPr lang="en-IN"/>
          </a:p>
        </p:txBody>
      </p:sp>
    </p:spTree>
    <p:extLst>
      <p:ext uri="{BB962C8B-B14F-4D97-AF65-F5344CB8AC3E}">
        <p14:creationId xmlns:p14="http://schemas.microsoft.com/office/powerpoint/2010/main" val="78207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b="0" i="0" dirty="0">
                <a:solidFill>
                  <a:srgbClr val="202122"/>
                </a:solidFill>
                <a:effectLst/>
                <a:latin typeface="Arial" panose="020B0604020202020204" pitchFamily="34" charset="0"/>
              </a:rPr>
              <a:t>The objective function is defined to minimize the number of subset  that cover all elements in the universal by minimizing their total cost. The first constraint implies that every element in the universal set must be covered and the second constraint indicates that the decision variables are binary which means that every set is either in the set cover or not.</a:t>
            </a:r>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3</a:t>
            </a:fld>
            <a:endParaRPr lang="en-IN"/>
          </a:p>
        </p:txBody>
      </p:sp>
    </p:spTree>
    <p:extLst>
      <p:ext uri="{BB962C8B-B14F-4D97-AF65-F5344CB8AC3E}">
        <p14:creationId xmlns:p14="http://schemas.microsoft.com/office/powerpoint/2010/main" val="147044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3771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0153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81119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95990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21/02/22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10049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21/02/22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44274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21/02/22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8392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21/02/22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98663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21/02/22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7999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21/02/22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2918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21/02/22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01821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21/02/22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3268886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161427" y="166648"/>
            <a:ext cx="9699812" cy="762736"/>
          </a:xfrm>
        </p:spPr>
        <p:txBody>
          <a:bodyPr>
            <a:normAutofit/>
          </a:bodyPr>
          <a:lstStyle/>
          <a:p>
            <a:r>
              <a:rPr lang="en-IN" sz="4400" b="1" dirty="0">
                <a:solidFill>
                  <a:schemeClr val="accent1">
                    <a:lumMod val="75000"/>
                  </a:schemeClr>
                </a:solidFill>
              </a:rPr>
              <a:t>Design And Analysis of Algorithms</a:t>
            </a:r>
            <a:endParaRPr lang="en-IN" b="1" dirty="0">
              <a:solidFill>
                <a:schemeClr val="accent4">
                  <a:lumMod val="75000"/>
                </a:schemeClr>
              </a:solidFill>
              <a:latin typeface="+mn-lt"/>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711368"/>
            <a:ext cx="9144000" cy="1655762"/>
          </a:xfrm>
        </p:spPr>
        <p:txBody>
          <a:bodyPr>
            <a:noAutofit/>
          </a:bodyPr>
          <a:lstStyle/>
          <a:p>
            <a:r>
              <a:rPr lang="en-IN" sz="1800" u="sng" dirty="0">
                <a:solidFill>
                  <a:schemeClr val="accent6">
                    <a:lumMod val="75000"/>
                  </a:schemeClr>
                </a:solidFill>
              </a:rPr>
              <a:t>Team Members : </a:t>
            </a:r>
          </a:p>
          <a:p>
            <a:r>
              <a:rPr lang="en-IN" sz="1600" dirty="0">
                <a:solidFill>
                  <a:schemeClr val="accent6">
                    <a:lumMod val="75000"/>
                  </a:schemeClr>
                </a:solidFill>
              </a:rPr>
              <a:t>G . Dilip Reddy               –       2010030041</a:t>
            </a:r>
          </a:p>
          <a:p>
            <a:r>
              <a:rPr lang="en-IN" sz="1600" dirty="0">
                <a:solidFill>
                  <a:schemeClr val="accent6">
                    <a:lumMod val="75000"/>
                  </a:schemeClr>
                </a:solidFill>
              </a:rPr>
              <a:t>K . Vamshi                       –       2010030326</a:t>
            </a:r>
          </a:p>
          <a:p>
            <a:r>
              <a:rPr lang="en-IN" sz="1600" dirty="0">
                <a:solidFill>
                  <a:schemeClr val="accent6">
                    <a:lumMod val="75000"/>
                  </a:schemeClr>
                </a:solidFill>
              </a:rPr>
              <a:t>M . Ruchitha                   –       2010030480</a:t>
            </a:r>
          </a:p>
          <a:p>
            <a:r>
              <a:rPr lang="en-IN" sz="1600" dirty="0">
                <a:solidFill>
                  <a:schemeClr val="accent6">
                    <a:lumMod val="75000"/>
                  </a:schemeClr>
                </a:solidFill>
              </a:rPr>
              <a:t>P . Venkata Sai Aditya   –      2010030434</a:t>
            </a:r>
          </a:p>
          <a:p>
            <a:endParaRPr lang="en-IN" sz="1600" dirty="0">
              <a:solidFill>
                <a:schemeClr val="accent6">
                  <a:lumMod val="75000"/>
                </a:schemeClr>
              </a:solidFill>
            </a:endParaRPr>
          </a:p>
          <a:p>
            <a:r>
              <a:rPr lang="en-IN" sz="1600" b="1" dirty="0">
                <a:solidFill>
                  <a:schemeClr val="accent6">
                    <a:lumMod val="75000"/>
                  </a:schemeClr>
                </a:solidFill>
                <a:latin typeface="Arial Black" panose="020B0A04020102020204" pitchFamily="34" charset="0"/>
              </a:rPr>
              <a:t>Under the guidance of </a:t>
            </a:r>
          </a:p>
          <a:p>
            <a:r>
              <a:rPr lang="en-IN" sz="1600" dirty="0">
                <a:solidFill>
                  <a:schemeClr val="accent6">
                    <a:lumMod val="75000"/>
                  </a:schemeClr>
                </a:solidFill>
              </a:rPr>
              <a:t>P. Sree Lakshmi Mam</a:t>
            </a:r>
          </a:p>
        </p:txBody>
      </p:sp>
      <p:sp>
        <p:nvSpPr>
          <p:cNvPr id="5" name="TextBox 4">
            <a:extLst>
              <a:ext uri="{FF2B5EF4-FFF2-40B4-BE49-F238E27FC236}">
                <a16:creationId xmlns:a16="http://schemas.microsoft.com/office/drawing/2014/main" id="{A883F8C3-0B06-4ECC-9B8B-E4BBD89B991C}"/>
              </a:ext>
            </a:extLst>
          </p:cNvPr>
          <p:cNvSpPr txBox="1"/>
          <p:nvPr/>
        </p:nvSpPr>
        <p:spPr>
          <a:xfrm>
            <a:off x="330200" y="1376760"/>
            <a:ext cx="11667067" cy="1938992"/>
          </a:xfrm>
          <a:prstGeom prst="rect">
            <a:avLst/>
          </a:prstGeom>
          <a:noFill/>
        </p:spPr>
        <p:txBody>
          <a:bodyPr wrap="square">
            <a:spAutoFit/>
          </a:bodyPr>
          <a:lstStyle/>
          <a:p>
            <a:r>
              <a:rPr lang="en-US" sz="6000" dirty="0">
                <a:solidFill>
                  <a:schemeClr val="accent4">
                    <a:lumMod val="75000"/>
                  </a:schemeClr>
                </a:solidFill>
              </a:rPr>
              <a:t>           Computing Approximate   </a:t>
            </a:r>
          </a:p>
          <a:p>
            <a:r>
              <a:rPr lang="en-US" sz="6000" dirty="0">
                <a:solidFill>
                  <a:schemeClr val="accent4">
                    <a:lumMod val="75000"/>
                  </a:schemeClr>
                </a:solidFill>
              </a:rPr>
              <a:t>                Minimum Set Cover</a:t>
            </a:r>
            <a:endParaRPr lang="en-IN" sz="6000" dirty="0">
              <a:solidFill>
                <a:schemeClr val="accent4">
                  <a:lumMod val="75000"/>
                </a:schemeClr>
              </a:solidFill>
            </a:endParaRPr>
          </a:p>
        </p:txBody>
      </p:sp>
      <p:pic>
        <p:nvPicPr>
          <p:cNvPr id="1026" name="Picture 2" descr="Best Private University in Telangana &amp; Andhra Pradesh | KLH">
            <a:extLst>
              <a:ext uri="{FF2B5EF4-FFF2-40B4-BE49-F238E27FC236}">
                <a16:creationId xmlns:a16="http://schemas.microsoft.com/office/drawing/2014/main" id="{FA0E0D1E-FE1A-BC48-BFFA-92AEF1E04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EB8C339-494B-DD45-93CF-9A5924931673}"/>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graphicFrame>
        <p:nvGraphicFramePr>
          <p:cNvPr id="4" name="Table 4">
            <a:extLst>
              <a:ext uri="{FF2B5EF4-FFF2-40B4-BE49-F238E27FC236}">
                <a16:creationId xmlns:a16="http://schemas.microsoft.com/office/drawing/2014/main" id="{8A6040B1-522C-43A3-94BE-4010905D44D0}"/>
              </a:ext>
            </a:extLst>
          </p:cNvPr>
          <p:cNvGraphicFramePr>
            <a:graphicFrameLocks noGrp="1"/>
          </p:cNvGraphicFramePr>
          <p:nvPr>
            <p:ph idx="1"/>
            <p:extLst>
              <p:ext uri="{D42A27DB-BD31-4B8C-83A1-F6EECF244321}">
                <p14:modId xmlns:p14="http://schemas.microsoft.com/office/powerpoint/2010/main" val="3764961447"/>
              </p:ext>
            </p:extLst>
          </p:nvPr>
        </p:nvGraphicFramePr>
        <p:xfrm>
          <a:off x="838203" y="2218267"/>
          <a:ext cx="10515597" cy="3437465"/>
        </p:xfrm>
        <a:graphic>
          <a:graphicData uri="http://schemas.openxmlformats.org/drawingml/2006/table">
            <a:tbl>
              <a:tblPr firstRow="1" bandRow="1">
                <a:tableStyleId>{C4B1156A-380E-4F78-BDF5-A606A8083BF9}</a:tableStyleId>
              </a:tblPr>
              <a:tblGrid>
                <a:gridCol w="1092197">
                  <a:extLst>
                    <a:ext uri="{9D8B030D-6E8A-4147-A177-3AD203B41FA5}">
                      <a16:colId xmlns:a16="http://schemas.microsoft.com/office/drawing/2014/main" val="2437505124"/>
                    </a:ext>
                  </a:extLst>
                </a:gridCol>
                <a:gridCol w="4859867">
                  <a:extLst>
                    <a:ext uri="{9D8B030D-6E8A-4147-A177-3AD203B41FA5}">
                      <a16:colId xmlns:a16="http://schemas.microsoft.com/office/drawing/2014/main" val="3297536659"/>
                    </a:ext>
                  </a:extLst>
                </a:gridCol>
                <a:gridCol w="4563533">
                  <a:extLst>
                    <a:ext uri="{9D8B030D-6E8A-4147-A177-3AD203B41FA5}">
                      <a16:colId xmlns:a16="http://schemas.microsoft.com/office/drawing/2014/main" val="624587244"/>
                    </a:ext>
                  </a:extLst>
                </a:gridCol>
              </a:tblGrid>
              <a:tr h="687493">
                <a:tc>
                  <a:txBody>
                    <a:bodyPr/>
                    <a:lstStyle/>
                    <a:p>
                      <a:r>
                        <a:rPr lang="en-US" dirty="0"/>
                        <a:t>    S.No </a:t>
                      </a:r>
                      <a:endParaRPr lang="en-IN" dirty="0"/>
                    </a:p>
                  </a:txBody>
                  <a:tcPr/>
                </a:tc>
                <a:tc>
                  <a:txBody>
                    <a:bodyPr/>
                    <a:lstStyle/>
                    <a:p>
                      <a:r>
                        <a:rPr lang="en-US" dirty="0"/>
                        <a:t>                            Team member </a:t>
                      </a:r>
                      <a:endParaRPr lang="en-IN" dirty="0"/>
                    </a:p>
                  </a:txBody>
                  <a:tcPr/>
                </a:tc>
                <a:tc>
                  <a:txBody>
                    <a:bodyPr/>
                    <a:lstStyle/>
                    <a:p>
                      <a:r>
                        <a:rPr lang="en-US" dirty="0"/>
                        <a:t>                          Work allocated</a:t>
                      </a:r>
                      <a:endParaRPr lang="en-IN" dirty="0"/>
                    </a:p>
                  </a:txBody>
                  <a:tcPr/>
                </a:tc>
                <a:extLst>
                  <a:ext uri="{0D108BD9-81ED-4DB2-BD59-A6C34878D82A}">
                    <a16:rowId xmlns:a16="http://schemas.microsoft.com/office/drawing/2014/main" val="4105156984"/>
                  </a:ext>
                </a:extLst>
              </a:tr>
              <a:tr h="687493">
                <a:tc>
                  <a:txBody>
                    <a:bodyPr/>
                    <a:lstStyle/>
                    <a:p>
                      <a:r>
                        <a:rPr lang="en-US" dirty="0"/>
                        <a:t>      1)</a:t>
                      </a:r>
                      <a:endParaRPr lang="en-IN" dirty="0"/>
                    </a:p>
                  </a:txBody>
                  <a:tcPr/>
                </a:tc>
                <a:tc>
                  <a:txBody>
                    <a:bodyPr/>
                    <a:lstStyle/>
                    <a:p>
                      <a:r>
                        <a:rPr lang="en-US" dirty="0"/>
                        <a:t>G . Dilip Reddy(2010030041)</a:t>
                      </a:r>
                      <a:endParaRPr lang="en-IN" dirty="0"/>
                    </a:p>
                  </a:txBody>
                  <a:tcPr/>
                </a:tc>
                <a:tc>
                  <a:txBody>
                    <a:bodyPr/>
                    <a:lstStyle/>
                    <a:p>
                      <a:r>
                        <a:rPr lang="en-US" dirty="0"/>
                        <a:t>             Requirements for the algorithm</a:t>
                      </a:r>
                      <a:endParaRPr lang="en-IN" dirty="0"/>
                    </a:p>
                  </a:txBody>
                  <a:tcPr/>
                </a:tc>
                <a:extLst>
                  <a:ext uri="{0D108BD9-81ED-4DB2-BD59-A6C34878D82A}">
                    <a16:rowId xmlns:a16="http://schemas.microsoft.com/office/drawing/2014/main" val="663319311"/>
                  </a:ext>
                </a:extLst>
              </a:tr>
              <a:tr h="687493">
                <a:tc>
                  <a:txBody>
                    <a:bodyPr/>
                    <a:lstStyle/>
                    <a:p>
                      <a:r>
                        <a:rPr lang="en-US" dirty="0"/>
                        <a:t>      2)</a:t>
                      </a:r>
                      <a:endParaRPr lang="en-IN" dirty="0"/>
                    </a:p>
                  </a:txBody>
                  <a:tcPr/>
                </a:tc>
                <a:tc>
                  <a:txBody>
                    <a:bodyPr/>
                    <a:lstStyle/>
                    <a:p>
                      <a:r>
                        <a:rPr lang="en-US" dirty="0"/>
                        <a:t>K . Vamshi(2010030326)</a:t>
                      </a:r>
                      <a:endParaRPr lang="en-IN" dirty="0"/>
                    </a:p>
                  </a:txBody>
                  <a:tcPr/>
                </a:tc>
                <a:tc>
                  <a:txBody>
                    <a:bodyPr/>
                    <a:lstStyle/>
                    <a:p>
                      <a:r>
                        <a:rPr lang="en-US" dirty="0"/>
                        <a:t>             Algorithm design</a:t>
                      </a:r>
                      <a:endParaRPr lang="en-IN" dirty="0"/>
                    </a:p>
                  </a:txBody>
                  <a:tcPr/>
                </a:tc>
                <a:extLst>
                  <a:ext uri="{0D108BD9-81ED-4DB2-BD59-A6C34878D82A}">
                    <a16:rowId xmlns:a16="http://schemas.microsoft.com/office/drawing/2014/main" val="2031867959"/>
                  </a:ext>
                </a:extLst>
              </a:tr>
              <a:tr h="687493">
                <a:tc>
                  <a:txBody>
                    <a:bodyPr/>
                    <a:lstStyle/>
                    <a:p>
                      <a:r>
                        <a:rPr lang="en-US" dirty="0"/>
                        <a:t>      3)</a:t>
                      </a:r>
                      <a:endParaRPr lang="en-IN" dirty="0"/>
                    </a:p>
                  </a:txBody>
                  <a:tcPr/>
                </a:tc>
                <a:tc>
                  <a:txBody>
                    <a:bodyPr/>
                    <a:lstStyle/>
                    <a:p>
                      <a:r>
                        <a:rPr lang="en-US" dirty="0"/>
                        <a:t>M . Ruchitha(2010030480)</a:t>
                      </a:r>
                      <a:endParaRPr lang="en-IN" dirty="0"/>
                    </a:p>
                  </a:txBody>
                  <a:tcPr/>
                </a:tc>
                <a:tc>
                  <a:txBody>
                    <a:bodyPr/>
                    <a:lstStyle/>
                    <a:p>
                      <a:r>
                        <a:rPr lang="en-US" dirty="0"/>
                        <a:t>             Analyzing the algorithm</a:t>
                      </a:r>
                      <a:endParaRPr lang="en-IN" dirty="0"/>
                    </a:p>
                  </a:txBody>
                  <a:tcPr/>
                </a:tc>
                <a:extLst>
                  <a:ext uri="{0D108BD9-81ED-4DB2-BD59-A6C34878D82A}">
                    <a16:rowId xmlns:a16="http://schemas.microsoft.com/office/drawing/2014/main" val="2381985085"/>
                  </a:ext>
                </a:extLst>
              </a:tr>
              <a:tr h="687493">
                <a:tc>
                  <a:txBody>
                    <a:bodyPr/>
                    <a:lstStyle/>
                    <a:p>
                      <a:r>
                        <a:rPr lang="en-US" dirty="0"/>
                        <a:t>      4)</a:t>
                      </a:r>
                      <a:endParaRPr lang="en-IN" dirty="0"/>
                    </a:p>
                  </a:txBody>
                  <a:tcPr/>
                </a:tc>
                <a:tc>
                  <a:txBody>
                    <a:bodyPr/>
                    <a:lstStyle/>
                    <a:p>
                      <a:r>
                        <a:rPr lang="en-US" dirty="0"/>
                        <a:t>P . Venkata Sai Adithya Reddy(2010030434)</a:t>
                      </a:r>
                      <a:endParaRPr lang="en-IN" dirty="0"/>
                    </a:p>
                  </a:txBody>
                  <a:tcPr/>
                </a:tc>
                <a:tc>
                  <a:txBody>
                    <a:bodyPr/>
                    <a:lstStyle/>
                    <a:p>
                      <a:r>
                        <a:rPr lang="en-US" dirty="0"/>
                        <a:t>             Conclusion + Documentation</a:t>
                      </a:r>
                      <a:endParaRPr lang="en-IN" dirty="0"/>
                    </a:p>
                  </a:txBody>
                  <a:tcPr/>
                </a:tc>
                <a:extLst>
                  <a:ext uri="{0D108BD9-81ED-4DB2-BD59-A6C34878D82A}">
                    <a16:rowId xmlns:a16="http://schemas.microsoft.com/office/drawing/2014/main" val="1392071279"/>
                  </a:ext>
                </a:extLst>
              </a:tr>
            </a:tbl>
          </a:graphicData>
        </a:graphic>
      </p:graphicFrame>
      <p:pic>
        <p:nvPicPr>
          <p:cNvPr id="5" name="Picture 2" descr="Best Private University in Telangana &amp; Andhra Pradesh | KLH">
            <a:extLst>
              <a:ext uri="{FF2B5EF4-FFF2-40B4-BE49-F238E27FC236}">
                <a16:creationId xmlns:a16="http://schemas.microsoft.com/office/drawing/2014/main" id="{5217E416-5D67-EF45-95AE-79621782A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473C4AB-C918-0443-B92B-3781ECDBBA2B}"/>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247713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ED10F-F9F5-7148-873F-1DE569511B44}"/>
              </a:ext>
            </a:extLst>
          </p:cNvPr>
          <p:cNvSpPr txBox="1"/>
          <p:nvPr/>
        </p:nvSpPr>
        <p:spPr>
          <a:xfrm>
            <a:off x="3584479" y="2767280"/>
            <a:ext cx="5023042" cy="1323439"/>
          </a:xfrm>
          <a:prstGeom prst="rect">
            <a:avLst/>
          </a:prstGeom>
          <a:noFill/>
        </p:spPr>
        <p:txBody>
          <a:bodyPr wrap="none" rtlCol="0">
            <a:spAutoFit/>
          </a:bodyPr>
          <a:lstStyle/>
          <a:p>
            <a:r>
              <a:rPr lang="en-US" sz="8000" b="1" dirty="0">
                <a:latin typeface="Times New Roman" panose="02020603050405020304" pitchFamily="18" charset="0"/>
                <a:cs typeface="Times New Roman" panose="02020603050405020304" pitchFamily="18" charset="0"/>
              </a:rPr>
              <a:t>Thank You</a:t>
            </a:r>
          </a:p>
        </p:txBody>
      </p:sp>
      <p:sp>
        <p:nvSpPr>
          <p:cNvPr id="3" name="Rectangle 2">
            <a:extLst>
              <a:ext uri="{FF2B5EF4-FFF2-40B4-BE49-F238E27FC236}">
                <a16:creationId xmlns:a16="http://schemas.microsoft.com/office/drawing/2014/main" id="{BB702EEA-69F0-8E45-A188-839F48E7761A}"/>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pic>
        <p:nvPicPr>
          <p:cNvPr id="4" name="Picture 2" descr="Best Private University in Telangana &amp; Andhra Pradesh | KLH">
            <a:extLst>
              <a:ext uri="{FF2B5EF4-FFF2-40B4-BE49-F238E27FC236}">
                <a16:creationId xmlns:a16="http://schemas.microsoft.com/office/drawing/2014/main" id="{A629A761-6AF1-1D4D-9FF4-3783DF4AD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67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38406"/>
            <a:ext cx="10515600" cy="3254375"/>
          </a:xfrm>
        </p:spPr>
        <p:txBody>
          <a:bodyPr>
            <a:normAutofit/>
          </a:bodyPr>
          <a:lstStyle/>
          <a:p>
            <a:pPr marL="0" indent="0">
              <a:buNone/>
            </a:pPr>
            <a:r>
              <a:rPr lang="en-US" sz="3200" dirty="0"/>
              <a:t>If we look around, we find many problems and they might have an optimal solution but we may or may not deploy it . We aim to implement the minimum number of sets that cover all of the elements of the input set. Picking the optimal  location for a cell tower so that it covers the maximum   number of customers is a clear example which states the necessity of our project.</a:t>
            </a:r>
            <a:endParaRPr lang="en-IN" sz="3200" dirty="0"/>
          </a:p>
        </p:txBody>
      </p:sp>
      <p:pic>
        <p:nvPicPr>
          <p:cNvPr id="4" name="Picture 2" descr="Best Private University in Telangana &amp; Andhra Pradesh | KLH">
            <a:extLst>
              <a:ext uri="{FF2B5EF4-FFF2-40B4-BE49-F238E27FC236}">
                <a16:creationId xmlns:a16="http://schemas.microsoft.com/office/drawing/2014/main" id="{6F9C05A1-F497-1045-901A-78EF76A21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BD0B38-94ED-614A-B7B4-661C47D6889C}"/>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838200" y="1690688"/>
            <a:ext cx="10515600" cy="4351338"/>
          </a:xfrm>
        </p:spPr>
        <p:txBody>
          <a:bodyPr>
            <a:normAutofit fontScale="85000" lnSpcReduction="20000"/>
          </a:bodyPr>
          <a:lstStyle/>
          <a:p>
            <a:pPr marL="0" indent="0">
              <a:buNone/>
            </a:pPr>
            <a:r>
              <a:rPr lang="en-US" dirty="0"/>
              <a:t>   There are two way approaches for the problem,</a:t>
            </a:r>
          </a:p>
          <a:p>
            <a:pPr marL="0" indent="0">
              <a:buNone/>
            </a:pPr>
            <a:endParaRPr lang="en-US" dirty="0"/>
          </a:p>
          <a:p>
            <a:pPr marL="0" indent="0">
              <a:buNone/>
            </a:pPr>
            <a:r>
              <a:rPr lang="en-US" b="1" dirty="0"/>
              <a:t>1.Greedy Method – or “brute force” method:</a:t>
            </a:r>
          </a:p>
          <a:p>
            <a:pPr marL="0" indent="0">
              <a:buNone/>
            </a:pPr>
            <a:r>
              <a:rPr lang="en-US" dirty="0"/>
              <a:t>The classical greedy algorithm for set covering problem in each step selects a set that contains greatest number of uncovered elements of a finite set. This method is explained with help of a small collection of and The same collection of sets used.</a:t>
            </a:r>
          </a:p>
          <a:p>
            <a:pPr marL="0" indent="0">
              <a:buNone/>
            </a:pPr>
            <a:endParaRPr lang="en-US" dirty="0"/>
          </a:p>
          <a:p>
            <a:pPr marL="0" indent="0">
              <a:buNone/>
            </a:pPr>
            <a:r>
              <a:rPr lang="en-IN" b="1" dirty="0"/>
              <a:t>2. Linear Programming :</a:t>
            </a:r>
          </a:p>
          <a:p>
            <a:pPr marL="0" indent="0">
              <a:buNone/>
            </a:pPr>
            <a:r>
              <a:rPr lang="en-IN" b="1" dirty="0"/>
              <a:t> </a:t>
            </a:r>
            <a:r>
              <a:rPr lang="en-US" dirty="0"/>
              <a:t>In this </a:t>
            </a:r>
            <a:r>
              <a:rPr lang="en-US" b="0" i="0" dirty="0">
                <a:solidFill>
                  <a:srgbClr val="202122"/>
                </a:solidFill>
                <a:effectLst/>
              </a:rPr>
              <a:t>The objective function is defined to minimize the number of subset  that cover all elements in the universal by minimizing their total cost. The first constraint implies that every element in the universal set must be covered and the second constraint indicates that the decision variables are binary which means that every set is either in the set cover or not.</a:t>
            </a:r>
            <a:endParaRPr lang="en-IN" dirty="0"/>
          </a:p>
        </p:txBody>
      </p:sp>
      <p:pic>
        <p:nvPicPr>
          <p:cNvPr id="4" name="Picture 2" descr="Best Private University in Telangana &amp; Andhra Pradesh | KLH">
            <a:extLst>
              <a:ext uri="{FF2B5EF4-FFF2-40B4-BE49-F238E27FC236}">
                <a16:creationId xmlns:a16="http://schemas.microsoft.com/office/drawing/2014/main" id="{5B6190B6-215E-AC41-9040-E7E5CC453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700BD64-89EC-604E-BDE7-8698A801FA9A}"/>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838200" y="1737557"/>
            <a:ext cx="10515600" cy="2926751"/>
          </a:xfrm>
        </p:spPr>
        <p:txBody>
          <a:bodyPr>
            <a:normAutofit/>
          </a:bodyPr>
          <a:lstStyle/>
          <a:p>
            <a:pPr marL="0" indent="0">
              <a:buNone/>
            </a:pPr>
            <a:r>
              <a:rPr lang="en-IN" dirty="0"/>
              <a:t> We use Greedy Approximation Algorithm in this project to solve an optimal selection problem because the greedy algorithm is known as the best possible polynomial time algorithm for maximum coverage problem and works by iteratively selecting a set that contains the largest number of elements and then removing selected elements from all the remaining sets in the collection. </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5360FB0-3D51-D54F-B8FC-3C4D7DC0E660}"/>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5360FB0-3D51-D54F-B8FC-3C4D7DC0E660}"/>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
        <p:nvSpPr>
          <p:cNvPr id="7" name="Content Placeholder 6">
            <a:extLst>
              <a:ext uri="{FF2B5EF4-FFF2-40B4-BE49-F238E27FC236}">
                <a16:creationId xmlns:a16="http://schemas.microsoft.com/office/drawing/2014/main" id="{A9143A72-D955-3348-8BCB-E6930C152041}"/>
              </a:ext>
            </a:extLst>
          </p:cNvPr>
          <p:cNvSpPr>
            <a:spLocks noGrp="1"/>
          </p:cNvSpPr>
          <p:nvPr>
            <p:ph idx="1"/>
          </p:nvPr>
        </p:nvSpPr>
        <p:spPr>
          <a:xfrm>
            <a:off x="899490" y="1619437"/>
            <a:ext cx="10515600" cy="4351338"/>
          </a:xfrm>
        </p:spPr>
        <p:txBody>
          <a:bodyPr>
            <a:normAutofit fontScale="77500" lnSpcReduction="20000"/>
          </a:bodyPr>
          <a:lstStyle/>
          <a:p>
            <a:pPr marL="0" indent="0">
              <a:buNone/>
            </a:pPr>
            <a:r>
              <a:rPr lang="en-IN" dirty="0"/>
              <a:t>Algorithm Greedy (a, n)  </a:t>
            </a:r>
          </a:p>
          <a:p>
            <a:pPr marL="0" indent="0">
              <a:buNone/>
            </a:pPr>
            <a:r>
              <a:rPr lang="en-IN" dirty="0"/>
              <a:t>{  </a:t>
            </a:r>
          </a:p>
          <a:p>
            <a:pPr marL="0" indent="0">
              <a:buNone/>
            </a:pPr>
            <a:r>
              <a:rPr lang="en-IN" dirty="0"/>
              <a:t>   Solution : = 0;  </a:t>
            </a:r>
          </a:p>
          <a:p>
            <a:pPr marL="0" indent="0">
              <a:buNone/>
            </a:pPr>
            <a:r>
              <a:rPr lang="en-IN" dirty="0"/>
              <a:t>  for </a:t>
            </a:r>
            <a:r>
              <a:rPr lang="en-IN" dirty="0" err="1"/>
              <a:t>i</a:t>
            </a:r>
            <a:r>
              <a:rPr lang="en-IN" dirty="0"/>
              <a:t> = 0 to n do  </a:t>
            </a:r>
          </a:p>
          <a:p>
            <a:pPr marL="0" indent="0">
              <a:buNone/>
            </a:pPr>
            <a:r>
              <a:rPr lang="en-IN" dirty="0"/>
              <a:t>  {  </a:t>
            </a:r>
          </a:p>
          <a:p>
            <a:pPr marL="0" indent="0">
              <a:buNone/>
            </a:pPr>
            <a:r>
              <a:rPr lang="en-IN" dirty="0"/>
              <a:t>      x: = select(a);  </a:t>
            </a:r>
          </a:p>
          <a:p>
            <a:pPr marL="0" indent="0">
              <a:buNone/>
            </a:pPr>
            <a:r>
              <a:rPr lang="en-IN" dirty="0"/>
              <a:t>     if feasible(solution, x)  </a:t>
            </a:r>
          </a:p>
          <a:p>
            <a:pPr marL="0" indent="0">
              <a:buNone/>
            </a:pPr>
            <a:r>
              <a:rPr lang="en-IN" dirty="0"/>
              <a:t>    {  </a:t>
            </a:r>
          </a:p>
          <a:p>
            <a:pPr marL="0" indent="0">
              <a:buNone/>
            </a:pPr>
            <a:r>
              <a:rPr lang="en-IN" dirty="0"/>
              <a:t>        Solution: = union(solution , x)  </a:t>
            </a:r>
          </a:p>
          <a:p>
            <a:pPr marL="0" indent="0">
              <a:buNone/>
            </a:pPr>
            <a:r>
              <a:rPr lang="en-IN" dirty="0"/>
              <a:t>    }  </a:t>
            </a:r>
          </a:p>
          <a:p>
            <a:pPr marL="0" indent="0">
              <a:buNone/>
            </a:pPr>
            <a:r>
              <a:rPr lang="en-IN" dirty="0"/>
              <a:t>       return solution;  </a:t>
            </a:r>
          </a:p>
          <a:p>
            <a:pPr marL="0" indent="0">
              <a:buNone/>
            </a:pPr>
            <a:r>
              <a:rPr lang="en-IN" dirty="0"/>
              <a:t>  } }  </a:t>
            </a:r>
          </a:p>
          <a:p>
            <a:endParaRPr lang="en-US" dirty="0"/>
          </a:p>
        </p:txBody>
      </p:sp>
    </p:spTree>
    <p:extLst>
      <p:ext uri="{BB962C8B-B14F-4D97-AF65-F5344CB8AC3E}">
        <p14:creationId xmlns:p14="http://schemas.microsoft.com/office/powerpoint/2010/main" val="302640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normAutofit/>
          </a:bodyPr>
          <a:lstStyle/>
          <a:p>
            <a:pPr marL="0" indent="0">
              <a:buNone/>
            </a:pPr>
            <a:r>
              <a:rPr lang="en-IN" b="1" dirty="0">
                <a:solidFill>
                  <a:srgbClr val="202124"/>
                </a:solidFill>
              </a:rPr>
              <a:t>B</a:t>
            </a:r>
            <a:r>
              <a:rPr lang="en-IN" b="1" i="0" dirty="0">
                <a:solidFill>
                  <a:srgbClr val="202124"/>
                </a:solidFill>
                <a:effectLst/>
              </a:rPr>
              <a:t>ipartite graph :</a:t>
            </a:r>
            <a:r>
              <a:rPr lang="en-IN" dirty="0">
                <a:solidFill>
                  <a:srgbClr val="202124"/>
                </a:solidFill>
                <a:latin typeface="arial" panose="020B0604020202020204" pitchFamily="34" charset="0"/>
              </a:rPr>
              <a:t>    </a:t>
            </a:r>
          </a:p>
          <a:p>
            <a:pPr marL="0" indent="0">
              <a:buNone/>
            </a:pPr>
            <a:r>
              <a:rPr lang="en-US" i="0" dirty="0">
                <a:solidFill>
                  <a:srgbClr val="202124"/>
                </a:solidFill>
                <a:effectLst/>
              </a:rPr>
              <a:t>A set of graph vertices decomposed into two disjoint sets such that no two graph vertices within the same set are adjacent.</a:t>
            </a:r>
            <a:endParaRPr lang="en-US" dirty="0">
              <a:solidFill>
                <a:srgbClr val="202124"/>
              </a:solidFill>
              <a:latin typeface="arial" panose="020B0604020202020204" pitchFamily="34" charset="0"/>
            </a:endParaRPr>
          </a:p>
          <a:p>
            <a:pPr marL="0" indent="0">
              <a:buNone/>
            </a:pPr>
            <a:r>
              <a:rPr lang="en-US" dirty="0">
                <a:solidFill>
                  <a:srgbClr val="202124"/>
                </a:solidFill>
              </a:rPr>
              <a:t>T</a:t>
            </a:r>
            <a:r>
              <a:rPr lang="en-US" b="0" i="0" dirty="0">
                <a:solidFill>
                  <a:srgbClr val="202124"/>
                </a:solidFill>
                <a:effectLst/>
              </a:rPr>
              <a:t>he set cover can be seen by observing that an instance of set covering can be viewed as an arbitrary bipartite graph, with sets represented by vertices on the left, the universe represented by vertices on the right, and edges representing the inclusion of elements in sets.</a:t>
            </a:r>
            <a:endParaRPr lang="en-IN" dirty="0"/>
          </a:p>
        </p:txBody>
      </p:sp>
      <p:pic>
        <p:nvPicPr>
          <p:cNvPr id="4" name="Picture 2" descr="Best Private University in Telangana &amp; Andhra Pradesh | KLH">
            <a:extLst>
              <a:ext uri="{FF2B5EF4-FFF2-40B4-BE49-F238E27FC236}">
                <a16:creationId xmlns:a16="http://schemas.microsoft.com/office/drawing/2014/main" id="{38D0296A-717B-D546-9D58-15DBBCEA2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033EB48-01A1-3E4D-8246-688CDADB71F7}"/>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10796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GitHub setup</a:t>
            </a:r>
          </a:p>
        </p:txBody>
      </p:sp>
      <p:pic>
        <p:nvPicPr>
          <p:cNvPr id="5" name="Picture 4">
            <a:extLst>
              <a:ext uri="{FF2B5EF4-FFF2-40B4-BE49-F238E27FC236}">
                <a16:creationId xmlns:a16="http://schemas.microsoft.com/office/drawing/2014/main" id="{DB1E4AAB-08B3-214C-B8E4-595F03BDD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757" y="1337785"/>
            <a:ext cx="9918486" cy="5415855"/>
          </a:xfrm>
          <a:prstGeom prst="rect">
            <a:avLst/>
          </a:prstGeom>
        </p:spPr>
      </p:pic>
      <p:pic>
        <p:nvPicPr>
          <p:cNvPr id="6" name="Picture 2" descr="Best Private University in Telangana &amp; Andhra Pradesh | KLH">
            <a:extLst>
              <a:ext uri="{FF2B5EF4-FFF2-40B4-BE49-F238E27FC236}">
                <a16:creationId xmlns:a16="http://schemas.microsoft.com/office/drawing/2014/main" id="{5B0719AC-B03F-9F44-AF9F-CDD462611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0714F8F-C01C-AB48-BBAB-459AA6BAF764}"/>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52004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0AC7-A7D2-1247-81EB-E4F80B47CE94}"/>
              </a:ext>
            </a:extLst>
          </p:cNvPr>
          <p:cNvSpPr txBox="1">
            <a:spLocks/>
          </p:cNvSpPr>
          <p:nvPr/>
        </p:nvSpPr>
        <p:spPr>
          <a:xfrm>
            <a:off x="998005" y="5590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50000"/>
                  </a:schemeClr>
                </a:solidFill>
              </a:rPr>
              <a:t>GitHub setup</a:t>
            </a:r>
          </a:p>
        </p:txBody>
      </p:sp>
      <p:pic>
        <p:nvPicPr>
          <p:cNvPr id="4" name="Picture 3">
            <a:extLst>
              <a:ext uri="{FF2B5EF4-FFF2-40B4-BE49-F238E27FC236}">
                <a16:creationId xmlns:a16="http://schemas.microsoft.com/office/drawing/2014/main" id="{0A65AA46-83F3-534D-91DF-563C4DFB4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843" y="1290069"/>
            <a:ext cx="9528313" cy="5202806"/>
          </a:xfrm>
          <a:prstGeom prst="rect">
            <a:avLst/>
          </a:prstGeom>
        </p:spPr>
      </p:pic>
      <p:pic>
        <p:nvPicPr>
          <p:cNvPr id="5" name="Picture 2" descr="Best Private University in Telangana &amp; Andhra Pradesh | KLH">
            <a:extLst>
              <a:ext uri="{FF2B5EF4-FFF2-40B4-BE49-F238E27FC236}">
                <a16:creationId xmlns:a16="http://schemas.microsoft.com/office/drawing/2014/main" id="{64E36044-E661-634A-8FD7-D1729A3B8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09" y="-46968"/>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C514DDA-B6C2-C440-9817-7A85F42B9F4F}"/>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163469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50000"/>
                  </a:schemeClr>
                </a:solidFill>
              </a:rPr>
              <a:t>Conclusion</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23DB9D8-3891-3641-AD61-F6E0375A287D}"/>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
        <p:nvSpPr>
          <p:cNvPr id="5" name="TextBox 4">
            <a:extLst>
              <a:ext uri="{FF2B5EF4-FFF2-40B4-BE49-F238E27FC236}">
                <a16:creationId xmlns:a16="http://schemas.microsoft.com/office/drawing/2014/main" id="{8D09AC12-6499-EE4D-9BCD-E048A39586CE}"/>
              </a:ext>
            </a:extLst>
          </p:cNvPr>
          <p:cNvSpPr txBox="1"/>
          <p:nvPr/>
        </p:nvSpPr>
        <p:spPr>
          <a:xfrm>
            <a:off x="944217" y="1796706"/>
            <a:ext cx="10028581" cy="2308324"/>
          </a:xfrm>
          <a:prstGeom prst="rect">
            <a:avLst/>
          </a:prstGeom>
          <a:noFill/>
        </p:spPr>
        <p:txBody>
          <a:bodyPr wrap="square" rtlCol="0">
            <a:spAutoFit/>
          </a:bodyPr>
          <a:lstStyle/>
          <a:p>
            <a:r>
              <a:rPr lang="en-IN" sz="2400" dirty="0"/>
              <a:t>The set covering problem, which aims to find the least number of subsets that cover some universal set, is a widely known NP-hard combinatorial problem. Due to its applicability several methods have been proposed to solve it. Its straightforward formulation allows for the use of off-the-shelf optimizers to solve it. Moreover greedy algorithms can be used to solve large-scale set covering problems for industrial applications.</a:t>
            </a:r>
          </a:p>
        </p:txBody>
      </p:sp>
    </p:spTree>
    <p:extLst>
      <p:ext uri="{BB962C8B-B14F-4D97-AF65-F5344CB8AC3E}">
        <p14:creationId xmlns:p14="http://schemas.microsoft.com/office/powerpoint/2010/main" val="794786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TotalTime>
  <Words>760</Words>
  <Application>Microsoft Macintosh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Arial Black</vt:lpstr>
      <vt:lpstr>Calibri</vt:lpstr>
      <vt:lpstr>Calibri Light</vt:lpstr>
      <vt:lpstr>Times New Roman</vt:lpstr>
      <vt:lpstr>Office Theme</vt:lpstr>
      <vt:lpstr>Design And Analysis of Algorithms</vt:lpstr>
      <vt:lpstr>Problem statement and domain</vt:lpstr>
      <vt:lpstr>Existing solutions/ Naïve solutions</vt:lpstr>
      <vt:lpstr>Proposed Algorithm Design Technique</vt:lpstr>
      <vt:lpstr>Proposed Algorithm Design Technique</vt:lpstr>
      <vt:lpstr>Data Structures needed</vt:lpstr>
      <vt:lpstr>GitHub setup</vt:lpstr>
      <vt:lpstr>PowerPoint Presentation</vt:lpstr>
      <vt:lpstr>PowerPoint Presentation</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Dilip   Reddy .</cp:lastModifiedBy>
  <cp:revision>11</cp:revision>
  <dcterms:created xsi:type="dcterms:W3CDTF">2022-02-18T09:01:51Z</dcterms:created>
  <dcterms:modified xsi:type="dcterms:W3CDTF">2022-02-21T05:23:54Z</dcterms:modified>
</cp:coreProperties>
</file>