
<file path=[Content_Types].xml><?xml version="1.0" encoding="utf-8"?>
<Types xmlns="http://schemas.openxmlformats.org/package/2006/content-types">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10"/>
  </p:notesMasterIdLst>
  <p:sldIdLst>
    <p:sldId id="4384" r:id="rId2"/>
    <p:sldId id="4382" r:id="rId3"/>
    <p:sldId id="4381" r:id="rId4"/>
    <p:sldId id="4386" r:id="rId5"/>
    <p:sldId id="4387" r:id="rId6"/>
    <p:sldId id="4388" r:id="rId7"/>
    <p:sldId id="4389" r:id="rId8"/>
    <p:sldId id="4391" r:id="rId9"/>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26"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1EEF4"/>
    <a:srgbClr val="5693D7"/>
    <a:srgbClr val="BDDB90"/>
    <a:srgbClr val="337EBF"/>
    <a:srgbClr val="FAE28A"/>
    <a:srgbClr val="8F5722"/>
    <a:srgbClr val="6C421D"/>
    <a:srgbClr val="FFC48E"/>
    <a:srgbClr val="FFBE76"/>
    <a:srgbClr val="DBF9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71" autoAdjust="0"/>
    <p:restoredTop sz="38338" autoAdjust="0"/>
  </p:normalViewPr>
  <p:slideViewPr>
    <p:cSldViewPr snapToGrid="0" snapToObjects="1">
      <p:cViewPr varScale="1">
        <p:scale>
          <a:sx n="55" d="100"/>
          <a:sy n="55" d="100"/>
        </p:scale>
        <p:origin x="416" y="224"/>
      </p:cViewPr>
      <p:guideLst>
        <p:guide pos="14470"/>
        <p:guide pos="7678"/>
        <p:guide orient="horz" pos="4320"/>
        <p:guide pos="12526"/>
        <p:guide orient="horz" pos="6984"/>
      </p:guideLst>
    </p:cSldViewPr>
  </p:slideViewPr>
  <p:notesTextViewPr>
    <p:cViewPr>
      <p:scale>
        <a:sx n="20" d="100"/>
        <a:sy n="20" d="100"/>
      </p:scale>
      <p:origin x="0" y="0"/>
    </p:cViewPr>
  </p:notesTextViewPr>
  <p:sorterViewPr>
    <p:cViewPr>
      <p:scale>
        <a:sx n="53" d="100"/>
        <a:sy n="53"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0.97696831659744388"/>
          <c:h val="0.85244558314280749"/>
        </c:manualLayout>
      </c:layout>
      <c:barChart>
        <c:barDir val="col"/>
        <c:grouping val="clustered"/>
        <c:varyColors val="0"/>
        <c:ser>
          <c:idx val="0"/>
          <c:order val="0"/>
          <c:tx>
            <c:strRef>
              <c:f>Sheet1!$B$1</c:f>
              <c:strCache>
                <c:ptCount val="1"/>
                <c:pt idx="0">
                  <c:v>Series 1</c:v>
                </c:pt>
              </c:strCache>
            </c:strRef>
          </c:tx>
          <c:spPr>
            <a:solidFill>
              <a:schemeClr val="accent1"/>
            </a:solidFill>
            <a:ln w="9525" cap="flat" cmpd="sng" algn="ctr">
              <a:solidFill>
                <a:schemeClr val="lt1">
                  <a:alpha val="50000"/>
                </a:schemeClr>
              </a:solidFill>
              <a:round/>
            </a:ln>
            <a:effectLst/>
          </c:spPr>
          <c:invertIfNegative val="0"/>
          <c:dPt>
            <c:idx val="1"/>
            <c:invertIfNegative val="0"/>
            <c:bubble3D val="0"/>
            <c:spPr>
              <a:solidFill>
                <a:schemeClr val="accent2"/>
              </a:solidFill>
              <a:ln w="9525" cap="flat" cmpd="sng" algn="ctr">
                <a:solidFill>
                  <a:schemeClr val="lt1">
                    <a:alpha val="50000"/>
                  </a:schemeClr>
                </a:solidFill>
                <a:round/>
              </a:ln>
              <a:effectLst/>
            </c:spPr>
            <c:extLst>
              <c:ext xmlns:c16="http://schemas.microsoft.com/office/drawing/2014/chart" uri="{C3380CC4-5D6E-409C-BE32-E72D297353CC}">
                <c16:uniqueId val="{00000001-9DF8-B54A-A97C-EFC8FCAE05DE}"/>
              </c:ext>
            </c:extLst>
          </c:dPt>
          <c:dPt>
            <c:idx val="2"/>
            <c:invertIfNegative val="0"/>
            <c:bubble3D val="0"/>
            <c:spPr>
              <a:solidFill>
                <a:schemeClr val="accent1"/>
              </a:solidFill>
              <a:ln w="9525" cap="flat" cmpd="sng" algn="ctr">
                <a:solidFill>
                  <a:schemeClr val="lt1">
                    <a:alpha val="50000"/>
                  </a:schemeClr>
                </a:solidFill>
                <a:round/>
              </a:ln>
              <a:effectLst/>
            </c:spPr>
            <c:extLst>
              <c:ext xmlns:c16="http://schemas.microsoft.com/office/drawing/2014/chart" uri="{C3380CC4-5D6E-409C-BE32-E72D297353CC}">
                <c16:uniqueId val="{00000003-9DF8-B54A-A97C-EFC8FCAE05DE}"/>
              </c:ext>
            </c:extLst>
          </c:dPt>
          <c:dPt>
            <c:idx val="3"/>
            <c:invertIfNegative val="0"/>
            <c:bubble3D val="0"/>
            <c:spPr>
              <a:solidFill>
                <a:schemeClr val="accent2"/>
              </a:solidFill>
              <a:ln w="9525" cap="flat" cmpd="sng" algn="ctr">
                <a:solidFill>
                  <a:schemeClr val="lt1">
                    <a:alpha val="50000"/>
                  </a:schemeClr>
                </a:solidFill>
                <a:round/>
              </a:ln>
              <a:effectLst/>
            </c:spPr>
            <c:extLst>
              <c:ext xmlns:c16="http://schemas.microsoft.com/office/drawing/2014/chart" uri="{C3380CC4-5D6E-409C-BE32-E72D297353CC}">
                <c16:uniqueId val="{00000005-9DF8-B54A-A97C-EFC8FCAE05DE}"/>
              </c:ext>
            </c:extLst>
          </c:dPt>
          <c:dLbls>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Lato Light" panose="020F0502020204030203" pitchFamily="34" charset="0"/>
                    <a:ea typeface="Lato Light" panose="020F0502020204030203" pitchFamily="34" charset="0"/>
                    <a:cs typeface="Lato Light" panose="020F0502020204030203"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A</c:v>
                </c:pt>
                <c:pt idx="1">
                  <c:v>B</c:v>
                </c:pt>
                <c:pt idx="2">
                  <c:v>C</c:v>
                </c:pt>
                <c:pt idx="3">
                  <c:v>D</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6-9DF8-B54A-A97C-EFC8FCAE05DE}"/>
            </c:ext>
          </c:extLst>
        </c:ser>
        <c:ser>
          <c:idx val="1"/>
          <c:order val="1"/>
          <c:tx>
            <c:strRef>
              <c:f>Sheet1!$C$1</c:f>
              <c:strCache>
                <c:ptCount val="1"/>
                <c:pt idx="0">
                  <c:v>Series 2</c:v>
                </c:pt>
              </c:strCache>
            </c:strRef>
          </c:tx>
          <c:spPr>
            <a:solidFill>
              <a:schemeClr val="bg1">
                <a:lumMod val="50000"/>
                <a:alpha val="10000"/>
              </a:schemeClr>
            </a:solidFill>
            <a:ln w="9525" cap="flat" cmpd="sng" algn="ctr">
              <a:solidFill>
                <a:schemeClr val="lt1">
                  <a:alpha val="50000"/>
                </a:schemeClr>
              </a:solidFill>
              <a:round/>
            </a:ln>
            <a:effectLst/>
          </c:spPr>
          <c:invertIfNegative val="0"/>
          <c:dPt>
            <c:idx val="0"/>
            <c:invertIfNegative val="0"/>
            <c:bubble3D val="0"/>
            <c:spPr>
              <a:solidFill>
                <a:schemeClr val="bg1">
                  <a:lumMod val="50000"/>
                  <a:alpha val="10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8-9DF8-B54A-A97C-EFC8FCAE05DE}"/>
              </c:ext>
            </c:extLst>
          </c:dPt>
          <c:dPt>
            <c:idx val="1"/>
            <c:invertIfNegative val="0"/>
            <c:bubble3D val="0"/>
            <c:spPr>
              <a:solidFill>
                <a:schemeClr val="bg1">
                  <a:lumMod val="50000"/>
                  <a:alpha val="10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A-9DF8-B54A-A97C-EFC8FCAE05DE}"/>
              </c:ext>
            </c:extLst>
          </c:dPt>
          <c:dPt>
            <c:idx val="2"/>
            <c:invertIfNegative val="0"/>
            <c:bubble3D val="0"/>
            <c:spPr>
              <a:solidFill>
                <a:schemeClr val="bg1">
                  <a:lumMod val="50000"/>
                  <a:alpha val="10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C-9DF8-B54A-A97C-EFC8FCAE05DE}"/>
              </c:ext>
            </c:extLst>
          </c:dPt>
          <c:dPt>
            <c:idx val="3"/>
            <c:invertIfNegative val="0"/>
            <c:bubble3D val="0"/>
            <c:spPr>
              <a:solidFill>
                <a:schemeClr val="bg1">
                  <a:lumMod val="50000"/>
                  <a:alpha val="10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E-9DF8-B54A-A97C-EFC8FCAE05DE}"/>
              </c:ext>
            </c:extLst>
          </c:dPt>
          <c:dPt>
            <c:idx val="4"/>
            <c:invertIfNegative val="0"/>
            <c:bubble3D val="0"/>
            <c:spPr>
              <a:solidFill>
                <a:schemeClr val="bg1">
                  <a:lumMod val="50000"/>
                  <a:alpha val="10000"/>
                </a:schemeClr>
              </a:solidFill>
              <a:ln w="9525" cap="flat" cmpd="sng" algn="ctr">
                <a:solidFill>
                  <a:schemeClr val="lt1">
                    <a:alpha val="50000"/>
                  </a:schemeClr>
                </a:solidFill>
                <a:round/>
              </a:ln>
              <a:effectLst/>
            </c:spPr>
            <c:extLst>
              <c:ext xmlns:c16="http://schemas.microsoft.com/office/drawing/2014/chart" uri="{C3380CC4-5D6E-409C-BE32-E72D297353CC}">
                <c16:uniqueId val="{00000010-9DF8-B54A-A97C-EFC8FCAE05DE}"/>
              </c:ext>
            </c:extLst>
          </c:dPt>
          <c:dPt>
            <c:idx val="5"/>
            <c:invertIfNegative val="0"/>
            <c:bubble3D val="0"/>
            <c:spPr>
              <a:solidFill>
                <a:schemeClr val="bg1">
                  <a:lumMod val="50000"/>
                  <a:alpha val="10000"/>
                </a:schemeClr>
              </a:solidFill>
              <a:ln w="9525" cap="flat" cmpd="sng" algn="ctr">
                <a:solidFill>
                  <a:schemeClr val="lt1">
                    <a:alpha val="50000"/>
                  </a:schemeClr>
                </a:solidFill>
                <a:round/>
              </a:ln>
              <a:effectLst/>
            </c:spPr>
            <c:extLst>
              <c:ext xmlns:c16="http://schemas.microsoft.com/office/drawing/2014/chart" uri="{C3380CC4-5D6E-409C-BE32-E72D297353CC}">
                <c16:uniqueId val="{00000012-9DF8-B54A-A97C-EFC8FCAE05DE}"/>
              </c:ext>
            </c:extLst>
          </c:dPt>
          <c:dPt>
            <c:idx val="6"/>
            <c:invertIfNegative val="0"/>
            <c:bubble3D val="0"/>
            <c:spPr>
              <a:solidFill>
                <a:schemeClr val="bg1">
                  <a:lumMod val="50000"/>
                  <a:alpha val="10000"/>
                </a:schemeClr>
              </a:solidFill>
              <a:ln w="9525" cap="flat" cmpd="sng" algn="ctr">
                <a:solidFill>
                  <a:schemeClr val="lt1">
                    <a:alpha val="50000"/>
                  </a:schemeClr>
                </a:solidFill>
                <a:round/>
              </a:ln>
              <a:effectLst/>
            </c:spPr>
            <c:extLst>
              <c:ext xmlns:c16="http://schemas.microsoft.com/office/drawing/2014/chart" uri="{C3380CC4-5D6E-409C-BE32-E72D297353CC}">
                <c16:uniqueId val="{00000014-9DF8-B54A-A97C-EFC8FCAE05DE}"/>
              </c:ext>
            </c:extLst>
          </c:dPt>
          <c:dLbls>
            <c:spPr>
              <a:noFill/>
              <a:ln>
                <a:noFill/>
              </a:ln>
              <a:effectLst/>
            </c:spPr>
            <c:txPr>
              <a:bodyPr rot="0" spcFirstLastPara="1" vertOverflow="ellipsis" vert="horz" wrap="square" anchor="ctr" anchorCtr="1"/>
              <a:lstStyle/>
              <a:p>
                <a:pPr>
                  <a:defRPr sz="2000" b="0" i="0" u="none" strike="noStrike" kern="1200" baseline="0">
                    <a:solidFill>
                      <a:schemeClr val="bg1"/>
                    </a:solidFill>
                    <a:latin typeface="Lato Light" panose="020F0502020204030203" pitchFamily="34" charset="0"/>
                    <a:ea typeface="Lato Light" panose="020F0502020204030203" pitchFamily="34" charset="0"/>
                    <a:cs typeface="Lato Light" panose="020F0502020204030203"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A</c:v>
                </c:pt>
                <c:pt idx="1">
                  <c:v>B</c:v>
                </c:pt>
                <c:pt idx="2">
                  <c:v>C</c:v>
                </c:pt>
                <c:pt idx="3">
                  <c:v>D</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15-9DF8-B54A-A97C-EFC8FCAE05DE}"/>
            </c:ext>
          </c:extLst>
        </c:ser>
        <c:dLbls>
          <c:dLblPos val="inEnd"/>
          <c:showLegendKey val="0"/>
          <c:showVal val="1"/>
          <c:showCatName val="0"/>
          <c:showSerName val="0"/>
          <c:showPercent val="0"/>
          <c:showBubbleSize val="0"/>
        </c:dLbls>
        <c:gapWidth val="94"/>
        <c:axId val="637464016"/>
        <c:axId val="323156224"/>
      </c:barChart>
      <c:catAx>
        <c:axId val="63746401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323156224"/>
        <c:crosses val="autoZero"/>
        <c:auto val="1"/>
        <c:lblAlgn val="ctr"/>
        <c:lblOffset val="100"/>
        <c:noMultiLvlLbl val="0"/>
      </c:catAx>
      <c:valAx>
        <c:axId val="323156224"/>
        <c:scaling>
          <c:orientation val="minMax"/>
        </c:scaling>
        <c:delete val="1"/>
        <c:axPos val="l"/>
        <c:numFmt formatCode="General" sourceLinked="1"/>
        <c:majorTickMark val="none"/>
        <c:minorTickMark val="none"/>
        <c:tickLblPos val="nextTo"/>
        <c:crossAx val="637464016"/>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2800" b="0" i="0">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2769-F54D-929B-AFE50FF42C72}"/>
              </c:ext>
            </c:extLst>
          </c:dPt>
          <c:dPt>
            <c:idx val="1"/>
            <c:bubble3D val="0"/>
            <c:spPr>
              <a:solidFill>
                <a:schemeClr val="bg1">
                  <a:lumMod val="50000"/>
                  <a:alpha val="10000"/>
                </a:schemeClr>
              </a:solidFill>
              <a:ln w="19050">
                <a:noFill/>
              </a:ln>
              <a:effectLst/>
            </c:spPr>
            <c:extLst>
              <c:ext xmlns:c16="http://schemas.microsoft.com/office/drawing/2014/chart" uri="{C3380CC4-5D6E-409C-BE32-E72D297353CC}">
                <c16:uniqueId val="{00000003-2769-F54D-929B-AFE50FF42C72}"/>
              </c:ext>
            </c:extLst>
          </c:dPt>
          <c:dPt>
            <c:idx val="2"/>
            <c:bubble3D val="0"/>
            <c:spPr>
              <a:solidFill>
                <a:schemeClr val="accent3"/>
              </a:solidFill>
              <a:ln w="19050">
                <a:noFill/>
              </a:ln>
              <a:effectLst/>
            </c:spPr>
            <c:extLst>
              <c:ext xmlns:c16="http://schemas.microsoft.com/office/drawing/2014/chart" uri="{C3380CC4-5D6E-409C-BE32-E72D297353CC}">
                <c16:uniqueId val="{00000005-2769-F54D-929B-AFE50FF42C72}"/>
              </c:ext>
            </c:extLst>
          </c:dPt>
          <c:dLbls>
            <c:delete val="1"/>
          </c:dLbls>
          <c:cat>
            <c:strRef>
              <c:f>Sheet1!$A$2:$A$4</c:f>
              <c:strCache>
                <c:ptCount val="2"/>
                <c:pt idx="0">
                  <c:v>1st Qtr</c:v>
                </c:pt>
                <c:pt idx="1">
                  <c:v>2nd Qtr</c:v>
                </c:pt>
              </c:strCache>
            </c:strRef>
          </c:cat>
          <c:val>
            <c:numRef>
              <c:f>Sheet1!$B$2:$B$4</c:f>
              <c:numCache>
                <c:formatCode>General</c:formatCode>
                <c:ptCount val="3"/>
                <c:pt idx="0">
                  <c:v>2.9</c:v>
                </c:pt>
                <c:pt idx="1">
                  <c:v>8.6999999999999993</c:v>
                </c:pt>
              </c:numCache>
            </c:numRef>
          </c:val>
          <c:extLst>
            <c:ext xmlns:c16="http://schemas.microsoft.com/office/drawing/2014/chart" uri="{C3380CC4-5D6E-409C-BE32-E72D297353CC}">
              <c16:uniqueId val="{00000006-2769-F54D-929B-AFE50FF42C72}"/>
            </c:ext>
          </c:extLst>
        </c:ser>
        <c:dLbls>
          <c:showLegendKey val="0"/>
          <c:showVal val="0"/>
          <c:showCatName val="0"/>
          <c:showSerName val="0"/>
          <c:showPercent val="1"/>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3"/>
              </a:solidFill>
              <a:ln w="19050">
                <a:noFill/>
              </a:ln>
              <a:effectLst/>
            </c:spPr>
            <c:extLst>
              <c:ext xmlns:c16="http://schemas.microsoft.com/office/drawing/2014/chart" uri="{C3380CC4-5D6E-409C-BE32-E72D297353CC}">
                <c16:uniqueId val="{00000001-04FE-F244-8DCA-DF0B2F19C517}"/>
              </c:ext>
            </c:extLst>
          </c:dPt>
          <c:dPt>
            <c:idx val="1"/>
            <c:bubble3D val="0"/>
            <c:spPr>
              <a:solidFill>
                <a:schemeClr val="bg1">
                  <a:lumMod val="50000"/>
                  <a:alpha val="10000"/>
                </a:schemeClr>
              </a:solidFill>
              <a:ln w="19050">
                <a:noFill/>
              </a:ln>
              <a:effectLst/>
            </c:spPr>
            <c:extLst>
              <c:ext xmlns:c16="http://schemas.microsoft.com/office/drawing/2014/chart" uri="{C3380CC4-5D6E-409C-BE32-E72D297353CC}">
                <c16:uniqueId val="{00000003-04FE-F244-8DCA-DF0B2F19C517}"/>
              </c:ext>
            </c:extLst>
          </c:dPt>
          <c:dPt>
            <c:idx val="2"/>
            <c:bubble3D val="0"/>
            <c:spPr>
              <a:solidFill>
                <a:schemeClr val="accent3"/>
              </a:solidFill>
              <a:ln w="19050">
                <a:noFill/>
              </a:ln>
              <a:effectLst/>
            </c:spPr>
            <c:extLst>
              <c:ext xmlns:c16="http://schemas.microsoft.com/office/drawing/2014/chart" uri="{C3380CC4-5D6E-409C-BE32-E72D297353CC}">
                <c16:uniqueId val="{00000005-04FE-F244-8DCA-DF0B2F19C517}"/>
              </c:ext>
            </c:extLst>
          </c:dPt>
          <c:dLbls>
            <c:delete val="1"/>
          </c:dLbls>
          <c:cat>
            <c:strRef>
              <c:f>Sheet1!$A$2:$A$4</c:f>
              <c:strCache>
                <c:ptCount val="2"/>
                <c:pt idx="0">
                  <c:v>1st Qtr</c:v>
                </c:pt>
                <c:pt idx="1">
                  <c:v>2nd Qtr</c:v>
                </c:pt>
              </c:strCache>
            </c:strRef>
          </c:cat>
          <c:val>
            <c:numRef>
              <c:f>Sheet1!$B$2:$B$4</c:f>
              <c:numCache>
                <c:formatCode>General</c:formatCode>
                <c:ptCount val="3"/>
                <c:pt idx="0">
                  <c:v>3.5</c:v>
                </c:pt>
                <c:pt idx="1">
                  <c:v>4.4000000000000004</c:v>
                </c:pt>
              </c:numCache>
            </c:numRef>
          </c:val>
          <c:extLst>
            <c:ext xmlns:c16="http://schemas.microsoft.com/office/drawing/2014/chart" uri="{C3380CC4-5D6E-409C-BE32-E72D297353CC}">
              <c16:uniqueId val="{00000006-04FE-F244-8DCA-DF0B2F19C517}"/>
            </c:ext>
          </c:extLst>
        </c:ser>
        <c:dLbls>
          <c:showLegendKey val="0"/>
          <c:showVal val="0"/>
          <c:showCatName val="0"/>
          <c:showSerName val="0"/>
          <c:showPercent val="1"/>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Sheet1!$B$1</c:f>
              <c:strCache>
                <c:ptCount val="1"/>
                <c:pt idx="0">
                  <c:v>Series 1</c:v>
                </c:pt>
              </c:strCache>
            </c:strRef>
          </c:tx>
          <c:spPr>
            <a:ln w="63500" cap="rnd">
              <a:solidFill>
                <a:schemeClr val="tx2"/>
              </a:solidFill>
              <a:round/>
            </a:ln>
            <a:effectLst/>
          </c:spPr>
          <c:marker>
            <c:symbol val="circle"/>
            <c:size val="15"/>
            <c:spPr>
              <a:solidFill>
                <a:srgbClr val="313131"/>
              </a:solidFill>
              <a:ln w="6350">
                <a:solidFill>
                  <a:srgbClr val="313131"/>
                </a:solidFill>
              </a:ln>
              <a:effectLst/>
            </c:spPr>
          </c:marker>
          <c:cat>
            <c:strRef>
              <c:f>Sheet1!$A$2:$A$7</c:f>
              <c:strCache>
                <c:ptCount val="6"/>
                <c:pt idx="0">
                  <c:v>A</c:v>
                </c:pt>
                <c:pt idx="1">
                  <c:v>B</c:v>
                </c:pt>
                <c:pt idx="2">
                  <c:v>C</c:v>
                </c:pt>
                <c:pt idx="3">
                  <c:v>D</c:v>
                </c:pt>
                <c:pt idx="4">
                  <c:v>E</c:v>
                </c:pt>
                <c:pt idx="5">
                  <c:v>F</c:v>
                </c:pt>
              </c:strCache>
            </c:strRef>
          </c:cat>
          <c:val>
            <c:numRef>
              <c:f>Sheet1!$B$2:$B$7</c:f>
              <c:numCache>
                <c:formatCode>General</c:formatCode>
                <c:ptCount val="6"/>
                <c:pt idx="0">
                  <c:v>50</c:v>
                </c:pt>
                <c:pt idx="1">
                  <c:v>40</c:v>
                </c:pt>
                <c:pt idx="2">
                  <c:v>25</c:v>
                </c:pt>
                <c:pt idx="3">
                  <c:v>34</c:v>
                </c:pt>
                <c:pt idx="4">
                  <c:v>20</c:v>
                </c:pt>
                <c:pt idx="5">
                  <c:v>36</c:v>
                </c:pt>
              </c:numCache>
            </c:numRef>
          </c:val>
          <c:smooth val="0"/>
          <c:extLst>
            <c:ext xmlns:c16="http://schemas.microsoft.com/office/drawing/2014/chart" uri="{C3380CC4-5D6E-409C-BE32-E72D297353CC}">
              <c16:uniqueId val="{00000000-5E9D-F14A-9363-C195FA3341A8}"/>
            </c:ext>
          </c:extLst>
        </c:ser>
        <c:dLbls>
          <c:showLegendKey val="0"/>
          <c:showVal val="0"/>
          <c:showCatName val="0"/>
          <c:showSerName val="0"/>
          <c:showPercent val="0"/>
          <c:showBubbleSize val="0"/>
        </c:dLbls>
        <c:marker val="1"/>
        <c:smooth val="0"/>
        <c:axId val="704177056"/>
        <c:axId val="704182152"/>
      </c:lineChart>
      <c:catAx>
        <c:axId val="70417705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704182152"/>
        <c:crosses val="autoZero"/>
        <c:auto val="1"/>
        <c:lblAlgn val="ctr"/>
        <c:lblOffset val="100"/>
        <c:noMultiLvlLbl val="0"/>
      </c:catAx>
      <c:valAx>
        <c:axId val="704182152"/>
        <c:scaling>
          <c:orientation val="minMax"/>
        </c:scaling>
        <c:delete val="0"/>
        <c:axPos val="l"/>
        <c:majorGridlines>
          <c:spPr>
            <a:ln w="12700" cap="flat" cmpd="sng" algn="ctr">
              <a:solidFill>
                <a:schemeClr val="bg1">
                  <a:lumMod val="50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704177056"/>
        <c:crosses val="autoZero"/>
        <c:crossBetween val="between"/>
      </c:valAx>
      <c:spPr>
        <a:noFill/>
        <a:ln>
          <a:noFill/>
        </a:ln>
        <a:effectLst/>
      </c:spPr>
    </c:plotArea>
    <c:plotVisOnly val="1"/>
    <c:dispBlanksAs val="zero"/>
    <c:showDLblsOverMax val="0"/>
  </c:chart>
  <c:spPr>
    <a:noFill/>
    <a:ln>
      <a:noFill/>
    </a:ln>
    <a:effectLst/>
  </c:spPr>
  <c:txPr>
    <a:bodyPr/>
    <a:lstStyle/>
    <a:p>
      <a:pPr>
        <a:defRPr sz="1800" b="0" i="0">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Your Title</c:v>
                </c:pt>
              </c:strCache>
            </c:strRef>
          </c:tx>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DE41-6F4B-94F1-F50009FD5108}"/>
              </c:ext>
            </c:extLst>
          </c:dPt>
          <c:dPt>
            <c:idx val="2"/>
            <c:invertIfNegative val="0"/>
            <c:bubble3D val="0"/>
            <c:spPr>
              <a:solidFill>
                <a:schemeClr val="bg1">
                  <a:lumMod val="50000"/>
                </a:schemeClr>
              </a:solidFill>
              <a:ln>
                <a:noFill/>
              </a:ln>
              <a:effectLst/>
            </c:spPr>
            <c:extLst>
              <c:ext xmlns:c16="http://schemas.microsoft.com/office/drawing/2014/chart" uri="{C3380CC4-5D6E-409C-BE32-E72D297353CC}">
                <c16:uniqueId val="{00000002-DE41-6F4B-94F1-F50009FD5108}"/>
              </c:ext>
            </c:extLst>
          </c:dPt>
          <c:cat>
            <c:numRef>
              <c:f>Sheet1!$A$2:$A$4</c:f>
              <c:numCache>
                <c:formatCode>General</c:formatCode>
                <c:ptCount val="3"/>
                <c:pt idx="0">
                  <c:v>2018</c:v>
                </c:pt>
                <c:pt idx="1">
                  <c:v>2019</c:v>
                </c:pt>
                <c:pt idx="2">
                  <c:v>2020</c:v>
                </c:pt>
              </c:numCache>
            </c:numRef>
          </c:cat>
          <c:val>
            <c:numRef>
              <c:f>Sheet1!$B$2:$B$4</c:f>
              <c:numCache>
                <c:formatCode>General</c:formatCode>
                <c:ptCount val="3"/>
                <c:pt idx="0">
                  <c:v>4</c:v>
                </c:pt>
                <c:pt idx="1">
                  <c:v>3</c:v>
                </c:pt>
                <c:pt idx="2">
                  <c:v>6</c:v>
                </c:pt>
              </c:numCache>
            </c:numRef>
          </c:val>
          <c:extLst>
            <c:ext xmlns:c16="http://schemas.microsoft.com/office/drawing/2014/chart" uri="{C3380CC4-5D6E-409C-BE32-E72D297353CC}">
              <c16:uniqueId val="{00000000-DE41-6F4B-94F1-F50009FD5108}"/>
            </c:ext>
          </c:extLst>
        </c:ser>
        <c:dLbls>
          <c:showLegendKey val="0"/>
          <c:showVal val="0"/>
          <c:showCatName val="0"/>
          <c:showSerName val="0"/>
          <c:showPercent val="0"/>
          <c:showBubbleSize val="0"/>
        </c:dLbls>
        <c:gapWidth val="35"/>
        <c:overlap val="100"/>
        <c:axId val="-1781335632"/>
        <c:axId val="-1781335088"/>
      </c:barChart>
      <c:catAx>
        <c:axId val="-1781335632"/>
        <c:scaling>
          <c:orientation val="minMax"/>
        </c:scaling>
        <c:delete val="1"/>
        <c:axPos val="b"/>
        <c:numFmt formatCode="General" sourceLinked="1"/>
        <c:majorTickMark val="none"/>
        <c:minorTickMark val="none"/>
        <c:tickLblPos val="nextTo"/>
        <c:crossAx val="-1781335088"/>
        <c:crosses val="autoZero"/>
        <c:auto val="1"/>
        <c:lblAlgn val="ctr"/>
        <c:lblOffset val="100"/>
        <c:noMultiLvlLbl val="0"/>
      </c:catAx>
      <c:valAx>
        <c:axId val="-1781335088"/>
        <c:scaling>
          <c:orientation val="minMax"/>
        </c:scaling>
        <c:delete val="0"/>
        <c:axPos val="l"/>
        <c:majorGridlines>
          <c:spPr>
            <a:ln w="12700" cap="flat" cmpd="sng" algn="ctr">
              <a:solidFill>
                <a:schemeClr val="bg1">
                  <a:lumMod val="50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1781335632"/>
        <c:crosses val="autoZero"/>
        <c:crossBetween val="between"/>
      </c:valAx>
      <c:spPr>
        <a:noFill/>
        <a:ln>
          <a:noFill/>
        </a:ln>
        <a:effectLst/>
      </c:spPr>
    </c:plotArea>
    <c:plotVisOnly val="1"/>
    <c:dispBlanksAs val="gap"/>
    <c:showDLblsOverMax val="0"/>
  </c:chart>
  <c:spPr>
    <a:noFill/>
    <a:ln>
      <a:noFill/>
    </a:ln>
    <a:effectLst/>
  </c:spPr>
  <c:txPr>
    <a:bodyPr/>
    <a:lstStyle/>
    <a:p>
      <a:pPr>
        <a:defRPr sz="1800" b="0" i="0">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2368-2A44-A7C1-2AA5145961D7}"/>
              </c:ext>
            </c:extLst>
          </c:dPt>
          <c:dPt>
            <c:idx val="1"/>
            <c:bubble3D val="0"/>
            <c:spPr>
              <a:solidFill>
                <a:schemeClr val="bg1">
                  <a:lumMod val="50000"/>
                  <a:alpha val="10000"/>
                </a:schemeClr>
              </a:solidFill>
              <a:ln w="19050">
                <a:noFill/>
              </a:ln>
              <a:effectLst/>
            </c:spPr>
            <c:extLst>
              <c:ext xmlns:c16="http://schemas.microsoft.com/office/drawing/2014/chart" uri="{C3380CC4-5D6E-409C-BE32-E72D297353CC}">
                <c16:uniqueId val="{00000003-2368-2A44-A7C1-2AA5145961D7}"/>
              </c:ext>
            </c:extLst>
          </c:dPt>
          <c:dPt>
            <c:idx val="2"/>
            <c:bubble3D val="0"/>
            <c:spPr>
              <a:solidFill>
                <a:schemeClr val="accent3"/>
              </a:solidFill>
              <a:ln w="19050">
                <a:noFill/>
              </a:ln>
              <a:effectLst/>
            </c:spPr>
            <c:extLst>
              <c:ext xmlns:c16="http://schemas.microsoft.com/office/drawing/2014/chart" uri="{C3380CC4-5D6E-409C-BE32-E72D297353CC}">
                <c16:uniqueId val="{00000005-2368-2A44-A7C1-2AA5145961D7}"/>
              </c:ext>
            </c:extLst>
          </c:dPt>
          <c:dLbls>
            <c:delete val="1"/>
          </c:dLbls>
          <c:cat>
            <c:strRef>
              <c:f>Sheet1!$A$2:$A$4</c:f>
              <c:strCache>
                <c:ptCount val="2"/>
                <c:pt idx="0">
                  <c:v>1st Qtr</c:v>
                </c:pt>
                <c:pt idx="1">
                  <c:v>2nd Qtr</c:v>
                </c:pt>
              </c:strCache>
            </c:strRef>
          </c:cat>
          <c:val>
            <c:numRef>
              <c:f>Sheet1!$B$2:$B$4</c:f>
              <c:numCache>
                <c:formatCode>General</c:formatCode>
                <c:ptCount val="3"/>
                <c:pt idx="0">
                  <c:v>2.9</c:v>
                </c:pt>
                <c:pt idx="1">
                  <c:v>8.6999999999999993</c:v>
                </c:pt>
              </c:numCache>
            </c:numRef>
          </c:val>
          <c:extLst>
            <c:ext xmlns:c16="http://schemas.microsoft.com/office/drawing/2014/chart" uri="{C3380CC4-5D6E-409C-BE32-E72D297353CC}">
              <c16:uniqueId val="{00000006-2368-2A44-A7C1-2AA5145961D7}"/>
            </c:ext>
          </c:extLst>
        </c:ser>
        <c:dLbls>
          <c:showLegendKey val="0"/>
          <c:showVal val="0"/>
          <c:showCatName val="0"/>
          <c:showSerName val="0"/>
          <c:showPercent val="1"/>
          <c:showBubbleSize val="0"/>
          <c:showLeaderLines val="1"/>
        </c:dLbls>
        <c:firstSliceAng val="0"/>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57B1-444C-9DCA-2CB692F2E76C}"/>
              </c:ext>
            </c:extLst>
          </c:dPt>
          <c:dPt>
            <c:idx val="1"/>
            <c:bubble3D val="0"/>
            <c:spPr>
              <a:solidFill>
                <a:schemeClr val="bg1">
                  <a:lumMod val="50000"/>
                  <a:alpha val="10000"/>
                </a:schemeClr>
              </a:solidFill>
              <a:ln w="19050">
                <a:noFill/>
              </a:ln>
              <a:effectLst/>
            </c:spPr>
            <c:extLst>
              <c:ext xmlns:c16="http://schemas.microsoft.com/office/drawing/2014/chart" uri="{C3380CC4-5D6E-409C-BE32-E72D297353CC}">
                <c16:uniqueId val="{00000003-57B1-444C-9DCA-2CB692F2E76C}"/>
              </c:ext>
            </c:extLst>
          </c:dPt>
          <c:dPt>
            <c:idx val="2"/>
            <c:bubble3D val="0"/>
            <c:spPr>
              <a:solidFill>
                <a:schemeClr val="accent3"/>
              </a:solidFill>
              <a:ln w="19050">
                <a:noFill/>
              </a:ln>
              <a:effectLst/>
            </c:spPr>
            <c:extLst>
              <c:ext xmlns:c16="http://schemas.microsoft.com/office/drawing/2014/chart" uri="{C3380CC4-5D6E-409C-BE32-E72D297353CC}">
                <c16:uniqueId val="{00000005-57B1-444C-9DCA-2CB692F2E76C}"/>
              </c:ext>
            </c:extLst>
          </c:dPt>
          <c:dLbls>
            <c:delete val="1"/>
          </c:dLbls>
          <c:cat>
            <c:strRef>
              <c:f>Sheet1!$A$2:$A$4</c:f>
              <c:strCache>
                <c:ptCount val="2"/>
                <c:pt idx="0">
                  <c:v>1st Qtr</c:v>
                </c:pt>
                <c:pt idx="1">
                  <c:v>2nd Qtr</c:v>
                </c:pt>
              </c:strCache>
            </c:strRef>
          </c:cat>
          <c:val>
            <c:numRef>
              <c:f>Sheet1!$B$2:$B$4</c:f>
              <c:numCache>
                <c:formatCode>General</c:formatCode>
                <c:ptCount val="3"/>
                <c:pt idx="0">
                  <c:v>2</c:v>
                </c:pt>
                <c:pt idx="1">
                  <c:v>3.4</c:v>
                </c:pt>
              </c:numCache>
            </c:numRef>
          </c:val>
          <c:extLst>
            <c:ext xmlns:c16="http://schemas.microsoft.com/office/drawing/2014/chart" uri="{C3380CC4-5D6E-409C-BE32-E72D297353CC}">
              <c16:uniqueId val="{00000006-57B1-444C-9DCA-2CB692F2E76C}"/>
            </c:ext>
          </c:extLst>
        </c:ser>
        <c:dLbls>
          <c:showLegendKey val="0"/>
          <c:showVal val="0"/>
          <c:showCatName val="0"/>
          <c:showSerName val="0"/>
          <c:showPercent val="1"/>
          <c:showBubbleSize val="0"/>
          <c:showLeaderLines val="1"/>
        </c:dLbls>
        <c:firstSliceAng val="0"/>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2368-2A44-A7C1-2AA5145961D7}"/>
              </c:ext>
            </c:extLst>
          </c:dPt>
          <c:dPt>
            <c:idx val="1"/>
            <c:bubble3D val="0"/>
            <c:spPr>
              <a:solidFill>
                <a:schemeClr val="bg1">
                  <a:lumMod val="50000"/>
                  <a:alpha val="10000"/>
                </a:schemeClr>
              </a:solidFill>
              <a:ln w="19050">
                <a:noFill/>
              </a:ln>
              <a:effectLst/>
            </c:spPr>
            <c:extLst>
              <c:ext xmlns:c16="http://schemas.microsoft.com/office/drawing/2014/chart" uri="{C3380CC4-5D6E-409C-BE32-E72D297353CC}">
                <c16:uniqueId val="{00000003-2368-2A44-A7C1-2AA5145961D7}"/>
              </c:ext>
            </c:extLst>
          </c:dPt>
          <c:dPt>
            <c:idx val="2"/>
            <c:bubble3D val="0"/>
            <c:spPr>
              <a:solidFill>
                <a:schemeClr val="accent3"/>
              </a:solidFill>
              <a:ln w="19050">
                <a:noFill/>
              </a:ln>
              <a:effectLst/>
            </c:spPr>
            <c:extLst>
              <c:ext xmlns:c16="http://schemas.microsoft.com/office/drawing/2014/chart" uri="{C3380CC4-5D6E-409C-BE32-E72D297353CC}">
                <c16:uniqueId val="{00000005-2368-2A44-A7C1-2AA5145961D7}"/>
              </c:ext>
            </c:extLst>
          </c:dPt>
          <c:dLbls>
            <c:delete val="1"/>
          </c:dLbls>
          <c:cat>
            <c:strRef>
              <c:f>Sheet1!$A$2:$A$4</c:f>
              <c:strCache>
                <c:ptCount val="2"/>
                <c:pt idx="0">
                  <c:v>1st Qtr</c:v>
                </c:pt>
                <c:pt idx="1">
                  <c:v>2nd Qtr</c:v>
                </c:pt>
              </c:strCache>
            </c:strRef>
          </c:cat>
          <c:val>
            <c:numRef>
              <c:f>Sheet1!$B$2:$B$4</c:f>
              <c:numCache>
                <c:formatCode>General</c:formatCode>
                <c:ptCount val="3"/>
                <c:pt idx="0">
                  <c:v>2.9</c:v>
                </c:pt>
                <c:pt idx="1">
                  <c:v>8.6999999999999993</c:v>
                </c:pt>
              </c:numCache>
            </c:numRef>
          </c:val>
          <c:extLst>
            <c:ext xmlns:c16="http://schemas.microsoft.com/office/drawing/2014/chart" uri="{C3380CC4-5D6E-409C-BE32-E72D297353CC}">
              <c16:uniqueId val="{00000006-2368-2A44-A7C1-2AA5145961D7}"/>
            </c:ext>
          </c:extLst>
        </c:ser>
        <c:dLbls>
          <c:showLegendKey val="0"/>
          <c:showVal val="0"/>
          <c:showCatName val="0"/>
          <c:showSerName val="0"/>
          <c:showPercent val="1"/>
          <c:showBubbleSize val="0"/>
          <c:showLeaderLines val="1"/>
        </c:dLbls>
        <c:firstSliceAng val="0"/>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57B1-444C-9DCA-2CB692F2E76C}"/>
              </c:ext>
            </c:extLst>
          </c:dPt>
          <c:dPt>
            <c:idx val="1"/>
            <c:bubble3D val="0"/>
            <c:spPr>
              <a:solidFill>
                <a:schemeClr val="bg1">
                  <a:lumMod val="50000"/>
                  <a:alpha val="10000"/>
                </a:schemeClr>
              </a:solidFill>
              <a:ln w="19050">
                <a:noFill/>
              </a:ln>
              <a:effectLst/>
            </c:spPr>
            <c:extLst>
              <c:ext xmlns:c16="http://schemas.microsoft.com/office/drawing/2014/chart" uri="{C3380CC4-5D6E-409C-BE32-E72D297353CC}">
                <c16:uniqueId val="{00000003-57B1-444C-9DCA-2CB692F2E76C}"/>
              </c:ext>
            </c:extLst>
          </c:dPt>
          <c:dPt>
            <c:idx val="2"/>
            <c:bubble3D val="0"/>
            <c:spPr>
              <a:solidFill>
                <a:schemeClr val="accent3"/>
              </a:solidFill>
              <a:ln w="19050">
                <a:noFill/>
              </a:ln>
              <a:effectLst/>
            </c:spPr>
            <c:extLst>
              <c:ext xmlns:c16="http://schemas.microsoft.com/office/drawing/2014/chart" uri="{C3380CC4-5D6E-409C-BE32-E72D297353CC}">
                <c16:uniqueId val="{00000005-57B1-444C-9DCA-2CB692F2E76C}"/>
              </c:ext>
            </c:extLst>
          </c:dPt>
          <c:dLbls>
            <c:delete val="1"/>
          </c:dLbls>
          <c:cat>
            <c:strRef>
              <c:f>Sheet1!$A$2:$A$4</c:f>
              <c:strCache>
                <c:ptCount val="2"/>
                <c:pt idx="0">
                  <c:v>1st Qtr</c:v>
                </c:pt>
                <c:pt idx="1">
                  <c:v>2nd Qtr</c:v>
                </c:pt>
              </c:strCache>
            </c:strRef>
          </c:cat>
          <c:val>
            <c:numRef>
              <c:f>Sheet1!$B$2:$B$4</c:f>
              <c:numCache>
                <c:formatCode>General</c:formatCode>
                <c:ptCount val="3"/>
                <c:pt idx="0">
                  <c:v>2</c:v>
                </c:pt>
                <c:pt idx="1">
                  <c:v>3.4</c:v>
                </c:pt>
              </c:numCache>
            </c:numRef>
          </c:val>
          <c:extLst>
            <c:ext xmlns:c16="http://schemas.microsoft.com/office/drawing/2014/chart" uri="{C3380CC4-5D6E-409C-BE32-E72D297353CC}">
              <c16:uniqueId val="{00000006-57B1-444C-9DCA-2CB692F2E76C}"/>
            </c:ext>
          </c:extLst>
        </c:ser>
        <c:dLbls>
          <c:showLegendKey val="0"/>
          <c:showVal val="0"/>
          <c:showCatName val="0"/>
          <c:showSerName val="0"/>
          <c:showPercent val="1"/>
          <c:showBubbleSize val="0"/>
          <c:showLeaderLines val="1"/>
        </c:dLbls>
        <c:firstSliceAng val="0"/>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0D11-4D44-9153-F289203BAD77}"/>
              </c:ext>
            </c:extLst>
          </c:dPt>
          <c:dPt>
            <c:idx val="1"/>
            <c:bubble3D val="0"/>
            <c:spPr>
              <a:solidFill>
                <a:schemeClr val="bg1">
                  <a:lumMod val="50000"/>
                  <a:alpha val="10000"/>
                </a:schemeClr>
              </a:solidFill>
              <a:ln w="19050">
                <a:noFill/>
              </a:ln>
              <a:effectLst/>
            </c:spPr>
            <c:extLst>
              <c:ext xmlns:c16="http://schemas.microsoft.com/office/drawing/2014/chart" uri="{C3380CC4-5D6E-409C-BE32-E72D297353CC}">
                <c16:uniqueId val="{00000003-0D11-4D44-9153-F289203BAD77}"/>
              </c:ext>
            </c:extLst>
          </c:dPt>
          <c:dPt>
            <c:idx val="2"/>
            <c:bubble3D val="0"/>
            <c:spPr>
              <a:solidFill>
                <a:schemeClr val="accent3"/>
              </a:solidFill>
              <a:ln w="19050">
                <a:noFill/>
              </a:ln>
              <a:effectLst/>
            </c:spPr>
            <c:extLst>
              <c:ext xmlns:c16="http://schemas.microsoft.com/office/drawing/2014/chart" uri="{C3380CC4-5D6E-409C-BE32-E72D297353CC}">
                <c16:uniqueId val="{00000005-0D11-4D44-9153-F289203BAD77}"/>
              </c:ext>
            </c:extLst>
          </c:dPt>
          <c:dLbls>
            <c:delete val="1"/>
          </c:dLbls>
          <c:cat>
            <c:strRef>
              <c:f>Sheet1!$A$2:$A$4</c:f>
              <c:strCache>
                <c:ptCount val="2"/>
                <c:pt idx="0">
                  <c:v>1st Qtr</c:v>
                </c:pt>
                <c:pt idx="1">
                  <c:v>2nd Qtr</c:v>
                </c:pt>
              </c:strCache>
            </c:strRef>
          </c:cat>
          <c:val>
            <c:numRef>
              <c:f>Sheet1!$B$2:$B$4</c:f>
              <c:numCache>
                <c:formatCode>General</c:formatCode>
                <c:ptCount val="3"/>
                <c:pt idx="0">
                  <c:v>2.9</c:v>
                </c:pt>
                <c:pt idx="1">
                  <c:v>8.6999999999999993</c:v>
                </c:pt>
              </c:numCache>
            </c:numRef>
          </c:val>
          <c:extLst>
            <c:ext xmlns:c16="http://schemas.microsoft.com/office/drawing/2014/chart" uri="{C3380CC4-5D6E-409C-BE32-E72D297353CC}">
              <c16:uniqueId val="{00000006-0D11-4D44-9153-F289203BAD77}"/>
            </c:ext>
          </c:extLst>
        </c:ser>
        <c:dLbls>
          <c:showLegendKey val="0"/>
          <c:showVal val="0"/>
          <c:showCatName val="0"/>
          <c:showSerName val="0"/>
          <c:showPercent val="1"/>
          <c:showBubbleSize val="0"/>
          <c:showLeaderLines val="1"/>
        </c:dLbls>
        <c:firstSliceAng val="0"/>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8DC2-2946-91FB-F8F5C26F67C2}"/>
              </c:ext>
            </c:extLst>
          </c:dPt>
          <c:dPt>
            <c:idx val="1"/>
            <c:bubble3D val="0"/>
            <c:spPr>
              <a:solidFill>
                <a:schemeClr val="bg1">
                  <a:lumMod val="50000"/>
                  <a:alpha val="10000"/>
                </a:schemeClr>
              </a:solidFill>
              <a:ln w="19050">
                <a:noFill/>
              </a:ln>
              <a:effectLst/>
            </c:spPr>
            <c:extLst>
              <c:ext xmlns:c16="http://schemas.microsoft.com/office/drawing/2014/chart" uri="{C3380CC4-5D6E-409C-BE32-E72D297353CC}">
                <c16:uniqueId val="{00000003-8DC2-2946-91FB-F8F5C26F67C2}"/>
              </c:ext>
            </c:extLst>
          </c:dPt>
          <c:dPt>
            <c:idx val="2"/>
            <c:bubble3D val="0"/>
            <c:spPr>
              <a:solidFill>
                <a:schemeClr val="accent3"/>
              </a:solidFill>
              <a:ln w="19050">
                <a:noFill/>
              </a:ln>
              <a:effectLst/>
            </c:spPr>
            <c:extLst>
              <c:ext xmlns:c16="http://schemas.microsoft.com/office/drawing/2014/chart" uri="{C3380CC4-5D6E-409C-BE32-E72D297353CC}">
                <c16:uniqueId val="{00000005-8DC2-2946-91FB-F8F5C26F67C2}"/>
              </c:ext>
            </c:extLst>
          </c:dPt>
          <c:dLbls>
            <c:delete val="1"/>
          </c:dLbls>
          <c:cat>
            <c:strRef>
              <c:f>Sheet1!$A$2:$A$4</c:f>
              <c:strCache>
                <c:ptCount val="2"/>
                <c:pt idx="0">
                  <c:v>1st Qtr</c:v>
                </c:pt>
                <c:pt idx="1">
                  <c:v>2nd Qtr</c:v>
                </c:pt>
              </c:strCache>
            </c:strRef>
          </c:cat>
          <c:val>
            <c:numRef>
              <c:f>Sheet1!$B$2:$B$4</c:f>
              <c:numCache>
                <c:formatCode>General</c:formatCode>
                <c:ptCount val="3"/>
                <c:pt idx="0">
                  <c:v>2</c:v>
                </c:pt>
                <c:pt idx="1">
                  <c:v>3.4</c:v>
                </c:pt>
              </c:numCache>
            </c:numRef>
          </c:val>
          <c:extLst>
            <c:ext xmlns:c16="http://schemas.microsoft.com/office/drawing/2014/chart" uri="{C3380CC4-5D6E-409C-BE32-E72D297353CC}">
              <c16:uniqueId val="{00000006-8DC2-2946-91FB-F8F5C26F67C2}"/>
            </c:ext>
          </c:extLst>
        </c:ser>
        <c:dLbls>
          <c:showLegendKey val="0"/>
          <c:showVal val="0"/>
          <c:showCatName val="0"/>
          <c:showSerName val="0"/>
          <c:showPercent val="1"/>
          <c:showBubbleSize val="0"/>
          <c:showLeaderLines val="1"/>
        </c:dLbls>
        <c:firstSliceAng val="0"/>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8310345793675022E-2"/>
          <c:y val="0.1081502624671916"/>
          <c:w val="0.82648388701242514"/>
          <c:h val="0.76990846456692918"/>
        </c:manualLayout>
      </c:layout>
      <c:areaChart>
        <c:grouping val="standard"/>
        <c:varyColors val="0"/>
        <c:ser>
          <c:idx val="0"/>
          <c:order val="0"/>
          <c:tx>
            <c:strRef>
              <c:f>Sheet1!$B$1</c:f>
              <c:strCache>
                <c:ptCount val="1"/>
                <c:pt idx="0">
                  <c:v>Series 1</c:v>
                </c:pt>
              </c:strCache>
            </c:strRef>
          </c:tx>
          <c:spPr>
            <a:solidFill>
              <a:schemeClr val="accent1"/>
            </a:solidFill>
            <a:ln>
              <a:noFill/>
            </a:ln>
            <a:effectLst/>
          </c:spPr>
          <c:cat>
            <c:numRef>
              <c:f>Sheet1!$A$2:$A$6</c:f>
              <c:numCache>
                <c:formatCode>General</c:formatCode>
                <c:ptCount val="5"/>
                <c:pt idx="0">
                  <c:v>2016</c:v>
                </c:pt>
                <c:pt idx="1">
                  <c:v>2017</c:v>
                </c:pt>
                <c:pt idx="2">
                  <c:v>2018</c:v>
                </c:pt>
                <c:pt idx="3">
                  <c:v>2019</c:v>
                </c:pt>
                <c:pt idx="4">
                  <c:v>2020</c:v>
                </c:pt>
              </c:numCache>
            </c:num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EAB4-9848-923A-045F57BE5270}"/>
            </c:ext>
          </c:extLst>
        </c:ser>
        <c:ser>
          <c:idx val="1"/>
          <c:order val="1"/>
          <c:tx>
            <c:strRef>
              <c:f>Sheet1!$C$1</c:f>
              <c:strCache>
                <c:ptCount val="1"/>
                <c:pt idx="0">
                  <c:v>Series 2</c:v>
                </c:pt>
              </c:strCache>
            </c:strRef>
          </c:tx>
          <c:spPr>
            <a:solidFill>
              <a:schemeClr val="accent2"/>
            </a:solidFill>
            <a:ln>
              <a:noFill/>
            </a:ln>
            <a:effectLst/>
          </c:spPr>
          <c:cat>
            <c:numRef>
              <c:f>Sheet1!$A$2:$A$6</c:f>
              <c:numCache>
                <c:formatCode>General</c:formatCode>
                <c:ptCount val="5"/>
                <c:pt idx="0">
                  <c:v>2016</c:v>
                </c:pt>
                <c:pt idx="1">
                  <c:v>2017</c:v>
                </c:pt>
                <c:pt idx="2">
                  <c:v>2018</c:v>
                </c:pt>
                <c:pt idx="3">
                  <c:v>2019</c:v>
                </c:pt>
                <c:pt idx="4">
                  <c:v>2020</c:v>
                </c:pt>
              </c:numCache>
            </c:num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EAB4-9848-923A-045F57BE5270}"/>
            </c:ext>
          </c:extLst>
        </c:ser>
        <c:dLbls>
          <c:showLegendKey val="0"/>
          <c:showVal val="0"/>
          <c:showCatName val="0"/>
          <c:showSerName val="0"/>
          <c:showPercent val="0"/>
          <c:showBubbleSize val="0"/>
        </c:dLbls>
        <c:axId val="792879952"/>
        <c:axId val="792882032"/>
      </c:areaChart>
      <c:catAx>
        <c:axId val="79287995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792882032"/>
        <c:crosses val="autoZero"/>
        <c:auto val="1"/>
        <c:lblAlgn val="ctr"/>
        <c:lblOffset val="100"/>
        <c:noMultiLvlLbl val="0"/>
      </c:catAx>
      <c:valAx>
        <c:axId val="792882032"/>
        <c:scaling>
          <c:orientation val="minMax"/>
        </c:scaling>
        <c:delete val="0"/>
        <c:axPos val="l"/>
        <c:majorGridlines>
          <c:spPr>
            <a:ln w="9525" cap="flat" cmpd="sng" algn="ctr">
              <a:solidFill>
                <a:schemeClr val="bg1">
                  <a:lumMod val="50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792879952"/>
        <c:crosses val="autoZero"/>
        <c:crossBetween val="midCat"/>
      </c:valAx>
      <c:spPr>
        <a:noFill/>
        <a:ln>
          <a:noFill/>
        </a:ln>
        <a:effectLst/>
      </c:spPr>
    </c:plotArea>
    <c:plotVisOnly val="1"/>
    <c:dispBlanksAs val="zero"/>
    <c:showDLblsOverMax val="0"/>
  </c:chart>
  <c:spPr>
    <a:noFill/>
    <a:ln>
      <a:noFill/>
    </a:ln>
    <a:effectLst/>
  </c:spPr>
  <c:txPr>
    <a:bodyPr/>
    <a:lstStyle/>
    <a:p>
      <a:pPr>
        <a:defRPr sz="2000" b="0" i="0">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135888960051533E-2"/>
          <c:y val="0.14906981061845292"/>
          <c:w val="0.88202789152190664"/>
          <c:h val="0.67257374326196262"/>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78A-0C46-AD6F-80A31996CE3A}"/>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78A-0C46-AD6F-80A31996CE3A}"/>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78A-0C46-AD6F-80A31996CE3A}"/>
            </c:ext>
          </c:extLst>
        </c:ser>
        <c:dLbls>
          <c:showLegendKey val="0"/>
          <c:showVal val="0"/>
          <c:showCatName val="0"/>
          <c:showSerName val="0"/>
          <c:showPercent val="0"/>
          <c:showBubbleSize val="0"/>
        </c:dLbls>
        <c:gapWidth val="219"/>
        <c:overlap val="-27"/>
        <c:axId val="986038608"/>
        <c:axId val="986039264"/>
      </c:barChart>
      <c:catAx>
        <c:axId val="986038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986039264"/>
        <c:crosses val="autoZero"/>
        <c:auto val="1"/>
        <c:lblAlgn val="ctr"/>
        <c:lblOffset val="100"/>
        <c:noMultiLvlLbl val="0"/>
      </c:catAx>
      <c:valAx>
        <c:axId val="986039264"/>
        <c:scaling>
          <c:orientation val="minMax"/>
        </c:scaling>
        <c:delete val="0"/>
        <c:axPos val="l"/>
        <c:majorGridlines>
          <c:spPr>
            <a:ln w="9525" cap="flat" cmpd="sng" algn="ctr">
              <a:solidFill>
                <a:schemeClr val="bg1">
                  <a:lumMod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9860386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50000"/>
        <a:alpha val="10000"/>
      </a:schemeClr>
    </a:solidFill>
    <a:ln>
      <a:noFill/>
    </a:ln>
    <a:effectLst/>
  </c:spPr>
  <c:txPr>
    <a:bodyPr/>
    <a:lstStyle/>
    <a:p>
      <a:pPr>
        <a:defRPr sz="1800" b="0" i="0">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805026036219245"/>
          <c:y val="0.15140982167682251"/>
          <c:w val="0.72389947927561504"/>
          <c:h val="0.72015853028740695"/>
        </c:manualLayout>
      </c:layout>
      <c:doughnutChart>
        <c:varyColors val="1"/>
        <c:ser>
          <c:idx val="0"/>
          <c:order val="0"/>
          <c:tx>
            <c:strRef>
              <c:f>Sheet1!$B$1</c:f>
              <c:strCache>
                <c:ptCount val="1"/>
                <c:pt idx="0">
                  <c:v>Sales</c:v>
                </c:pt>
              </c:strCache>
            </c:strRef>
          </c:tx>
          <c:dPt>
            <c:idx val="0"/>
            <c:bubble3D val="0"/>
            <c:spPr>
              <a:solidFill>
                <a:schemeClr val="tx2"/>
              </a:solidFill>
              <a:ln w="19050">
                <a:solidFill>
                  <a:schemeClr val="lt1"/>
                </a:solidFill>
              </a:ln>
              <a:effectLst/>
            </c:spPr>
            <c:extLst>
              <c:ext xmlns:c16="http://schemas.microsoft.com/office/drawing/2014/chart" uri="{C3380CC4-5D6E-409C-BE32-E72D297353CC}">
                <c16:uniqueId val="{00000001-A262-DD4E-94AA-E6A743FAED5B}"/>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A262-DD4E-94AA-E6A743FAED5B}"/>
              </c:ext>
            </c:extLst>
          </c:dPt>
          <c:dPt>
            <c:idx val="2"/>
            <c:bubble3D val="0"/>
            <c:spPr>
              <a:solidFill>
                <a:schemeClr val="accent2"/>
              </a:solidFill>
              <a:ln w="19050">
                <a:solidFill>
                  <a:schemeClr val="lt1"/>
                </a:solidFill>
              </a:ln>
              <a:effectLst/>
            </c:spPr>
            <c:extLst>
              <c:ext xmlns:c16="http://schemas.microsoft.com/office/drawing/2014/chart" uri="{C3380CC4-5D6E-409C-BE32-E72D297353CC}">
                <c16:uniqueId val="{00000005-A262-DD4E-94AA-E6A743FAED5B}"/>
              </c:ext>
            </c:extLst>
          </c:dPt>
          <c:dPt>
            <c:idx val="3"/>
            <c:bubble3D val="0"/>
            <c:spPr>
              <a:solidFill>
                <a:schemeClr val="accent1"/>
              </a:solidFill>
              <a:ln w="19050">
                <a:solidFill>
                  <a:schemeClr val="lt1"/>
                </a:solidFill>
              </a:ln>
              <a:effectLst/>
            </c:spPr>
            <c:extLst>
              <c:ext xmlns:c16="http://schemas.microsoft.com/office/drawing/2014/chart" uri="{C3380CC4-5D6E-409C-BE32-E72D297353CC}">
                <c16:uniqueId val="{00000007-A262-DD4E-94AA-E6A743FAED5B}"/>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A262-DD4E-94AA-E6A743FAED5B}"/>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50000"/>
        <a:alpha val="10000"/>
      </a:schemeClr>
    </a:solidFill>
    <a:ln>
      <a:noFill/>
    </a:ln>
    <a:effectLst/>
  </c:spPr>
  <c:txPr>
    <a:bodyPr/>
    <a:lstStyle/>
    <a:p>
      <a:pPr>
        <a:defRPr sz="1600" b="0" i="0">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EE1-1C4B-9213-DEDB94C17A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EE1-1C4B-9213-DEDB94C17A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EE1-1C4B-9213-DEDB94C17ADF}"/>
              </c:ext>
            </c:extLst>
          </c:dPt>
          <c:dLbls>
            <c:delete val="1"/>
          </c:dLbls>
          <c:cat>
            <c:strRef>
              <c:f>Sheet1!$A$2:$A$3</c:f>
              <c:strCache>
                <c:ptCount val="2"/>
                <c:pt idx="0">
                  <c:v>1st Qtr</c:v>
                </c:pt>
                <c:pt idx="1">
                  <c:v>2nd Qtr</c:v>
                </c:pt>
              </c:strCache>
            </c:strRef>
          </c:cat>
          <c:val>
            <c:numRef>
              <c:f>Sheet1!$B$2:$B$3</c:f>
              <c:numCache>
                <c:formatCode>General</c:formatCode>
                <c:ptCount val="2"/>
                <c:pt idx="0">
                  <c:v>2.1</c:v>
                </c:pt>
                <c:pt idx="1">
                  <c:v>6.4</c:v>
                </c:pt>
              </c:numCache>
            </c:numRef>
          </c:val>
          <c:extLst>
            <c:ext xmlns:c16="http://schemas.microsoft.com/office/drawing/2014/chart" uri="{C3380CC4-5D6E-409C-BE32-E72D297353CC}">
              <c16:uniqueId val="{00000006-0EE1-1C4B-9213-DEDB94C17ADF}"/>
            </c:ext>
          </c:extLst>
        </c:ser>
        <c:dLbls>
          <c:showLegendKey val="0"/>
          <c:showVal val="0"/>
          <c:showCatName val="0"/>
          <c:showSerName val="0"/>
          <c:showPercent val="1"/>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5E48-8E4E-B851-21CB92BCF949}"/>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3-5E48-8E4E-B851-21CB92BCF949}"/>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5-5E48-8E4E-B851-21CB92BCF949}"/>
              </c:ext>
            </c:extLst>
          </c:dPt>
          <c:cat>
            <c:strRef>
              <c:f>Sheet1!$A$2:$A$4</c:f>
              <c:strCache>
                <c:ptCount val="3"/>
                <c:pt idx="0">
                  <c:v>Aug</c:v>
                </c:pt>
                <c:pt idx="1">
                  <c:v>Sep</c:v>
                </c:pt>
                <c:pt idx="2">
                  <c:v>Nov</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6-5E48-8E4E-B851-21CB92BCF949}"/>
            </c:ext>
          </c:extLst>
        </c:ser>
        <c:dLbls>
          <c:showLegendKey val="0"/>
          <c:showVal val="0"/>
          <c:showCatName val="0"/>
          <c:showSerName val="0"/>
          <c:showPercent val="0"/>
          <c:showBubbleSize val="0"/>
        </c:dLbls>
        <c:gapWidth val="48"/>
        <c:overlap val="-27"/>
        <c:axId val="727519391"/>
        <c:axId val="690515471"/>
      </c:barChart>
      <c:catAx>
        <c:axId val="7275193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690515471"/>
        <c:crosses val="autoZero"/>
        <c:auto val="1"/>
        <c:lblAlgn val="ctr"/>
        <c:lblOffset val="100"/>
        <c:noMultiLvlLbl val="0"/>
      </c:catAx>
      <c:valAx>
        <c:axId val="6905154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7275193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8CDF-6044-922E-8E0BD84A8F9C}"/>
              </c:ext>
            </c:extLst>
          </c:dPt>
          <c:dPt>
            <c:idx val="1"/>
            <c:bubble3D val="0"/>
            <c:spPr>
              <a:solidFill>
                <a:schemeClr val="bg1">
                  <a:lumMod val="50000"/>
                  <a:alpha val="10000"/>
                </a:schemeClr>
              </a:solidFill>
              <a:ln w="19050">
                <a:noFill/>
              </a:ln>
              <a:effectLst/>
            </c:spPr>
            <c:extLst>
              <c:ext xmlns:c16="http://schemas.microsoft.com/office/drawing/2014/chart" uri="{C3380CC4-5D6E-409C-BE32-E72D297353CC}">
                <c16:uniqueId val="{00000003-8CDF-6044-922E-8E0BD84A8F9C}"/>
              </c:ext>
            </c:extLst>
          </c:dPt>
          <c:dPt>
            <c:idx val="2"/>
            <c:bubble3D val="0"/>
            <c:spPr>
              <a:solidFill>
                <a:schemeClr val="accent3"/>
              </a:solidFill>
              <a:ln w="19050">
                <a:noFill/>
              </a:ln>
              <a:effectLst/>
            </c:spPr>
            <c:extLst>
              <c:ext xmlns:c16="http://schemas.microsoft.com/office/drawing/2014/chart" uri="{C3380CC4-5D6E-409C-BE32-E72D297353CC}">
                <c16:uniqueId val="{00000005-8CDF-6044-922E-8E0BD84A8F9C}"/>
              </c:ext>
            </c:extLst>
          </c:dPt>
          <c:dLbls>
            <c:delete val="1"/>
          </c:dLbls>
          <c:cat>
            <c:strRef>
              <c:f>Sheet1!$A$2:$A$4</c:f>
              <c:strCache>
                <c:ptCount val="2"/>
                <c:pt idx="0">
                  <c:v>1st Qtr</c:v>
                </c:pt>
                <c:pt idx="1">
                  <c:v>2nd Qtr</c:v>
                </c:pt>
              </c:strCache>
            </c:strRef>
          </c:cat>
          <c:val>
            <c:numRef>
              <c:f>Sheet1!$B$2:$B$4</c:f>
              <c:numCache>
                <c:formatCode>General</c:formatCode>
                <c:ptCount val="3"/>
                <c:pt idx="0">
                  <c:v>5.3</c:v>
                </c:pt>
                <c:pt idx="1">
                  <c:v>4.0999999999999996</c:v>
                </c:pt>
              </c:numCache>
            </c:numRef>
          </c:val>
          <c:extLst>
            <c:ext xmlns:c16="http://schemas.microsoft.com/office/drawing/2014/chart" uri="{C3380CC4-5D6E-409C-BE32-E72D297353CC}">
              <c16:uniqueId val="{00000006-8CDF-6044-922E-8E0BD84A8F9C}"/>
            </c:ext>
          </c:extLst>
        </c:ser>
        <c:dLbls>
          <c:showLegendKey val="0"/>
          <c:showVal val="0"/>
          <c:showCatName val="0"/>
          <c:showSerName val="0"/>
          <c:showPercent val="1"/>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1/24/20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1/24/20</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5" Type="http://schemas.openxmlformats.org/officeDocument/2006/relationships/chart" Target="../charts/chart4.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chart" Target="../charts/chart9.xml"/></Relationships>
</file>

<file path=ppt/slides/_rels/slide6.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1.xml"/><Relationship Id="rId5" Type="http://schemas.openxmlformats.org/officeDocument/2006/relationships/chart" Target="../charts/chart17.xml"/><Relationship Id="rId4" Type="http://schemas.openxmlformats.org/officeDocument/2006/relationships/chart" Target="../charts/char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Chart 39">
            <a:extLst>
              <a:ext uri="{FF2B5EF4-FFF2-40B4-BE49-F238E27FC236}">
                <a16:creationId xmlns:a16="http://schemas.microsoft.com/office/drawing/2014/main" id="{3189FB70-21EA-D040-8E76-7966FF50B68C}"/>
              </a:ext>
            </a:extLst>
          </p:cNvPr>
          <p:cNvGraphicFramePr/>
          <p:nvPr/>
        </p:nvGraphicFramePr>
        <p:xfrm>
          <a:off x="1639721" y="3620156"/>
          <a:ext cx="9161629" cy="5560243"/>
        </p:xfrm>
        <a:graphic>
          <a:graphicData uri="http://schemas.openxmlformats.org/drawingml/2006/chart">
            <c:chart xmlns:c="http://schemas.openxmlformats.org/drawingml/2006/chart" xmlns:r="http://schemas.openxmlformats.org/officeDocument/2006/relationships" r:id="rId2"/>
          </a:graphicData>
        </a:graphic>
      </p:graphicFrame>
      <p:sp>
        <p:nvSpPr>
          <p:cNvPr id="48" name="Rectangle 56">
            <a:extLst>
              <a:ext uri="{FF2B5EF4-FFF2-40B4-BE49-F238E27FC236}">
                <a16:creationId xmlns:a16="http://schemas.microsoft.com/office/drawing/2014/main" id="{6D03DAE4-C488-D548-B66E-CF37EFDD7BCA}"/>
              </a:ext>
            </a:extLst>
          </p:cNvPr>
          <p:cNvSpPr/>
          <p:nvPr/>
        </p:nvSpPr>
        <p:spPr>
          <a:xfrm>
            <a:off x="3040825" y="9884920"/>
            <a:ext cx="7760525" cy="1088952"/>
          </a:xfrm>
          <a:prstGeom prst="rect">
            <a:avLst/>
          </a:prstGeom>
        </p:spPr>
        <p:txBody>
          <a:bodyPr wrap="square">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a:t>
            </a:r>
          </a:p>
        </p:txBody>
      </p:sp>
      <p:sp>
        <p:nvSpPr>
          <p:cNvPr id="49" name="Rectangle 56">
            <a:extLst>
              <a:ext uri="{FF2B5EF4-FFF2-40B4-BE49-F238E27FC236}">
                <a16:creationId xmlns:a16="http://schemas.microsoft.com/office/drawing/2014/main" id="{6F223572-CEDD-5B4A-B1F7-FC750EEB5222}"/>
              </a:ext>
            </a:extLst>
          </p:cNvPr>
          <p:cNvSpPr/>
          <p:nvPr/>
        </p:nvSpPr>
        <p:spPr>
          <a:xfrm>
            <a:off x="3040825" y="11595209"/>
            <a:ext cx="7760525" cy="1088952"/>
          </a:xfrm>
          <a:prstGeom prst="rect">
            <a:avLst/>
          </a:prstGeom>
        </p:spPr>
        <p:txBody>
          <a:bodyPr wrap="square">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nvGrpSpPr>
          <p:cNvPr id="50" name="Group 49">
            <a:extLst>
              <a:ext uri="{FF2B5EF4-FFF2-40B4-BE49-F238E27FC236}">
                <a16:creationId xmlns:a16="http://schemas.microsoft.com/office/drawing/2014/main" id="{075E3DB6-87BF-5343-A023-C6F3E38A0526}"/>
              </a:ext>
            </a:extLst>
          </p:cNvPr>
          <p:cNvGrpSpPr/>
          <p:nvPr/>
        </p:nvGrpSpPr>
        <p:grpSpPr>
          <a:xfrm>
            <a:off x="1642864" y="11673825"/>
            <a:ext cx="1000357" cy="956288"/>
            <a:chOff x="4833935" y="3983047"/>
            <a:chExt cx="360361" cy="344489"/>
          </a:xfrm>
          <a:solidFill>
            <a:schemeClr val="accent2"/>
          </a:solidFill>
        </p:grpSpPr>
        <p:sp>
          <p:nvSpPr>
            <p:cNvPr id="51" name="Freeform 50">
              <a:extLst>
                <a:ext uri="{FF2B5EF4-FFF2-40B4-BE49-F238E27FC236}">
                  <a16:creationId xmlns:a16="http://schemas.microsoft.com/office/drawing/2014/main" id="{BC3866A3-59B9-5B47-9DF5-384A5551666F}"/>
                </a:ext>
              </a:extLst>
            </p:cNvPr>
            <p:cNvSpPr>
              <a:spLocks/>
            </p:cNvSpPr>
            <p:nvPr/>
          </p:nvSpPr>
          <p:spPr bwMode="auto">
            <a:xfrm>
              <a:off x="4833935" y="4179900"/>
              <a:ext cx="74613" cy="128588"/>
            </a:xfrm>
            <a:custGeom>
              <a:avLst/>
              <a:gdLst>
                <a:gd name="T0" fmla="*/ 18 w 20"/>
                <a:gd name="T1" fmla="*/ 0 h 34"/>
                <a:gd name="T2" fmla="*/ 2 w 20"/>
                <a:gd name="T3" fmla="*/ 0 h 34"/>
                <a:gd name="T4" fmla="*/ 0 w 20"/>
                <a:gd name="T5" fmla="*/ 2 h 34"/>
                <a:gd name="T6" fmla="*/ 0 w 20"/>
                <a:gd name="T7" fmla="*/ 32 h 34"/>
                <a:gd name="T8" fmla="*/ 2 w 20"/>
                <a:gd name="T9" fmla="*/ 34 h 34"/>
                <a:gd name="T10" fmla="*/ 18 w 20"/>
                <a:gd name="T11" fmla="*/ 34 h 34"/>
                <a:gd name="T12" fmla="*/ 20 w 20"/>
                <a:gd name="T13" fmla="*/ 32 h 34"/>
                <a:gd name="T14" fmla="*/ 20 w 20"/>
                <a:gd name="T15" fmla="*/ 2 h 34"/>
                <a:gd name="T16" fmla="*/ 18 w 20"/>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8" y="0"/>
                  </a:moveTo>
                  <a:cubicBezTo>
                    <a:pt x="2" y="0"/>
                    <a:pt x="2" y="0"/>
                    <a:pt x="2" y="0"/>
                  </a:cubicBezTo>
                  <a:cubicBezTo>
                    <a:pt x="1" y="0"/>
                    <a:pt x="0" y="1"/>
                    <a:pt x="0" y="2"/>
                  </a:cubicBezTo>
                  <a:cubicBezTo>
                    <a:pt x="0" y="32"/>
                    <a:pt x="0" y="32"/>
                    <a:pt x="0" y="32"/>
                  </a:cubicBezTo>
                  <a:cubicBezTo>
                    <a:pt x="0" y="33"/>
                    <a:pt x="1" y="34"/>
                    <a:pt x="2" y="34"/>
                  </a:cubicBezTo>
                  <a:cubicBezTo>
                    <a:pt x="18" y="34"/>
                    <a:pt x="18" y="34"/>
                    <a:pt x="18" y="34"/>
                  </a:cubicBezTo>
                  <a:cubicBezTo>
                    <a:pt x="19" y="34"/>
                    <a:pt x="20" y="33"/>
                    <a:pt x="20" y="32"/>
                  </a:cubicBezTo>
                  <a:cubicBezTo>
                    <a:pt x="20" y="2"/>
                    <a:pt x="20" y="2"/>
                    <a:pt x="20" y="2"/>
                  </a:cubicBezTo>
                  <a:cubicBezTo>
                    <a:pt x="20"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51">
              <a:extLst>
                <a:ext uri="{FF2B5EF4-FFF2-40B4-BE49-F238E27FC236}">
                  <a16:creationId xmlns:a16="http://schemas.microsoft.com/office/drawing/2014/main" id="{0AB2EA53-6AAD-1D45-9B0C-CC93296BA1F0}"/>
                </a:ext>
              </a:extLst>
            </p:cNvPr>
            <p:cNvSpPr>
              <a:spLocks/>
            </p:cNvSpPr>
            <p:nvPr/>
          </p:nvSpPr>
          <p:spPr bwMode="auto">
            <a:xfrm>
              <a:off x="4916483" y="4194186"/>
              <a:ext cx="277813" cy="133350"/>
            </a:xfrm>
            <a:custGeom>
              <a:avLst/>
              <a:gdLst>
                <a:gd name="T0" fmla="*/ 73 w 74"/>
                <a:gd name="T1" fmla="*/ 13 h 35"/>
                <a:gd name="T2" fmla="*/ 59 w 74"/>
                <a:gd name="T3" fmla="*/ 8 h 35"/>
                <a:gd name="T4" fmla="*/ 47 w 74"/>
                <a:gd name="T5" fmla="*/ 12 h 35"/>
                <a:gd name="T6" fmla="*/ 47 w 74"/>
                <a:gd name="T7" fmla="*/ 14 h 35"/>
                <a:gd name="T8" fmla="*/ 45 w 74"/>
                <a:gd name="T9" fmla="*/ 21 h 35"/>
                <a:gd name="T10" fmla="*/ 38 w 74"/>
                <a:gd name="T11" fmla="*/ 24 h 35"/>
                <a:gd name="T12" fmla="*/ 18 w 74"/>
                <a:gd name="T13" fmla="*/ 24 h 35"/>
                <a:gd name="T14" fmla="*/ 16 w 74"/>
                <a:gd name="T15" fmla="*/ 22 h 35"/>
                <a:gd name="T16" fmla="*/ 18 w 74"/>
                <a:gd name="T17" fmla="*/ 20 h 35"/>
                <a:gd name="T18" fmla="*/ 38 w 74"/>
                <a:gd name="T19" fmla="*/ 20 h 35"/>
                <a:gd name="T20" fmla="*/ 42 w 74"/>
                <a:gd name="T21" fmla="*/ 18 h 35"/>
                <a:gd name="T22" fmla="*/ 43 w 74"/>
                <a:gd name="T23" fmla="*/ 14 h 35"/>
                <a:gd name="T24" fmla="*/ 38 w 74"/>
                <a:gd name="T25" fmla="*/ 8 h 35"/>
                <a:gd name="T26" fmla="*/ 27 w 74"/>
                <a:gd name="T27" fmla="*/ 8 h 35"/>
                <a:gd name="T28" fmla="*/ 26 w 74"/>
                <a:gd name="T29" fmla="*/ 8 h 35"/>
                <a:gd name="T30" fmla="*/ 25 w 74"/>
                <a:gd name="T31" fmla="*/ 7 h 35"/>
                <a:gd name="T32" fmla="*/ 8 w 74"/>
                <a:gd name="T33" fmla="*/ 0 h 35"/>
                <a:gd name="T34" fmla="*/ 2 w 74"/>
                <a:gd name="T35" fmla="*/ 0 h 35"/>
                <a:gd name="T36" fmla="*/ 0 w 74"/>
                <a:gd name="T37" fmla="*/ 2 h 35"/>
                <a:gd name="T38" fmla="*/ 0 w 74"/>
                <a:gd name="T39" fmla="*/ 24 h 35"/>
                <a:gd name="T40" fmla="*/ 1 w 74"/>
                <a:gd name="T41" fmla="*/ 26 h 35"/>
                <a:gd name="T42" fmla="*/ 16 w 74"/>
                <a:gd name="T43" fmla="*/ 31 h 35"/>
                <a:gd name="T44" fmla="*/ 32 w 74"/>
                <a:gd name="T45" fmla="*/ 35 h 35"/>
                <a:gd name="T46" fmla="*/ 49 w 74"/>
                <a:gd name="T47" fmla="*/ 29 h 35"/>
                <a:gd name="T48" fmla="*/ 73 w 74"/>
                <a:gd name="T49" fmla="*/ 16 h 35"/>
                <a:gd name="T50" fmla="*/ 74 w 74"/>
                <a:gd name="T51" fmla="*/ 14 h 35"/>
                <a:gd name="T52" fmla="*/ 73 w 74"/>
                <a:gd name="T53"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 h="35">
                  <a:moveTo>
                    <a:pt x="73" y="13"/>
                  </a:moveTo>
                  <a:cubicBezTo>
                    <a:pt x="69" y="8"/>
                    <a:pt x="65" y="7"/>
                    <a:pt x="59" y="8"/>
                  </a:cubicBezTo>
                  <a:cubicBezTo>
                    <a:pt x="47" y="12"/>
                    <a:pt x="47" y="12"/>
                    <a:pt x="47" y="12"/>
                  </a:cubicBezTo>
                  <a:cubicBezTo>
                    <a:pt x="47" y="13"/>
                    <a:pt x="47" y="13"/>
                    <a:pt x="47" y="14"/>
                  </a:cubicBezTo>
                  <a:cubicBezTo>
                    <a:pt x="47" y="17"/>
                    <a:pt x="47" y="19"/>
                    <a:pt x="45" y="21"/>
                  </a:cubicBezTo>
                  <a:cubicBezTo>
                    <a:pt x="43" y="23"/>
                    <a:pt x="41" y="24"/>
                    <a:pt x="38" y="24"/>
                  </a:cubicBezTo>
                  <a:cubicBezTo>
                    <a:pt x="18" y="24"/>
                    <a:pt x="18" y="24"/>
                    <a:pt x="18" y="24"/>
                  </a:cubicBezTo>
                  <a:cubicBezTo>
                    <a:pt x="17" y="24"/>
                    <a:pt x="16" y="23"/>
                    <a:pt x="16" y="22"/>
                  </a:cubicBezTo>
                  <a:cubicBezTo>
                    <a:pt x="16" y="21"/>
                    <a:pt x="17" y="20"/>
                    <a:pt x="18" y="20"/>
                  </a:cubicBezTo>
                  <a:cubicBezTo>
                    <a:pt x="38" y="20"/>
                    <a:pt x="38" y="20"/>
                    <a:pt x="38" y="20"/>
                  </a:cubicBezTo>
                  <a:cubicBezTo>
                    <a:pt x="40" y="20"/>
                    <a:pt x="41" y="19"/>
                    <a:pt x="42" y="18"/>
                  </a:cubicBezTo>
                  <a:cubicBezTo>
                    <a:pt x="43" y="17"/>
                    <a:pt x="43" y="16"/>
                    <a:pt x="43" y="14"/>
                  </a:cubicBezTo>
                  <a:cubicBezTo>
                    <a:pt x="43" y="12"/>
                    <a:pt x="42" y="8"/>
                    <a:pt x="38" y="8"/>
                  </a:cubicBezTo>
                  <a:cubicBezTo>
                    <a:pt x="27" y="8"/>
                    <a:pt x="27" y="8"/>
                    <a:pt x="27" y="8"/>
                  </a:cubicBezTo>
                  <a:cubicBezTo>
                    <a:pt x="26" y="8"/>
                    <a:pt x="26" y="8"/>
                    <a:pt x="26" y="8"/>
                  </a:cubicBezTo>
                  <a:cubicBezTo>
                    <a:pt x="25" y="8"/>
                    <a:pt x="25" y="8"/>
                    <a:pt x="25" y="7"/>
                  </a:cubicBezTo>
                  <a:cubicBezTo>
                    <a:pt x="23" y="6"/>
                    <a:pt x="17" y="0"/>
                    <a:pt x="8" y="0"/>
                  </a:cubicBezTo>
                  <a:cubicBezTo>
                    <a:pt x="2" y="0"/>
                    <a:pt x="2" y="0"/>
                    <a:pt x="2" y="0"/>
                  </a:cubicBezTo>
                  <a:cubicBezTo>
                    <a:pt x="1" y="0"/>
                    <a:pt x="0" y="1"/>
                    <a:pt x="0" y="2"/>
                  </a:cubicBezTo>
                  <a:cubicBezTo>
                    <a:pt x="0" y="24"/>
                    <a:pt x="0" y="24"/>
                    <a:pt x="0" y="24"/>
                  </a:cubicBezTo>
                  <a:cubicBezTo>
                    <a:pt x="0" y="25"/>
                    <a:pt x="1" y="26"/>
                    <a:pt x="1" y="26"/>
                  </a:cubicBezTo>
                  <a:cubicBezTo>
                    <a:pt x="8" y="28"/>
                    <a:pt x="12" y="30"/>
                    <a:pt x="16" y="31"/>
                  </a:cubicBezTo>
                  <a:cubicBezTo>
                    <a:pt x="24" y="34"/>
                    <a:pt x="28" y="35"/>
                    <a:pt x="32" y="35"/>
                  </a:cubicBezTo>
                  <a:cubicBezTo>
                    <a:pt x="37" y="35"/>
                    <a:pt x="41" y="33"/>
                    <a:pt x="49" y="29"/>
                  </a:cubicBezTo>
                  <a:cubicBezTo>
                    <a:pt x="54" y="26"/>
                    <a:pt x="62" y="21"/>
                    <a:pt x="73" y="16"/>
                  </a:cubicBezTo>
                  <a:cubicBezTo>
                    <a:pt x="73" y="15"/>
                    <a:pt x="74" y="15"/>
                    <a:pt x="74" y="14"/>
                  </a:cubicBezTo>
                  <a:cubicBezTo>
                    <a:pt x="74" y="14"/>
                    <a:pt x="74" y="13"/>
                    <a:pt x="7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52">
              <a:extLst>
                <a:ext uri="{FF2B5EF4-FFF2-40B4-BE49-F238E27FC236}">
                  <a16:creationId xmlns:a16="http://schemas.microsoft.com/office/drawing/2014/main" id="{9335A699-8BC3-4C47-9BAA-B5E679FE012B}"/>
                </a:ext>
              </a:extLst>
            </p:cNvPr>
            <p:cNvSpPr>
              <a:spLocks noEditPoints="1"/>
            </p:cNvSpPr>
            <p:nvPr/>
          </p:nvSpPr>
          <p:spPr bwMode="auto">
            <a:xfrm>
              <a:off x="5037140" y="3983047"/>
              <a:ext cx="104775" cy="106363"/>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Freeform 53">
              <a:extLst>
                <a:ext uri="{FF2B5EF4-FFF2-40B4-BE49-F238E27FC236}">
                  <a16:creationId xmlns:a16="http://schemas.microsoft.com/office/drawing/2014/main" id="{B2746D76-3279-9C4F-9371-7A76BD95466F}"/>
                </a:ext>
              </a:extLst>
            </p:cNvPr>
            <p:cNvSpPr>
              <a:spLocks noEditPoints="1"/>
            </p:cNvSpPr>
            <p:nvPr/>
          </p:nvSpPr>
          <p:spPr bwMode="auto">
            <a:xfrm>
              <a:off x="4968875" y="4089401"/>
              <a:ext cx="104775" cy="104775"/>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55" name="Group 54">
            <a:extLst>
              <a:ext uri="{FF2B5EF4-FFF2-40B4-BE49-F238E27FC236}">
                <a16:creationId xmlns:a16="http://schemas.microsoft.com/office/drawing/2014/main" id="{30D0D22F-4C0E-474C-8BFC-55B50A1CAFE9}"/>
              </a:ext>
            </a:extLst>
          </p:cNvPr>
          <p:cNvGrpSpPr/>
          <p:nvPr/>
        </p:nvGrpSpPr>
        <p:grpSpPr>
          <a:xfrm>
            <a:off x="1617742" y="9964358"/>
            <a:ext cx="967859" cy="972122"/>
            <a:chOff x="5554663" y="3971925"/>
            <a:chExt cx="360362" cy="361951"/>
          </a:xfrm>
          <a:solidFill>
            <a:schemeClr val="accent1"/>
          </a:solidFill>
        </p:grpSpPr>
        <p:sp>
          <p:nvSpPr>
            <p:cNvPr id="56" name="Freeform 55">
              <a:extLst>
                <a:ext uri="{FF2B5EF4-FFF2-40B4-BE49-F238E27FC236}">
                  <a16:creationId xmlns:a16="http://schemas.microsoft.com/office/drawing/2014/main" id="{2406AE9C-8B87-F34F-9DB3-CF06651F461E}"/>
                </a:ext>
              </a:extLst>
            </p:cNvPr>
            <p:cNvSpPr>
              <a:spLocks noEditPoints="1"/>
            </p:cNvSpPr>
            <p:nvPr/>
          </p:nvSpPr>
          <p:spPr bwMode="auto">
            <a:xfrm>
              <a:off x="5554663" y="4078288"/>
              <a:ext cx="255588" cy="255588"/>
            </a:xfrm>
            <a:custGeom>
              <a:avLst/>
              <a:gdLst>
                <a:gd name="T0" fmla="*/ 67 w 68"/>
                <a:gd name="T1" fmla="*/ 41 h 68"/>
                <a:gd name="T2" fmla="*/ 62 w 68"/>
                <a:gd name="T3" fmla="*/ 38 h 68"/>
                <a:gd name="T4" fmla="*/ 62 w 68"/>
                <a:gd name="T5" fmla="*/ 34 h 68"/>
                <a:gd name="T6" fmla="*/ 62 w 68"/>
                <a:gd name="T7" fmla="*/ 30 h 68"/>
                <a:gd name="T8" fmla="*/ 67 w 68"/>
                <a:gd name="T9" fmla="*/ 27 h 68"/>
                <a:gd name="T10" fmla="*/ 67 w 68"/>
                <a:gd name="T11" fmla="*/ 24 h 68"/>
                <a:gd name="T12" fmla="*/ 59 w 68"/>
                <a:gd name="T13" fmla="*/ 10 h 68"/>
                <a:gd name="T14" fmla="*/ 58 w 68"/>
                <a:gd name="T15" fmla="*/ 9 h 68"/>
                <a:gd name="T16" fmla="*/ 57 w 68"/>
                <a:gd name="T17" fmla="*/ 9 h 68"/>
                <a:gd name="T18" fmla="*/ 52 w 68"/>
                <a:gd name="T19" fmla="*/ 12 h 68"/>
                <a:gd name="T20" fmla="*/ 44 w 68"/>
                <a:gd name="T21" fmla="*/ 8 h 68"/>
                <a:gd name="T22" fmla="*/ 44 w 68"/>
                <a:gd name="T23" fmla="*/ 2 h 68"/>
                <a:gd name="T24" fmla="*/ 42 w 68"/>
                <a:gd name="T25" fmla="*/ 0 h 68"/>
                <a:gd name="T26" fmla="*/ 26 w 68"/>
                <a:gd name="T27" fmla="*/ 0 h 68"/>
                <a:gd name="T28" fmla="*/ 24 w 68"/>
                <a:gd name="T29" fmla="*/ 2 h 68"/>
                <a:gd name="T30" fmla="*/ 24 w 68"/>
                <a:gd name="T31" fmla="*/ 8 h 68"/>
                <a:gd name="T32" fmla="*/ 17 w 68"/>
                <a:gd name="T33" fmla="*/ 12 h 68"/>
                <a:gd name="T34" fmla="*/ 11 w 68"/>
                <a:gd name="T35" fmla="*/ 9 h 68"/>
                <a:gd name="T36" fmla="*/ 9 w 68"/>
                <a:gd name="T37" fmla="*/ 10 h 68"/>
                <a:gd name="T38" fmla="*/ 1 w 68"/>
                <a:gd name="T39" fmla="*/ 24 h 68"/>
                <a:gd name="T40" fmla="*/ 0 w 68"/>
                <a:gd name="T41" fmla="*/ 25 h 68"/>
                <a:gd name="T42" fmla="*/ 1 w 68"/>
                <a:gd name="T43" fmla="*/ 27 h 68"/>
                <a:gd name="T44" fmla="*/ 6 w 68"/>
                <a:gd name="T45" fmla="*/ 30 h 68"/>
                <a:gd name="T46" fmla="*/ 6 w 68"/>
                <a:gd name="T47" fmla="*/ 34 h 68"/>
                <a:gd name="T48" fmla="*/ 6 w 68"/>
                <a:gd name="T49" fmla="*/ 38 h 68"/>
                <a:gd name="T50" fmla="*/ 1 w 68"/>
                <a:gd name="T51" fmla="*/ 41 h 68"/>
                <a:gd name="T52" fmla="*/ 1 w 68"/>
                <a:gd name="T53" fmla="*/ 44 h 68"/>
                <a:gd name="T54" fmla="*/ 9 w 68"/>
                <a:gd name="T55" fmla="*/ 58 h 68"/>
                <a:gd name="T56" fmla="*/ 11 w 68"/>
                <a:gd name="T57" fmla="*/ 59 h 68"/>
                <a:gd name="T58" fmla="*/ 17 w 68"/>
                <a:gd name="T59" fmla="*/ 56 h 68"/>
                <a:gd name="T60" fmla="*/ 24 w 68"/>
                <a:gd name="T61" fmla="*/ 60 h 68"/>
                <a:gd name="T62" fmla="*/ 24 w 68"/>
                <a:gd name="T63" fmla="*/ 66 h 68"/>
                <a:gd name="T64" fmla="*/ 26 w 68"/>
                <a:gd name="T65" fmla="*/ 68 h 68"/>
                <a:gd name="T66" fmla="*/ 42 w 68"/>
                <a:gd name="T67" fmla="*/ 68 h 68"/>
                <a:gd name="T68" fmla="*/ 44 w 68"/>
                <a:gd name="T69" fmla="*/ 66 h 68"/>
                <a:gd name="T70" fmla="*/ 44 w 68"/>
                <a:gd name="T71" fmla="*/ 60 h 68"/>
                <a:gd name="T72" fmla="*/ 52 w 68"/>
                <a:gd name="T73" fmla="*/ 56 h 68"/>
                <a:gd name="T74" fmla="*/ 57 w 68"/>
                <a:gd name="T75" fmla="*/ 59 h 68"/>
                <a:gd name="T76" fmla="*/ 58 w 68"/>
                <a:gd name="T77" fmla="*/ 59 h 68"/>
                <a:gd name="T78" fmla="*/ 60 w 68"/>
                <a:gd name="T79" fmla="*/ 58 h 68"/>
                <a:gd name="T80" fmla="*/ 68 w 68"/>
                <a:gd name="T81" fmla="*/ 44 h 68"/>
                <a:gd name="T82" fmla="*/ 67 w 68"/>
                <a:gd name="T83" fmla="*/ 41 h 68"/>
                <a:gd name="T84" fmla="*/ 34 w 68"/>
                <a:gd name="T85" fmla="*/ 48 h 68"/>
                <a:gd name="T86" fmla="*/ 20 w 68"/>
                <a:gd name="T87" fmla="*/ 34 h 68"/>
                <a:gd name="T88" fmla="*/ 34 w 68"/>
                <a:gd name="T89" fmla="*/ 20 h 68"/>
                <a:gd name="T90" fmla="*/ 48 w 68"/>
                <a:gd name="T91" fmla="*/ 34 h 68"/>
                <a:gd name="T92" fmla="*/ 34 w 68"/>
                <a:gd name="T93" fmla="*/ 4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68">
                  <a:moveTo>
                    <a:pt x="67" y="41"/>
                  </a:moveTo>
                  <a:cubicBezTo>
                    <a:pt x="62" y="38"/>
                    <a:pt x="62" y="38"/>
                    <a:pt x="62" y="38"/>
                  </a:cubicBezTo>
                  <a:cubicBezTo>
                    <a:pt x="62" y="37"/>
                    <a:pt x="62" y="35"/>
                    <a:pt x="62" y="34"/>
                  </a:cubicBezTo>
                  <a:cubicBezTo>
                    <a:pt x="62" y="33"/>
                    <a:pt x="62" y="31"/>
                    <a:pt x="62" y="30"/>
                  </a:cubicBezTo>
                  <a:cubicBezTo>
                    <a:pt x="67" y="27"/>
                    <a:pt x="67" y="27"/>
                    <a:pt x="67" y="27"/>
                  </a:cubicBezTo>
                  <a:cubicBezTo>
                    <a:pt x="68" y="26"/>
                    <a:pt x="68" y="25"/>
                    <a:pt x="67" y="24"/>
                  </a:cubicBezTo>
                  <a:cubicBezTo>
                    <a:pt x="59" y="10"/>
                    <a:pt x="59" y="10"/>
                    <a:pt x="59" y="10"/>
                  </a:cubicBezTo>
                  <a:cubicBezTo>
                    <a:pt x="59" y="10"/>
                    <a:pt x="59" y="9"/>
                    <a:pt x="58" y="9"/>
                  </a:cubicBezTo>
                  <a:cubicBezTo>
                    <a:pt x="58" y="9"/>
                    <a:pt x="57" y="9"/>
                    <a:pt x="57" y="9"/>
                  </a:cubicBezTo>
                  <a:cubicBezTo>
                    <a:pt x="52" y="12"/>
                    <a:pt x="52" y="12"/>
                    <a:pt x="52" y="12"/>
                  </a:cubicBezTo>
                  <a:cubicBezTo>
                    <a:pt x="50" y="10"/>
                    <a:pt x="47" y="9"/>
                    <a:pt x="44" y="8"/>
                  </a:cubicBezTo>
                  <a:cubicBezTo>
                    <a:pt x="44" y="2"/>
                    <a:pt x="44" y="2"/>
                    <a:pt x="44" y="2"/>
                  </a:cubicBezTo>
                  <a:cubicBezTo>
                    <a:pt x="44" y="1"/>
                    <a:pt x="43" y="0"/>
                    <a:pt x="42" y="0"/>
                  </a:cubicBezTo>
                  <a:cubicBezTo>
                    <a:pt x="26" y="0"/>
                    <a:pt x="26" y="0"/>
                    <a:pt x="26" y="0"/>
                  </a:cubicBezTo>
                  <a:cubicBezTo>
                    <a:pt x="25" y="0"/>
                    <a:pt x="24" y="1"/>
                    <a:pt x="24" y="2"/>
                  </a:cubicBezTo>
                  <a:cubicBezTo>
                    <a:pt x="24" y="8"/>
                    <a:pt x="24" y="8"/>
                    <a:pt x="24" y="8"/>
                  </a:cubicBezTo>
                  <a:cubicBezTo>
                    <a:pt x="22" y="9"/>
                    <a:pt x="19" y="10"/>
                    <a:pt x="17" y="12"/>
                  </a:cubicBezTo>
                  <a:cubicBezTo>
                    <a:pt x="11" y="9"/>
                    <a:pt x="11" y="9"/>
                    <a:pt x="11" y="9"/>
                  </a:cubicBezTo>
                  <a:cubicBezTo>
                    <a:pt x="10" y="9"/>
                    <a:pt x="9" y="9"/>
                    <a:pt x="9" y="10"/>
                  </a:cubicBezTo>
                  <a:cubicBezTo>
                    <a:pt x="1" y="24"/>
                    <a:pt x="1" y="24"/>
                    <a:pt x="1" y="24"/>
                  </a:cubicBezTo>
                  <a:cubicBezTo>
                    <a:pt x="0" y="24"/>
                    <a:pt x="0" y="25"/>
                    <a:pt x="0" y="25"/>
                  </a:cubicBezTo>
                  <a:cubicBezTo>
                    <a:pt x="1" y="26"/>
                    <a:pt x="1" y="26"/>
                    <a:pt x="1" y="27"/>
                  </a:cubicBezTo>
                  <a:cubicBezTo>
                    <a:pt x="6" y="30"/>
                    <a:pt x="6" y="30"/>
                    <a:pt x="6" y="30"/>
                  </a:cubicBezTo>
                  <a:cubicBezTo>
                    <a:pt x="6" y="31"/>
                    <a:pt x="6" y="33"/>
                    <a:pt x="6" y="34"/>
                  </a:cubicBezTo>
                  <a:cubicBezTo>
                    <a:pt x="6" y="35"/>
                    <a:pt x="6" y="37"/>
                    <a:pt x="6" y="38"/>
                  </a:cubicBezTo>
                  <a:cubicBezTo>
                    <a:pt x="1" y="41"/>
                    <a:pt x="1" y="41"/>
                    <a:pt x="1" y="41"/>
                  </a:cubicBezTo>
                  <a:cubicBezTo>
                    <a:pt x="0" y="42"/>
                    <a:pt x="0" y="43"/>
                    <a:pt x="1" y="44"/>
                  </a:cubicBezTo>
                  <a:cubicBezTo>
                    <a:pt x="9" y="58"/>
                    <a:pt x="9" y="58"/>
                    <a:pt x="9" y="58"/>
                  </a:cubicBezTo>
                  <a:cubicBezTo>
                    <a:pt x="9" y="59"/>
                    <a:pt x="10" y="59"/>
                    <a:pt x="11" y="59"/>
                  </a:cubicBezTo>
                  <a:cubicBezTo>
                    <a:pt x="17" y="56"/>
                    <a:pt x="17" y="56"/>
                    <a:pt x="17" y="56"/>
                  </a:cubicBezTo>
                  <a:cubicBezTo>
                    <a:pt x="19" y="58"/>
                    <a:pt x="22" y="59"/>
                    <a:pt x="24" y="60"/>
                  </a:cubicBezTo>
                  <a:cubicBezTo>
                    <a:pt x="24" y="66"/>
                    <a:pt x="24" y="66"/>
                    <a:pt x="24" y="66"/>
                  </a:cubicBezTo>
                  <a:cubicBezTo>
                    <a:pt x="24" y="67"/>
                    <a:pt x="25" y="68"/>
                    <a:pt x="26" y="68"/>
                  </a:cubicBezTo>
                  <a:cubicBezTo>
                    <a:pt x="42" y="68"/>
                    <a:pt x="42" y="68"/>
                    <a:pt x="42" y="68"/>
                  </a:cubicBezTo>
                  <a:cubicBezTo>
                    <a:pt x="43" y="68"/>
                    <a:pt x="44" y="67"/>
                    <a:pt x="44" y="66"/>
                  </a:cubicBezTo>
                  <a:cubicBezTo>
                    <a:pt x="44" y="60"/>
                    <a:pt x="44" y="60"/>
                    <a:pt x="44" y="60"/>
                  </a:cubicBezTo>
                  <a:cubicBezTo>
                    <a:pt x="47" y="59"/>
                    <a:pt x="50" y="58"/>
                    <a:pt x="52" y="56"/>
                  </a:cubicBezTo>
                  <a:cubicBezTo>
                    <a:pt x="57" y="59"/>
                    <a:pt x="57" y="59"/>
                    <a:pt x="57" y="59"/>
                  </a:cubicBezTo>
                  <a:cubicBezTo>
                    <a:pt x="57" y="59"/>
                    <a:pt x="58" y="59"/>
                    <a:pt x="58" y="59"/>
                  </a:cubicBezTo>
                  <a:cubicBezTo>
                    <a:pt x="59" y="59"/>
                    <a:pt x="59" y="58"/>
                    <a:pt x="60" y="58"/>
                  </a:cubicBezTo>
                  <a:cubicBezTo>
                    <a:pt x="68" y="44"/>
                    <a:pt x="68" y="44"/>
                    <a:pt x="68" y="44"/>
                  </a:cubicBezTo>
                  <a:cubicBezTo>
                    <a:pt x="68" y="43"/>
                    <a:pt x="68" y="42"/>
                    <a:pt x="67" y="41"/>
                  </a:cubicBezTo>
                  <a:close/>
                  <a:moveTo>
                    <a:pt x="34" y="48"/>
                  </a:moveTo>
                  <a:cubicBezTo>
                    <a:pt x="26" y="48"/>
                    <a:pt x="20" y="42"/>
                    <a:pt x="20" y="34"/>
                  </a:cubicBezTo>
                  <a:cubicBezTo>
                    <a:pt x="20" y="26"/>
                    <a:pt x="26" y="20"/>
                    <a:pt x="34" y="20"/>
                  </a:cubicBezTo>
                  <a:cubicBezTo>
                    <a:pt x="42" y="20"/>
                    <a:pt x="48" y="26"/>
                    <a:pt x="48" y="34"/>
                  </a:cubicBezTo>
                  <a:cubicBezTo>
                    <a:pt x="48" y="42"/>
                    <a:pt x="42" y="48"/>
                    <a:pt x="34"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lt1"/>
                </a:solidFill>
              </a:endParaRPr>
            </a:p>
          </p:txBody>
        </p:sp>
        <p:sp>
          <p:nvSpPr>
            <p:cNvPr id="62" name="Freeform 61">
              <a:extLst>
                <a:ext uri="{FF2B5EF4-FFF2-40B4-BE49-F238E27FC236}">
                  <a16:creationId xmlns:a16="http://schemas.microsoft.com/office/drawing/2014/main" id="{CE2CC93B-A4CE-A94D-AF57-0C3D69BD3C02}"/>
                </a:ext>
              </a:extLst>
            </p:cNvPr>
            <p:cNvSpPr>
              <a:spLocks noEditPoints="1"/>
            </p:cNvSpPr>
            <p:nvPr/>
          </p:nvSpPr>
          <p:spPr bwMode="auto">
            <a:xfrm>
              <a:off x="5765800" y="3971925"/>
              <a:ext cx="149225" cy="150813"/>
            </a:xfrm>
            <a:custGeom>
              <a:avLst/>
              <a:gdLst>
                <a:gd name="T0" fmla="*/ 39 w 40"/>
                <a:gd name="T1" fmla="*/ 24 h 40"/>
                <a:gd name="T2" fmla="*/ 36 w 40"/>
                <a:gd name="T3" fmla="*/ 22 h 40"/>
                <a:gd name="T4" fmla="*/ 36 w 40"/>
                <a:gd name="T5" fmla="*/ 20 h 40"/>
                <a:gd name="T6" fmla="*/ 36 w 40"/>
                <a:gd name="T7" fmla="*/ 18 h 40"/>
                <a:gd name="T8" fmla="*/ 39 w 40"/>
                <a:gd name="T9" fmla="*/ 16 h 40"/>
                <a:gd name="T10" fmla="*/ 39 w 40"/>
                <a:gd name="T11" fmla="*/ 13 h 40"/>
                <a:gd name="T12" fmla="*/ 35 w 40"/>
                <a:gd name="T13" fmla="*/ 7 h 40"/>
                <a:gd name="T14" fmla="*/ 34 w 40"/>
                <a:gd name="T15" fmla="*/ 6 h 40"/>
                <a:gd name="T16" fmla="*/ 33 w 40"/>
                <a:gd name="T17" fmla="*/ 6 h 40"/>
                <a:gd name="T18" fmla="*/ 30 w 40"/>
                <a:gd name="T19" fmla="*/ 7 h 40"/>
                <a:gd name="T20" fmla="*/ 26 w 40"/>
                <a:gd name="T21" fmla="*/ 5 h 40"/>
                <a:gd name="T22" fmla="*/ 26 w 40"/>
                <a:gd name="T23" fmla="*/ 2 h 40"/>
                <a:gd name="T24" fmla="*/ 24 w 40"/>
                <a:gd name="T25" fmla="*/ 0 h 40"/>
                <a:gd name="T26" fmla="*/ 16 w 40"/>
                <a:gd name="T27" fmla="*/ 0 h 40"/>
                <a:gd name="T28" fmla="*/ 14 w 40"/>
                <a:gd name="T29" fmla="*/ 2 h 40"/>
                <a:gd name="T30" fmla="*/ 14 w 40"/>
                <a:gd name="T31" fmla="*/ 5 h 40"/>
                <a:gd name="T32" fmla="*/ 10 w 40"/>
                <a:gd name="T33" fmla="*/ 7 h 40"/>
                <a:gd name="T34" fmla="*/ 8 w 40"/>
                <a:gd name="T35" fmla="*/ 6 h 40"/>
                <a:gd name="T36" fmla="*/ 5 w 40"/>
                <a:gd name="T37" fmla="*/ 7 h 40"/>
                <a:gd name="T38" fmla="*/ 1 w 40"/>
                <a:gd name="T39" fmla="*/ 13 h 40"/>
                <a:gd name="T40" fmla="*/ 1 w 40"/>
                <a:gd name="T41" fmla="*/ 15 h 40"/>
                <a:gd name="T42" fmla="*/ 1 w 40"/>
                <a:gd name="T43" fmla="*/ 16 h 40"/>
                <a:gd name="T44" fmla="*/ 4 w 40"/>
                <a:gd name="T45" fmla="*/ 18 h 40"/>
                <a:gd name="T46" fmla="*/ 4 w 40"/>
                <a:gd name="T47" fmla="*/ 20 h 40"/>
                <a:gd name="T48" fmla="*/ 4 w 40"/>
                <a:gd name="T49" fmla="*/ 22 h 40"/>
                <a:gd name="T50" fmla="*/ 1 w 40"/>
                <a:gd name="T51" fmla="*/ 24 h 40"/>
                <a:gd name="T52" fmla="*/ 1 w 40"/>
                <a:gd name="T53" fmla="*/ 25 h 40"/>
                <a:gd name="T54" fmla="*/ 1 w 40"/>
                <a:gd name="T55" fmla="*/ 27 h 40"/>
                <a:gd name="T56" fmla="*/ 5 w 40"/>
                <a:gd name="T57" fmla="*/ 33 h 40"/>
                <a:gd name="T58" fmla="*/ 7 w 40"/>
                <a:gd name="T59" fmla="*/ 34 h 40"/>
                <a:gd name="T60" fmla="*/ 10 w 40"/>
                <a:gd name="T61" fmla="*/ 33 h 40"/>
                <a:gd name="T62" fmla="*/ 14 w 40"/>
                <a:gd name="T63" fmla="*/ 35 h 40"/>
                <a:gd name="T64" fmla="*/ 14 w 40"/>
                <a:gd name="T65" fmla="*/ 38 h 40"/>
                <a:gd name="T66" fmla="*/ 16 w 40"/>
                <a:gd name="T67" fmla="*/ 40 h 40"/>
                <a:gd name="T68" fmla="*/ 24 w 40"/>
                <a:gd name="T69" fmla="*/ 40 h 40"/>
                <a:gd name="T70" fmla="*/ 26 w 40"/>
                <a:gd name="T71" fmla="*/ 38 h 40"/>
                <a:gd name="T72" fmla="*/ 26 w 40"/>
                <a:gd name="T73" fmla="*/ 35 h 40"/>
                <a:gd name="T74" fmla="*/ 30 w 40"/>
                <a:gd name="T75" fmla="*/ 33 h 40"/>
                <a:gd name="T76" fmla="*/ 33 w 40"/>
                <a:gd name="T77" fmla="*/ 34 h 40"/>
                <a:gd name="T78" fmla="*/ 34 w 40"/>
                <a:gd name="T79" fmla="*/ 34 h 40"/>
                <a:gd name="T80" fmla="*/ 35 w 40"/>
                <a:gd name="T81" fmla="*/ 33 h 40"/>
                <a:gd name="T82" fmla="*/ 39 w 40"/>
                <a:gd name="T83" fmla="*/ 27 h 40"/>
                <a:gd name="T84" fmla="*/ 39 w 40"/>
                <a:gd name="T85" fmla="*/ 24 h 40"/>
                <a:gd name="T86" fmla="*/ 20 w 40"/>
                <a:gd name="T87" fmla="*/ 28 h 40"/>
                <a:gd name="T88" fmla="*/ 12 w 40"/>
                <a:gd name="T89" fmla="*/ 20 h 40"/>
                <a:gd name="T90" fmla="*/ 20 w 40"/>
                <a:gd name="T91" fmla="*/ 12 h 40"/>
                <a:gd name="T92" fmla="*/ 28 w 40"/>
                <a:gd name="T93" fmla="*/ 20 h 40"/>
                <a:gd name="T94" fmla="*/ 20 w 40"/>
                <a:gd name="T95"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 h="40">
                  <a:moveTo>
                    <a:pt x="39" y="24"/>
                  </a:moveTo>
                  <a:cubicBezTo>
                    <a:pt x="36" y="22"/>
                    <a:pt x="36" y="22"/>
                    <a:pt x="36" y="22"/>
                  </a:cubicBezTo>
                  <a:cubicBezTo>
                    <a:pt x="36" y="21"/>
                    <a:pt x="36" y="21"/>
                    <a:pt x="36" y="20"/>
                  </a:cubicBezTo>
                  <a:cubicBezTo>
                    <a:pt x="36" y="19"/>
                    <a:pt x="36" y="19"/>
                    <a:pt x="36" y="18"/>
                  </a:cubicBezTo>
                  <a:cubicBezTo>
                    <a:pt x="39" y="16"/>
                    <a:pt x="39" y="16"/>
                    <a:pt x="39" y="16"/>
                  </a:cubicBezTo>
                  <a:cubicBezTo>
                    <a:pt x="40" y="16"/>
                    <a:pt x="40" y="14"/>
                    <a:pt x="39" y="13"/>
                  </a:cubicBezTo>
                  <a:cubicBezTo>
                    <a:pt x="35" y="7"/>
                    <a:pt x="35" y="7"/>
                    <a:pt x="35" y="7"/>
                  </a:cubicBezTo>
                  <a:cubicBezTo>
                    <a:pt x="35" y="6"/>
                    <a:pt x="35" y="6"/>
                    <a:pt x="34" y="6"/>
                  </a:cubicBezTo>
                  <a:cubicBezTo>
                    <a:pt x="34" y="5"/>
                    <a:pt x="33" y="6"/>
                    <a:pt x="33" y="6"/>
                  </a:cubicBezTo>
                  <a:cubicBezTo>
                    <a:pt x="30" y="7"/>
                    <a:pt x="30" y="7"/>
                    <a:pt x="30" y="7"/>
                  </a:cubicBezTo>
                  <a:cubicBezTo>
                    <a:pt x="29" y="6"/>
                    <a:pt x="28" y="6"/>
                    <a:pt x="26" y="5"/>
                  </a:cubicBezTo>
                  <a:cubicBezTo>
                    <a:pt x="26" y="2"/>
                    <a:pt x="26" y="2"/>
                    <a:pt x="26" y="2"/>
                  </a:cubicBezTo>
                  <a:cubicBezTo>
                    <a:pt x="26" y="1"/>
                    <a:pt x="25" y="0"/>
                    <a:pt x="24" y="0"/>
                  </a:cubicBezTo>
                  <a:cubicBezTo>
                    <a:pt x="16" y="0"/>
                    <a:pt x="16" y="0"/>
                    <a:pt x="16" y="0"/>
                  </a:cubicBezTo>
                  <a:cubicBezTo>
                    <a:pt x="15" y="0"/>
                    <a:pt x="14" y="1"/>
                    <a:pt x="14" y="2"/>
                  </a:cubicBezTo>
                  <a:cubicBezTo>
                    <a:pt x="14" y="5"/>
                    <a:pt x="14" y="5"/>
                    <a:pt x="14" y="5"/>
                  </a:cubicBezTo>
                  <a:cubicBezTo>
                    <a:pt x="13" y="6"/>
                    <a:pt x="12" y="7"/>
                    <a:pt x="10" y="7"/>
                  </a:cubicBezTo>
                  <a:cubicBezTo>
                    <a:pt x="8" y="6"/>
                    <a:pt x="8" y="6"/>
                    <a:pt x="8" y="6"/>
                  </a:cubicBezTo>
                  <a:cubicBezTo>
                    <a:pt x="7" y="5"/>
                    <a:pt x="5" y="6"/>
                    <a:pt x="5" y="7"/>
                  </a:cubicBezTo>
                  <a:cubicBezTo>
                    <a:pt x="1" y="13"/>
                    <a:pt x="1" y="13"/>
                    <a:pt x="1" y="13"/>
                  </a:cubicBezTo>
                  <a:cubicBezTo>
                    <a:pt x="0" y="14"/>
                    <a:pt x="0" y="14"/>
                    <a:pt x="1" y="15"/>
                  </a:cubicBezTo>
                  <a:cubicBezTo>
                    <a:pt x="1" y="15"/>
                    <a:pt x="1" y="16"/>
                    <a:pt x="1" y="16"/>
                  </a:cubicBezTo>
                  <a:cubicBezTo>
                    <a:pt x="4" y="18"/>
                    <a:pt x="4" y="18"/>
                    <a:pt x="4" y="18"/>
                  </a:cubicBezTo>
                  <a:cubicBezTo>
                    <a:pt x="4" y="19"/>
                    <a:pt x="4" y="19"/>
                    <a:pt x="4" y="20"/>
                  </a:cubicBezTo>
                  <a:cubicBezTo>
                    <a:pt x="4" y="21"/>
                    <a:pt x="4" y="21"/>
                    <a:pt x="4" y="22"/>
                  </a:cubicBezTo>
                  <a:cubicBezTo>
                    <a:pt x="1" y="24"/>
                    <a:pt x="1" y="24"/>
                    <a:pt x="1" y="24"/>
                  </a:cubicBezTo>
                  <a:cubicBezTo>
                    <a:pt x="1" y="24"/>
                    <a:pt x="1" y="25"/>
                    <a:pt x="1" y="25"/>
                  </a:cubicBezTo>
                  <a:cubicBezTo>
                    <a:pt x="0" y="26"/>
                    <a:pt x="0" y="26"/>
                    <a:pt x="1" y="27"/>
                  </a:cubicBezTo>
                  <a:cubicBezTo>
                    <a:pt x="5" y="33"/>
                    <a:pt x="5" y="33"/>
                    <a:pt x="5" y="33"/>
                  </a:cubicBezTo>
                  <a:cubicBezTo>
                    <a:pt x="5" y="34"/>
                    <a:pt x="6" y="35"/>
                    <a:pt x="7" y="34"/>
                  </a:cubicBezTo>
                  <a:cubicBezTo>
                    <a:pt x="10" y="33"/>
                    <a:pt x="10" y="33"/>
                    <a:pt x="10" y="33"/>
                  </a:cubicBezTo>
                  <a:cubicBezTo>
                    <a:pt x="12" y="33"/>
                    <a:pt x="13" y="34"/>
                    <a:pt x="14" y="35"/>
                  </a:cubicBezTo>
                  <a:cubicBezTo>
                    <a:pt x="14" y="38"/>
                    <a:pt x="14" y="38"/>
                    <a:pt x="14" y="38"/>
                  </a:cubicBezTo>
                  <a:cubicBezTo>
                    <a:pt x="14" y="39"/>
                    <a:pt x="15" y="40"/>
                    <a:pt x="16" y="40"/>
                  </a:cubicBezTo>
                  <a:cubicBezTo>
                    <a:pt x="24" y="40"/>
                    <a:pt x="24" y="40"/>
                    <a:pt x="24" y="40"/>
                  </a:cubicBezTo>
                  <a:cubicBezTo>
                    <a:pt x="25" y="40"/>
                    <a:pt x="26" y="39"/>
                    <a:pt x="26" y="38"/>
                  </a:cubicBezTo>
                  <a:cubicBezTo>
                    <a:pt x="26" y="35"/>
                    <a:pt x="26" y="35"/>
                    <a:pt x="26" y="35"/>
                  </a:cubicBezTo>
                  <a:cubicBezTo>
                    <a:pt x="28" y="34"/>
                    <a:pt x="29" y="34"/>
                    <a:pt x="30" y="33"/>
                  </a:cubicBezTo>
                  <a:cubicBezTo>
                    <a:pt x="33" y="34"/>
                    <a:pt x="33" y="34"/>
                    <a:pt x="33" y="34"/>
                  </a:cubicBezTo>
                  <a:cubicBezTo>
                    <a:pt x="33" y="34"/>
                    <a:pt x="34" y="35"/>
                    <a:pt x="34" y="34"/>
                  </a:cubicBezTo>
                  <a:cubicBezTo>
                    <a:pt x="35" y="34"/>
                    <a:pt x="35" y="34"/>
                    <a:pt x="35" y="33"/>
                  </a:cubicBezTo>
                  <a:cubicBezTo>
                    <a:pt x="39" y="27"/>
                    <a:pt x="39" y="27"/>
                    <a:pt x="39" y="27"/>
                  </a:cubicBezTo>
                  <a:cubicBezTo>
                    <a:pt x="40" y="26"/>
                    <a:pt x="40" y="24"/>
                    <a:pt x="39" y="24"/>
                  </a:cubicBezTo>
                  <a:close/>
                  <a:moveTo>
                    <a:pt x="20" y="28"/>
                  </a:moveTo>
                  <a:cubicBezTo>
                    <a:pt x="16" y="28"/>
                    <a:pt x="12" y="24"/>
                    <a:pt x="12" y="20"/>
                  </a:cubicBezTo>
                  <a:cubicBezTo>
                    <a:pt x="12" y="16"/>
                    <a:pt x="16" y="12"/>
                    <a:pt x="20" y="12"/>
                  </a:cubicBezTo>
                  <a:cubicBezTo>
                    <a:pt x="24" y="12"/>
                    <a:pt x="28" y="16"/>
                    <a:pt x="28" y="20"/>
                  </a:cubicBezTo>
                  <a:cubicBezTo>
                    <a:pt x="28" y="24"/>
                    <a:pt x="24" y="28"/>
                    <a:pt x="20" y="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lt1"/>
                </a:solidFill>
              </a:endParaRPr>
            </a:p>
          </p:txBody>
        </p:sp>
      </p:grpSp>
      <p:grpSp>
        <p:nvGrpSpPr>
          <p:cNvPr id="120" name="Group 119">
            <a:extLst>
              <a:ext uri="{FF2B5EF4-FFF2-40B4-BE49-F238E27FC236}">
                <a16:creationId xmlns:a16="http://schemas.microsoft.com/office/drawing/2014/main" id="{12252ED4-B5D1-FE49-814E-A22077B02999}"/>
              </a:ext>
            </a:extLst>
          </p:cNvPr>
          <p:cNvGrpSpPr/>
          <p:nvPr/>
        </p:nvGrpSpPr>
        <p:grpSpPr>
          <a:xfrm>
            <a:off x="12188825" y="3620156"/>
            <a:ext cx="4916836" cy="4609444"/>
            <a:chOff x="1954074" y="4675438"/>
            <a:chExt cx="3838905" cy="3598903"/>
          </a:xfrm>
        </p:grpSpPr>
        <p:graphicFrame>
          <p:nvGraphicFramePr>
            <p:cNvPr id="121" name="Chart 120">
              <a:extLst>
                <a:ext uri="{FF2B5EF4-FFF2-40B4-BE49-F238E27FC236}">
                  <a16:creationId xmlns:a16="http://schemas.microsoft.com/office/drawing/2014/main" id="{50611C04-0F73-9F42-B45A-8E532F4D5C2B}"/>
                </a:ext>
              </a:extLst>
            </p:cNvPr>
            <p:cNvGraphicFramePr/>
            <p:nvPr/>
          </p:nvGraphicFramePr>
          <p:xfrm>
            <a:off x="1954074" y="4675438"/>
            <a:ext cx="3838905" cy="3598903"/>
          </p:xfrm>
          <a:graphic>
            <a:graphicData uri="http://schemas.openxmlformats.org/drawingml/2006/chart">
              <c:chart xmlns:c="http://schemas.openxmlformats.org/drawingml/2006/chart" xmlns:r="http://schemas.openxmlformats.org/officeDocument/2006/relationships" r:id="rId3"/>
            </a:graphicData>
          </a:graphic>
        </p:graphicFrame>
        <p:grpSp>
          <p:nvGrpSpPr>
            <p:cNvPr id="122" name="Group 121">
              <a:extLst>
                <a:ext uri="{FF2B5EF4-FFF2-40B4-BE49-F238E27FC236}">
                  <a16:creationId xmlns:a16="http://schemas.microsoft.com/office/drawing/2014/main" id="{0CF15081-B0B6-114C-AAD1-93E91C784EC6}"/>
                </a:ext>
              </a:extLst>
            </p:cNvPr>
            <p:cNvGrpSpPr/>
            <p:nvPr/>
          </p:nvGrpSpPr>
          <p:grpSpPr>
            <a:xfrm>
              <a:off x="2652495" y="5870172"/>
              <a:ext cx="2442062" cy="1209434"/>
              <a:chOff x="9092368" y="10966967"/>
              <a:chExt cx="2442062" cy="1209434"/>
            </a:xfrm>
          </p:grpSpPr>
          <p:sp>
            <p:nvSpPr>
              <p:cNvPr id="123" name="TextBox 122">
                <a:extLst>
                  <a:ext uri="{FF2B5EF4-FFF2-40B4-BE49-F238E27FC236}">
                    <a16:creationId xmlns:a16="http://schemas.microsoft.com/office/drawing/2014/main" id="{ACC70932-84FC-B14D-A234-3CF773F0A783}"/>
                  </a:ext>
                </a:extLst>
              </p:cNvPr>
              <p:cNvSpPr txBox="1"/>
              <p:nvPr/>
            </p:nvSpPr>
            <p:spPr>
              <a:xfrm>
                <a:off x="9382953" y="10966967"/>
                <a:ext cx="1860892" cy="563103"/>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Develop</a:t>
                </a:r>
              </a:p>
            </p:txBody>
          </p:sp>
          <p:sp>
            <p:nvSpPr>
              <p:cNvPr id="124" name="Rectangle 123">
                <a:extLst>
                  <a:ext uri="{FF2B5EF4-FFF2-40B4-BE49-F238E27FC236}">
                    <a16:creationId xmlns:a16="http://schemas.microsoft.com/office/drawing/2014/main" id="{0936B551-6F0E-D142-8A9B-0EDFAA721582}"/>
                  </a:ext>
                </a:extLst>
              </p:cNvPr>
              <p:cNvSpPr/>
              <p:nvPr/>
            </p:nvSpPr>
            <p:spPr>
              <a:xfrm>
                <a:off x="9092368" y="11530070"/>
                <a:ext cx="2442062"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$110.5K</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grpSp>
        <p:nvGrpSpPr>
          <p:cNvPr id="125" name="Group 124">
            <a:extLst>
              <a:ext uri="{FF2B5EF4-FFF2-40B4-BE49-F238E27FC236}">
                <a16:creationId xmlns:a16="http://schemas.microsoft.com/office/drawing/2014/main" id="{AC874708-41E2-AD42-802F-E7B5D6609179}"/>
              </a:ext>
            </a:extLst>
          </p:cNvPr>
          <p:cNvGrpSpPr/>
          <p:nvPr/>
        </p:nvGrpSpPr>
        <p:grpSpPr>
          <a:xfrm>
            <a:off x="17817950" y="3620156"/>
            <a:ext cx="4916836" cy="4609444"/>
            <a:chOff x="6010342" y="4675438"/>
            <a:chExt cx="3838905" cy="3598903"/>
          </a:xfrm>
        </p:grpSpPr>
        <p:graphicFrame>
          <p:nvGraphicFramePr>
            <p:cNvPr id="126" name="Chart 125">
              <a:extLst>
                <a:ext uri="{FF2B5EF4-FFF2-40B4-BE49-F238E27FC236}">
                  <a16:creationId xmlns:a16="http://schemas.microsoft.com/office/drawing/2014/main" id="{F7265D77-6DB7-B545-9FA3-B02BCAB6BCA0}"/>
                </a:ext>
              </a:extLst>
            </p:cNvPr>
            <p:cNvGraphicFramePr/>
            <p:nvPr/>
          </p:nvGraphicFramePr>
          <p:xfrm>
            <a:off x="6010342" y="4675438"/>
            <a:ext cx="3838905" cy="3598903"/>
          </p:xfrm>
          <a:graphic>
            <a:graphicData uri="http://schemas.openxmlformats.org/drawingml/2006/chart">
              <c:chart xmlns:c="http://schemas.openxmlformats.org/drawingml/2006/chart" xmlns:r="http://schemas.openxmlformats.org/officeDocument/2006/relationships" r:id="rId4"/>
            </a:graphicData>
          </a:graphic>
        </p:graphicFrame>
        <p:grpSp>
          <p:nvGrpSpPr>
            <p:cNvPr id="127" name="Group 126">
              <a:extLst>
                <a:ext uri="{FF2B5EF4-FFF2-40B4-BE49-F238E27FC236}">
                  <a16:creationId xmlns:a16="http://schemas.microsoft.com/office/drawing/2014/main" id="{686B4C39-B91D-364D-B480-9C94C7C8F2F2}"/>
                </a:ext>
              </a:extLst>
            </p:cNvPr>
            <p:cNvGrpSpPr/>
            <p:nvPr/>
          </p:nvGrpSpPr>
          <p:grpSpPr>
            <a:xfrm>
              <a:off x="6708763" y="5870172"/>
              <a:ext cx="2442062" cy="1209434"/>
              <a:chOff x="9092368" y="10966967"/>
              <a:chExt cx="2442062" cy="1209434"/>
            </a:xfrm>
          </p:grpSpPr>
          <p:sp>
            <p:nvSpPr>
              <p:cNvPr id="128" name="TextBox 127">
                <a:extLst>
                  <a:ext uri="{FF2B5EF4-FFF2-40B4-BE49-F238E27FC236}">
                    <a16:creationId xmlns:a16="http://schemas.microsoft.com/office/drawing/2014/main" id="{C5A999C1-831D-2141-A540-D9FD0A5913A0}"/>
                  </a:ext>
                </a:extLst>
              </p:cNvPr>
              <p:cNvSpPr txBox="1"/>
              <p:nvPr/>
            </p:nvSpPr>
            <p:spPr>
              <a:xfrm>
                <a:off x="9382953" y="10966967"/>
                <a:ext cx="1860892" cy="563103"/>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Analyze</a:t>
                </a:r>
              </a:p>
            </p:txBody>
          </p:sp>
          <p:sp>
            <p:nvSpPr>
              <p:cNvPr id="129" name="Rectangle 128">
                <a:extLst>
                  <a:ext uri="{FF2B5EF4-FFF2-40B4-BE49-F238E27FC236}">
                    <a16:creationId xmlns:a16="http://schemas.microsoft.com/office/drawing/2014/main" id="{7DB80D77-629A-9642-8387-4F80698C63FC}"/>
                  </a:ext>
                </a:extLst>
              </p:cNvPr>
              <p:cNvSpPr/>
              <p:nvPr/>
            </p:nvSpPr>
            <p:spPr>
              <a:xfrm>
                <a:off x="9092368" y="11530070"/>
                <a:ext cx="2442062"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$110.5K</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graphicFrame>
        <p:nvGraphicFramePr>
          <p:cNvPr id="130" name="Chart 129">
            <a:extLst>
              <a:ext uri="{FF2B5EF4-FFF2-40B4-BE49-F238E27FC236}">
                <a16:creationId xmlns:a16="http://schemas.microsoft.com/office/drawing/2014/main" id="{BE0AC309-350F-4349-92F7-8A488759884D}"/>
              </a:ext>
            </a:extLst>
          </p:cNvPr>
          <p:cNvGraphicFramePr/>
          <p:nvPr/>
        </p:nvGraphicFramePr>
        <p:xfrm>
          <a:off x="12188825" y="8523849"/>
          <a:ext cx="10545961" cy="4160312"/>
        </p:xfrm>
        <a:graphic>
          <a:graphicData uri="http://schemas.openxmlformats.org/drawingml/2006/chart">
            <c:chart xmlns:c="http://schemas.openxmlformats.org/drawingml/2006/chart" xmlns:r="http://schemas.openxmlformats.org/officeDocument/2006/relationships" r:id="rId5"/>
          </a:graphicData>
        </a:graphic>
      </p:graphicFrame>
      <p:sp>
        <p:nvSpPr>
          <p:cNvPr id="29" name="CuadroTexto 350">
            <a:extLst>
              <a:ext uri="{FF2B5EF4-FFF2-40B4-BE49-F238E27FC236}">
                <a16:creationId xmlns:a16="http://schemas.microsoft.com/office/drawing/2014/main" id="{25289BBE-59FE-C44D-8BAC-4A0B46D97888}"/>
              </a:ext>
            </a:extLst>
          </p:cNvPr>
          <p:cNvSpPr txBox="1"/>
          <p:nvPr/>
        </p:nvSpPr>
        <p:spPr>
          <a:xfrm>
            <a:off x="7963183" y="1022190"/>
            <a:ext cx="8451353"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Financial Diagram</a:t>
            </a:r>
          </a:p>
        </p:txBody>
      </p:sp>
    </p:spTree>
    <p:extLst>
      <p:ext uri="{BB962C8B-B14F-4D97-AF65-F5344CB8AC3E}">
        <p14:creationId xmlns:p14="http://schemas.microsoft.com/office/powerpoint/2010/main" val="2632568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1C697F7-1037-5E4C-A9E8-74470B87FA8D}"/>
              </a:ext>
            </a:extLst>
          </p:cNvPr>
          <p:cNvGrpSpPr/>
          <p:nvPr/>
        </p:nvGrpSpPr>
        <p:grpSpPr>
          <a:xfrm>
            <a:off x="2332157" y="4382983"/>
            <a:ext cx="19713336" cy="7432131"/>
            <a:chOff x="2325592" y="3925783"/>
            <a:chExt cx="19713336" cy="7432131"/>
          </a:xfrm>
        </p:grpSpPr>
        <p:grpSp>
          <p:nvGrpSpPr>
            <p:cNvPr id="2" name="Group 1">
              <a:extLst>
                <a:ext uri="{FF2B5EF4-FFF2-40B4-BE49-F238E27FC236}">
                  <a16:creationId xmlns:a16="http://schemas.microsoft.com/office/drawing/2014/main" id="{EF85ACA3-2F13-5B4E-BC27-A3F3E3EB605C}"/>
                </a:ext>
              </a:extLst>
            </p:cNvPr>
            <p:cNvGrpSpPr/>
            <p:nvPr/>
          </p:nvGrpSpPr>
          <p:grpSpPr>
            <a:xfrm>
              <a:off x="2339677" y="4674472"/>
              <a:ext cx="19699251" cy="4150355"/>
              <a:chOff x="3219266" y="4937760"/>
              <a:chExt cx="17939118" cy="3779520"/>
            </a:xfrm>
          </p:grpSpPr>
          <p:sp>
            <p:nvSpPr>
              <p:cNvPr id="57" name="Right Arrow 56">
                <a:extLst>
                  <a:ext uri="{FF2B5EF4-FFF2-40B4-BE49-F238E27FC236}">
                    <a16:creationId xmlns:a16="http://schemas.microsoft.com/office/drawing/2014/main" id="{5F60A1C7-02D7-A640-BCC1-E0CC16C8521A}"/>
                  </a:ext>
                </a:extLst>
              </p:cNvPr>
              <p:cNvSpPr/>
              <p:nvPr/>
            </p:nvSpPr>
            <p:spPr>
              <a:xfrm>
                <a:off x="3219266" y="4937760"/>
                <a:ext cx="17939118" cy="3779520"/>
              </a:xfrm>
              <a:prstGeom prst="rightArrow">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61A9C7A8-798A-ED4C-B363-080134CEBB40}"/>
                  </a:ext>
                </a:extLst>
              </p:cNvPr>
              <p:cNvGrpSpPr/>
              <p:nvPr/>
            </p:nvGrpSpPr>
            <p:grpSpPr>
              <a:xfrm>
                <a:off x="5205915" y="6055192"/>
                <a:ext cx="1519396" cy="1500346"/>
                <a:chOff x="15564409" y="4765103"/>
                <a:chExt cx="1519396" cy="1500346"/>
              </a:xfrm>
            </p:grpSpPr>
            <p:sp>
              <p:nvSpPr>
                <p:cNvPr id="59" name="Oval 58">
                  <a:extLst>
                    <a:ext uri="{FF2B5EF4-FFF2-40B4-BE49-F238E27FC236}">
                      <a16:creationId xmlns:a16="http://schemas.microsoft.com/office/drawing/2014/main" id="{5C836C87-2D3D-5246-9E2A-2231F555F811}"/>
                    </a:ext>
                  </a:extLst>
                </p:cNvPr>
                <p:cNvSpPr/>
                <p:nvPr/>
              </p:nvSpPr>
              <p:spPr>
                <a:xfrm>
                  <a:off x="15564409" y="4765103"/>
                  <a:ext cx="1500348" cy="15003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74C9265E-4DC2-5A45-96B6-226838D74D48}"/>
                    </a:ext>
                  </a:extLst>
                </p:cNvPr>
                <p:cNvSpPr txBox="1"/>
                <p:nvPr/>
              </p:nvSpPr>
              <p:spPr>
                <a:xfrm>
                  <a:off x="15583459" y="5157972"/>
                  <a:ext cx="1500346" cy="75674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20%</a:t>
                  </a:r>
                </a:p>
              </p:txBody>
            </p:sp>
          </p:grpSp>
          <p:grpSp>
            <p:nvGrpSpPr>
              <p:cNvPr id="61" name="Group 60">
                <a:extLst>
                  <a:ext uri="{FF2B5EF4-FFF2-40B4-BE49-F238E27FC236}">
                    <a16:creationId xmlns:a16="http://schemas.microsoft.com/office/drawing/2014/main" id="{CDA7BA62-0B16-D445-ABA6-BDFDB70C2DDE}"/>
                  </a:ext>
                </a:extLst>
              </p:cNvPr>
              <p:cNvGrpSpPr/>
              <p:nvPr/>
            </p:nvGrpSpPr>
            <p:grpSpPr>
              <a:xfrm>
                <a:off x="11534430" y="6107827"/>
                <a:ext cx="1519396" cy="1500346"/>
                <a:chOff x="15564409" y="7359059"/>
                <a:chExt cx="1519396" cy="1500346"/>
              </a:xfrm>
            </p:grpSpPr>
            <p:sp>
              <p:nvSpPr>
                <p:cNvPr id="65" name="Oval 64">
                  <a:extLst>
                    <a:ext uri="{FF2B5EF4-FFF2-40B4-BE49-F238E27FC236}">
                      <a16:creationId xmlns:a16="http://schemas.microsoft.com/office/drawing/2014/main" id="{91FE8A73-4360-E247-AF65-730D287C97C8}"/>
                    </a:ext>
                  </a:extLst>
                </p:cNvPr>
                <p:cNvSpPr/>
                <p:nvPr/>
              </p:nvSpPr>
              <p:spPr>
                <a:xfrm>
                  <a:off x="15564409" y="7359059"/>
                  <a:ext cx="1500348" cy="15003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ED8D1B45-8B35-D74B-8E1E-E7489768B52F}"/>
                    </a:ext>
                  </a:extLst>
                </p:cNvPr>
                <p:cNvSpPr txBox="1"/>
                <p:nvPr/>
              </p:nvSpPr>
              <p:spPr>
                <a:xfrm>
                  <a:off x="15583459" y="7751928"/>
                  <a:ext cx="1500346" cy="75674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60%</a:t>
                  </a:r>
                </a:p>
              </p:txBody>
            </p:sp>
          </p:grpSp>
          <p:grpSp>
            <p:nvGrpSpPr>
              <p:cNvPr id="71" name="Group 70">
                <a:extLst>
                  <a:ext uri="{FF2B5EF4-FFF2-40B4-BE49-F238E27FC236}">
                    <a16:creationId xmlns:a16="http://schemas.microsoft.com/office/drawing/2014/main" id="{D50F67B5-FC1C-1347-9D6C-C3CE1DABDC94}"/>
                  </a:ext>
                </a:extLst>
              </p:cNvPr>
              <p:cNvGrpSpPr/>
              <p:nvPr/>
            </p:nvGrpSpPr>
            <p:grpSpPr>
              <a:xfrm>
                <a:off x="17662077" y="6107827"/>
                <a:ext cx="1519396" cy="1500346"/>
                <a:chOff x="15564409" y="9953015"/>
                <a:chExt cx="1519396" cy="1500346"/>
              </a:xfrm>
            </p:grpSpPr>
            <p:sp>
              <p:nvSpPr>
                <p:cNvPr id="74" name="Oval 73">
                  <a:extLst>
                    <a:ext uri="{FF2B5EF4-FFF2-40B4-BE49-F238E27FC236}">
                      <a16:creationId xmlns:a16="http://schemas.microsoft.com/office/drawing/2014/main" id="{5F0943F0-68C6-784E-975B-B6A6DF268C99}"/>
                    </a:ext>
                  </a:extLst>
                </p:cNvPr>
                <p:cNvSpPr/>
                <p:nvPr/>
              </p:nvSpPr>
              <p:spPr>
                <a:xfrm>
                  <a:off x="15564409" y="9953015"/>
                  <a:ext cx="1500348" cy="15003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48D1711D-A212-B74C-992B-2504A24C914E}"/>
                    </a:ext>
                  </a:extLst>
                </p:cNvPr>
                <p:cNvSpPr txBox="1"/>
                <p:nvPr/>
              </p:nvSpPr>
              <p:spPr>
                <a:xfrm>
                  <a:off x="15583459" y="10345884"/>
                  <a:ext cx="1500346" cy="75674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70%</a:t>
                  </a:r>
                </a:p>
              </p:txBody>
            </p:sp>
          </p:grpSp>
        </p:grpSp>
        <p:grpSp>
          <p:nvGrpSpPr>
            <p:cNvPr id="11" name="Group 10">
              <a:extLst>
                <a:ext uri="{FF2B5EF4-FFF2-40B4-BE49-F238E27FC236}">
                  <a16:creationId xmlns:a16="http://schemas.microsoft.com/office/drawing/2014/main" id="{CE1D274D-732F-2147-BDED-320984A84EFE}"/>
                </a:ext>
              </a:extLst>
            </p:cNvPr>
            <p:cNvGrpSpPr/>
            <p:nvPr/>
          </p:nvGrpSpPr>
          <p:grpSpPr>
            <a:xfrm>
              <a:off x="2328985" y="8701330"/>
              <a:ext cx="16606716" cy="2656584"/>
              <a:chOff x="2328984" y="9573516"/>
              <a:chExt cx="19709944" cy="2935114"/>
            </a:xfrm>
          </p:grpSpPr>
          <p:grpSp>
            <p:nvGrpSpPr>
              <p:cNvPr id="10" name="Group 9">
                <a:extLst>
                  <a:ext uri="{FF2B5EF4-FFF2-40B4-BE49-F238E27FC236}">
                    <a16:creationId xmlns:a16="http://schemas.microsoft.com/office/drawing/2014/main" id="{FA5AA4CD-DD71-9E4C-9A7E-A33C4843052F}"/>
                  </a:ext>
                </a:extLst>
              </p:cNvPr>
              <p:cNvGrpSpPr/>
              <p:nvPr/>
            </p:nvGrpSpPr>
            <p:grpSpPr>
              <a:xfrm>
                <a:off x="2328984" y="9573516"/>
                <a:ext cx="6092900" cy="2935114"/>
                <a:chOff x="2328984" y="9573516"/>
                <a:chExt cx="6092900" cy="2935114"/>
              </a:xfrm>
            </p:grpSpPr>
            <p:sp>
              <p:nvSpPr>
                <p:cNvPr id="80" name="Rectangle 79">
                  <a:extLst>
                    <a:ext uri="{FF2B5EF4-FFF2-40B4-BE49-F238E27FC236}">
                      <a16:creationId xmlns:a16="http://schemas.microsoft.com/office/drawing/2014/main" id="{0AD80CCB-A948-2F40-B702-F46058395D33}"/>
                    </a:ext>
                  </a:extLst>
                </p:cNvPr>
                <p:cNvSpPr/>
                <p:nvPr/>
              </p:nvSpPr>
              <p:spPr>
                <a:xfrm>
                  <a:off x="2328984" y="9573516"/>
                  <a:ext cx="6092900" cy="29351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id="{F8761447-15E9-FD4F-BEE1-46B4C9A4F5AE}"/>
                    </a:ext>
                  </a:extLst>
                </p:cNvPr>
                <p:cNvGrpSpPr/>
                <p:nvPr/>
              </p:nvGrpSpPr>
              <p:grpSpPr>
                <a:xfrm>
                  <a:off x="3896222" y="10255942"/>
                  <a:ext cx="2958423" cy="1570261"/>
                  <a:chOff x="18384277" y="4841740"/>
                  <a:chExt cx="2694087" cy="1429958"/>
                </a:xfrm>
              </p:grpSpPr>
              <p:sp>
                <p:nvSpPr>
                  <p:cNvPr id="92" name="TextBox 91">
                    <a:extLst>
                      <a:ext uri="{FF2B5EF4-FFF2-40B4-BE49-F238E27FC236}">
                        <a16:creationId xmlns:a16="http://schemas.microsoft.com/office/drawing/2014/main" id="{A92BD39B-2E9E-EB4D-ADCC-5E856A5E8EFF}"/>
                      </a:ext>
                    </a:extLst>
                  </p:cNvPr>
                  <p:cNvSpPr txBox="1"/>
                  <p:nvPr/>
                </p:nvSpPr>
                <p:spPr>
                  <a:xfrm>
                    <a:off x="18704850" y="4841740"/>
                    <a:ext cx="2052939" cy="574068"/>
                  </a:xfrm>
                  <a:prstGeom prst="rect">
                    <a:avLst/>
                  </a:prstGeom>
                  <a:noFill/>
                </p:spPr>
                <p:txBody>
                  <a:bodyPr wrap="square" rtlCol="0">
                    <a:spAutoFit/>
                  </a:bodyPr>
                  <a:lstStyle/>
                  <a:p>
                    <a:pPr algn="ct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Develop</a:t>
                    </a:r>
                  </a:p>
                </p:txBody>
              </p:sp>
              <p:sp>
                <p:nvSpPr>
                  <p:cNvPr id="93" name="Rectangle 92">
                    <a:extLst>
                      <a:ext uri="{FF2B5EF4-FFF2-40B4-BE49-F238E27FC236}">
                        <a16:creationId xmlns:a16="http://schemas.microsoft.com/office/drawing/2014/main" id="{5F590918-229F-6945-9E4B-88C18ED0A89A}"/>
                      </a:ext>
                    </a:extLst>
                  </p:cNvPr>
                  <p:cNvSpPr/>
                  <p:nvPr/>
                </p:nvSpPr>
                <p:spPr>
                  <a:xfrm>
                    <a:off x="18384277" y="5440701"/>
                    <a:ext cx="2694087" cy="830997"/>
                  </a:xfrm>
                  <a:prstGeom prst="rect">
                    <a:avLst/>
                  </a:prstGeom>
                </p:spPr>
                <p:txBody>
                  <a:bodyPr wrap="square">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Montserrat" charset="0"/>
                      </a:rPr>
                      <a:t>$110.5K</a:t>
                    </a:r>
                    <a:endParaRPr lang="en-US" sz="7200" dirty="0">
                      <a:solidFill>
                        <a:schemeClr val="bg1"/>
                      </a:solidFill>
                      <a:latin typeface="Roboto Medium" panose="02000000000000000000" pitchFamily="2" charset="0"/>
                      <a:ea typeface="Roboto Medium" panose="02000000000000000000" pitchFamily="2" charset="0"/>
                      <a:cs typeface="Montserrat" charset="0"/>
                    </a:endParaRPr>
                  </a:p>
                </p:txBody>
              </p:sp>
            </p:grpSp>
          </p:grpSp>
          <p:grpSp>
            <p:nvGrpSpPr>
              <p:cNvPr id="9" name="Group 8">
                <a:extLst>
                  <a:ext uri="{FF2B5EF4-FFF2-40B4-BE49-F238E27FC236}">
                    <a16:creationId xmlns:a16="http://schemas.microsoft.com/office/drawing/2014/main" id="{F302B366-D194-F24B-9A8A-F71177749804}"/>
                  </a:ext>
                </a:extLst>
              </p:cNvPr>
              <p:cNvGrpSpPr/>
              <p:nvPr/>
            </p:nvGrpSpPr>
            <p:grpSpPr>
              <a:xfrm>
                <a:off x="9128253" y="9573516"/>
                <a:ext cx="6122099" cy="2935114"/>
                <a:chOff x="9128253" y="9573516"/>
                <a:chExt cx="6122099" cy="2935114"/>
              </a:xfrm>
            </p:grpSpPr>
            <p:sp>
              <p:nvSpPr>
                <p:cNvPr id="82" name="Rectangle 81">
                  <a:extLst>
                    <a:ext uri="{FF2B5EF4-FFF2-40B4-BE49-F238E27FC236}">
                      <a16:creationId xmlns:a16="http://schemas.microsoft.com/office/drawing/2014/main" id="{7F42D045-EBC8-2148-BACF-578D0C1489C8}"/>
                    </a:ext>
                  </a:extLst>
                </p:cNvPr>
                <p:cNvSpPr/>
                <p:nvPr/>
              </p:nvSpPr>
              <p:spPr>
                <a:xfrm>
                  <a:off x="9128253" y="9573516"/>
                  <a:ext cx="6122099" cy="2935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422A6809-C072-4A4F-8989-E8C09F79340D}"/>
                    </a:ext>
                  </a:extLst>
                </p:cNvPr>
                <p:cNvGrpSpPr/>
                <p:nvPr/>
              </p:nvGrpSpPr>
              <p:grpSpPr>
                <a:xfrm>
                  <a:off x="10710091" y="10255942"/>
                  <a:ext cx="2958423" cy="1570261"/>
                  <a:chOff x="18384277" y="4841740"/>
                  <a:chExt cx="2694087" cy="1429958"/>
                </a:xfrm>
              </p:grpSpPr>
              <p:sp>
                <p:nvSpPr>
                  <p:cNvPr id="95" name="TextBox 94">
                    <a:extLst>
                      <a:ext uri="{FF2B5EF4-FFF2-40B4-BE49-F238E27FC236}">
                        <a16:creationId xmlns:a16="http://schemas.microsoft.com/office/drawing/2014/main" id="{84DA468D-3F4C-B445-8068-42A94FDB26A4}"/>
                      </a:ext>
                    </a:extLst>
                  </p:cNvPr>
                  <p:cNvSpPr txBox="1"/>
                  <p:nvPr/>
                </p:nvSpPr>
                <p:spPr>
                  <a:xfrm>
                    <a:off x="18704850" y="4841740"/>
                    <a:ext cx="2052939" cy="574068"/>
                  </a:xfrm>
                  <a:prstGeom prst="rect">
                    <a:avLst/>
                  </a:prstGeom>
                  <a:noFill/>
                </p:spPr>
                <p:txBody>
                  <a:bodyPr wrap="square" rtlCol="0">
                    <a:spAutoFit/>
                  </a:bodyPr>
                  <a:lstStyle/>
                  <a:p>
                    <a:pPr algn="ct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Identify</a:t>
                    </a:r>
                  </a:p>
                </p:txBody>
              </p:sp>
              <p:sp>
                <p:nvSpPr>
                  <p:cNvPr id="97" name="Rectangle 96">
                    <a:extLst>
                      <a:ext uri="{FF2B5EF4-FFF2-40B4-BE49-F238E27FC236}">
                        <a16:creationId xmlns:a16="http://schemas.microsoft.com/office/drawing/2014/main" id="{322ED14A-DFE2-0645-BE97-C170E63BE26A}"/>
                      </a:ext>
                    </a:extLst>
                  </p:cNvPr>
                  <p:cNvSpPr/>
                  <p:nvPr/>
                </p:nvSpPr>
                <p:spPr>
                  <a:xfrm>
                    <a:off x="18384277" y="5440701"/>
                    <a:ext cx="2694087" cy="830997"/>
                  </a:xfrm>
                  <a:prstGeom prst="rect">
                    <a:avLst/>
                  </a:prstGeom>
                </p:spPr>
                <p:txBody>
                  <a:bodyPr wrap="square">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Montserrat" charset="0"/>
                      </a:rPr>
                      <a:t>$110.5K</a:t>
                    </a:r>
                    <a:endParaRPr lang="en-US" sz="7200" dirty="0">
                      <a:solidFill>
                        <a:schemeClr val="bg1"/>
                      </a:solidFill>
                      <a:latin typeface="Roboto Medium" panose="02000000000000000000" pitchFamily="2" charset="0"/>
                      <a:ea typeface="Roboto Medium" panose="02000000000000000000" pitchFamily="2" charset="0"/>
                      <a:cs typeface="Montserrat" charset="0"/>
                    </a:endParaRPr>
                  </a:p>
                </p:txBody>
              </p:sp>
            </p:grpSp>
          </p:grpSp>
          <p:grpSp>
            <p:nvGrpSpPr>
              <p:cNvPr id="5" name="Group 4">
                <a:extLst>
                  <a:ext uri="{FF2B5EF4-FFF2-40B4-BE49-F238E27FC236}">
                    <a16:creationId xmlns:a16="http://schemas.microsoft.com/office/drawing/2014/main" id="{9F76A7EC-4489-8F4D-BF3F-8E6C77F0482C}"/>
                  </a:ext>
                </a:extLst>
              </p:cNvPr>
              <p:cNvGrpSpPr/>
              <p:nvPr/>
            </p:nvGrpSpPr>
            <p:grpSpPr>
              <a:xfrm>
                <a:off x="15967415" y="9573516"/>
                <a:ext cx="6071513" cy="2935114"/>
                <a:chOff x="15967415" y="9573516"/>
                <a:chExt cx="6071513" cy="2935114"/>
              </a:xfrm>
            </p:grpSpPr>
            <p:sp>
              <p:nvSpPr>
                <p:cNvPr id="83" name="Rectangle 82">
                  <a:extLst>
                    <a:ext uri="{FF2B5EF4-FFF2-40B4-BE49-F238E27FC236}">
                      <a16:creationId xmlns:a16="http://schemas.microsoft.com/office/drawing/2014/main" id="{58EB1E0C-7EAE-2A43-A9C1-6D0CFF9C38FA}"/>
                    </a:ext>
                  </a:extLst>
                </p:cNvPr>
                <p:cNvSpPr/>
                <p:nvPr/>
              </p:nvSpPr>
              <p:spPr>
                <a:xfrm>
                  <a:off x="15967415" y="9573516"/>
                  <a:ext cx="6071513" cy="29351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97">
                  <a:extLst>
                    <a:ext uri="{FF2B5EF4-FFF2-40B4-BE49-F238E27FC236}">
                      <a16:creationId xmlns:a16="http://schemas.microsoft.com/office/drawing/2014/main" id="{0BD01E2F-25B3-8243-93DF-C8CFB6FAC083}"/>
                    </a:ext>
                  </a:extLst>
                </p:cNvPr>
                <p:cNvGrpSpPr/>
                <p:nvPr/>
              </p:nvGrpSpPr>
              <p:grpSpPr>
                <a:xfrm>
                  <a:off x="17523960" y="10255942"/>
                  <a:ext cx="2958423" cy="1570261"/>
                  <a:chOff x="18384277" y="4841740"/>
                  <a:chExt cx="2694087" cy="1429958"/>
                </a:xfrm>
              </p:grpSpPr>
              <p:sp>
                <p:nvSpPr>
                  <p:cNvPr id="99" name="TextBox 98">
                    <a:extLst>
                      <a:ext uri="{FF2B5EF4-FFF2-40B4-BE49-F238E27FC236}">
                        <a16:creationId xmlns:a16="http://schemas.microsoft.com/office/drawing/2014/main" id="{D04A892E-4F1C-4945-A847-9419A6014CF5}"/>
                      </a:ext>
                    </a:extLst>
                  </p:cNvPr>
                  <p:cNvSpPr txBox="1"/>
                  <p:nvPr/>
                </p:nvSpPr>
                <p:spPr>
                  <a:xfrm>
                    <a:off x="18704850" y="4841740"/>
                    <a:ext cx="2052939" cy="574068"/>
                  </a:xfrm>
                  <a:prstGeom prst="rect">
                    <a:avLst/>
                  </a:prstGeom>
                  <a:noFill/>
                </p:spPr>
                <p:txBody>
                  <a:bodyPr wrap="square" rtlCol="0">
                    <a:spAutoFit/>
                  </a:bodyPr>
                  <a:lstStyle/>
                  <a:p>
                    <a:pPr algn="ct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Advertise</a:t>
                    </a:r>
                  </a:p>
                </p:txBody>
              </p:sp>
              <p:sp>
                <p:nvSpPr>
                  <p:cNvPr id="100" name="Rectangle 99">
                    <a:extLst>
                      <a:ext uri="{FF2B5EF4-FFF2-40B4-BE49-F238E27FC236}">
                        <a16:creationId xmlns:a16="http://schemas.microsoft.com/office/drawing/2014/main" id="{59503821-5D46-A24F-90FB-C60C61155F7A}"/>
                      </a:ext>
                    </a:extLst>
                  </p:cNvPr>
                  <p:cNvSpPr/>
                  <p:nvPr/>
                </p:nvSpPr>
                <p:spPr>
                  <a:xfrm>
                    <a:off x="18384277" y="5440701"/>
                    <a:ext cx="2694087" cy="830997"/>
                  </a:xfrm>
                  <a:prstGeom prst="rect">
                    <a:avLst/>
                  </a:prstGeom>
                </p:spPr>
                <p:txBody>
                  <a:bodyPr wrap="square">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Montserrat" charset="0"/>
                      </a:rPr>
                      <a:t>$110.5K</a:t>
                    </a:r>
                    <a:endParaRPr lang="en-US" sz="7200" dirty="0">
                      <a:solidFill>
                        <a:schemeClr val="bg1"/>
                      </a:solidFill>
                      <a:latin typeface="Roboto Medium" panose="02000000000000000000" pitchFamily="2" charset="0"/>
                      <a:ea typeface="Roboto Medium" panose="02000000000000000000" pitchFamily="2" charset="0"/>
                      <a:cs typeface="Montserrat" charset="0"/>
                    </a:endParaRPr>
                  </a:p>
                </p:txBody>
              </p:sp>
            </p:grpSp>
          </p:grpSp>
        </p:grpSp>
        <p:sp>
          <p:nvSpPr>
            <p:cNvPr id="102" name="TextBox 101">
              <a:extLst>
                <a:ext uri="{FF2B5EF4-FFF2-40B4-BE49-F238E27FC236}">
                  <a16:creationId xmlns:a16="http://schemas.microsoft.com/office/drawing/2014/main" id="{690753E7-2272-EE46-AA4A-C2E3A2207424}"/>
                </a:ext>
              </a:extLst>
            </p:cNvPr>
            <p:cNvSpPr txBox="1"/>
            <p:nvPr/>
          </p:nvSpPr>
          <p:spPr>
            <a:xfrm>
              <a:off x="2325592" y="3925783"/>
              <a:ext cx="10228874"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That’s why we provide point and click solutions.</a:t>
              </a:r>
            </a:p>
          </p:txBody>
        </p:sp>
      </p:grpSp>
      <p:grpSp>
        <p:nvGrpSpPr>
          <p:cNvPr id="35" name="Grupo 349">
            <a:extLst>
              <a:ext uri="{FF2B5EF4-FFF2-40B4-BE49-F238E27FC236}">
                <a16:creationId xmlns:a16="http://schemas.microsoft.com/office/drawing/2014/main" id="{E8D68EA0-FDFB-2744-BD3D-F5DCFF66FD34}"/>
              </a:ext>
            </a:extLst>
          </p:cNvPr>
          <p:cNvGrpSpPr/>
          <p:nvPr/>
        </p:nvGrpSpPr>
        <p:grpSpPr>
          <a:xfrm>
            <a:off x="2668308" y="1022190"/>
            <a:ext cx="19041035" cy="2561450"/>
            <a:chOff x="2668308" y="861425"/>
            <a:chExt cx="19041035" cy="2561450"/>
          </a:xfrm>
        </p:grpSpPr>
        <p:sp>
          <p:nvSpPr>
            <p:cNvPr id="36" name="CuadroTexto 350">
              <a:extLst>
                <a:ext uri="{FF2B5EF4-FFF2-40B4-BE49-F238E27FC236}">
                  <a16:creationId xmlns:a16="http://schemas.microsoft.com/office/drawing/2014/main" id="{1B112B78-70C1-7143-A4F4-C073DD39832E}"/>
                </a:ext>
              </a:extLst>
            </p:cNvPr>
            <p:cNvSpPr txBox="1"/>
            <p:nvPr/>
          </p:nvSpPr>
          <p:spPr>
            <a:xfrm>
              <a:off x="7963183" y="861425"/>
              <a:ext cx="8451353"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Financial Diagram</a:t>
              </a:r>
            </a:p>
          </p:txBody>
        </p:sp>
        <p:sp>
          <p:nvSpPr>
            <p:cNvPr id="37" name="CuadroTexto 351">
              <a:extLst>
                <a:ext uri="{FF2B5EF4-FFF2-40B4-BE49-F238E27FC236}">
                  <a16:creationId xmlns:a16="http://schemas.microsoft.com/office/drawing/2014/main" id="{A1C12E4C-0660-FE44-8912-6867EE3BCBC8}"/>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Tree>
    <p:extLst>
      <p:ext uri="{BB962C8B-B14F-4D97-AF65-F5344CB8AC3E}">
        <p14:creationId xmlns:p14="http://schemas.microsoft.com/office/powerpoint/2010/main" val="4093808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7" name="Group 176">
            <a:extLst>
              <a:ext uri="{FF2B5EF4-FFF2-40B4-BE49-F238E27FC236}">
                <a16:creationId xmlns:a16="http://schemas.microsoft.com/office/drawing/2014/main" id="{14A2B3FA-716B-4C41-80CF-82117505165F}"/>
              </a:ext>
            </a:extLst>
          </p:cNvPr>
          <p:cNvGrpSpPr/>
          <p:nvPr/>
        </p:nvGrpSpPr>
        <p:grpSpPr>
          <a:xfrm>
            <a:off x="12051153" y="4685661"/>
            <a:ext cx="10560217" cy="6950270"/>
            <a:chOff x="1121685" y="885430"/>
            <a:chExt cx="7729384" cy="5087140"/>
          </a:xfrm>
        </p:grpSpPr>
        <p:sp>
          <p:nvSpPr>
            <p:cNvPr id="178" name="Rectangle 177">
              <a:extLst>
                <a:ext uri="{FF2B5EF4-FFF2-40B4-BE49-F238E27FC236}">
                  <a16:creationId xmlns:a16="http://schemas.microsoft.com/office/drawing/2014/main" id="{B2E6B355-FA08-A143-A9BD-824206EB68C5}"/>
                </a:ext>
              </a:extLst>
            </p:cNvPr>
            <p:cNvSpPr/>
            <p:nvPr/>
          </p:nvSpPr>
          <p:spPr>
            <a:xfrm flipH="1">
              <a:off x="1300607" y="1034619"/>
              <a:ext cx="7367331" cy="4788763"/>
            </a:xfrm>
            <a:prstGeom prst="rect">
              <a:avLst/>
            </a:prstGeom>
            <a:noFill/>
            <a:ln w="12700">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nvGrpSpPr>
            <p:cNvPr id="179" name="Group 178">
              <a:extLst>
                <a:ext uri="{FF2B5EF4-FFF2-40B4-BE49-F238E27FC236}">
                  <a16:creationId xmlns:a16="http://schemas.microsoft.com/office/drawing/2014/main" id="{4E99AE36-6E3F-5A49-9E25-5FA1536E1075}"/>
                </a:ext>
              </a:extLst>
            </p:cNvPr>
            <p:cNvGrpSpPr/>
            <p:nvPr/>
          </p:nvGrpSpPr>
          <p:grpSpPr>
            <a:xfrm>
              <a:off x="2774073" y="885430"/>
              <a:ext cx="4420398" cy="5087140"/>
              <a:chOff x="2412285" y="603071"/>
              <a:chExt cx="4911099" cy="5651857"/>
            </a:xfrm>
          </p:grpSpPr>
          <p:cxnSp>
            <p:nvCxnSpPr>
              <p:cNvPr id="185" name="Straight Connector 184">
                <a:extLst>
                  <a:ext uri="{FF2B5EF4-FFF2-40B4-BE49-F238E27FC236}">
                    <a16:creationId xmlns:a16="http://schemas.microsoft.com/office/drawing/2014/main" id="{24C45E16-F3B8-E640-9D38-4D9D634B6211}"/>
                  </a:ext>
                </a:extLst>
              </p:cNvPr>
              <p:cNvCxnSpPr/>
              <p:nvPr/>
            </p:nvCxnSpPr>
            <p:spPr>
              <a:xfrm>
                <a:off x="7323384" y="603071"/>
                <a:ext cx="0" cy="5651857"/>
              </a:xfrm>
              <a:prstGeom prst="line">
                <a:avLst/>
              </a:prstGeom>
              <a:ln w="12700">
                <a:solidFill>
                  <a:schemeClr val="bg1">
                    <a:lumMod val="5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D27DE81-94F8-2643-A74D-4AD5E4C4C547}"/>
                  </a:ext>
                </a:extLst>
              </p:cNvPr>
              <p:cNvCxnSpPr/>
              <p:nvPr/>
            </p:nvCxnSpPr>
            <p:spPr>
              <a:xfrm>
                <a:off x="5686351" y="603071"/>
                <a:ext cx="0" cy="5651857"/>
              </a:xfrm>
              <a:prstGeom prst="line">
                <a:avLst/>
              </a:prstGeom>
              <a:ln w="12700">
                <a:solidFill>
                  <a:schemeClr val="bg1">
                    <a:lumMod val="5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C7788467-CF55-ED4A-83B2-D9DC8B6C2065}"/>
                  </a:ext>
                </a:extLst>
              </p:cNvPr>
              <p:cNvCxnSpPr/>
              <p:nvPr/>
            </p:nvCxnSpPr>
            <p:spPr>
              <a:xfrm>
                <a:off x="4049318" y="603071"/>
                <a:ext cx="0" cy="5651857"/>
              </a:xfrm>
              <a:prstGeom prst="line">
                <a:avLst/>
              </a:prstGeom>
              <a:ln w="12700">
                <a:solidFill>
                  <a:schemeClr val="bg1">
                    <a:lumMod val="5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9E1E61D-2483-EB4D-8BE3-9CD42BCC1F73}"/>
                  </a:ext>
                </a:extLst>
              </p:cNvPr>
              <p:cNvCxnSpPr/>
              <p:nvPr/>
            </p:nvCxnSpPr>
            <p:spPr>
              <a:xfrm>
                <a:off x="2412285" y="603071"/>
                <a:ext cx="0" cy="5651857"/>
              </a:xfrm>
              <a:prstGeom prst="line">
                <a:avLst/>
              </a:prstGeom>
              <a:ln w="12700">
                <a:solidFill>
                  <a:schemeClr val="bg1">
                    <a:lumMod val="50000"/>
                    <a:alpha val="20000"/>
                  </a:schemeClr>
                </a:solidFill>
              </a:ln>
            </p:spPr>
            <p:style>
              <a:lnRef idx="1">
                <a:schemeClr val="accent1"/>
              </a:lnRef>
              <a:fillRef idx="0">
                <a:schemeClr val="accent1"/>
              </a:fillRef>
              <a:effectRef idx="0">
                <a:schemeClr val="accent1"/>
              </a:effectRef>
              <a:fontRef idx="minor">
                <a:schemeClr val="tx1"/>
              </a:fontRef>
            </p:style>
          </p:cxnSp>
        </p:grpSp>
        <p:grpSp>
          <p:nvGrpSpPr>
            <p:cNvPr id="180" name="Group 179">
              <a:extLst>
                <a:ext uri="{FF2B5EF4-FFF2-40B4-BE49-F238E27FC236}">
                  <a16:creationId xmlns:a16="http://schemas.microsoft.com/office/drawing/2014/main" id="{4776B9FE-6CF7-F748-B388-00FEECB6D76B}"/>
                </a:ext>
              </a:extLst>
            </p:cNvPr>
            <p:cNvGrpSpPr/>
            <p:nvPr/>
          </p:nvGrpSpPr>
          <p:grpSpPr>
            <a:xfrm rot="5400000">
              <a:off x="3549748" y="-435690"/>
              <a:ext cx="2873258" cy="7729384"/>
              <a:chOff x="2412285" y="603071"/>
              <a:chExt cx="4911099" cy="5651857"/>
            </a:xfrm>
          </p:grpSpPr>
          <p:cxnSp>
            <p:nvCxnSpPr>
              <p:cNvPr id="181" name="Straight Connector 180">
                <a:extLst>
                  <a:ext uri="{FF2B5EF4-FFF2-40B4-BE49-F238E27FC236}">
                    <a16:creationId xmlns:a16="http://schemas.microsoft.com/office/drawing/2014/main" id="{26A18240-9CA8-9A4B-AAD1-ADE47140431A}"/>
                  </a:ext>
                </a:extLst>
              </p:cNvPr>
              <p:cNvCxnSpPr/>
              <p:nvPr/>
            </p:nvCxnSpPr>
            <p:spPr>
              <a:xfrm>
                <a:off x="7323384" y="603071"/>
                <a:ext cx="0" cy="5651857"/>
              </a:xfrm>
              <a:prstGeom prst="line">
                <a:avLst/>
              </a:prstGeom>
              <a:ln w="12700">
                <a:solidFill>
                  <a:schemeClr val="bg1">
                    <a:lumMod val="5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38522B63-3E23-4D46-9F7C-5009E89AF163}"/>
                  </a:ext>
                </a:extLst>
              </p:cNvPr>
              <p:cNvCxnSpPr/>
              <p:nvPr/>
            </p:nvCxnSpPr>
            <p:spPr>
              <a:xfrm>
                <a:off x="5686351" y="603071"/>
                <a:ext cx="0" cy="5651857"/>
              </a:xfrm>
              <a:prstGeom prst="line">
                <a:avLst/>
              </a:prstGeom>
              <a:ln w="12700">
                <a:solidFill>
                  <a:schemeClr val="bg1">
                    <a:lumMod val="5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79DB0FE9-649C-0948-B269-EF04C0E29C28}"/>
                  </a:ext>
                </a:extLst>
              </p:cNvPr>
              <p:cNvCxnSpPr/>
              <p:nvPr/>
            </p:nvCxnSpPr>
            <p:spPr>
              <a:xfrm>
                <a:off x="4049318" y="603071"/>
                <a:ext cx="0" cy="5651857"/>
              </a:xfrm>
              <a:prstGeom prst="line">
                <a:avLst/>
              </a:prstGeom>
              <a:ln w="12700">
                <a:solidFill>
                  <a:schemeClr val="bg1">
                    <a:lumMod val="5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4700343A-ACF5-BD40-8C1D-D74E3D508964}"/>
                  </a:ext>
                </a:extLst>
              </p:cNvPr>
              <p:cNvCxnSpPr/>
              <p:nvPr/>
            </p:nvCxnSpPr>
            <p:spPr>
              <a:xfrm>
                <a:off x="2412285" y="603071"/>
                <a:ext cx="0" cy="5651857"/>
              </a:xfrm>
              <a:prstGeom prst="line">
                <a:avLst/>
              </a:prstGeom>
              <a:ln w="12700">
                <a:solidFill>
                  <a:schemeClr val="bg1">
                    <a:lumMod val="50000"/>
                    <a:alpha val="20000"/>
                  </a:schemeClr>
                </a:solidFill>
              </a:ln>
            </p:spPr>
            <p:style>
              <a:lnRef idx="1">
                <a:schemeClr val="accent1"/>
              </a:lnRef>
              <a:fillRef idx="0">
                <a:schemeClr val="accent1"/>
              </a:fillRef>
              <a:effectRef idx="0">
                <a:schemeClr val="accent1"/>
              </a:effectRef>
              <a:fontRef idx="minor">
                <a:schemeClr val="tx1"/>
              </a:fontRef>
            </p:style>
          </p:cxnSp>
        </p:grpSp>
      </p:grpSp>
      <p:sp>
        <p:nvSpPr>
          <p:cNvPr id="189" name="TextBox 188">
            <a:extLst>
              <a:ext uri="{FF2B5EF4-FFF2-40B4-BE49-F238E27FC236}">
                <a16:creationId xmlns:a16="http://schemas.microsoft.com/office/drawing/2014/main" id="{25DD7E2B-0B8B-1C45-9C0F-8C5C5740F476}"/>
              </a:ext>
            </a:extLst>
          </p:cNvPr>
          <p:cNvSpPr txBox="1"/>
          <p:nvPr/>
        </p:nvSpPr>
        <p:spPr>
          <a:xfrm>
            <a:off x="12289694" y="11670027"/>
            <a:ext cx="2047114" cy="307777"/>
          </a:xfrm>
          <a:prstGeom prst="rect">
            <a:avLst/>
          </a:prstGeom>
          <a:noFill/>
        </p:spPr>
        <p:txBody>
          <a:bodyPr wrap="square" lIns="0" tIns="0" rIns="0" bIns="0"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Low</a:t>
            </a:r>
          </a:p>
        </p:txBody>
      </p:sp>
      <p:sp>
        <p:nvSpPr>
          <p:cNvPr id="190" name="TextBox 189">
            <a:extLst>
              <a:ext uri="{FF2B5EF4-FFF2-40B4-BE49-F238E27FC236}">
                <a16:creationId xmlns:a16="http://schemas.microsoft.com/office/drawing/2014/main" id="{AE2F717F-6C5A-DE46-9135-EC1CB1DFF4A7}"/>
              </a:ext>
            </a:extLst>
          </p:cNvPr>
          <p:cNvSpPr txBox="1"/>
          <p:nvPr/>
        </p:nvSpPr>
        <p:spPr>
          <a:xfrm>
            <a:off x="20348055" y="11670027"/>
            <a:ext cx="2047114" cy="307777"/>
          </a:xfrm>
          <a:prstGeom prst="rect">
            <a:avLst/>
          </a:prstGeom>
          <a:noFill/>
        </p:spPr>
        <p:txBody>
          <a:bodyPr wrap="square" lIns="0" tIns="0" rIns="0" bIns="0" rtlCol="0">
            <a:spAutoFit/>
          </a:bodyPr>
          <a:lstStyle/>
          <a:p>
            <a:pPr algn="r"/>
            <a:r>
              <a:rPr lang="en-US" sz="2000" dirty="0">
                <a:latin typeface="Lato Light" panose="020F0502020204030203" pitchFamily="34" charset="0"/>
                <a:ea typeface="Lato Light" panose="020F0502020204030203" pitchFamily="34" charset="0"/>
                <a:cs typeface="Lato Light" panose="020F0502020204030203" pitchFamily="34" charset="0"/>
              </a:rPr>
              <a:t>High</a:t>
            </a:r>
          </a:p>
        </p:txBody>
      </p:sp>
      <p:sp>
        <p:nvSpPr>
          <p:cNvPr id="191" name="TextBox 190">
            <a:extLst>
              <a:ext uri="{FF2B5EF4-FFF2-40B4-BE49-F238E27FC236}">
                <a16:creationId xmlns:a16="http://schemas.microsoft.com/office/drawing/2014/main" id="{63293589-7283-A944-A082-41FF5DCFD5E3}"/>
              </a:ext>
            </a:extLst>
          </p:cNvPr>
          <p:cNvSpPr txBox="1"/>
          <p:nvPr/>
        </p:nvSpPr>
        <p:spPr>
          <a:xfrm>
            <a:off x="10029325" y="4889489"/>
            <a:ext cx="2047114" cy="307777"/>
          </a:xfrm>
          <a:prstGeom prst="rect">
            <a:avLst/>
          </a:prstGeom>
          <a:noFill/>
        </p:spPr>
        <p:txBody>
          <a:bodyPr wrap="square" lIns="0" tIns="0" rIns="0" bIns="0" rtlCol="0">
            <a:spAutoFit/>
          </a:bodyPr>
          <a:lstStyle/>
          <a:p>
            <a:pPr algn="r"/>
            <a:r>
              <a:rPr lang="en-US" sz="2000" dirty="0">
                <a:latin typeface="Lato Light" panose="020F0502020204030203" pitchFamily="34" charset="0"/>
                <a:ea typeface="Lato Light" panose="020F0502020204030203" pitchFamily="34" charset="0"/>
                <a:cs typeface="Lato Light" panose="020F0502020204030203" pitchFamily="34" charset="0"/>
              </a:rPr>
              <a:t>High</a:t>
            </a:r>
          </a:p>
        </p:txBody>
      </p:sp>
      <p:sp>
        <p:nvSpPr>
          <p:cNvPr id="192" name="TextBox 191">
            <a:extLst>
              <a:ext uri="{FF2B5EF4-FFF2-40B4-BE49-F238E27FC236}">
                <a16:creationId xmlns:a16="http://schemas.microsoft.com/office/drawing/2014/main" id="{F04B7062-A89B-814F-AFAF-08C6A83F6386}"/>
              </a:ext>
            </a:extLst>
          </p:cNvPr>
          <p:cNvSpPr txBox="1"/>
          <p:nvPr/>
        </p:nvSpPr>
        <p:spPr>
          <a:xfrm>
            <a:off x="10029325" y="11182109"/>
            <a:ext cx="2047114" cy="307777"/>
          </a:xfrm>
          <a:prstGeom prst="rect">
            <a:avLst/>
          </a:prstGeom>
          <a:noFill/>
        </p:spPr>
        <p:txBody>
          <a:bodyPr wrap="square" lIns="0" tIns="0" rIns="0" bIns="0" rtlCol="0">
            <a:spAutoFit/>
          </a:bodyPr>
          <a:lstStyle/>
          <a:p>
            <a:pPr algn="r"/>
            <a:r>
              <a:rPr lang="en-US" sz="2000" dirty="0">
                <a:latin typeface="Lato Light" panose="020F0502020204030203" pitchFamily="34" charset="0"/>
                <a:ea typeface="Lato Light" panose="020F0502020204030203" pitchFamily="34" charset="0"/>
                <a:cs typeface="Lato Light" panose="020F0502020204030203" pitchFamily="34" charset="0"/>
              </a:rPr>
              <a:t>Low</a:t>
            </a:r>
          </a:p>
        </p:txBody>
      </p:sp>
      <p:grpSp>
        <p:nvGrpSpPr>
          <p:cNvPr id="19" name="Group 18">
            <a:extLst>
              <a:ext uri="{FF2B5EF4-FFF2-40B4-BE49-F238E27FC236}">
                <a16:creationId xmlns:a16="http://schemas.microsoft.com/office/drawing/2014/main" id="{6CC64CC4-0E6C-074A-A258-DD0E7D428010}"/>
              </a:ext>
            </a:extLst>
          </p:cNvPr>
          <p:cNvGrpSpPr/>
          <p:nvPr/>
        </p:nvGrpSpPr>
        <p:grpSpPr>
          <a:xfrm>
            <a:off x="13556034" y="5509701"/>
            <a:ext cx="1551039" cy="1551039"/>
            <a:chOff x="13556034" y="7829313"/>
            <a:chExt cx="1551039" cy="1551039"/>
          </a:xfrm>
        </p:grpSpPr>
        <p:sp>
          <p:nvSpPr>
            <p:cNvPr id="196" name="Oval 195">
              <a:extLst>
                <a:ext uri="{FF2B5EF4-FFF2-40B4-BE49-F238E27FC236}">
                  <a16:creationId xmlns:a16="http://schemas.microsoft.com/office/drawing/2014/main" id="{763A6ABC-6C1E-8047-A5FB-696D8BB572C0}"/>
                </a:ext>
              </a:extLst>
            </p:cNvPr>
            <p:cNvSpPr/>
            <p:nvPr/>
          </p:nvSpPr>
          <p:spPr>
            <a:xfrm rot="292470">
              <a:off x="13556034" y="7829313"/>
              <a:ext cx="1551039" cy="1551039"/>
            </a:xfrm>
            <a:prstGeom prst="ellipse">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99" name="TextBox 198">
              <a:extLst>
                <a:ext uri="{FF2B5EF4-FFF2-40B4-BE49-F238E27FC236}">
                  <a16:creationId xmlns:a16="http://schemas.microsoft.com/office/drawing/2014/main" id="{A7BB61AE-1A22-DE46-8AFE-8F7678AB4630}"/>
                </a:ext>
              </a:extLst>
            </p:cNvPr>
            <p:cNvSpPr txBox="1"/>
            <p:nvPr/>
          </p:nvSpPr>
          <p:spPr>
            <a:xfrm>
              <a:off x="13589024" y="8282822"/>
              <a:ext cx="1500346" cy="707886"/>
            </a:xfrm>
            <a:prstGeom prst="rect">
              <a:avLst/>
            </a:prstGeom>
            <a:noFill/>
            <a:ln>
              <a:noFill/>
            </a:ln>
          </p:spPr>
          <p:txBody>
            <a:bodyPr wrap="square" rtlCol="0">
              <a:spAutoFit/>
            </a:bodyPr>
            <a:lstStyle/>
            <a:p>
              <a:pPr algn="ctr"/>
              <a:r>
                <a:rPr lang="en-US" sz="4000" dirty="0">
                  <a:solidFill>
                    <a:schemeClr val="tx2"/>
                  </a:solidFill>
                  <a:latin typeface="Roboto Medium" panose="02000000000000000000" pitchFamily="2" charset="0"/>
                  <a:ea typeface="Roboto Medium" panose="02000000000000000000" pitchFamily="2" charset="0"/>
                  <a:cs typeface="Poppins Medium" pitchFamily="2" charset="77"/>
                </a:rPr>
                <a:t>20%</a:t>
              </a:r>
            </a:p>
          </p:txBody>
        </p:sp>
      </p:grpSp>
      <p:grpSp>
        <p:nvGrpSpPr>
          <p:cNvPr id="21" name="Group 20">
            <a:extLst>
              <a:ext uri="{FF2B5EF4-FFF2-40B4-BE49-F238E27FC236}">
                <a16:creationId xmlns:a16="http://schemas.microsoft.com/office/drawing/2014/main" id="{212FE70F-8A04-334E-A0B6-A882D2587086}"/>
              </a:ext>
            </a:extLst>
          </p:cNvPr>
          <p:cNvGrpSpPr/>
          <p:nvPr/>
        </p:nvGrpSpPr>
        <p:grpSpPr>
          <a:xfrm>
            <a:off x="15537234" y="8974693"/>
            <a:ext cx="1594296" cy="1551039"/>
            <a:chOff x="15537234" y="5299473"/>
            <a:chExt cx="1594296" cy="1551039"/>
          </a:xfrm>
        </p:grpSpPr>
        <p:sp>
          <p:nvSpPr>
            <p:cNvPr id="197" name="Oval 196">
              <a:extLst>
                <a:ext uri="{FF2B5EF4-FFF2-40B4-BE49-F238E27FC236}">
                  <a16:creationId xmlns:a16="http://schemas.microsoft.com/office/drawing/2014/main" id="{3FCC3053-51AE-F945-9320-F74A818D4CF2}"/>
                </a:ext>
              </a:extLst>
            </p:cNvPr>
            <p:cNvSpPr/>
            <p:nvPr/>
          </p:nvSpPr>
          <p:spPr>
            <a:xfrm rot="292470">
              <a:off x="15537234" y="5299473"/>
              <a:ext cx="1551039" cy="1551039"/>
            </a:xfrm>
            <a:prstGeom prst="ellipse">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00" name="TextBox 199">
              <a:extLst>
                <a:ext uri="{FF2B5EF4-FFF2-40B4-BE49-F238E27FC236}">
                  <a16:creationId xmlns:a16="http://schemas.microsoft.com/office/drawing/2014/main" id="{74EE4C63-B42F-D64C-AF54-D529D3DF9FBA}"/>
                </a:ext>
              </a:extLst>
            </p:cNvPr>
            <p:cNvSpPr txBox="1"/>
            <p:nvPr/>
          </p:nvSpPr>
          <p:spPr>
            <a:xfrm>
              <a:off x="15631184" y="5722502"/>
              <a:ext cx="1500346" cy="707886"/>
            </a:xfrm>
            <a:prstGeom prst="rect">
              <a:avLst/>
            </a:prstGeom>
            <a:noFill/>
            <a:ln>
              <a:noFill/>
            </a:ln>
          </p:spPr>
          <p:txBody>
            <a:bodyPr wrap="square" rtlCol="0">
              <a:spAutoFit/>
            </a:bodyPr>
            <a:lstStyle/>
            <a:p>
              <a:pPr algn="ctr"/>
              <a:r>
                <a:rPr lang="en-US" sz="4000" dirty="0">
                  <a:solidFill>
                    <a:schemeClr val="tx2"/>
                  </a:solidFill>
                  <a:latin typeface="Roboto Medium" panose="02000000000000000000" pitchFamily="2" charset="0"/>
                  <a:ea typeface="Roboto Medium" panose="02000000000000000000" pitchFamily="2" charset="0"/>
                  <a:cs typeface="Poppins Medium" pitchFamily="2" charset="77"/>
                </a:rPr>
                <a:t>65%</a:t>
              </a:r>
            </a:p>
          </p:txBody>
        </p:sp>
      </p:grpSp>
      <p:grpSp>
        <p:nvGrpSpPr>
          <p:cNvPr id="24" name="Group 23">
            <a:extLst>
              <a:ext uri="{FF2B5EF4-FFF2-40B4-BE49-F238E27FC236}">
                <a16:creationId xmlns:a16="http://schemas.microsoft.com/office/drawing/2014/main" id="{38D1622F-7378-4B46-AB6B-50918A8851A1}"/>
              </a:ext>
            </a:extLst>
          </p:cNvPr>
          <p:cNvGrpSpPr/>
          <p:nvPr/>
        </p:nvGrpSpPr>
        <p:grpSpPr>
          <a:xfrm>
            <a:off x="19652034" y="7325737"/>
            <a:ext cx="1551039" cy="1551039"/>
            <a:chOff x="19652034" y="7554994"/>
            <a:chExt cx="1551039" cy="1551039"/>
          </a:xfrm>
        </p:grpSpPr>
        <p:sp>
          <p:nvSpPr>
            <p:cNvPr id="198" name="Oval 197">
              <a:extLst>
                <a:ext uri="{FF2B5EF4-FFF2-40B4-BE49-F238E27FC236}">
                  <a16:creationId xmlns:a16="http://schemas.microsoft.com/office/drawing/2014/main" id="{AB980E39-4DB9-954E-82B4-EB2531D4B5CF}"/>
                </a:ext>
              </a:extLst>
            </p:cNvPr>
            <p:cNvSpPr/>
            <p:nvPr/>
          </p:nvSpPr>
          <p:spPr>
            <a:xfrm rot="292470">
              <a:off x="19652034" y="7554994"/>
              <a:ext cx="1551039" cy="1551039"/>
            </a:xfrm>
            <a:prstGeom prst="ellipse">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01" name="TextBox 200">
              <a:extLst>
                <a:ext uri="{FF2B5EF4-FFF2-40B4-BE49-F238E27FC236}">
                  <a16:creationId xmlns:a16="http://schemas.microsoft.com/office/drawing/2014/main" id="{F3658505-12A7-D34D-98E6-E64446DF0BA9}"/>
                </a:ext>
              </a:extLst>
            </p:cNvPr>
            <p:cNvSpPr txBox="1"/>
            <p:nvPr/>
          </p:nvSpPr>
          <p:spPr>
            <a:xfrm>
              <a:off x="19654544" y="7947542"/>
              <a:ext cx="1500346" cy="707886"/>
            </a:xfrm>
            <a:prstGeom prst="rect">
              <a:avLst/>
            </a:prstGeom>
            <a:noFill/>
            <a:ln>
              <a:noFill/>
            </a:ln>
          </p:spPr>
          <p:txBody>
            <a:bodyPr wrap="square" rtlCol="0">
              <a:spAutoFit/>
            </a:bodyPr>
            <a:lstStyle/>
            <a:p>
              <a:pPr algn="ctr"/>
              <a:r>
                <a:rPr lang="en-US" sz="4000" dirty="0">
                  <a:solidFill>
                    <a:schemeClr val="tx2"/>
                  </a:solidFill>
                  <a:latin typeface="Roboto Medium" panose="02000000000000000000" pitchFamily="2" charset="0"/>
                  <a:ea typeface="Roboto Medium" panose="02000000000000000000" pitchFamily="2" charset="0"/>
                  <a:cs typeface="Poppins Medium" pitchFamily="2" charset="77"/>
                </a:rPr>
                <a:t>70%</a:t>
              </a:r>
            </a:p>
          </p:txBody>
        </p:sp>
      </p:grpSp>
      <p:cxnSp>
        <p:nvCxnSpPr>
          <p:cNvPr id="13" name="Straight Connector 12">
            <a:extLst>
              <a:ext uri="{FF2B5EF4-FFF2-40B4-BE49-F238E27FC236}">
                <a16:creationId xmlns:a16="http://schemas.microsoft.com/office/drawing/2014/main" id="{D170AB06-C78F-8A45-BE3D-F36E987BBD9C}"/>
              </a:ext>
            </a:extLst>
          </p:cNvPr>
          <p:cNvCxnSpPr>
            <a:cxnSpLocks/>
          </p:cNvCxnSpPr>
          <p:nvPr/>
        </p:nvCxnSpPr>
        <p:spPr>
          <a:xfrm>
            <a:off x="14548157" y="7506537"/>
            <a:ext cx="1583009" cy="939820"/>
          </a:xfrm>
          <a:prstGeom prst="line">
            <a:avLst/>
          </a:prstGeom>
          <a:ln w="63500">
            <a:solidFill>
              <a:schemeClr val="bg1">
                <a:lumMod val="50000"/>
                <a:alpha val="50000"/>
              </a:schemeClr>
            </a:solidFill>
          </a:ln>
        </p:spPr>
        <p:style>
          <a:lnRef idx="1">
            <a:schemeClr val="accent1"/>
          </a:lnRef>
          <a:fillRef idx="0">
            <a:schemeClr val="accent1"/>
          </a:fillRef>
          <a:effectRef idx="0">
            <a:schemeClr val="accent1"/>
          </a:effectRef>
          <a:fontRef idx="minor">
            <a:schemeClr val="tx1"/>
          </a:fontRef>
        </p:style>
      </p:cxnSp>
      <p:sp>
        <p:nvSpPr>
          <p:cNvPr id="193" name="Oval 192">
            <a:extLst>
              <a:ext uri="{FF2B5EF4-FFF2-40B4-BE49-F238E27FC236}">
                <a16:creationId xmlns:a16="http://schemas.microsoft.com/office/drawing/2014/main" id="{C8C4CD00-6070-3A40-9DB6-1DCC7CD57E1F}"/>
              </a:ext>
            </a:extLst>
          </p:cNvPr>
          <p:cNvSpPr/>
          <p:nvPr/>
        </p:nvSpPr>
        <p:spPr>
          <a:xfrm>
            <a:off x="13899907" y="7060882"/>
            <a:ext cx="873802" cy="8738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4ABB13E-0061-B34F-BCAD-27823CB1679A}"/>
              </a:ext>
            </a:extLst>
          </p:cNvPr>
          <p:cNvCxnSpPr>
            <a:cxnSpLocks/>
          </p:cNvCxnSpPr>
          <p:nvPr/>
        </p:nvCxnSpPr>
        <p:spPr>
          <a:xfrm flipV="1">
            <a:off x="16566282" y="6957145"/>
            <a:ext cx="3531571" cy="1631752"/>
          </a:xfrm>
          <a:prstGeom prst="line">
            <a:avLst/>
          </a:prstGeom>
          <a:ln w="63500">
            <a:solidFill>
              <a:schemeClr val="bg1">
                <a:lumMod val="50000"/>
                <a:alpha val="50000"/>
              </a:schemeClr>
            </a:solidFill>
          </a:ln>
        </p:spPr>
        <p:style>
          <a:lnRef idx="1">
            <a:schemeClr val="accent1"/>
          </a:lnRef>
          <a:fillRef idx="0">
            <a:schemeClr val="accent1"/>
          </a:fillRef>
          <a:effectRef idx="0">
            <a:schemeClr val="accent1"/>
          </a:effectRef>
          <a:fontRef idx="minor">
            <a:schemeClr val="tx1"/>
          </a:fontRef>
        </p:style>
      </p:cxnSp>
      <p:sp>
        <p:nvSpPr>
          <p:cNvPr id="194" name="Oval 193">
            <a:extLst>
              <a:ext uri="{FF2B5EF4-FFF2-40B4-BE49-F238E27FC236}">
                <a16:creationId xmlns:a16="http://schemas.microsoft.com/office/drawing/2014/main" id="{1D74A49A-DC46-1449-B71E-BE8FB920E22B}"/>
              </a:ext>
            </a:extLst>
          </p:cNvPr>
          <p:cNvSpPr/>
          <p:nvPr/>
        </p:nvSpPr>
        <p:spPr>
          <a:xfrm>
            <a:off x="15881107" y="8126186"/>
            <a:ext cx="873802" cy="8738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2137BBC4-B758-5A4C-8ED1-17FF0F47C3FC}"/>
              </a:ext>
            </a:extLst>
          </p:cNvPr>
          <p:cNvSpPr/>
          <p:nvPr/>
        </p:nvSpPr>
        <p:spPr>
          <a:xfrm>
            <a:off x="19934947" y="6433961"/>
            <a:ext cx="873802" cy="8738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0E3CEC03-EC34-2E42-9CFD-FD240D7054D0}"/>
              </a:ext>
            </a:extLst>
          </p:cNvPr>
          <p:cNvSpPr/>
          <p:nvPr/>
        </p:nvSpPr>
        <p:spPr>
          <a:xfrm>
            <a:off x="1995988" y="4683844"/>
            <a:ext cx="8747195" cy="20676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a:extLst>
              <a:ext uri="{FF2B5EF4-FFF2-40B4-BE49-F238E27FC236}">
                <a16:creationId xmlns:a16="http://schemas.microsoft.com/office/drawing/2014/main" id="{6B0E540F-E0C8-FB41-8B66-3C65076BBA4B}"/>
              </a:ext>
            </a:extLst>
          </p:cNvPr>
          <p:cNvGrpSpPr/>
          <p:nvPr/>
        </p:nvGrpSpPr>
        <p:grpSpPr>
          <a:xfrm>
            <a:off x="2881247" y="5099273"/>
            <a:ext cx="2492635" cy="1106190"/>
            <a:chOff x="18384277" y="4841740"/>
            <a:chExt cx="2694087" cy="1429958"/>
          </a:xfrm>
        </p:grpSpPr>
        <p:sp>
          <p:nvSpPr>
            <p:cNvPr id="216" name="TextBox 215">
              <a:extLst>
                <a:ext uri="{FF2B5EF4-FFF2-40B4-BE49-F238E27FC236}">
                  <a16:creationId xmlns:a16="http://schemas.microsoft.com/office/drawing/2014/main" id="{FE04DDC8-F81C-594A-9931-0118FD178BE6}"/>
                </a:ext>
              </a:extLst>
            </p:cNvPr>
            <p:cNvSpPr txBox="1"/>
            <p:nvPr/>
          </p:nvSpPr>
          <p:spPr>
            <a:xfrm>
              <a:off x="18704850" y="4841740"/>
              <a:ext cx="2052939" cy="574068"/>
            </a:xfrm>
            <a:prstGeom prst="rect">
              <a:avLst/>
            </a:prstGeom>
            <a:noFill/>
          </p:spPr>
          <p:txBody>
            <a:bodyPr wrap="square" rtlCol="0">
              <a:spAutoFit/>
            </a:bodyPr>
            <a:lstStyle/>
            <a:p>
              <a:pPr algn="ct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Develop</a:t>
              </a:r>
            </a:p>
          </p:txBody>
        </p:sp>
        <p:sp>
          <p:nvSpPr>
            <p:cNvPr id="217" name="Rectangle 216">
              <a:extLst>
                <a:ext uri="{FF2B5EF4-FFF2-40B4-BE49-F238E27FC236}">
                  <a16:creationId xmlns:a16="http://schemas.microsoft.com/office/drawing/2014/main" id="{9502403A-FD8D-D847-BFD2-9FE51BA89793}"/>
                </a:ext>
              </a:extLst>
            </p:cNvPr>
            <p:cNvSpPr/>
            <p:nvPr/>
          </p:nvSpPr>
          <p:spPr>
            <a:xfrm>
              <a:off x="18384277" y="5440701"/>
              <a:ext cx="2694087" cy="830997"/>
            </a:xfrm>
            <a:prstGeom prst="rect">
              <a:avLst/>
            </a:prstGeom>
          </p:spPr>
          <p:txBody>
            <a:bodyPr wrap="square">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Montserrat" charset="0"/>
                </a:rPr>
                <a:t>$110.5K</a:t>
              </a:r>
              <a:endParaRPr lang="en-US" sz="7200" dirty="0">
                <a:solidFill>
                  <a:schemeClr val="bg1"/>
                </a:solidFill>
                <a:latin typeface="Roboto Medium" panose="02000000000000000000" pitchFamily="2" charset="0"/>
                <a:ea typeface="Roboto Medium" panose="02000000000000000000" pitchFamily="2" charset="0"/>
                <a:cs typeface="Montserrat" charset="0"/>
              </a:endParaRPr>
            </a:p>
          </p:txBody>
        </p:sp>
      </p:grpSp>
      <p:sp>
        <p:nvSpPr>
          <p:cNvPr id="210" name="Rectangle 209">
            <a:extLst>
              <a:ext uri="{FF2B5EF4-FFF2-40B4-BE49-F238E27FC236}">
                <a16:creationId xmlns:a16="http://schemas.microsoft.com/office/drawing/2014/main" id="{AF738BBF-690D-3945-A480-C4E697B78302}"/>
              </a:ext>
            </a:extLst>
          </p:cNvPr>
          <p:cNvSpPr/>
          <p:nvPr/>
        </p:nvSpPr>
        <p:spPr>
          <a:xfrm>
            <a:off x="1995988" y="7299918"/>
            <a:ext cx="8757049" cy="20676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1" name="Group 210">
            <a:extLst>
              <a:ext uri="{FF2B5EF4-FFF2-40B4-BE49-F238E27FC236}">
                <a16:creationId xmlns:a16="http://schemas.microsoft.com/office/drawing/2014/main" id="{C3ECC0E6-AF15-754D-8E81-EF650CB608E4}"/>
              </a:ext>
            </a:extLst>
          </p:cNvPr>
          <p:cNvGrpSpPr/>
          <p:nvPr/>
        </p:nvGrpSpPr>
        <p:grpSpPr>
          <a:xfrm>
            <a:off x="2893548" y="7715347"/>
            <a:ext cx="2492635" cy="1106190"/>
            <a:chOff x="18384277" y="4841740"/>
            <a:chExt cx="2694087" cy="1429958"/>
          </a:xfrm>
        </p:grpSpPr>
        <p:sp>
          <p:nvSpPr>
            <p:cNvPr id="212" name="TextBox 211">
              <a:extLst>
                <a:ext uri="{FF2B5EF4-FFF2-40B4-BE49-F238E27FC236}">
                  <a16:creationId xmlns:a16="http://schemas.microsoft.com/office/drawing/2014/main" id="{B1A68D91-E3C8-9047-B164-49FF87830CFF}"/>
                </a:ext>
              </a:extLst>
            </p:cNvPr>
            <p:cNvSpPr txBox="1"/>
            <p:nvPr/>
          </p:nvSpPr>
          <p:spPr>
            <a:xfrm>
              <a:off x="18704850" y="4841740"/>
              <a:ext cx="2052939" cy="574068"/>
            </a:xfrm>
            <a:prstGeom prst="rect">
              <a:avLst/>
            </a:prstGeom>
            <a:noFill/>
          </p:spPr>
          <p:txBody>
            <a:bodyPr wrap="square" rtlCol="0">
              <a:spAutoFit/>
            </a:bodyPr>
            <a:lstStyle/>
            <a:p>
              <a:pPr algn="ct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Identify</a:t>
              </a:r>
            </a:p>
          </p:txBody>
        </p:sp>
        <p:sp>
          <p:nvSpPr>
            <p:cNvPr id="213" name="Rectangle 212">
              <a:extLst>
                <a:ext uri="{FF2B5EF4-FFF2-40B4-BE49-F238E27FC236}">
                  <a16:creationId xmlns:a16="http://schemas.microsoft.com/office/drawing/2014/main" id="{837A51DB-89C5-A146-986C-DDCEC08E2A9B}"/>
                </a:ext>
              </a:extLst>
            </p:cNvPr>
            <p:cNvSpPr/>
            <p:nvPr/>
          </p:nvSpPr>
          <p:spPr>
            <a:xfrm>
              <a:off x="18384277" y="5440701"/>
              <a:ext cx="2694087" cy="830997"/>
            </a:xfrm>
            <a:prstGeom prst="rect">
              <a:avLst/>
            </a:prstGeom>
          </p:spPr>
          <p:txBody>
            <a:bodyPr wrap="square">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Montserrat" charset="0"/>
                </a:rPr>
                <a:t>$110.5K</a:t>
              </a:r>
              <a:endParaRPr lang="en-US" sz="7200" dirty="0">
                <a:solidFill>
                  <a:schemeClr val="bg1"/>
                </a:solidFill>
                <a:latin typeface="Roboto Medium" panose="02000000000000000000" pitchFamily="2" charset="0"/>
                <a:ea typeface="Roboto Medium" panose="02000000000000000000" pitchFamily="2" charset="0"/>
                <a:cs typeface="Montserrat" charset="0"/>
              </a:endParaRPr>
            </a:p>
          </p:txBody>
        </p:sp>
      </p:grpSp>
      <p:sp>
        <p:nvSpPr>
          <p:cNvPr id="206" name="Rectangle 205">
            <a:extLst>
              <a:ext uri="{FF2B5EF4-FFF2-40B4-BE49-F238E27FC236}">
                <a16:creationId xmlns:a16="http://schemas.microsoft.com/office/drawing/2014/main" id="{61AD18D0-6851-E941-8873-9E1CE7834E2F}"/>
              </a:ext>
            </a:extLst>
          </p:cNvPr>
          <p:cNvSpPr/>
          <p:nvPr/>
        </p:nvSpPr>
        <p:spPr>
          <a:xfrm>
            <a:off x="2004997" y="9910127"/>
            <a:ext cx="8738186" cy="206767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7" name="Group 206">
            <a:extLst>
              <a:ext uri="{FF2B5EF4-FFF2-40B4-BE49-F238E27FC236}">
                <a16:creationId xmlns:a16="http://schemas.microsoft.com/office/drawing/2014/main" id="{E27A04AD-BD65-7845-89B9-7D471D71FA26}"/>
              </a:ext>
            </a:extLst>
          </p:cNvPr>
          <p:cNvGrpSpPr/>
          <p:nvPr/>
        </p:nvGrpSpPr>
        <p:grpSpPr>
          <a:xfrm>
            <a:off x="2881245" y="10325556"/>
            <a:ext cx="2492635" cy="1106190"/>
            <a:chOff x="18384277" y="4841740"/>
            <a:chExt cx="2694087" cy="1429958"/>
          </a:xfrm>
        </p:grpSpPr>
        <p:sp>
          <p:nvSpPr>
            <p:cNvPr id="208" name="TextBox 207">
              <a:extLst>
                <a:ext uri="{FF2B5EF4-FFF2-40B4-BE49-F238E27FC236}">
                  <a16:creationId xmlns:a16="http://schemas.microsoft.com/office/drawing/2014/main" id="{8CB47434-FAD2-A941-B503-0B6DF6859765}"/>
                </a:ext>
              </a:extLst>
            </p:cNvPr>
            <p:cNvSpPr txBox="1"/>
            <p:nvPr/>
          </p:nvSpPr>
          <p:spPr>
            <a:xfrm>
              <a:off x="18704850" y="4841740"/>
              <a:ext cx="2052939" cy="574068"/>
            </a:xfrm>
            <a:prstGeom prst="rect">
              <a:avLst/>
            </a:prstGeom>
            <a:noFill/>
          </p:spPr>
          <p:txBody>
            <a:bodyPr wrap="square" rtlCol="0">
              <a:spAutoFit/>
            </a:bodyPr>
            <a:lstStyle/>
            <a:p>
              <a:pPr algn="ct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Advertise</a:t>
              </a:r>
            </a:p>
          </p:txBody>
        </p:sp>
        <p:sp>
          <p:nvSpPr>
            <p:cNvPr id="209" name="Rectangle 208">
              <a:extLst>
                <a:ext uri="{FF2B5EF4-FFF2-40B4-BE49-F238E27FC236}">
                  <a16:creationId xmlns:a16="http://schemas.microsoft.com/office/drawing/2014/main" id="{0D86995C-05C6-8043-A0EF-9180247B462C}"/>
                </a:ext>
              </a:extLst>
            </p:cNvPr>
            <p:cNvSpPr/>
            <p:nvPr/>
          </p:nvSpPr>
          <p:spPr>
            <a:xfrm>
              <a:off x="18384277" y="5440701"/>
              <a:ext cx="2694087" cy="830997"/>
            </a:xfrm>
            <a:prstGeom prst="rect">
              <a:avLst/>
            </a:prstGeom>
          </p:spPr>
          <p:txBody>
            <a:bodyPr wrap="square">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Montserrat" charset="0"/>
                </a:rPr>
                <a:t>$110.5K</a:t>
              </a:r>
              <a:endParaRPr lang="en-US" sz="7200" dirty="0">
                <a:solidFill>
                  <a:schemeClr val="bg1"/>
                </a:solidFill>
                <a:latin typeface="Roboto Medium" panose="02000000000000000000" pitchFamily="2" charset="0"/>
                <a:ea typeface="Roboto Medium" panose="02000000000000000000" pitchFamily="2" charset="0"/>
                <a:cs typeface="Montserrat" charset="0"/>
              </a:endParaRPr>
            </a:p>
          </p:txBody>
        </p:sp>
      </p:grpSp>
      <p:sp>
        <p:nvSpPr>
          <p:cNvPr id="218" name="Rectangle 56">
            <a:extLst>
              <a:ext uri="{FF2B5EF4-FFF2-40B4-BE49-F238E27FC236}">
                <a16:creationId xmlns:a16="http://schemas.microsoft.com/office/drawing/2014/main" id="{615E650D-FA27-D540-A9E3-6FF370F75556}"/>
              </a:ext>
            </a:extLst>
          </p:cNvPr>
          <p:cNvSpPr/>
          <p:nvPr/>
        </p:nvSpPr>
        <p:spPr>
          <a:xfrm>
            <a:off x="5972360" y="5182584"/>
            <a:ext cx="4310131" cy="1088888"/>
          </a:xfrm>
          <a:prstGeom prst="rect">
            <a:avLst/>
          </a:prstGeom>
        </p:spPr>
        <p:txBody>
          <a:bodyPr wrap="square">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p>
        </p:txBody>
      </p:sp>
      <p:sp>
        <p:nvSpPr>
          <p:cNvPr id="219" name="Rectangle 56">
            <a:extLst>
              <a:ext uri="{FF2B5EF4-FFF2-40B4-BE49-F238E27FC236}">
                <a16:creationId xmlns:a16="http://schemas.microsoft.com/office/drawing/2014/main" id="{6924BB3D-307E-3B44-9BA6-3C50A89C3C3C}"/>
              </a:ext>
            </a:extLst>
          </p:cNvPr>
          <p:cNvSpPr/>
          <p:nvPr/>
        </p:nvSpPr>
        <p:spPr>
          <a:xfrm>
            <a:off x="5972360" y="7795155"/>
            <a:ext cx="4310131" cy="1088888"/>
          </a:xfrm>
          <a:prstGeom prst="rect">
            <a:avLst/>
          </a:prstGeom>
        </p:spPr>
        <p:txBody>
          <a:bodyPr wrap="square">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p>
        </p:txBody>
      </p:sp>
      <p:sp>
        <p:nvSpPr>
          <p:cNvPr id="220" name="Rectangle 56">
            <a:extLst>
              <a:ext uri="{FF2B5EF4-FFF2-40B4-BE49-F238E27FC236}">
                <a16:creationId xmlns:a16="http://schemas.microsoft.com/office/drawing/2014/main" id="{C1C69908-8131-8B41-A875-27CC5844EF5B}"/>
              </a:ext>
            </a:extLst>
          </p:cNvPr>
          <p:cNvSpPr/>
          <p:nvPr/>
        </p:nvSpPr>
        <p:spPr>
          <a:xfrm>
            <a:off x="5972360" y="10375069"/>
            <a:ext cx="4310131" cy="1088888"/>
          </a:xfrm>
          <a:prstGeom prst="rect">
            <a:avLst/>
          </a:prstGeom>
        </p:spPr>
        <p:txBody>
          <a:bodyPr wrap="square">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p>
        </p:txBody>
      </p:sp>
      <p:grpSp>
        <p:nvGrpSpPr>
          <p:cNvPr id="51" name="Grupo 349">
            <a:extLst>
              <a:ext uri="{FF2B5EF4-FFF2-40B4-BE49-F238E27FC236}">
                <a16:creationId xmlns:a16="http://schemas.microsoft.com/office/drawing/2014/main" id="{BADFFB29-72C6-DD4F-B3D8-783C80E60CA4}"/>
              </a:ext>
            </a:extLst>
          </p:cNvPr>
          <p:cNvGrpSpPr/>
          <p:nvPr/>
        </p:nvGrpSpPr>
        <p:grpSpPr>
          <a:xfrm>
            <a:off x="2668308" y="1022190"/>
            <a:ext cx="19041035" cy="2561450"/>
            <a:chOff x="2668308" y="861425"/>
            <a:chExt cx="19041035" cy="2561450"/>
          </a:xfrm>
        </p:grpSpPr>
        <p:sp>
          <p:nvSpPr>
            <p:cNvPr id="52" name="CuadroTexto 350">
              <a:extLst>
                <a:ext uri="{FF2B5EF4-FFF2-40B4-BE49-F238E27FC236}">
                  <a16:creationId xmlns:a16="http://schemas.microsoft.com/office/drawing/2014/main" id="{2A29BFC4-E25B-C040-9B88-7F810E065C32}"/>
                </a:ext>
              </a:extLst>
            </p:cNvPr>
            <p:cNvSpPr txBox="1"/>
            <p:nvPr/>
          </p:nvSpPr>
          <p:spPr>
            <a:xfrm>
              <a:off x="7963183" y="861425"/>
              <a:ext cx="8451353"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Financial Diagram</a:t>
              </a:r>
            </a:p>
          </p:txBody>
        </p:sp>
        <p:sp>
          <p:nvSpPr>
            <p:cNvPr id="53" name="CuadroTexto 351">
              <a:extLst>
                <a:ext uri="{FF2B5EF4-FFF2-40B4-BE49-F238E27FC236}">
                  <a16:creationId xmlns:a16="http://schemas.microsoft.com/office/drawing/2014/main" id="{856948CA-9133-F74E-90E8-6EB83FA65860}"/>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Tree>
    <p:extLst>
      <p:ext uri="{BB962C8B-B14F-4D97-AF65-F5344CB8AC3E}">
        <p14:creationId xmlns:p14="http://schemas.microsoft.com/office/powerpoint/2010/main" val="4057178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Chart 50">
            <a:extLst>
              <a:ext uri="{FF2B5EF4-FFF2-40B4-BE49-F238E27FC236}">
                <a16:creationId xmlns:a16="http://schemas.microsoft.com/office/drawing/2014/main" id="{BD3B7760-64A9-494E-B354-D0B9DF3A3630}"/>
              </a:ext>
            </a:extLst>
          </p:cNvPr>
          <p:cNvGraphicFramePr/>
          <p:nvPr/>
        </p:nvGraphicFramePr>
        <p:xfrm>
          <a:off x="1679017" y="3783991"/>
          <a:ext cx="13284884" cy="67486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2" name="Chart 51">
            <a:extLst>
              <a:ext uri="{FF2B5EF4-FFF2-40B4-BE49-F238E27FC236}">
                <a16:creationId xmlns:a16="http://schemas.microsoft.com/office/drawing/2014/main" id="{46032D62-D6C5-434C-9C6E-0D153A1A1880}"/>
              </a:ext>
            </a:extLst>
          </p:cNvPr>
          <p:cNvGraphicFramePr/>
          <p:nvPr/>
        </p:nvGraphicFramePr>
        <p:xfrm>
          <a:off x="15292273" y="3783991"/>
          <a:ext cx="7406362" cy="6748652"/>
        </p:xfrm>
        <a:graphic>
          <a:graphicData uri="http://schemas.openxmlformats.org/drawingml/2006/chart">
            <c:chart xmlns:c="http://schemas.openxmlformats.org/drawingml/2006/chart" xmlns:r="http://schemas.openxmlformats.org/officeDocument/2006/relationships" r:id="rId3"/>
          </a:graphicData>
        </a:graphic>
      </p:graphicFrame>
      <p:grpSp>
        <p:nvGrpSpPr>
          <p:cNvPr id="3" name="Group 2">
            <a:extLst>
              <a:ext uri="{FF2B5EF4-FFF2-40B4-BE49-F238E27FC236}">
                <a16:creationId xmlns:a16="http://schemas.microsoft.com/office/drawing/2014/main" id="{CC528E56-18DB-1E42-9D53-C1460DF4820F}"/>
              </a:ext>
            </a:extLst>
          </p:cNvPr>
          <p:cNvGrpSpPr/>
          <p:nvPr/>
        </p:nvGrpSpPr>
        <p:grpSpPr>
          <a:xfrm>
            <a:off x="1679013" y="10780922"/>
            <a:ext cx="21019618" cy="1727707"/>
            <a:chOff x="1679013" y="10780923"/>
            <a:chExt cx="21019618" cy="1383278"/>
          </a:xfrm>
        </p:grpSpPr>
        <p:sp>
          <p:nvSpPr>
            <p:cNvPr id="53" name="Rectangle 52">
              <a:extLst>
                <a:ext uri="{FF2B5EF4-FFF2-40B4-BE49-F238E27FC236}">
                  <a16:creationId xmlns:a16="http://schemas.microsoft.com/office/drawing/2014/main" id="{771EB388-3F35-C64B-8AB4-FF62B3036B81}"/>
                </a:ext>
              </a:extLst>
            </p:cNvPr>
            <p:cNvSpPr/>
            <p:nvPr/>
          </p:nvSpPr>
          <p:spPr>
            <a:xfrm>
              <a:off x="1679013" y="10780923"/>
              <a:ext cx="21019618" cy="1383278"/>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64F5D3CF-2486-D642-8EA6-4B3490ACDA31}"/>
                </a:ext>
              </a:extLst>
            </p:cNvPr>
            <p:cNvSpPr/>
            <p:nvPr/>
          </p:nvSpPr>
          <p:spPr>
            <a:xfrm>
              <a:off x="1679013" y="10780923"/>
              <a:ext cx="1688819" cy="13832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4A00F51C-85F4-614E-B5E4-178178E05A2F}"/>
              </a:ext>
            </a:extLst>
          </p:cNvPr>
          <p:cNvGrpSpPr/>
          <p:nvPr/>
        </p:nvGrpSpPr>
        <p:grpSpPr>
          <a:xfrm>
            <a:off x="2165098" y="11351321"/>
            <a:ext cx="716648" cy="719790"/>
            <a:chOff x="9161458" y="1803401"/>
            <a:chExt cx="360368" cy="361949"/>
          </a:xfrm>
          <a:solidFill>
            <a:schemeClr val="bg1"/>
          </a:solidFill>
        </p:grpSpPr>
        <p:sp>
          <p:nvSpPr>
            <p:cNvPr id="62" name="Freeform 101">
              <a:extLst>
                <a:ext uri="{FF2B5EF4-FFF2-40B4-BE49-F238E27FC236}">
                  <a16:creationId xmlns:a16="http://schemas.microsoft.com/office/drawing/2014/main" id="{BF636AEA-1FCE-E248-9441-78F168932DF0}"/>
                </a:ext>
              </a:extLst>
            </p:cNvPr>
            <p:cNvSpPr>
              <a:spLocks/>
            </p:cNvSpPr>
            <p:nvPr/>
          </p:nvSpPr>
          <p:spPr bwMode="auto">
            <a:xfrm>
              <a:off x="9161468" y="1965326"/>
              <a:ext cx="168275" cy="93663"/>
            </a:xfrm>
            <a:custGeom>
              <a:avLst/>
              <a:gdLst>
                <a:gd name="T0" fmla="*/ 40 w 45"/>
                <a:gd name="T1" fmla="*/ 25 h 25"/>
                <a:gd name="T2" fmla="*/ 40 w 45"/>
                <a:gd name="T3" fmla="*/ 25 h 25"/>
                <a:gd name="T4" fmla="*/ 45 w 45"/>
                <a:gd name="T5" fmla="*/ 11 h 25"/>
                <a:gd name="T6" fmla="*/ 40 w 45"/>
                <a:gd name="T7" fmla="*/ 11 h 25"/>
                <a:gd name="T8" fmla="*/ 0 w 45"/>
                <a:gd name="T9" fmla="*/ 0 h 25"/>
                <a:gd name="T10" fmla="*/ 0 w 45"/>
                <a:gd name="T11" fmla="*/ 11 h 25"/>
                <a:gd name="T12" fmla="*/ 40 w 45"/>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45" h="25">
                  <a:moveTo>
                    <a:pt x="40" y="25"/>
                  </a:moveTo>
                  <a:cubicBezTo>
                    <a:pt x="40" y="25"/>
                    <a:pt x="40" y="25"/>
                    <a:pt x="40" y="25"/>
                  </a:cubicBezTo>
                  <a:cubicBezTo>
                    <a:pt x="40" y="20"/>
                    <a:pt x="42" y="15"/>
                    <a:pt x="45" y="11"/>
                  </a:cubicBezTo>
                  <a:cubicBezTo>
                    <a:pt x="43" y="11"/>
                    <a:pt x="42"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Freeform 102">
              <a:extLst>
                <a:ext uri="{FF2B5EF4-FFF2-40B4-BE49-F238E27FC236}">
                  <a16:creationId xmlns:a16="http://schemas.microsoft.com/office/drawing/2014/main" id="{56ED3B44-58BB-8E42-80BE-5039AC3C8BEB}"/>
                </a:ext>
              </a:extLst>
            </p:cNvPr>
            <p:cNvSpPr>
              <a:spLocks/>
            </p:cNvSpPr>
            <p:nvPr/>
          </p:nvSpPr>
          <p:spPr bwMode="auto">
            <a:xfrm>
              <a:off x="9161468" y="1897063"/>
              <a:ext cx="300039" cy="95250"/>
            </a:xfrm>
            <a:custGeom>
              <a:avLst/>
              <a:gdLst>
                <a:gd name="T0" fmla="*/ 40 w 80"/>
                <a:gd name="T1" fmla="*/ 25 h 25"/>
                <a:gd name="T2" fmla="*/ 48 w 80"/>
                <a:gd name="T3" fmla="*/ 25 h 25"/>
                <a:gd name="T4" fmla="*/ 70 w 80"/>
                <a:gd name="T5" fmla="*/ 15 h 25"/>
                <a:gd name="T6" fmla="*/ 78 w 80"/>
                <a:gd name="T7" fmla="*/ 16 h 25"/>
                <a:gd name="T8" fmla="*/ 80 w 80"/>
                <a:gd name="T9" fmla="*/ 15 h 25"/>
                <a:gd name="T10" fmla="*/ 80 w 80"/>
                <a:gd name="T11" fmla="*/ 2 h 25"/>
                <a:gd name="T12" fmla="*/ 40 w 80"/>
                <a:gd name="T13" fmla="*/ 11 h 25"/>
                <a:gd name="T14" fmla="*/ 0 w 80"/>
                <a:gd name="T15" fmla="*/ 0 h 25"/>
                <a:gd name="T16" fmla="*/ 0 w 80"/>
                <a:gd name="T17" fmla="*/ 11 h 25"/>
                <a:gd name="T18" fmla="*/ 40 w 80"/>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25">
                  <a:moveTo>
                    <a:pt x="40" y="25"/>
                  </a:moveTo>
                  <a:cubicBezTo>
                    <a:pt x="43" y="25"/>
                    <a:pt x="45" y="25"/>
                    <a:pt x="48" y="25"/>
                  </a:cubicBezTo>
                  <a:cubicBezTo>
                    <a:pt x="53" y="19"/>
                    <a:pt x="61" y="15"/>
                    <a:pt x="70" y="15"/>
                  </a:cubicBezTo>
                  <a:cubicBezTo>
                    <a:pt x="73" y="15"/>
                    <a:pt x="76" y="15"/>
                    <a:pt x="78" y="16"/>
                  </a:cubicBezTo>
                  <a:cubicBezTo>
                    <a:pt x="79" y="16"/>
                    <a:pt x="79" y="15"/>
                    <a:pt x="80" y="15"/>
                  </a:cubicBezTo>
                  <a:cubicBezTo>
                    <a:pt x="80" y="2"/>
                    <a:pt x="80" y="2"/>
                    <a:pt x="80" y="2"/>
                  </a:cubicBezTo>
                  <a:cubicBezTo>
                    <a:pt x="71" y="7"/>
                    <a:pt x="55"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Freeform 103">
              <a:extLst>
                <a:ext uri="{FF2B5EF4-FFF2-40B4-BE49-F238E27FC236}">
                  <a16:creationId xmlns:a16="http://schemas.microsoft.com/office/drawing/2014/main" id="{40045B45-F3FB-7248-B507-9D396AD3881A}"/>
                </a:ext>
              </a:extLst>
            </p:cNvPr>
            <p:cNvSpPr>
              <a:spLocks/>
            </p:cNvSpPr>
            <p:nvPr/>
          </p:nvSpPr>
          <p:spPr bwMode="auto">
            <a:xfrm>
              <a:off x="9161458" y="1803401"/>
              <a:ext cx="300039" cy="120650"/>
            </a:xfrm>
            <a:custGeom>
              <a:avLst/>
              <a:gdLst>
                <a:gd name="T0" fmla="*/ 40 w 80"/>
                <a:gd name="T1" fmla="*/ 32 h 32"/>
                <a:gd name="T2" fmla="*/ 80 w 80"/>
                <a:gd name="T3" fmla="*/ 22 h 32"/>
                <a:gd name="T4" fmla="*/ 80 w 80"/>
                <a:gd name="T5" fmla="*/ 18 h 32"/>
                <a:gd name="T6" fmla="*/ 40 w 80"/>
                <a:gd name="T7" fmla="*/ 0 h 32"/>
                <a:gd name="T8" fmla="*/ 0 w 80"/>
                <a:gd name="T9" fmla="*/ 18 h 32"/>
                <a:gd name="T10" fmla="*/ 40 w 80"/>
                <a:gd name="T11" fmla="*/ 32 h 32"/>
              </a:gdLst>
              <a:ahLst/>
              <a:cxnLst>
                <a:cxn ang="0">
                  <a:pos x="T0" y="T1"/>
                </a:cxn>
                <a:cxn ang="0">
                  <a:pos x="T2" y="T3"/>
                </a:cxn>
                <a:cxn ang="0">
                  <a:pos x="T4" y="T5"/>
                </a:cxn>
                <a:cxn ang="0">
                  <a:pos x="T6" y="T7"/>
                </a:cxn>
                <a:cxn ang="0">
                  <a:pos x="T8" y="T9"/>
                </a:cxn>
                <a:cxn ang="0">
                  <a:pos x="T10" y="T11"/>
                </a:cxn>
              </a:cxnLst>
              <a:rect l="0" t="0" r="r" b="b"/>
              <a:pathLst>
                <a:path w="80" h="32">
                  <a:moveTo>
                    <a:pt x="40" y="32"/>
                  </a:moveTo>
                  <a:cubicBezTo>
                    <a:pt x="58" y="32"/>
                    <a:pt x="74" y="27"/>
                    <a:pt x="80" y="22"/>
                  </a:cubicBezTo>
                  <a:cubicBezTo>
                    <a:pt x="80" y="18"/>
                    <a:pt x="80" y="18"/>
                    <a:pt x="80" y="18"/>
                  </a:cubicBezTo>
                  <a:cubicBezTo>
                    <a:pt x="80" y="8"/>
                    <a:pt x="62" y="0"/>
                    <a:pt x="40" y="0"/>
                  </a:cubicBezTo>
                  <a:cubicBezTo>
                    <a:pt x="18" y="0"/>
                    <a:pt x="0" y="8"/>
                    <a:pt x="0" y="18"/>
                  </a:cubicBezTo>
                  <a:cubicBezTo>
                    <a:pt x="0" y="24"/>
                    <a:pt x="18" y="32"/>
                    <a:pt x="4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Freeform 104">
              <a:extLst>
                <a:ext uri="{FF2B5EF4-FFF2-40B4-BE49-F238E27FC236}">
                  <a16:creationId xmlns:a16="http://schemas.microsoft.com/office/drawing/2014/main" id="{7A723555-04F5-DC46-BDF8-5E57626BAD1C}"/>
                </a:ext>
              </a:extLst>
            </p:cNvPr>
            <p:cNvSpPr>
              <a:spLocks/>
            </p:cNvSpPr>
            <p:nvPr/>
          </p:nvSpPr>
          <p:spPr bwMode="auto">
            <a:xfrm>
              <a:off x="9161468" y="2033588"/>
              <a:ext cx="173038" cy="101600"/>
            </a:xfrm>
            <a:custGeom>
              <a:avLst/>
              <a:gdLst>
                <a:gd name="T0" fmla="*/ 40 w 46"/>
                <a:gd name="T1" fmla="*/ 11 h 27"/>
                <a:gd name="T2" fmla="*/ 0 w 46"/>
                <a:gd name="T3" fmla="*/ 0 h 27"/>
                <a:gd name="T4" fmla="*/ 0 w 46"/>
                <a:gd name="T5" fmla="*/ 9 h 27"/>
                <a:gd name="T6" fmla="*/ 40 w 46"/>
                <a:gd name="T7" fmla="*/ 27 h 27"/>
                <a:gd name="T8" fmla="*/ 46 w 46"/>
                <a:gd name="T9" fmla="*/ 27 h 27"/>
                <a:gd name="T10" fmla="*/ 40 w 46"/>
                <a:gd name="T11" fmla="*/ 11 h 27"/>
                <a:gd name="T12" fmla="*/ 40 w 46"/>
                <a:gd name="T13" fmla="*/ 11 h 27"/>
              </a:gdLst>
              <a:ahLst/>
              <a:cxnLst>
                <a:cxn ang="0">
                  <a:pos x="T0" y="T1"/>
                </a:cxn>
                <a:cxn ang="0">
                  <a:pos x="T2" y="T3"/>
                </a:cxn>
                <a:cxn ang="0">
                  <a:pos x="T4" y="T5"/>
                </a:cxn>
                <a:cxn ang="0">
                  <a:pos x="T6" y="T7"/>
                </a:cxn>
                <a:cxn ang="0">
                  <a:pos x="T8" y="T9"/>
                </a:cxn>
                <a:cxn ang="0">
                  <a:pos x="T10" y="T11"/>
                </a:cxn>
                <a:cxn ang="0">
                  <a:pos x="T12" y="T13"/>
                </a:cxn>
              </a:cxnLst>
              <a:rect l="0" t="0" r="r" b="b"/>
              <a:pathLst>
                <a:path w="46" h="27">
                  <a:moveTo>
                    <a:pt x="40" y="11"/>
                  </a:moveTo>
                  <a:cubicBezTo>
                    <a:pt x="24" y="11"/>
                    <a:pt x="7" y="7"/>
                    <a:pt x="0" y="0"/>
                  </a:cubicBezTo>
                  <a:cubicBezTo>
                    <a:pt x="0" y="9"/>
                    <a:pt x="0" y="9"/>
                    <a:pt x="0" y="9"/>
                  </a:cubicBezTo>
                  <a:cubicBezTo>
                    <a:pt x="0" y="19"/>
                    <a:pt x="18" y="27"/>
                    <a:pt x="40" y="27"/>
                  </a:cubicBezTo>
                  <a:cubicBezTo>
                    <a:pt x="42" y="27"/>
                    <a:pt x="44" y="27"/>
                    <a:pt x="46" y="27"/>
                  </a:cubicBezTo>
                  <a:cubicBezTo>
                    <a:pt x="43" y="22"/>
                    <a:pt x="40" y="17"/>
                    <a:pt x="40" y="11"/>
                  </a:cubicBezTo>
                  <a:cubicBezTo>
                    <a:pt x="40" y="11"/>
                    <a:pt x="40" y="11"/>
                    <a:pt x="4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105">
              <a:extLst>
                <a:ext uri="{FF2B5EF4-FFF2-40B4-BE49-F238E27FC236}">
                  <a16:creationId xmlns:a16="http://schemas.microsoft.com/office/drawing/2014/main" id="{06405EAD-7209-B44B-B9E2-D1AA9D21386C}"/>
                </a:ext>
              </a:extLst>
            </p:cNvPr>
            <p:cNvSpPr>
              <a:spLocks noEditPoints="1"/>
            </p:cNvSpPr>
            <p:nvPr/>
          </p:nvSpPr>
          <p:spPr bwMode="auto">
            <a:xfrm>
              <a:off x="9326563" y="1968500"/>
              <a:ext cx="195263" cy="196850"/>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32 w 52"/>
                <a:gd name="T11" fmla="*/ 30 h 52"/>
                <a:gd name="T12" fmla="*/ 22 w 52"/>
                <a:gd name="T13" fmla="*/ 30 h 52"/>
                <a:gd name="T14" fmla="*/ 22 w 52"/>
                <a:gd name="T15" fmla="*/ 13 h 52"/>
                <a:gd name="T16" fmla="*/ 24 w 52"/>
                <a:gd name="T17" fmla="*/ 11 h 52"/>
                <a:gd name="T18" fmla="*/ 26 w 52"/>
                <a:gd name="T19" fmla="*/ 13 h 52"/>
                <a:gd name="T20" fmla="*/ 26 w 52"/>
                <a:gd name="T21" fmla="*/ 26 h 52"/>
                <a:gd name="T22" fmla="*/ 32 w 52"/>
                <a:gd name="T23" fmla="*/ 26 h 52"/>
                <a:gd name="T24" fmla="*/ 35 w 52"/>
                <a:gd name="T25" fmla="*/ 28 h 52"/>
                <a:gd name="T26" fmla="*/ 32 w 52"/>
                <a:gd name="T27" fmla="*/ 3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32" y="30"/>
                  </a:moveTo>
                  <a:cubicBezTo>
                    <a:pt x="22" y="30"/>
                    <a:pt x="22" y="30"/>
                    <a:pt x="22" y="30"/>
                  </a:cubicBezTo>
                  <a:cubicBezTo>
                    <a:pt x="22" y="13"/>
                    <a:pt x="22" y="13"/>
                    <a:pt x="22" y="13"/>
                  </a:cubicBezTo>
                  <a:cubicBezTo>
                    <a:pt x="22" y="12"/>
                    <a:pt x="23" y="11"/>
                    <a:pt x="24" y="11"/>
                  </a:cubicBezTo>
                  <a:cubicBezTo>
                    <a:pt x="25" y="11"/>
                    <a:pt x="26" y="12"/>
                    <a:pt x="26" y="13"/>
                  </a:cubicBezTo>
                  <a:cubicBezTo>
                    <a:pt x="26" y="26"/>
                    <a:pt x="26" y="26"/>
                    <a:pt x="26" y="26"/>
                  </a:cubicBezTo>
                  <a:cubicBezTo>
                    <a:pt x="32" y="26"/>
                    <a:pt x="32" y="26"/>
                    <a:pt x="32" y="26"/>
                  </a:cubicBezTo>
                  <a:cubicBezTo>
                    <a:pt x="34" y="26"/>
                    <a:pt x="35" y="27"/>
                    <a:pt x="35" y="28"/>
                  </a:cubicBezTo>
                  <a:cubicBezTo>
                    <a:pt x="35" y="29"/>
                    <a:pt x="34" y="30"/>
                    <a:pt x="3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7" name="TextBox 66">
            <a:extLst>
              <a:ext uri="{FF2B5EF4-FFF2-40B4-BE49-F238E27FC236}">
                <a16:creationId xmlns:a16="http://schemas.microsoft.com/office/drawing/2014/main" id="{A58A7659-EC34-F34A-BB0D-6756AB4618C4}"/>
              </a:ext>
            </a:extLst>
          </p:cNvPr>
          <p:cNvSpPr txBox="1"/>
          <p:nvPr/>
        </p:nvSpPr>
        <p:spPr>
          <a:xfrm>
            <a:off x="4254577" y="11101180"/>
            <a:ext cx="17731465"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That’s why we provide point and click solutions, you need to make sure. That’s why we provide point and click solutions.</a:t>
            </a:r>
          </a:p>
        </p:txBody>
      </p:sp>
      <p:sp>
        <p:nvSpPr>
          <p:cNvPr id="19" name="CuadroTexto 350">
            <a:extLst>
              <a:ext uri="{FF2B5EF4-FFF2-40B4-BE49-F238E27FC236}">
                <a16:creationId xmlns:a16="http://schemas.microsoft.com/office/drawing/2014/main" id="{EB694F6A-713A-5848-AFDD-3F2FEBA51D1F}"/>
              </a:ext>
            </a:extLst>
          </p:cNvPr>
          <p:cNvSpPr txBox="1"/>
          <p:nvPr/>
        </p:nvSpPr>
        <p:spPr>
          <a:xfrm>
            <a:off x="7963183" y="1022190"/>
            <a:ext cx="8451353"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Financial Diagram</a:t>
            </a:r>
          </a:p>
        </p:txBody>
      </p:sp>
    </p:spTree>
    <p:extLst>
      <p:ext uri="{BB962C8B-B14F-4D97-AF65-F5344CB8AC3E}">
        <p14:creationId xmlns:p14="http://schemas.microsoft.com/office/powerpoint/2010/main" val="1256241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17453F0-1F06-014E-86D7-B19073E622BA}"/>
              </a:ext>
            </a:extLst>
          </p:cNvPr>
          <p:cNvSpPr/>
          <p:nvPr/>
        </p:nvSpPr>
        <p:spPr>
          <a:xfrm>
            <a:off x="1552819" y="3693701"/>
            <a:ext cx="15737523" cy="5666107"/>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Chart 19">
            <a:extLst>
              <a:ext uri="{FF2B5EF4-FFF2-40B4-BE49-F238E27FC236}">
                <a16:creationId xmlns:a16="http://schemas.microsoft.com/office/drawing/2014/main" id="{334A7052-9084-DB48-8301-049EC1C6B2A0}"/>
              </a:ext>
            </a:extLst>
          </p:cNvPr>
          <p:cNvGraphicFramePr/>
          <p:nvPr/>
        </p:nvGraphicFramePr>
        <p:xfrm>
          <a:off x="1885493" y="4245564"/>
          <a:ext cx="4866636" cy="45623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Chart 21">
            <a:extLst>
              <a:ext uri="{FF2B5EF4-FFF2-40B4-BE49-F238E27FC236}">
                <a16:creationId xmlns:a16="http://schemas.microsoft.com/office/drawing/2014/main" id="{A372662F-6B57-8B48-871C-60251E76C5D8}"/>
              </a:ext>
            </a:extLst>
          </p:cNvPr>
          <p:cNvGraphicFramePr/>
          <p:nvPr/>
        </p:nvGraphicFramePr>
        <p:xfrm>
          <a:off x="7615771" y="4271723"/>
          <a:ext cx="9009684" cy="4510063"/>
        </p:xfrm>
        <a:graphic>
          <a:graphicData uri="http://schemas.openxmlformats.org/drawingml/2006/chart">
            <c:chart xmlns:c="http://schemas.openxmlformats.org/drawingml/2006/chart" xmlns:r="http://schemas.openxmlformats.org/officeDocument/2006/relationships" r:id="rId3"/>
          </a:graphicData>
        </a:graphic>
      </p:graphicFrame>
      <p:grpSp>
        <p:nvGrpSpPr>
          <p:cNvPr id="23" name="Group 22">
            <a:extLst>
              <a:ext uri="{FF2B5EF4-FFF2-40B4-BE49-F238E27FC236}">
                <a16:creationId xmlns:a16="http://schemas.microsoft.com/office/drawing/2014/main" id="{A9D7BA31-5DE9-314B-9610-782D3D72D158}"/>
              </a:ext>
            </a:extLst>
          </p:cNvPr>
          <p:cNvGrpSpPr/>
          <p:nvPr/>
        </p:nvGrpSpPr>
        <p:grpSpPr>
          <a:xfrm>
            <a:off x="17925825" y="3624112"/>
            <a:ext cx="5272492" cy="5805283"/>
            <a:chOff x="17925825" y="7122686"/>
            <a:chExt cx="5272492" cy="5805283"/>
          </a:xfrm>
        </p:grpSpPr>
        <p:grpSp>
          <p:nvGrpSpPr>
            <p:cNvPr id="24" name="Group 23">
              <a:extLst>
                <a:ext uri="{FF2B5EF4-FFF2-40B4-BE49-F238E27FC236}">
                  <a16:creationId xmlns:a16="http://schemas.microsoft.com/office/drawing/2014/main" id="{E90B06F0-F852-3741-97C3-BD429AE74E96}"/>
                </a:ext>
              </a:extLst>
            </p:cNvPr>
            <p:cNvGrpSpPr/>
            <p:nvPr/>
          </p:nvGrpSpPr>
          <p:grpSpPr>
            <a:xfrm>
              <a:off x="17925825" y="7122686"/>
              <a:ext cx="5272492" cy="1685205"/>
              <a:chOff x="17925825" y="7122686"/>
              <a:chExt cx="5272492" cy="1685205"/>
            </a:xfrm>
          </p:grpSpPr>
          <p:sp>
            <p:nvSpPr>
              <p:cNvPr id="33" name="Oval 32">
                <a:extLst>
                  <a:ext uri="{FF2B5EF4-FFF2-40B4-BE49-F238E27FC236}">
                    <a16:creationId xmlns:a16="http://schemas.microsoft.com/office/drawing/2014/main" id="{64584BBF-2DA4-D748-9A4D-1566E7D1EF5D}"/>
                  </a:ext>
                </a:extLst>
              </p:cNvPr>
              <p:cNvSpPr/>
              <p:nvPr/>
            </p:nvSpPr>
            <p:spPr>
              <a:xfrm>
                <a:off x="18153984" y="7257685"/>
                <a:ext cx="1500348" cy="15003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EE0C953E-978F-FF47-A4F7-AA72D803EF50}"/>
                  </a:ext>
                </a:extLst>
              </p:cNvPr>
              <p:cNvSpPr txBox="1"/>
              <p:nvPr/>
            </p:nvSpPr>
            <p:spPr>
              <a:xfrm>
                <a:off x="17925825" y="7588645"/>
                <a:ext cx="1956664"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+30</a:t>
                </a:r>
              </a:p>
            </p:txBody>
          </p:sp>
          <p:sp>
            <p:nvSpPr>
              <p:cNvPr id="35" name="TextBox 34">
                <a:extLst>
                  <a:ext uri="{FF2B5EF4-FFF2-40B4-BE49-F238E27FC236}">
                    <a16:creationId xmlns:a16="http://schemas.microsoft.com/office/drawing/2014/main" id="{CDE82B1E-BED4-1940-AD63-7C8EFA62EBC4}"/>
                  </a:ext>
                </a:extLst>
              </p:cNvPr>
              <p:cNvSpPr txBox="1"/>
              <p:nvPr/>
            </p:nvSpPr>
            <p:spPr>
              <a:xfrm flipH="1">
                <a:off x="19882489" y="7122686"/>
                <a:ext cx="3315828" cy="168520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p>
            </p:txBody>
          </p:sp>
        </p:grpSp>
        <p:grpSp>
          <p:nvGrpSpPr>
            <p:cNvPr id="25" name="Group 24">
              <a:extLst>
                <a:ext uri="{FF2B5EF4-FFF2-40B4-BE49-F238E27FC236}">
                  <a16:creationId xmlns:a16="http://schemas.microsoft.com/office/drawing/2014/main" id="{DB3C4D1D-9944-9C49-B987-2360453E6B5F}"/>
                </a:ext>
              </a:extLst>
            </p:cNvPr>
            <p:cNvGrpSpPr/>
            <p:nvPr/>
          </p:nvGrpSpPr>
          <p:grpSpPr>
            <a:xfrm>
              <a:off x="17925825" y="9182725"/>
              <a:ext cx="5272492" cy="1685205"/>
              <a:chOff x="17925825" y="9124039"/>
              <a:chExt cx="5272492" cy="1685205"/>
            </a:xfrm>
          </p:grpSpPr>
          <p:sp>
            <p:nvSpPr>
              <p:cNvPr id="30" name="Oval 29">
                <a:extLst>
                  <a:ext uri="{FF2B5EF4-FFF2-40B4-BE49-F238E27FC236}">
                    <a16:creationId xmlns:a16="http://schemas.microsoft.com/office/drawing/2014/main" id="{18258857-7831-E841-8F7C-24008F0F343B}"/>
                  </a:ext>
                </a:extLst>
              </p:cNvPr>
              <p:cNvSpPr/>
              <p:nvPr/>
            </p:nvSpPr>
            <p:spPr>
              <a:xfrm>
                <a:off x="18153984" y="9259038"/>
                <a:ext cx="1500348" cy="15003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F82C28B-36B1-444C-AE22-022E3FFC3B0E}"/>
                  </a:ext>
                </a:extLst>
              </p:cNvPr>
              <p:cNvSpPr txBox="1"/>
              <p:nvPr/>
            </p:nvSpPr>
            <p:spPr>
              <a:xfrm>
                <a:off x="17925825" y="9589998"/>
                <a:ext cx="1956664"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+4</a:t>
                </a:r>
              </a:p>
            </p:txBody>
          </p:sp>
          <p:sp>
            <p:nvSpPr>
              <p:cNvPr id="32" name="TextBox 31">
                <a:extLst>
                  <a:ext uri="{FF2B5EF4-FFF2-40B4-BE49-F238E27FC236}">
                    <a16:creationId xmlns:a16="http://schemas.microsoft.com/office/drawing/2014/main" id="{77AA8E32-9F96-BB49-BF27-9B5876DDD26B}"/>
                  </a:ext>
                </a:extLst>
              </p:cNvPr>
              <p:cNvSpPr txBox="1"/>
              <p:nvPr/>
            </p:nvSpPr>
            <p:spPr>
              <a:xfrm flipH="1">
                <a:off x="19882489" y="9124039"/>
                <a:ext cx="3315828" cy="168520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p>
            </p:txBody>
          </p:sp>
        </p:grpSp>
        <p:grpSp>
          <p:nvGrpSpPr>
            <p:cNvPr id="26" name="Group 25">
              <a:extLst>
                <a:ext uri="{FF2B5EF4-FFF2-40B4-BE49-F238E27FC236}">
                  <a16:creationId xmlns:a16="http://schemas.microsoft.com/office/drawing/2014/main" id="{B8B11D9F-0D86-BF4A-91B3-8A38CF09FBEE}"/>
                </a:ext>
              </a:extLst>
            </p:cNvPr>
            <p:cNvGrpSpPr/>
            <p:nvPr/>
          </p:nvGrpSpPr>
          <p:grpSpPr>
            <a:xfrm>
              <a:off x="17925825" y="11242764"/>
              <a:ext cx="5272492" cy="1685205"/>
              <a:chOff x="17925825" y="9124039"/>
              <a:chExt cx="5272492" cy="1685205"/>
            </a:xfrm>
          </p:grpSpPr>
          <p:sp>
            <p:nvSpPr>
              <p:cNvPr id="27" name="Oval 26">
                <a:extLst>
                  <a:ext uri="{FF2B5EF4-FFF2-40B4-BE49-F238E27FC236}">
                    <a16:creationId xmlns:a16="http://schemas.microsoft.com/office/drawing/2014/main" id="{5A322C4A-2223-C349-9A22-F5CC6D5D2147}"/>
                  </a:ext>
                </a:extLst>
              </p:cNvPr>
              <p:cNvSpPr/>
              <p:nvPr/>
            </p:nvSpPr>
            <p:spPr>
              <a:xfrm>
                <a:off x="18153984" y="9259038"/>
                <a:ext cx="1500348" cy="15003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CD426C1-BD55-D94D-9899-9863297516C5}"/>
                  </a:ext>
                </a:extLst>
              </p:cNvPr>
              <p:cNvSpPr txBox="1"/>
              <p:nvPr/>
            </p:nvSpPr>
            <p:spPr>
              <a:xfrm>
                <a:off x="17925825" y="9589998"/>
                <a:ext cx="1956664"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+70</a:t>
                </a:r>
              </a:p>
            </p:txBody>
          </p:sp>
          <p:sp>
            <p:nvSpPr>
              <p:cNvPr id="29" name="TextBox 28">
                <a:extLst>
                  <a:ext uri="{FF2B5EF4-FFF2-40B4-BE49-F238E27FC236}">
                    <a16:creationId xmlns:a16="http://schemas.microsoft.com/office/drawing/2014/main" id="{2FC9C98B-EEBE-AD48-A8A2-2A17FF4C6B69}"/>
                  </a:ext>
                </a:extLst>
              </p:cNvPr>
              <p:cNvSpPr txBox="1"/>
              <p:nvPr/>
            </p:nvSpPr>
            <p:spPr>
              <a:xfrm flipH="1">
                <a:off x="19882489" y="9124039"/>
                <a:ext cx="3315828" cy="168520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p>
            </p:txBody>
          </p:sp>
        </p:grpSp>
      </p:grpSp>
      <p:grpSp>
        <p:nvGrpSpPr>
          <p:cNvPr id="36" name="Group 35">
            <a:extLst>
              <a:ext uri="{FF2B5EF4-FFF2-40B4-BE49-F238E27FC236}">
                <a16:creationId xmlns:a16="http://schemas.microsoft.com/office/drawing/2014/main" id="{81F6AC5E-F461-F74A-9647-8F88F297439B}"/>
              </a:ext>
            </a:extLst>
          </p:cNvPr>
          <p:cNvGrpSpPr/>
          <p:nvPr/>
        </p:nvGrpSpPr>
        <p:grpSpPr>
          <a:xfrm>
            <a:off x="1217864" y="10334068"/>
            <a:ext cx="7333344" cy="2458762"/>
            <a:chOff x="1217864" y="9731364"/>
            <a:chExt cx="7333344" cy="2458762"/>
          </a:xfrm>
        </p:grpSpPr>
        <p:grpSp>
          <p:nvGrpSpPr>
            <p:cNvPr id="37" name="Group 36">
              <a:extLst>
                <a:ext uri="{FF2B5EF4-FFF2-40B4-BE49-F238E27FC236}">
                  <a16:creationId xmlns:a16="http://schemas.microsoft.com/office/drawing/2014/main" id="{4A0DCC19-7B3B-AA44-ABC7-96F2BBD6F5AD}"/>
                </a:ext>
              </a:extLst>
            </p:cNvPr>
            <p:cNvGrpSpPr/>
            <p:nvPr/>
          </p:nvGrpSpPr>
          <p:grpSpPr>
            <a:xfrm>
              <a:off x="4006083" y="9731364"/>
              <a:ext cx="4545125" cy="2458762"/>
              <a:chOff x="4006083" y="10037858"/>
              <a:chExt cx="4545125" cy="2458762"/>
            </a:xfrm>
          </p:grpSpPr>
          <p:sp>
            <p:nvSpPr>
              <p:cNvPr id="41" name="Subtitle 2">
                <a:extLst>
                  <a:ext uri="{FF2B5EF4-FFF2-40B4-BE49-F238E27FC236}">
                    <a16:creationId xmlns:a16="http://schemas.microsoft.com/office/drawing/2014/main" id="{1B3F037D-D733-C244-80C0-0F72D73CBD7F}"/>
                  </a:ext>
                </a:extLst>
              </p:cNvPr>
              <p:cNvSpPr txBox="1">
                <a:spLocks/>
              </p:cNvSpPr>
              <p:nvPr/>
            </p:nvSpPr>
            <p:spPr>
              <a:xfrm>
                <a:off x="4006083" y="10684189"/>
                <a:ext cx="3806809" cy="181243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a:t>
                </a:r>
              </a:p>
            </p:txBody>
          </p:sp>
          <p:sp>
            <p:nvSpPr>
              <p:cNvPr id="42" name="Rectangle 41">
                <a:extLst>
                  <a:ext uri="{FF2B5EF4-FFF2-40B4-BE49-F238E27FC236}">
                    <a16:creationId xmlns:a16="http://schemas.microsoft.com/office/drawing/2014/main" id="{32B64B3D-9547-024D-8C9B-BB221910BEFF}"/>
                  </a:ext>
                </a:extLst>
              </p:cNvPr>
              <p:cNvSpPr/>
              <p:nvPr/>
            </p:nvSpPr>
            <p:spPr>
              <a:xfrm>
                <a:off x="4154938" y="10037858"/>
                <a:ext cx="4396270"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Lato Light" panose="020F0502020204030203" pitchFamily="34" charset="0"/>
                  </a:rPr>
                  <a:t>Write Your Title</a:t>
                </a:r>
              </a:p>
            </p:txBody>
          </p:sp>
        </p:grpSp>
        <p:grpSp>
          <p:nvGrpSpPr>
            <p:cNvPr id="38" name="Group 37">
              <a:extLst>
                <a:ext uri="{FF2B5EF4-FFF2-40B4-BE49-F238E27FC236}">
                  <a16:creationId xmlns:a16="http://schemas.microsoft.com/office/drawing/2014/main" id="{4943BC4A-B432-E848-BB0E-7E1C59376144}"/>
                </a:ext>
              </a:extLst>
            </p:cNvPr>
            <p:cNvGrpSpPr/>
            <p:nvPr/>
          </p:nvGrpSpPr>
          <p:grpSpPr>
            <a:xfrm>
              <a:off x="1217864" y="9819408"/>
              <a:ext cx="2500562" cy="2344230"/>
              <a:chOff x="1217864" y="9819408"/>
              <a:chExt cx="2500562" cy="2344230"/>
            </a:xfrm>
          </p:grpSpPr>
          <p:graphicFrame>
            <p:nvGraphicFramePr>
              <p:cNvPr id="39" name="Chart 38">
                <a:extLst>
                  <a:ext uri="{FF2B5EF4-FFF2-40B4-BE49-F238E27FC236}">
                    <a16:creationId xmlns:a16="http://schemas.microsoft.com/office/drawing/2014/main" id="{10C2C2F8-37CA-2849-A060-B90947EFA2A3}"/>
                  </a:ext>
                </a:extLst>
              </p:cNvPr>
              <p:cNvGraphicFramePr/>
              <p:nvPr/>
            </p:nvGraphicFramePr>
            <p:xfrm>
              <a:off x="1217864" y="9819408"/>
              <a:ext cx="2500562" cy="2344230"/>
            </p:xfrm>
            <a:graphic>
              <a:graphicData uri="http://schemas.openxmlformats.org/drawingml/2006/chart">
                <c:chart xmlns:c="http://schemas.openxmlformats.org/drawingml/2006/chart" xmlns:r="http://schemas.openxmlformats.org/officeDocument/2006/relationships" r:id="rId4"/>
              </a:graphicData>
            </a:graphic>
          </p:graphicFrame>
          <p:sp>
            <p:nvSpPr>
              <p:cNvPr id="40" name="TextBox 39">
                <a:extLst>
                  <a:ext uri="{FF2B5EF4-FFF2-40B4-BE49-F238E27FC236}">
                    <a16:creationId xmlns:a16="http://schemas.microsoft.com/office/drawing/2014/main" id="{1C775934-2583-134C-8487-77EFDB20E04D}"/>
                  </a:ext>
                </a:extLst>
              </p:cNvPr>
              <p:cNvSpPr txBox="1"/>
              <p:nvPr/>
            </p:nvSpPr>
            <p:spPr>
              <a:xfrm>
                <a:off x="1709434" y="10606803"/>
                <a:ext cx="1517422" cy="707886"/>
              </a:xfrm>
              <a:prstGeom prst="rect">
                <a:avLst/>
              </a:prstGeom>
              <a:noFill/>
              <a:ln>
                <a:noFill/>
              </a:ln>
            </p:spPr>
            <p:txBody>
              <a:bodyPr wrap="square" rtlCol="0">
                <a:spAutoFit/>
              </a:bodyPr>
              <a:lstStyle/>
              <a:p>
                <a:pPr algn="ctr"/>
                <a:r>
                  <a:rPr lang="en-US" sz="4000" dirty="0">
                    <a:solidFill>
                      <a:schemeClr val="tx2"/>
                    </a:solidFill>
                    <a:latin typeface="Roboto Medium" panose="02000000000000000000" pitchFamily="2" charset="0"/>
                    <a:ea typeface="Roboto Medium" panose="02000000000000000000" pitchFamily="2" charset="0"/>
                    <a:cs typeface="Poppins Medium" pitchFamily="2" charset="77"/>
                  </a:rPr>
                  <a:t>55%</a:t>
                </a:r>
              </a:p>
            </p:txBody>
          </p:sp>
        </p:grpSp>
      </p:grpSp>
      <p:grpSp>
        <p:nvGrpSpPr>
          <p:cNvPr id="43" name="Group 42">
            <a:extLst>
              <a:ext uri="{FF2B5EF4-FFF2-40B4-BE49-F238E27FC236}">
                <a16:creationId xmlns:a16="http://schemas.microsoft.com/office/drawing/2014/main" id="{AF8CACEA-919E-7A4B-B22B-723D05150215}"/>
              </a:ext>
            </a:extLst>
          </p:cNvPr>
          <p:cNvGrpSpPr/>
          <p:nvPr/>
        </p:nvGrpSpPr>
        <p:grpSpPr>
          <a:xfrm>
            <a:off x="8474733" y="10307580"/>
            <a:ext cx="7333344" cy="2458762"/>
            <a:chOff x="9742253" y="9704876"/>
            <a:chExt cx="7333344" cy="2458762"/>
          </a:xfrm>
        </p:grpSpPr>
        <p:grpSp>
          <p:nvGrpSpPr>
            <p:cNvPr id="44" name="Group 43">
              <a:extLst>
                <a:ext uri="{FF2B5EF4-FFF2-40B4-BE49-F238E27FC236}">
                  <a16:creationId xmlns:a16="http://schemas.microsoft.com/office/drawing/2014/main" id="{5DDB1AC7-C2A9-D949-A190-1983AC7C25CF}"/>
                </a:ext>
              </a:extLst>
            </p:cNvPr>
            <p:cNvGrpSpPr/>
            <p:nvPr/>
          </p:nvGrpSpPr>
          <p:grpSpPr>
            <a:xfrm>
              <a:off x="12530471" y="9704876"/>
              <a:ext cx="4545126" cy="2458762"/>
              <a:chOff x="12530471" y="10037858"/>
              <a:chExt cx="4545126" cy="2458762"/>
            </a:xfrm>
          </p:grpSpPr>
          <p:sp>
            <p:nvSpPr>
              <p:cNvPr id="48" name="Subtitle 2">
                <a:extLst>
                  <a:ext uri="{FF2B5EF4-FFF2-40B4-BE49-F238E27FC236}">
                    <a16:creationId xmlns:a16="http://schemas.microsoft.com/office/drawing/2014/main" id="{852BA523-ED2E-4149-A032-B308DCC4BF6C}"/>
                  </a:ext>
                </a:extLst>
              </p:cNvPr>
              <p:cNvSpPr txBox="1">
                <a:spLocks/>
              </p:cNvSpPr>
              <p:nvPr/>
            </p:nvSpPr>
            <p:spPr>
              <a:xfrm>
                <a:off x="12530471" y="10684189"/>
                <a:ext cx="3806809" cy="181243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a:t>
                </a:r>
              </a:p>
            </p:txBody>
          </p:sp>
          <p:sp>
            <p:nvSpPr>
              <p:cNvPr id="49" name="Rectangle 48">
                <a:extLst>
                  <a:ext uri="{FF2B5EF4-FFF2-40B4-BE49-F238E27FC236}">
                    <a16:creationId xmlns:a16="http://schemas.microsoft.com/office/drawing/2014/main" id="{987C9B21-D0C1-984A-9071-84F6979F53C6}"/>
                  </a:ext>
                </a:extLst>
              </p:cNvPr>
              <p:cNvSpPr/>
              <p:nvPr/>
            </p:nvSpPr>
            <p:spPr>
              <a:xfrm>
                <a:off x="12679327" y="10037858"/>
                <a:ext cx="4396270"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Lato Light" panose="020F0502020204030203" pitchFamily="34" charset="0"/>
                  </a:rPr>
                  <a:t>Write Your Title</a:t>
                </a:r>
              </a:p>
            </p:txBody>
          </p:sp>
        </p:grpSp>
        <p:grpSp>
          <p:nvGrpSpPr>
            <p:cNvPr id="45" name="Group 44">
              <a:extLst>
                <a:ext uri="{FF2B5EF4-FFF2-40B4-BE49-F238E27FC236}">
                  <a16:creationId xmlns:a16="http://schemas.microsoft.com/office/drawing/2014/main" id="{FB942CFE-0741-184D-9A73-8A24BF61E856}"/>
                </a:ext>
              </a:extLst>
            </p:cNvPr>
            <p:cNvGrpSpPr/>
            <p:nvPr/>
          </p:nvGrpSpPr>
          <p:grpSpPr>
            <a:xfrm>
              <a:off x="9742253" y="9819408"/>
              <a:ext cx="2500562" cy="2344230"/>
              <a:chOff x="9742253" y="9819408"/>
              <a:chExt cx="2500562" cy="2344230"/>
            </a:xfrm>
          </p:grpSpPr>
          <p:graphicFrame>
            <p:nvGraphicFramePr>
              <p:cNvPr id="46" name="Chart 45">
                <a:extLst>
                  <a:ext uri="{FF2B5EF4-FFF2-40B4-BE49-F238E27FC236}">
                    <a16:creationId xmlns:a16="http://schemas.microsoft.com/office/drawing/2014/main" id="{3378E429-BAA9-8447-8202-739BD9F61E57}"/>
                  </a:ext>
                </a:extLst>
              </p:cNvPr>
              <p:cNvGraphicFramePr/>
              <p:nvPr/>
            </p:nvGraphicFramePr>
            <p:xfrm>
              <a:off x="9742253" y="9819408"/>
              <a:ext cx="2500562" cy="2344230"/>
            </p:xfrm>
            <a:graphic>
              <a:graphicData uri="http://schemas.openxmlformats.org/drawingml/2006/chart">
                <c:chart xmlns:c="http://schemas.openxmlformats.org/drawingml/2006/chart" xmlns:r="http://schemas.openxmlformats.org/officeDocument/2006/relationships" r:id="rId5"/>
              </a:graphicData>
            </a:graphic>
          </p:graphicFrame>
          <p:sp>
            <p:nvSpPr>
              <p:cNvPr id="47" name="TextBox 46">
                <a:extLst>
                  <a:ext uri="{FF2B5EF4-FFF2-40B4-BE49-F238E27FC236}">
                    <a16:creationId xmlns:a16="http://schemas.microsoft.com/office/drawing/2014/main" id="{0206C6B7-961C-1B42-8F9A-F82212F19241}"/>
                  </a:ext>
                </a:extLst>
              </p:cNvPr>
              <p:cNvSpPr txBox="1"/>
              <p:nvPr/>
            </p:nvSpPr>
            <p:spPr>
              <a:xfrm>
                <a:off x="10233823" y="10606802"/>
                <a:ext cx="1517422" cy="707886"/>
              </a:xfrm>
              <a:prstGeom prst="rect">
                <a:avLst/>
              </a:prstGeom>
              <a:noFill/>
              <a:ln>
                <a:noFill/>
              </a:ln>
            </p:spPr>
            <p:txBody>
              <a:bodyPr wrap="square" rtlCol="0">
                <a:spAutoFit/>
              </a:bodyPr>
              <a:lstStyle/>
              <a:p>
                <a:pPr algn="ctr"/>
                <a:r>
                  <a:rPr lang="en-US" sz="4000" dirty="0">
                    <a:solidFill>
                      <a:schemeClr val="tx2"/>
                    </a:solidFill>
                    <a:latin typeface="Roboto Medium" panose="02000000000000000000" pitchFamily="2" charset="0"/>
                    <a:ea typeface="Roboto Medium" panose="02000000000000000000" pitchFamily="2" charset="0"/>
                    <a:cs typeface="Poppins Medium" pitchFamily="2" charset="77"/>
                  </a:rPr>
                  <a:t>25%</a:t>
                </a:r>
              </a:p>
            </p:txBody>
          </p:sp>
        </p:grpSp>
      </p:grpSp>
      <p:grpSp>
        <p:nvGrpSpPr>
          <p:cNvPr id="50" name="Group 49">
            <a:extLst>
              <a:ext uri="{FF2B5EF4-FFF2-40B4-BE49-F238E27FC236}">
                <a16:creationId xmlns:a16="http://schemas.microsoft.com/office/drawing/2014/main" id="{DF8F8B9D-530E-544C-9E81-3DF0567E6B2F}"/>
              </a:ext>
            </a:extLst>
          </p:cNvPr>
          <p:cNvGrpSpPr/>
          <p:nvPr/>
        </p:nvGrpSpPr>
        <p:grpSpPr>
          <a:xfrm>
            <a:off x="16469919" y="10307580"/>
            <a:ext cx="7333344" cy="2458762"/>
            <a:chOff x="14124972" y="9666253"/>
            <a:chExt cx="7333344" cy="2458762"/>
          </a:xfrm>
        </p:grpSpPr>
        <p:graphicFrame>
          <p:nvGraphicFramePr>
            <p:cNvPr id="54" name="Chart 53">
              <a:extLst>
                <a:ext uri="{FF2B5EF4-FFF2-40B4-BE49-F238E27FC236}">
                  <a16:creationId xmlns:a16="http://schemas.microsoft.com/office/drawing/2014/main" id="{4AE72E61-ACAE-0444-8C34-E763CC452C93}"/>
                </a:ext>
              </a:extLst>
            </p:cNvPr>
            <p:cNvGraphicFramePr/>
            <p:nvPr/>
          </p:nvGraphicFramePr>
          <p:xfrm>
            <a:off x="14124972" y="9727320"/>
            <a:ext cx="2500562" cy="2344230"/>
          </p:xfrm>
          <a:graphic>
            <a:graphicData uri="http://schemas.openxmlformats.org/drawingml/2006/chart">
              <c:chart xmlns:c="http://schemas.openxmlformats.org/drawingml/2006/chart" xmlns:r="http://schemas.openxmlformats.org/officeDocument/2006/relationships" r:id="rId6"/>
            </a:graphicData>
          </a:graphic>
        </p:graphicFrame>
        <p:sp>
          <p:nvSpPr>
            <p:cNvPr id="56" name="Subtitle 2">
              <a:extLst>
                <a:ext uri="{FF2B5EF4-FFF2-40B4-BE49-F238E27FC236}">
                  <a16:creationId xmlns:a16="http://schemas.microsoft.com/office/drawing/2014/main" id="{66F735B1-4893-8B40-ABC1-5B2521581D68}"/>
                </a:ext>
              </a:extLst>
            </p:cNvPr>
            <p:cNvSpPr txBox="1">
              <a:spLocks/>
            </p:cNvSpPr>
            <p:nvPr/>
          </p:nvSpPr>
          <p:spPr>
            <a:xfrm>
              <a:off x="16913191" y="10312584"/>
              <a:ext cx="3806810" cy="181243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a:t>
              </a:r>
            </a:p>
          </p:txBody>
        </p:sp>
        <p:sp>
          <p:nvSpPr>
            <p:cNvPr id="57" name="Rectangle 56">
              <a:extLst>
                <a:ext uri="{FF2B5EF4-FFF2-40B4-BE49-F238E27FC236}">
                  <a16:creationId xmlns:a16="http://schemas.microsoft.com/office/drawing/2014/main" id="{D28D7860-01E5-4D42-BDAB-297BB8C8D61B}"/>
                </a:ext>
              </a:extLst>
            </p:cNvPr>
            <p:cNvSpPr/>
            <p:nvPr/>
          </p:nvSpPr>
          <p:spPr>
            <a:xfrm>
              <a:off x="17062046" y="9666253"/>
              <a:ext cx="4396270"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Lato Light" panose="020F0502020204030203" pitchFamily="34" charset="0"/>
                </a:rPr>
                <a:t>Write Your Title</a:t>
              </a:r>
            </a:p>
          </p:txBody>
        </p:sp>
        <p:sp>
          <p:nvSpPr>
            <p:cNvPr id="58" name="TextBox 57">
              <a:extLst>
                <a:ext uri="{FF2B5EF4-FFF2-40B4-BE49-F238E27FC236}">
                  <a16:creationId xmlns:a16="http://schemas.microsoft.com/office/drawing/2014/main" id="{E2AD30EA-B69A-7C41-94EA-2B79B5D7E2D9}"/>
                </a:ext>
              </a:extLst>
            </p:cNvPr>
            <p:cNvSpPr txBox="1"/>
            <p:nvPr/>
          </p:nvSpPr>
          <p:spPr>
            <a:xfrm>
              <a:off x="14616542" y="10514714"/>
              <a:ext cx="1517422" cy="707886"/>
            </a:xfrm>
            <a:prstGeom prst="rect">
              <a:avLst/>
            </a:prstGeom>
            <a:noFill/>
            <a:ln>
              <a:noFill/>
            </a:ln>
          </p:spPr>
          <p:txBody>
            <a:bodyPr wrap="square" rtlCol="0">
              <a:spAutoFit/>
            </a:bodyPr>
            <a:lstStyle/>
            <a:p>
              <a:pPr algn="ctr"/>
              <a:r>
                <a:rPr lang="en-US" sz="4000" dirty="0">
                  <a:solidFill>
                    <a:schemeClr val="tx2"/>
                  </a:solidFill>
                  <a:latin typeface="Roboto Medium" panose="02000000000000000000" pitchFamily="2" charset="0"/>
                  <a:ea typeface="Roboto Medium" panose="02000000000000000000" pitchFamily="2" charset="0"/>
                  <a:cs typeface="Poppins Medium" pitchFamily="2" charset="77"/>
                </a:rPr>
                <a:t>45%</a:t>
              </a:r>
            </a:p>
          </p:txBody>
        </p:sp>
      </p:grpSp>
      <p:grpSp>
        <p:nvGrpSpPr>
          <p:cNvPr id="59" name="Group 58">
            <a:extLst>
              <a:ext uri="{FF2B5EF4-FFF2-40B4-BE49-F238E27FC236}">
                <a16:creationId xmlns:a16="http://schemas.microsoft.com/office/drawing/2014/main" id="{2C62F672-4B26-9D42-A0AA-B5537E7C8F96}"/>
              </a:ext>
            </a:extLst>
          </p:cNvPr>
          <p:cNvGrpSpPr/>
          <p:nvPr/>
        </p:nvGrpSpPr>
        <p:grpSpPr>
          <a:xfrm>
            <a:off x="3576261" y="5834952"/>
            <a:ext cx="1447364" cy="1383602"/>
            <a:chOff x="4833935" y="3983047"/>
            <a:chExt cx="360361" cy="344489"/>
          </a:xfrm>
          <a:solidFill>
            <a:schemeClr val="tx2"/>
          </a:solidFill>
        </p:grpSpPr>
        <p:sp>
          <p:nvSpPr>
            <p:cNvPr id="60" name="Freeform 59">
              <a:extLst>
                <a:ext uri="{FF2B5EF4-FFF2-40B4-BE49-F238E27FC236}">
                  <a16:creationId xmlns:a16="http://schemas.microsoft.com/office/drawing/2014/main" id="{21AF527C-CACD-224D-89B4-F1B8CA3867C4}"/>
                </a:ext>
              </a:extLst>
            </p:cNvPr>
            <p:cNvSpPr>
              <a:spLocks/>
            </p:cNvSpPr>
            <p:nvPr/>
          </p:nvSpPr>
          <p:spPr bwMode="auto">
            <a:xfrm>
              <a:off x="4833935" y="4179900"/>
              <a:ext cx="74613" cy="128588"/>
            </a:xfrm>
            <a:custGeom>
              <a:avLst/>
              <a:gdLst>
                <a:gd name="T0" fmla="*/ 18 w 20"/>
                <a:gd name="T1" fmla="*/ 0 h 34"/>
                <a:gd name="T2" fmla="*/ 2 w 20"/>
                <a:gd name="T3" fmla="*/ 0 h 34"/>
                <a:gd name="T4" fmla="*/ 0 w 20"/>
                <a:gd name="T5" fmla="*/ 2 h 34"/>
                <a:gd name="T6" fmla="*/ 0 w 20"/>
                <a:gd name="T7" fmla="*/ 32 h 34"/>
                <a:gd name="T8" fmla="*/ 2 w 20"/>
                <a:gd name="T9" fmla="*/ 34 h 34"/>
                <a:gd name="T10" fmla="*/ 18 w 20"/>
                <a:gd name="T11" fmla="*/ 34 h 34"/>
                <a:gd name="T12" fmla="*/ 20 w 20"/>
                <a:gd name="T13" fmla="*/ 32 h 34"/>
                <a:gd name="T14" fmla="*/ 20 w 20"/>
                <a:gd name="T15" fmla="*/ 2 h 34"/>
                <a:gd name="T16" fmla="*/ 18 w 20"/>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8" y="0"/>
                  </a:moveTo>
                  <a:cubicBezTo>
                    <a:pt x="2" y="0"/>
                    <a:pt x="2" y="0"/>
                    <a:pt x="2" y="0"/>
                  </a:cubicBezTo>
                  <a:cubicBezTo>
                    <a:pt x="1" y="0"/>
                    <a:pt x="0" y="1"/>
                    <a:pt x="0" y="2"/>
                  </a:cubicBezTo>
                  <a:cubicBezTo>
                    <a:pt x="0" y="32"/>
                    <a:pt x="0" y="32"/>
                    <a:pt x="0" y="32"/>
                  </a:cubicBezTo>
                  <a:cubicBezTo>
                    <a:pt x="0" y="33"/>
                    <a:pt x="1" y="34"/>
                    <a:pt x="2" y="34"/>
                  </a:cubicBezTo>
                  <a:cubicBezTo>
                    <a:pt x="18" y="34"/>
                    <a:pt x="18" y="34"/>
                    <a:pt x="18" y="34"/>
                  </a:cubicBezTo>
                  <a:cubicBezTo>
                    <a:pt x="19" y="34"/>
                    <a:pt x="20" y="33"/>
                    <a:pt x="20" y="32"/>
                  </a:cubicBezTo>
                  <a:cubicBezTo>
                    <a:pt x="20" y="2"/>
                    <a:pt x="20" y="2"/>
                    <a:pt x="20" y="2"/>
                  </a:cubicBezTo>
                  <a:cubicBezTo>
                    <a:pt x="20"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Freeform 67">
              <a:extLst>
                <a:ext uri="{FF2B5EF4-FFF2-40B4-BE49-F238E27FC236}">
                  <a16:creationId xmlns:a16="http://schemas.microsoft.com/office/drawing/2014/main" id="{1A561243-11FA-A64C-ACBE-D79D8B11AABF}"/>
                </a:ext>
              </a:extLst>
            </p:cNvPr>
            <p:cNvSpPr>
              <a:spLocks/>
            </p:cNvSpPr>
            <p:nvPr/>
          </p:nvSpPr>
          <p:spPr bwMode="auto">
            <a:xfrm>
              <a:off x="4916483" y="4194186"/>
              <a:ext cx="277813" cy="133350"/>
            </a:xfrm>
            <a:custGeom>
              <a:avLst/>
              <a:gdLst>
                <a:gd name="T0" fmla="*/ 73 w 74"/>
                <a:gd name="T1" fmla="*/ 13 h 35"/>
                <a:gd name="T2" fmla="*/ 59 w 74"/>
                <a:gd name="T3" fmla="*/ 8 h 35"/>
                <a:gd name="T4" fmla="*/ 47 w 74"/>
                <a:gd name="T5" fmla="*/ 12 h 35"/>
                <a:gd name="T6" fmla="*/ 47 w 74"/>
                <a:gd name="T7" fmla="*/ 14 h 35"/>
                <a:gd name="T8" fmla="*/ 45 w 74"/>
                <a:gd name="T9" fmla="*/ 21 h 35"/>
                <a:gd name="T10" fmla="*/ 38 w 74"/>
                <a:gd name="T11" fmla="*/ 24 h 35"/>
                <a:gd name="T12" fmla="*/ 18 w 74"/>
                <a:gd name="T13" fmla="*/ 24 h 35"/>
                <a:gd name="T14" fmla="*/ 16 w 74"/>
                <a:gd name="T15" fmla="*/ 22 h 35"/>
                <a:gd name="T16" fmla="*/ 18 w 74"/>
                <a:gd name="T17" fmla="*/ 20 h 35"/>
                <a:gd name="T18" fmla="*/ 38 w 74"/>
                <a:gd name="T19" fmla="*/ 20 h 35"/>
                <a:gd name="T20" fmla="*/ 42 w 74"/>
                <a:gd name="T21" fmla="*/ 18 h 35"/>
                <a:gd name="T22" fmla="*/ 43 w 74"/>
                <a:gd name="T23" fmla="*/ 14 h 35"/>
                <a:gd name="T24" fmla="*/ 38 w 74"/>
                <a:gd name="T25" fmla="*/ 8 h 35"/>
                <a:gd name="T26" fmla="*/ 27 w 74"/>
                <a:gd name="T27" fmla="*/ 8 h 35"/>
                <a:gd name="T28" fmla="*/ 26 w 74"/>
                <a:gd name="T29" fmla="*/ 8 h 35"/>
                <a:gd name="T30" fmla="*/ 25 w 74"/>
                <a:gd name="T31" fmla="*/ 7 h 35"/>
                <a:gd name="T32" fmla="*/ 8 w 74"/>
                <a:gd name="T33" fmla="*/ 0 h 35"/>
                <a:gd name="T34" fmla="*/ 2 w 74"/>
                <a:gd name="T35" fmla="*/ 0 h 35"/>
                <a:gd name="T36" fmla="*/ 0 w 74"/>
                <a:gd name="T37" fmla="*/ 2 h 35"/>
                <a:gd name="T38" fmla="*/ 0 w 74"/>
                <a:gd name="T39" fmla="*/ 24 h 35"/>
                <a:gd name="T40" fmla="*/ 1 w 74"/>
                <a:gd name="T41" fmla="*/ 26 h 35"/>
                <a:gd name="T42" fmla="*/ 16 w 74"/>
                <a:gd name="T43" fmla="*/ 31 h 35"/>
                <a:gd name="T44" fmla="*/ 32 w 74"/>
                <a:gd name="T45" fmla="*/ 35 h 35"/>
                <a:gd name="T46" fmla="*/ 49 w 74"/>
                <a:gd name="T47" fmla="*/ 29 h 35"/>
                <a:gd name="T48" fmla="*/ 73 w 74"/>
                <a:gd name="T49" fmla="*/ 16 h 35"/>
                <a:gd name="T50" fmla="*/ 74 w 74"/>
                <a:gd name="T51" fmla="*/ 14 h 35"/>
                <a:gd name="T52" fmla="*/ 73 w 74"/>
                <a:gd name="T53"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 h="35">
                  <a:moveTo>
                    <a:pt x="73" y="13"/>
                  </a:moveTo>
                  <a:cubicBezTo>
                    <a:pt x="69" y="8"/>
                    <a:pt x="65" y="7"/>
                    <a:pt x="59" y="8"/>
                  </a:cubicBezTo>
                  <a:cubicBezTo>
                    <a:pt x="47" y="12"/>
                    <a:pt x="47" y="12"/>
                    <a:pt x="47" y="12"/>
                  </a:cubicBezTo>
                  <a:cubicBezTo>
                    <a:pt x="47" y="13"/>
                    <a:pt x="47" y="13"/>
                    <a:pt x="47" y="14"/>
                  </a:cubicBezTo>
                  <a:cubicBezTo>
                    <a:pt x="47" y="17"/>
                    <a:pt x="47" y="19"/>
                    <a:pt x="45" y="21"/>
                  </a:cubicBezTo>
                  <a:cubicBezTo>
                    <a:pt x="43" y="23"/>
                    <a:pt x="41" y="24"/>
                    <a:pt x="38" y="24"/>
                  </a:cubicBezTo>
                  <a:cubicBezTo>
                    <a:pt x="18" y="24"/>
                    <a:pt x="18" y="24"/>
                    <a:pt x="18" y="24"/>
                  </a:cubicBezTo>
                  <a:cubicBezTo>
                    <a:pt x="17" y="24"/>
                    <a:pt x="16" y="23"/>
                    <a:pt x="16" y="22"/>
                  </a:cubicBezTo>
                  <a:cubicBezTo>
                    <a:pt x="16" y="21"/>
                    <a:pt x="17" y="20"/>
                    <a:pt x="18" y="20"/>
                  </a:cubicBezTo>
                  <a:cubicBezTo>
                    <a:pt x="38" y="20"/>
                    <a:pt x="38" y="20"/>
                    <a:pt x="38" y="20"/>
                  </a:cubicBezTo>
                  <a:cubicBezTo>
                    <a:pt x="40" y="20"/>
                    <a:pt x="41" y="19"/>
                    <a:pt x="42" y="18"/>
                  </a:cubicBezTo>
                  <a:cubicBezTo>
                    <a:pt x="43" y="17"/>
                    <a:pt x="43" y="16"/>
                    <a:pt x="43" y="14"/>
                  </a:cubicBezTo>
                  <a:cubicBezTo>
                    <a:pt x="43" y="12"/>
                    <a:pt x="42" y="8"/>
                    <a:pt x="38" y="8"/>
                  </a:cubicBezTo>
                  <a:cubicBezTo>
                    <a:pt x="27" y="8"/>
                    <a:pt x="27" y="8"/>
                    <a:pt x="27" y="8"/>
                  </a:cubicBezTo>
                  <a:cubicBezTo>
                    <a:pt x="26" y="8"/>
                    <a:pt x="26" y="8"/>
                    <a:pt x="26" y="8"/>
                  </a:cubicBezTo>
                  <a:cubicBezTo>
                    <a:pt x="25" y="8"/>
                    <a:pt x="25" y="8"/>
                    <a:pt x="25" y="7"/>
                  </a:cubicBezTo>
                  <a:cubicBezTo>
                    <a:pt x="23" y="6"/>
                    <a:pt x="17" y="0"/>
                    <a:pt x="8" y="0"/>
                  </a:cubicBezTo>
                  <a:cubicBezTo>
                    <a:pt x="2" y="0"/>
                    <a:pt x="2" y="0"/>
                    <a:pt x="2" y="0"/>
                  </a:cubicBezTo>
                  <a:cubicBezTo>
                    <a:pt x="1" y="0"/>
                    <a:pt x="0" y="1"/>
                    <a:pt x="0" y="2"/>
                  </a:cubicBezTo>
                  <a:cubicBezTo>
                    <a:pt x="0" y="24"/>
                    <a:pt x="0" y="24"/>
                    <a:pt x="0" y="24"/>
                  </a:cubicBezTo>
                  <a:cubicBezTo>
                    <a:pt x="0" y="25"/>
                    <a:pt x="1" y="26"/>
                    <a:pt x="1" y="26"/>
                  </a:cubicBezTo>
                  <a:cubicBezTo>
                    <a:pt x="8" y="28"/>
                    <a:pt x="12" y="30"/>
                    <a:pt x="16" y="31"/>
                  </a:cubicBezTo>
                  <a:cubicBezTo>
                    <a:pt x="24" y="34"/>
                    <a:pt x="28" y="35"/>
                    <a:pt x="32" y="35"/>
                  </a:cubicBezTo>
                  <a:cubicBezTo>
                    <a:pt x="37" y="35"/>
                    <a:pt x="41" y="33"/>
                    <a:pt x="49" y="29"/>
                  </a:cubicBezTo>
                  <a:cubicBezTo>
                    <a:pt x="54" y="26"/>
                    <a:pt x="62" y="21"/>
                    <a:pt x="73" y="16"/>
                  </a:cubicBezTo>
                  <a:cubicBezTo>
                    <a:pt x="73" y="15"/>
                    <a:pt x="74" y="15"/>
                    <a:pt x="74" y="14"/>
                  </a:cubicBezTo>
                  <a:cubicBezTo>
                    <a:pt x="74" y="14"/>
                    <a:pt x="74" y="13"/>
                    <a:pt x="7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Freeform 68">
              <a:extLst>
                <a:ext uri="{FF2B5EF4-FFF2-40B4-BE49-F238E27FC236}">
                  <a16:creationId xmlns:a16="http://schemas.microsoft.com/office/drawing/2014/main" id="{C6A4FF15-B980-6B4B-931E-1B344D39383E}"/>
                </a:ext>
              </a:extLst>
            </p:cNvPr>
            <p:cNvSpPr>
              <a:spLocks noEditPoints="1"/>
            </p:cNvSpPr>
            <p:nvPr/>
          </p:nvSpPr>
          <p:spPr bwMode="auto">
            <a:xfrm>
              <a:off x="5037140" y="3983047"/>
              <a:ext cx="104775" cy="106363"/>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Freeform 69">
              <a:extLst>
                <a:ext uri="{FF2B5EF4-FFF2-40B4-BE49-F238E27FC236}">
                  <a16:creationId xmlns:a16="http://schemas.microsoft.com/office/drawing/2014/main" id="{37839098-DDCE-F345-8224-7BEFE51979A2}"/>
                </a:ext>
              </a:extLst>
            </p:cNvPr>
            <p:cNvSpPr>
              <a:spLocks noEditPoints="1"/>
            </p:cNvSpPr>
            <p:nvPr/>
          </p:nvSpPr>
          <p:spPr bwMode="auto">
            <a:xfrm>
              <a:off x="4968875" y="4089401"/>
              <a:ext cx="104775" cy="104775"/>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2" name="CuadroTexto 350">
            <a:extLst>
              <a:ext uri="{FF2B5EF4-FFF2-40B4-BE49-F238E27FC236}">
                <a16:creationId xmlns:a16="http://schemas.microsoft.com/office/drawing/2014/main" id="{93B61115-8B86-D54D-B460-0F766A81E999}"/>
              </a:ext>
            </a:extLst>
          </p:cNvPr>
          <p:cNvSpPr txBox="1"/>
          <p:nvPr/>
        </p:nvSpPr>
        <p:spPr>
          <a:xfrm>
            <a:off x="7963183" y="1022190"/>
            <a:ext cx="8451353"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Financial Diagram</a:t>
            </a:r>
          </a:p>
        </p:txBody>
      </p:sp>
    </p:spTree>
    <p:extLst>
      <p:ext uri="{BB962C8B-B14F-4D97-AF65-F5344CB8AC3E}">
        <p14:creationId xmlns:p14="http://schemas.microsoft.com/office/powerpoint/2010/main" val="3071413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7CB44FF-B2A3-FC45-9C7E-3F621D5037FD}"/>
              </a:ext>
            </a:extLst>
          </p:cNvPr>
          <p:cNvGrpSpPr/>
          <p:nvPr/>
        </p:nvGrpSpPr>
        <p:grpSpPr>
          <a:xfrm>
            <a:off x="9965427" y="8116315"/>
            <a:ext cx="12717592" cy="4569976"/>
            <a:chOff x="9965427" y="3991599"/>
            <a:chExt cx="12717592" cy="4306469"/>
          </a:xfrm>
        </p:grpSpPr>
        <p:graphicFrame>
          <p:nvGraphicFramePr>
            <p:cNvPr id="51" name="Chart 50">
              <a:extLst>
                <a:ext uri="{FF2B5EF4-FFF2-40B4-BE49-F238E27FC236}">
                  <a16:creationId xmlns:a16="http://schemas.microsoft.com/office/drawing/2014/main" id="{3586697B-89BB-8F44-A2DE-B89B1DDA563E}"/>
                </a:ext>
              </a:extLst>
            </p:cNvPr>
            <p:cNvGraphicFramePr/>
            <p:nvPr/>
          </p:nvGraphicFramePr>
          <p:xfrm>
            <a:off x="9965427" y="3991599"/>
            <a:ext cx="12717592" cy="4306469"/>
          </p:xfrm>
          <a:graphic>
            <a:graphicData uri="http://schemas.openxmlformats.org/drawingml/2006/chart">
              <c:chart xmlns:c="http://schemas.openxmlformats.org/drawingml/2006/chart" xmlns:r="http://schemas.openxmlformats.org/officeDocument/2006/relationships" r:id="rId2"/>
            </a:graphicData>
          </a:graphic>
        </p:graphicFrame>
        <p:sp>
          <p:nvSpPr>
            <p:cNvPr id="79" name="Oval 78">
              <a:extLst>
                <a:ext uri="{FF2B5EF4-FFF2-40B4-BE49-F238E27FC236}">
                  <a16:creationId xmlns:a16="http://schemas.microsoft.com/office/drawing/2014/main" id="{BD399E7E-E733-A649-87B7-4CB41760708A}"/>
                </a:ext>
              </a:extLst>
            </p:cNvPr>
            <p:cNvSpPr/>
            <p:nvPr/>
          </p:nvSpPr>
          <p:spPr>
            <a:xfrm>
              <a:off x="12858737" y="4816683"/>
              <a:ext cx="1322756" cy="1223154"/>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solidFill>
              </a:endParaRPr>
            </a:p>
          </p:txBody>
        </p:sp>
        <p:sp>
          <p:nvSpPr>
            <p:cNvPr id="80" name="Oval 79">
              <a:extLst>
                <a:ext uri="{FF2B5EF4-FFF2-40B4-BE49-F238E27FC236}">
                  <a16:creationId xmlns:a16="http://schemas.microsoft.com/office/drawing/2014/main" id="{E04E8CCE-0278-014B-9672-B1F785C31731}"/>
                </a:ext>
              </a:extLst>
            </p:cNvPr>
            <p:cNvSpPr/>
            <p:nvPr/>
          </p:nvSpPr>
          <p:spPr>
            <a:xfrm>
              <a:off x="14849281" y="5709881"/>
              <a:ext cx="1322756" cy="1223154"/>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solidFill>
              </a:endParaRPr>
            </a:p>
          </p:txBody>
        </p:sp>
        <p:sp>
          <p:nvSpPr>
            <p:cNvPr id="81" name="Oval 80">
              <a:extLst>
                <a:ext uri="{FF2B5EF4-FFF2-40B4-BE49-F238E27FC236}">
                  <a16:creationId xmlns:a16="http://schemas.microsoft.com/office/drawing/2014/main" id="{CEC8BA0C-AFC3-0347-83F5-3CCCB72A991A}"/>
                </a:ext>
              </a:extLst>
            </p:cNvPr>
            <p:cNvSpPr/>
            <p:nvPr/>
          </p:nvSpPr>
          <p:spPr>
            <a:xfrm>
              <a:off x="18884306" y="5995728"/>
              <a:ext cx="1322756" cy="1223154"/>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solidFill>
              </a:endParaRPr>
            </a:p>
          </p:txBody>
        </p:sp>
      </p:grpSp>
      <p:grpSp>
        <p:nvGrpSpPr>
          <p:cNvPr id="82" name="Group 81">
            <a:extLst>
              <a:ext uri="{FF2B5EF4-FFF2-40B4-BE49-F238E27FC236}">
                <a16:creationId xmlns:a16="http://schemas.microsoft.com/office/drawing/2014/main" id="{ED3D8B6D-C0EE-4547-809E-69B9DAF959F0}"/>
              </a:ext>
            </a:extLst>
          </p:cNvPr>
          <p:cNvGrpSpPr/>
          <p:nvPr/>
        </p:nvGrpSpPr>
        <p:grpSpPr>
          <a:xfrm>
            <a:off x="1694630" y="4119999"/>
            <a:ext cx="7406371" cy="8483164"/>
            <a:chOff x="1694630" y="4025466"/>
            <a:chExt cx="7406371" cy="8483164"/>
          </a:xfrm>
        </p:grpSpPr>
        <p:sp>
          <p:nvSpPr>
            <p:cNvPr id="83" name="Rectangle 82">
              <a:extLst>
                <a:ext uri="{FF2B5EF4-FFF2-40B4-BE49-F238E27FC236}">
                  <a16:creationId xmlns:a16="http://schemas.microsoft.com/office/drawing/2014/main" id="{338F21C6-44BC-404E-89A5-189134A58A2C}"/>
                </a:ext>
              </a:extLst>
            </p:cNvPr>
            <p:cNvSpPr/>
            <p:nvPr/>
          </p:nvSpPr>
          <p:spPr>
            <a:xfrm>
              <a:off x="1694630" y="4025466"/>
              <a:ext cx="7406371" cy="8483164"/>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C7E85E7E-48DA-5C41-8718-5C14F9D08D83}"/>
                </a:ext>
              </a:extLst>
            </p:cNvPr>
            <p:cNvGrpSpPr/>
            <p:nvPr/>
          </p:nvGrpSpPr>
          <p:grpSpPr>
            <a:xfrm>
              <a:off x="2717911" y="5124018"/>
              <a:ext cx="5617520" cy="6286059"/>
              <a:chOff x="5805601" y="7232365"/>
              <a:chExt cx="5617520" cy="6286059"/>
            </a:xfrm>
          </p:grpSpPr>
          <p:sp>
            <p:nvSpPr>
              <p:cNvPr id="85" name="TextBox 84">
                <a:extLst>
                  <a:ext uri="{FF2B5EF4-FFF2-40B4-BE49-F238E27FC236}">
                    <a16:creationId xmlns:a16="http://schemas.microsoft.com/office/drawing/2014/main" id="{99616434-4EA9-A04B-BF12-20F8EFF42011}"/>
                  </a:ext>
                </a:extLst>
              </p:cNvPr>
              <p:cNvSpPr txBox="1"/>
              <p:nvPr/>
            </p:nvSpPr>
            <p:spPr>
              <a:xfrm>
                <a:off x="5805601" y="11903751"/>
                <a:ext cx="5617520"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86" name="Rectangle 85">
                <a:extLst>
                  <a:ext uri="{FF2B5EF4-FFF2-40B4-BE49-F238E27FC236}">
                    <a16:creationId xmlns:a16="http://schemas.microsoft.com/office/drawing/2014/main" id="{DDC81C61-290D-A848-8EAA-552AF0EFA06D}"/>
                  </a:ext>
                </a:extLst>
              </p:cNvPr>
              <p:cNvSpPr/>
              <p:nvPr/>
            </p:nvSpPr>
            <p:spPr>
              <a:xfrm>
                <a:off x="5805601" y="11254683"/>
                <a:ext cx="5243758"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sp>
            <p:nvSpPr>
              <p:cNvPr id="88" name="TextBox 87">
                <a:extLst>
                  <a:ext uri="{FF2B5EF4-FFF2-40B4-BE49-F238E27FC236}">
                    <a16:creationId xmlns:a16="http://schemas.microsoft.com/office/drawing/2014/main" id="{5D638C7C-978A-9748-936A-CD1781260CE3}"/>
                  </a:ext>
                </a:extLst>
              </p:cNvPr>
              <p:cNvSpPr txBox="1"/>
              <p:nvPr/>
            </p:nvSpPr>
            <p:spPr>
              <a:xfrm>
                <a:off x="5805601" y="7232365"/>
                <a:ext cx="5617520" cy="2308324"/>
              </a:xfrm>
              <a:prstGeom prst="rect">
                <a:avLst/>
              </a:prstGeom>
              <a:noFill/>
            </p:spPr>
            <p:txBody>
              <a:bodyPr wrap="square" rtlCol="0">
                <a:spAutoFit/>
              </a:bodyPr>
              <a:lstStyle/>
              <a:p>
                <a:r>
                  <a:rPr lang="en-US" sz="4800" dirty="0">
                    <a:solidFill>
                      <a:schemeClr val="tx2"/>
                    </a:solidFill>
                    <a:latin typeface="Roboto Medium" panose="02000000000000000000" pitchFamily="2" charset="0"/>
                    <a:ea typeface="Roboto Medium" panose="02000000000000000000" pitchFamily="2" charset="0"/>
                    <a:cs typeface="Lato Light" panose="020F0502020204030203" pitchFamily="34" charset="0"/>
                  </a:rPr>
                  <a:t>That’s why we provide point and click solutions.</a:t>
                </a:r>
              </a:p>
            </p:txBody>
          </p:sp>
        </p:grpSp>
      </p:grpSp>
      <p:sp>
        <p:nvSpPr>
          <p:cNvPr id="104" name="TextBox 103">
            <a:extLst>
              <a:ext uri="{FF2B5EF4-FFF2-40B4-BE49-F238E27FC236}">
                <a16:creationId xmlns:a16="http://schemas.microsoft.com/office/drawing/2014/main" id="{3B6B2561-2B0D-344A-AE1E-83DD34E45EB9}"/>
              </a:ext>
            </a:extLst>
          </p:cNvPr>
          <p:cNvSpPr txBox="1"/>
          <p:nvPr/>
        </p:nvSpPr>
        <p:spPr>
          <a:xfrm>
            <a:off x="12888240" y="9361910"/>
            <a:ext cx="1286318" cy="646331"/>
          </a:xfrm>
          <a:prstGeom prst="rect">
            <a:avLst/>
          </a:prstGeom>
          <a:noFill/>
          <a:ln>
            <a:noFill/>
          </a:ln>
        </p:spPr>
        <p:txBody>
          <a:bodyPr wrap="squar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Poppins Medium" pitchFamily="2" charset="77"/>
              </a:rPr>
              <a:t>50K</a:t>
            </a:r>
          </a:p>
        </p:txBody>
      </p:sp>
      <p:sp>
        <p:nvSpPr>
          <p:cNvPr id="107" name="TextBox 106">
            <a:extLst>
              <a:ext uri="{FF2B5EF4-FFF2-40B4-BE49-F238E27FC236}">
                <a16:creationId xmlns:a16="http://schemas.microsoft.com/office/drawing/2014/main" id="{AA6E070E-3119-6D40-BE7E-7CBAB49111B0}"/>
              </a:ext>
            </a:extLst>
          </p:cNvPr>
          <p:cNvSpPr txBox="1"/>
          <p:nvPr/>
        </p:nvSpPr>
        <p:spPr>
          <a:xfrm>
            <a:off x="14866942" y="10276310"/>
            <a:ext cx="1286318" cy="646331"/>
          </a:xfrm>
          <a:prstGeom prst="rect">
            <a:avLst/>
          </a:prstGeom>
          <a:noFill/>
          <a:ln>
            <a:noFill/>
          </a:ln>
        </p:spPr>
        <p:txBody>
          <a:bodyPr wrap="squar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Poppins Medium" pitchFamily="2" charset="77"/>
              </a:rPr>
              <a:t>17K</a:t>
            </a:r>
          </a:p>
        </p:txBody>
      </p:sp>
      <p:sp>
        <p:nvSpPr>
          <p:cNvPr id="108" name="TextBox 107">
            <a:extLst>
              <a:ext uri="{FF2B5EF4-FFF2-40B4-BE49-F238E27FC236}">
                <a16:creationId xmlns:a16="http://schemas.microsoft.com/office/drawing/2014/main" id="{9468F6AD-D0BA-6F46-BD71-B740C1F1C52B}"/>
              </a:ext>
            </a:extLst>
          </p:cNvPr>
          <p:cNvSpPr txBox="1"/>
          <p:nvPr/>
        </p:nvSpPr>
        <p:spPr>
          <a:xfrm>
            <a:off x="18884306" y="10561123"/>
            <a:ext cx="1286318" cy="646331"/>
          </a:xfrm>
          <a:prstGeom prst="rect">
            <a:avLst/>
          </a:prstGeom>
          <a:noFill/>
          <a:ln>
            <a:noFill/>
          </a:ln>
        </p:spPr>
        <p:txBody>
          <a:bodyPr wrap="squar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Poppins Medium" pitchFamily="2" charset="77"/>
              </a:rPr>
              <a:t>34K</a:t>
            </a:r>
          </a:p>
        </p:txBody>
      </p:sp>
      <p:grpSp>
        <p:nvGrpSpPr>
          <p:cNvPr id="4" name="Group 3">
            <a:extLst>
              <a:ext uri="{FF2B5EF4-FFF2-40B4-BE49-F238E27FC236}">
                <a16:creationId xmlns:a16="http://schemas.microsoft.com/office/drawing/2014/main" id="{3D135FE6-4AB3-5940-9F5A-FC05F86B1637}"/>
              </a:ext>
            </a:extLst>
          </p:cNvPr>
          <p:cNvGrpSpPr/>
          <p:nvPr/>
        </p:nvGrpSpPr>
        <p:grpSpPr>
          <a:xfrm>
            <a:off x="9904647" y="4033731"/>
            <a:ext cx="12778372" cy="3325278"/>
            <a:chOff x="9904647" y="3939198"/>
            <a:chExt cx="12778372" cy="3325278"/>
          </a:xfrm>
        </p:grpSpPr>
        <p:sp>
          <p:nvSpPr>
            <p:cNvPr id="109" name="TextBox 108">
              <a:extLst>
                <a:ext uri="{FF2B5EF4-FFF2-40B4-BE49-F238E27FC236}">
                  <a16:creationId xmlns:a16="http://schemas.microsoft.com/office/drawing/2014/main" id="{71F5FF42-4A86-9C4F-A17E-054D24ED2CED}"/>
                </a:ext>
              </a:extLst>
            </p:cNvPr>
            <p:cNvSpPr txBox="1"/>
            <p:nvPr/>
          </p:nvSpPr>
          <p:spPr>
            <a:xfrm>
              <a:off x="9904647" y="3939198"/>
              <a:ext cx="4117050" cy="1107996"/>
            </a:xfrm>
            <a:prstGeom prst="rect">
              <a:avLst/>
            </a:prstGeom>
            <a:noFill/>
          </p:spPr>
          <p:txBody>
            <a:bodyPr wrap="square" rtlCol="0">
              <a:spAutoFit/>
            </a:bodyPr>
            <a:lstStyle/>
            <a:p>
              <a:r>
                <a:rPr lang="en-US" sz="6600" dirty="0">
                  <a:solidFill>
                    <a:schemeClr val="accent1"/>
                  </a:solidFill>
                  <a:latin typeface="Roboto Medium" panose="02000000000000000000" pitchFamily="2" charset="0"/>
                  <a:ea typeface="Roboto Medium" panose="02000000000000000000" pitchFamily="2" charset="0"/>
                  <a:cs typeface="Lato Light" panose="020F0502020204030203" pitchFamily="34" charset="0"/>
                </a:rPr>
                <a:t>+3790</a:t>
              </a:r>
            </a:p>
          </p:txBody>
        </p:sp>
        <p:sp>
          <p:nvSpPr>
            <p:cNvPr id="110" name="TextBox 109">
              <a:extLst>
                <a:ext uri="{FF2B5EF4-FFF2-40B4-BE49-F238E27FC236}">
                  <a16:creationId xmlns:a16="http://schemas.microsoft.com/office/drawing/2014/main" id="{C0D90B9C-702E-464A-A0F7-F95DE5300586}"/>
                </a:ext>
              </a:extLst>
            </p:cNvPr>
            <p:cNvSpPr txBox="1"/>
            <p:nvPr/>
          </p:nvSpPr>
          <p:spPr>
            <a:xfrm>
              <a:off x="9904647" y="5124018"/>
              <a:ext cx="4117050"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that’s why we provide point.</a:t>
              </a:r>
            </a:p>
          </p:txBody>
        </p:sp>
        <p:sp>
          <p:nvSpPr>
            <p:cNvPr id="112" name="TextBox 111">
              <a:extLst>
                <a:ext uri="{FF2B5EF4-FFF2-40B4-BE49-F238E27FC236}">
                  <a16:creationId xmlns:a16="http://schemas.microsoft.com/office/drawing/2014/main" id="{126D7C40-BF87-2249-BA33-5ED2936A354D}"/>
                </a:ext>
              </a:extLst>
            </p:cNvPr>
            <p:cNvSpPr txBox="1"/>
            <p:nvPr/>
          </p:nvSpPr>
          <p:spPr>
            <a:xfrm>
              <a:off x="14235308" y="3939198"/>
              <a:ext cx="4117050" cy="1107996"/>
            </a:xfrm>
            <a:prstGeom prst="rect">
              <a:avLst/>
            </a:prstGeom>
            <a:noFill/>
          </p:spPr>
          <p:txBody>
            <a:bodyPr wrap="square" rtlCol="0">
              <a:spAutoFit/>
            </a:bodyPr>
            <a:lstStyle/>
            <a:p>
              <a:r>
                <a:rPr lang="en-US" sz="6600" dirty="0">
                  <a:solidFill>
                    <a:schemeClr val="accent2"/>
                  </a:solidFill>
                  <a:latin typeface="Roboto Medium" panose="02000000000000000000" pitchFamily="2" charset="0"/>
                  <a:ea typeface="Roboto Medium" panose="02000000000000000000" pitchFamily="2" charset="0"/>
                  <a:cs typeface="Lato Light" panose="020F0502020204030203" pitchFamily="34" charset="0"/>
                </a:rPr>
                <a:t>+390</a:t>
              </a:r>
            </a:p>
          </p:txBody>
        </p:sp>
        <p:sp>
          <p:nvSpPr>
            <p:cNvPr id="113" name="TextBox 112">
              <a:extLst>
                <a:ext uri="{FF2B5EF4-FFF2-40B4-BE49-F238E27FC236}">
                  <a16:creationId xmlns:a16="http://schemas.microsoft.com/office/drawing/2014/main" id="{60581707-DB88-EF42-9201-F7EE1915526E}"/>
                </a:ext>
              </a:extLst>
            </p:cNvPr>
            <p:cNvSpPr txBox="1"/>
            <p:nvPr/>
          </p:nvSpPr>
          <p:spPr>
            <a:xfrm>
              <a:off x="14235308" y="5124018"/>
              <a:ext cx="4117050"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that’s why we provide point.</a:t>
              </a:r>
            </a:p>
          </p:txBody>
        </p:sp>
        <p:sp>
          <p:nvSpPr>
            <p:cNvPr id="115" name="TextBox 114">
              <a:extLst>
                <a:ext uri="{FF2B5EF4-FFF2-40B4-BE49-F238E27FC236}">
                  <a16:creationId xmlns:a16="http://schemas.microsoft.com/office/drawing/2014/main" id="{7B65C04C-E697-6D4E-AD87-6DCBF8CD7ECA}"/>
                </a:ext>
              </a:extLst>
            </p:cNvPr>
            <p:cNvSpPr txBox="1"/>
            <p:nvPr/>
          </p:nvSpPr>
          <p:spPr>
            <a:xfrm>
              <a:off x="18565969" y="3939198"/>
              <a:ext cx="4117050" cy="1107996"/>
            </a:xfrm>
            <a:prstGeom prst="rect">
              <a:avLst/>
            </a:prstGeom>
            <a:noFill/>
          </p:spPr>
          <p:txBody>
            <a:bodyPr wrap="square" rtlCol="0">
              <a:spAutoFit/>
            </a:bodyPr>
            <a:lstStyle/>
            <a:p>
              <a:r>
                <a:rPr lang="en-US" sz="6600" dirty="0">
                  <a:solidFill>
                    <a:schemeClr val="accent3"/>
                  </a:solidFill>
                  <a:latin typeface="Roboto Medium" panose="02000000000000000000" pitchFamily="2" charset="0"/>
                  <a:ea typeface="Roboto Medium" panose="02000000000000000000" pitchFamily="2" charset="0"/>
                  <a:cs typeface="Lato Light" panose="020F0502020204030203" pitchFamily="34" charset="0"/>
                </a:rPr>
                <a:t>+1590</a:t>
              </a:r>
            </a:p>
          </p:txBody>
        </p:sp>
        <p:sp>
          <p:nvSpPr>
            <p:cNvPr id="116" name="TextBox 115">
              <a:extLst>
                <a:ext uri="{FF2B5EF4-FFF2-40B4-BE49-F238E27FC236}">
                  <a16:creationId xmlns:a16="http://schemas.microsoft.com/office/drawing/2014/main" id="{41ED790E-CB52-3046-9304-35FEBFD43A37}"/>
                </a:ext>
              </a:extLst>
            </p:cNvPr>
            <p:cNvSpPr txBox="1"/>
            <p:nvPr/>
          </p:nvSpPr>
          <p:spPr>
            <a:xfrm>
              <a:off x="18565969" y="5124018"/>
              <a:ext cx="4117050"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that’s why we provide point.</a:t>
              </a:r>
            </a:p>
          </p:txBody>
        </p:sp>
      </p:grpSp>
      <p:grpSp>
        <p:nvGrpSpPr>
          <p:cNvPr id="27" name="Grupo 349">
            <a:extLst>
              <a:ext uri="{FF2B5EF4-FFF2-40B4-BE49-F238E27FC236}">
                <a16:creationId xmlns:a16="http://schemas.microsoft.com/office/drawing/2014/main" id="{810EA733-3407-C642-8236-61D5947AC513}"/>
              </a:ext>
            </a:extLst>
          </p:cNvPr>
          <p:cNvGrpSpPr/>
          <p:nvPr/>
        </p:nvGrpSpPr>
        <p:grpSpPr>
          <a:xfrm>
            <a:off x="2668308" y="1022190"/>
            <a:ext cx="19041035" cy="2561450"/>
            <a:chOff x="2668308" y="861425"/>
            <a:chExt cx="19041035" cy="2561450"/>
          </a:xfrm>
        </p:grpSpPr>
        <p:sp>
          <p:nvSpPr>
            <p:cNvPr id="28" name="CuadroTexto 350">
              <a:extLst>
                <a:ext uri="{FF2B5EF4-FFF2-40B4-BE49-F238E27FC236}">
                  <a16:creationId xmlns:a16="http://schemas.microsoft.com/office/drawing/2014/main" id="{C5BC431A-EFA1-B447-A4F0-512530352BA1}"/>
                </a:ext>
              </a:extLst>
            </p:cNvPr>
            <p:cNvSpPr txBox="1"/>
            <p:nvPr/>
          </p:nvSpPr>
          <p:spPr>
            <a:xfrm>
              <a:off x="7963183" y="861425"/>
              <a:ext cx="8451353"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Financial Diagram</a:t>
              </a:r>
            </a:p>
          </p:txBody>
        </p:sp>
        <p:sp>
          <p:nvSpPr>
            <p:cNvPr id="29" name="CuadroTexto 351">
              <a:extLst>
                <a:ext uri="{FF2B5EF4-FFF2-40B4-BE49-F238E27FC236}">
                  <a16:creationId xmlns:a16="http://schemas.microsoft.com/office/drawing/2014/main" id="{7757C8FE-960B-A044-876D-63256A8DFA5F}"/>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Tree>
    <p:extLst>
      <p:ext uri="{BB962C8B-B14F-4D97-AF65-F5344CB8AC3E}">
        <p14:creationId xmlns:p14="http://schemas.microsoft.com/office/powerpoint/2010/main" val="701199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A91D431B-BC03-6D4F-B7D5-AF6B34651799}"/>
              </a:ext>
            </a:extLst>
          </p:cNvPr>
          <p:cNvSpPr/>
          <p:nvPr/>
        </p:nvSpPr>
        <p:spPr>
          <a:xfrm>
            <a:off x="1212849" y="4963858"/>
            <a:ext cx="6852619" cy="3118010"/>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22610326-9378-A74B-9283-75EC893F1EFC}"/>
              </a:ext>
            </a:extLst>
          </p:cNvPr>
          <p:cNvSpPr/>
          <p:nvPr/>
        </p:nvSpPr>
        <p:spPr>
          <a:xfrm>
            <a:off x="3752688" y="3941547"/>
            <a:ext cx="1772938" cy="1772932"/>
          </a:xfrm>
          <a:prstGeom prst="ellipse">
            <a:avLst/>
          </a:prstGeom>
          <a:solidFill>
            <a:schemeClr val="accent1"/>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01C1FF5-E2BB-FE40-923B-65750DB0885A}"/>
              </a:ext>
            </a:extLst>
          </p:cNvPr>
          <p:cNvSpPr/>
          <p:nvPr/>
        </p:nvSpPr>
        <p:spPr>
          <a:xfrm>
            <a:off x="8843343" y="4989571"/>
            <a:ext cx="6771792" cy="3096640"/>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5906197B-7506-2048-BBF6-5061EABE0313}"/>
              </a:ext>
            </a:extLst>
          </p:cNvPr>
          <p:cNvSpPr/>
          <p:nvPr/>
        </p:nvSpPr>
        <p:spPr>
          <a:xfrm>
            <a:off x="11342772" y="3941546"/>
            <a:ext cx="1772938" cy="1772936"/>
          </a:xfrm>
          <a:prstGeom prst="ellipse">
            <a:avLst/>
          </a:prstGeom>
          <a:solidFill>
            <a:schemeClr val="accent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61AC7255-B95D-DF49-BD54-3F5E63E57296}"/>
              </a:ext>
            </a:extLst>
          </p:cNvPr>
          <p:cNvSpPr/>
          <p:nvPr/>
        </p:nvSpPr>
        <p:spPr>
          <a:xfrm>
            <a:off x="16393009" y="4989571"/>
            <a:ext cx="6771792" cy="3096639"/>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D573B732-EB7F-3649-8A26-497790544B80}"/>
              </a:ext>
            </a:extLst>
          </p:cNvPr>
          <p:cNvSpPr/>
          <p:nvPr/>
        </p:nvSpPr>
        <p:spPr>
          <a:xfrm>
            <a:off x="18892503" y="3941546"/>
            <a:ext cx="1772938" cy="1772936"/>
          </a:xfrm>
          <a:prstGeom prst="ellipse">
            <a:avLst/>
          </a:prstGeom>
          <a:solidFill>
            <a:schemeClr val="accent3"/>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841F50C2-C624-9F4C-BD75-18E1672C41EE}"/>
              </a:ext>
            </a:extLst>
          </p:cNvPr>
          <p:cNvSpPr/>
          <p:nvPr/>
        </p:nvSpPr>
        <p:spPr>
          <a:xfrm>
            <a:off x="2022541" y="6944294"/>
            <a:ext cx="5233232"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sp>
        <p:nvSpPr>
          <p:cNvPr id="94" name="Rectangle 93">
            <a:extLst>
              <a:ext uri="{FF2B5EF4-FFF2-40B4-BE49-F238E27FC236}">
                <a16:creationId xmlns:a16="http://schemas.microsoft.com/office/drawing/2014/main" id="{FBF53717-CDBF-0245-8554-0F58D25DAB54}"/>
              </a:ext>
            </a:extLst>
          </p:cNvPr>
          <p:cNvSpPr/>
          <p:nvPr/>
        </p:nvSpPr>
        <p:spPr>
          <a:xfrm>
            <a:off x="3151834" y="6020961"/>
            <a:ext cx="2974646" cy="923330"/>
          </a:xfrm>
          <a:prstGeom prst="rect">
            <a:avLst/>
          </a:prstGeom>
        </p:spPr>
        <p:txBody>
          <a:bodyPr wrap="square">
            <a:spAutoFit/>
          </a:bodyPr>
          <a:lstStyle/>
          <a:p>
            <a:pPr algn="ctr"/>
            <a:r>
              <a:rPr lang="en-US" sz="5400" dirty="0">
                <a:solidFill>
                  <a:schemeClr val="accent1"/>
                </a:solidFill>
                <a:latin typeface="Roboto Medium" panose="02000000000000000000" pitchFamily="2" charset="0"/>
                <a:ea typeface="Roboto Medium" panose="02000000000000000000" pitchFamily="2" charset="0"/>
                <a:cs typeface="Montserrat" charset="0"/>
              </a:rPr>
              <a:t>+7300</a:t>
            </a:r>
            <a:endParaRPr lang="en-US" sz="8000" dirty="0">
              <a:solidFill>
                <a:schemeClr val="accent1"/>
              </a:solidFill>
              <a:latin typeface="Roboto Medium" panose="02000000000000000000" pitchFamily="2" charset="0"/>
              <a:ea typeface="Roboto Medium" panose="02000000000000000000" pitchFamily="2" charset="0"/>
              <a:cs typeface="Montserrat" charset="0"/>
            </a:endParaRPr>
          </a:p>
        </p:txBody>
      </p:sp>
      <p:sp>
        <p:nvSpPr>
          <p:cNvPr id="95" name="Rectangle 94">
            <a:extLst>
              <a:ext uri="{FF2B5EF4-FFF2-40B4-BE49-F238E27FC236}">
                <a16:creationId xmlns:a16="http://schemas.microsoft.com/office/drawing/2014/main" id="{30CBD2C6-1C87-A444-8670-A5980173F133}"/>
              </a:ext>
            </a:extLst>
          </p:cNvPr>
          <p:cNvSpPr/>
          <p:nvPr/>
        </p:nvSpPr>
        <p:spPr>
          <a:xfrm>
            <a:off x="9612623" y="6944294"/>
            <a:ext cx="5233232"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sp>
        <p:nvSpPr>
          <p:cNvPr id="97" name="Rectangle 96">
            <a:extLst>
              <a:ext uri="{FF2B5EF4-FFF2-40B4-BE49-F238E27FC236}">
                <a16:creationId xmlns:a16="http://schemas.microsoft.com/office/drawing/2014/main" id="{31531461-9BC4-6141-8A60-5A2942145D34}"/>
              </a:ext>
            </a:extLst>
          </p:cNvPr>
          <p:cNvSpPr/>
          <p:nvPr/>
        </p:nvSpPr>
        <p:spPr>
          <a:xfrm>
            <a:off x="10741916" y="6020961"/>
            <a:ext cx="2974646" cy="923330"/>
          </a:xfrm>
          <a:prstGeom prst="rect">
            <a:avLst/>
          </a:prstGeom>
        </p:spPr>
        <p:txBody>
          <a:bodyPr wrap="square">
            <a:spAutoFit/>
          </a:bodyPr>
          <a:lstStyle/>
          <a:p>
            <a:pPr algn="ctr"/>
            <a:r>
              <a:rPr lang="en-US" sz="5400" dirty="0">
                <a:solidFill>
                  <a:schemeClr val="accent2"/>
                </a:solidFill>
                <a:latin typeface="Roboto Medium" panose="02000000000000000000" pitchFamily="2" charset="0"/>
                <a:ea typeface="Roboto Medium" panose="02000000000000000000" pitchFamily="2" charset="0"/>
                <a:cs typeface="Montserrat" charset="0"/>
              </a:rPr>
              <a:t>+2470</a:t>
            </a:r>
            <a:endParaRPr lang="en-US" sz="8000" dirty="0">
              <a:solidFill>
                <a:schemeClr val="accent2"/>
              </a:solidFill>
              <a:latin typeface="Roboto Medium" panose="02000000000000000000" pitchFamily="2" charset="0"/>
              <a:ea typeface="Roboto Medium" panose="02000000000000000000" pitchFamily="2" charset="0"/>
              <a:cs typeface="Montserrat" charset="0"/>
            </a:endParaRPr>
          </a:p>
        </p:txBody>
      </p:sp>
      <p:sp>
        <p:nvSpPr>
          <p:cNvPr id="98" name="Rectangle 97">
            <a:extLst>
              <a:ext uri="{FF2B5EF4-FFF2-40B4-BE49-F238E27FC236}">
                <a16:creationId xmlns:a16="http://schemas.microsoft.com/office/drawing/2014/main" id="{DB1F380C-B9D5-BE4C-AE92-D283A85EF5F1}"/>
              </a:ext>
            </a:extLst>
          </p:cNvPr>
          <p:cNvSpPr/>
          <p:nvPr/>
        </p:nvSpPr>
        <p:spPr>
          <a:xfrm>
            <a:off x="17162289" y="6944294"/>
            <a:ext cx="5233232"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sp>
        <p:nvSpPr>
          <p:cNvPr id="99" name="Rectangle 98">
            <a:extLst>
              <a:ext uri="{FF2B5EF4-FFF2-40B4-BE49-F238E27FC236}">
                <a16:creationId xmlns:a16="http://schemas.microsoft.com/office/drawing/2014/main" id="{F4A4AD42-4970-E941-858D-56C73D5836D3}"/>
              </a:ext>
            </a:extLst>
          </p:cNvPr>
          <p:cNvSpPr/>
          <p:nvPr/>
        </p:nvSpPr>
        <p:spPr>
          <a:xfrm>
            <a:off x="18291582" y="6020961"/>
            <a:ext cx="2974646" cy="923330"/>
          </a:xfrm>
          <a:prstGeom prst="rect">
            <a:avLst/>
          </a:prstGeom>
        </p:spPr>
        <p:txBody>
          <a:bodyPr wrap="square">
            <a:spAutoFit/>
          </a:bodyPr>
          <a:lstStyle/>
          <a:p>
            <a:pPr algn="ctr"/>
            <a:r>
              <a:rPr lang="en-US" sz="5400" dirty="0">
                <a:solidFill>
                  <a:schemeClr val="accent3"/>
                </a:solidFill>
                <a:latin typeface="Roboto Medium" panose="02000000000000000000" pitchFamily="2" charset="0"/>
                <a:ea typeface="Roboto Medium" panose="02000000000000000000" pitchFamily="2" charset="0"/>
                <a:cs typeface="Montserrat" charset="0"/>
              </a:rPr>
              <a:t>+5174</a:t>
            </a:r>
            <a:endParaRPr lang="en-US" sz="8000" dirty="0">
              <a:solidFill>
                <a:schemeClr val="accent3"/>
              </a:solidFill>
              <a:latin typeface="Roboto Medium" panose="02000000000000000000" pitchFamily="2" charset="0"/>
              <a:ea typeface="Roboto Medium" panose="02000000000000000000" pitchFamily="2" charset="0"/>
              <a:cs typeface="Montserrat" charset="0"/>
            </a:endParaRPr>
          </a:p>
        </p:txBody>
      </p:sp>
      <p:grpSp>
        <p:nvGrpSpPr>
          <p:cNvPr id="3" name="Group 2">
            <a:extLst>
              <a:ext uri="{FF2B5EF4-FFF2-40B4-BE49-F238E27FC236}">
                <a16:creationId xmlns:a16="http://schemas.microsoft.com/office/drawing/2014/main" id="{7D8BF3A6-7380-2840-B76A-818442D0C1F2}"/>
              </a:ext>
            </a:extLst>
          </p:cNvPr>
          <p:cNvGrpSpPr/>
          <p:nvPr/>
        </p:nvGrpSpPr>
        <p:grpSpPr>
          <a:xfrm>
            <a:off x="13485181" y="8899014"/>
            <a:ext cx="9857928" cy="3745434"/>
            <a:chOff x="1111673" y="8899013"/>
            <a:chExt cx="9857928" cy="3745434"/>
          </a:xfrm>
        </p:grpSpPr>
        <p:sp>
          <p:nvSpPr>
            <p:cNvPr id="107" name="TextBox 106">
              <a:extLst>
                <a:ext uri="{FF2B5EF4-FFF2-40B4-BE49-F238E27FC236}">
                  <a16:creationId xmlns:a16="http://schemas.microsoft.com/office/drawing/2014/main" id="{2E715C76-8C61-EA43-9FC7-83F02D7E5830}"/>
                </a:ext>
              </a:extLst>
            </p:cNvPr>
            <p:cNvSpPr txBox="1"/>
            <p:nvPr/>
          </p:nvSpPr>
          <p:spPr>
            <a:xfrm flipH="1">
              <a:off x="1111673" y="8899013"/>
              <a:ext cx="6525887"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That’s why we provide point and click solutions. </a:t>
              </a:r>
            </a:p>
          </p:txBody>
        </p:sp>
        <p:sp>
          <p:nvSpPr>
            <p:cNvPr id="108" name="Rectangle 107">
              <a:extLst>
                <a:ext uri="{FF2B5EF4-FFF2-40B4-BE49-F238E27FC236}">
                  <a16:creationId xmlns:a16="http://schemas.microsoft.com/office/drawing/2014/main" id="{599A14FA-892D-7A4B-A938-302739A59250}"/>
                </a:ext>
              </a:extLst>
            </p:cNvPr>
            <p:cNvSpPr/>
            <p:nvPr/>
          </p:nvSpPr>
          <p:spPr>
            <a:xfrm>
              <a:off x="8689573" y="9093840"/>
              <a:ext cx="2280028" cy="1323439"/>
            </a:xfrm>
            <a:prstGeom prst="rect">
              <a:avLst/>
            </a:prstGeom>
          </p:spPr>
          <p:txBody>
            <a:bodyPr wrap="square">
              <a:spAutoFit/>
            </a:bodyPr>
            <a:lstStyle/>
            <a:p>
              <a:r>
                <a:rPr lang="en-US" sz="8000" dirty="0">
                  <a:solidFill>
                    <a:schemeClr val="accent1"/>
                  </a:solidFill>
                  <a:latin typeface="Roboto Medium" panose="02000000000000000000" pitchFamily="2" charset="0"/>
                  <a:ea typeface="Roboto Medium" panose="02000000000000000000" pitchFamily="2" charset="0"/>
                  <a:cs typeface="Montserrat" charset="0"/>
                </a:rPr>
                <a:t>45%</a:t>
              </a:r>
            </a:p>
          </p:txBody>
        </p:sp>
        <p:cxnSp>
          <p:nvCxnSpPr>
            <p:cNvPr id="109" name="Straight Connector 108">
              <a:extLst>
                <a:ext uri="{FF2B5EF4-FFF2-40B4-BE49-F238E27FC236}">
                  <a16:creationId xmlns:a16="http://schemas.microsoft.com/office/drawing/2014/main" id="{FA4D79D5-6FD3-2749-BFE6-C07C18A2A6F1}"/>
                </a:ext>
              </a:extLst>
            </p:cNvPr>
            <p:cNvCxnSpPr>
              <a:cxnSpLocks/>
            </p:cNvCxnSpPr>
            <p:nvPr/>
          </p:nvCxnSpPr>
          <p:spPr>
            <a:xfrm>
              <a:off x="8053768" y="9067136"/>
              <a:ext cx="0" cy="3476333"/>
            </a:xfrm>
            <a:prstGeom prst="line">
              <a:avLst/>
            </a:prstGeom>
            <a:ln w="12700">
              <a:solidFill>
                <a:schemeClr val="bg1">
                  <a:lumMod val="50000"/>
                  <a:alpha val="10000"/>
                </a:schemeClr>
              </a:solidFill>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C1D3AA86-DF63-B942-A36A-D81959D57A21}"/>
                </a:ext>
              </a:extLst>
            </p:cNvPr>
            <p:cNvSpPr txBox="1"/>
            <p:nvPr/>
          </p:nvSpPr>
          <p:spPr>
            <a:xfrm flipH="1">
              <a:off x="1111673" y="11029774"/>
              <a:ext cx="6525887"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That’s why we provide point and click solutions. </a:t>
              </a:r>
            </a:p>
          </p:txBody>
        </p:sp>
        <p:sp>
          <p:nvSpPr>
            <p:cNvPr id="103" name="Rectangle 102">
              <a:extLst>
                <a:ext uri="{FF2B5EF4-FFF2-40B4-BE49-F238E27FC236}">
                  <a16:creationId xmlns:a16="http://schemas.microsoft.com/office/drawing/2014/main" id="{70DA86E2-7300-F546-9799-4891EA104EF9}"/>
                </a:ext>
              </a:extLst>
            </p:cNvPr>
            <p:cNvSpPr/>
            <p:nvPr/>
          </p:nvSpPr>
          <p:spPr>
            <a:xfrm>
              <a:off x="8689573" y="11259995"/>
              <a:ext cx="2280028" cy="1323439"/>
            </a:xfrm>
            <a:prstGeom prst="rect">
              <a:avLst/>
            </a:prstGeom>
          </p:spPr>
          <p:txBody>
            <a:bodyPr wrap="square">
              <a:spAutoFit/>
            </a:bodyPr>
            <a:lstStyle/>
            <a:p>
              <a:r>
                <a:rPr lang="en-US" sz="8000" dirty="0">
                  <a:solidFill>
                    <a:schemeClr val="accent2"/>
                  </a:solidFill>
                  <a:latin typeface="Roboto Medium" panose="02000000000000000000" pitchFamily="2" charset="0"/>
                  <a:ea typeface="Roboto Medium" panose="02000000000000000000" pitchFamily="2" charset="0"/>
                  <a:cs typeface="Montserrat" charset="0"/>
                </a:rPr>
                <a:t>70%</a:t>
              </a:r>
            </a:p>
          </p:txBody>
        </p:sp>
      </p:grpSp>
      <p:graphicFrame>
        <p:nvGraphicFramePr>
          <p:cNvPr id="115" name="Chart 114">
            <a:extLst>
              <a:ext uri="{FF2B5EF4-FFF2-40B4-BE49-F238E27FC236}">
                <a16:creationId xmlns:a16="http://schemas.microsoft.com/office/drawing/2014/main" id="{98D1CE61-1DFD-2845-8525-92AC8E47C08B}"/>
              </a:ext>
            </a:extLst>
          </p:cNvPr>
          <p:cNvGraphicFramePr/>
          <p:nvPr/>
        </p:nvGraphicFramePr>
        <p:xfrm>
          <a:off x="1223455" y="9067136"/>
          <a:ext cx="11209703" cy="3619155"/>
        </p:xfrm>
        <a:graphic>
          <a:graphicData uri="http://schemas.openxmlformats.org/drawingml/2006/chart">
            <c:chart xmlns:c="http://schemas.openxmlformats.org/drawingml/2006/chart" xmlns:r="http://schemas.openxmlformats.org/officeDocument/2006/relationships" r:id="rId2"/>
          </a:graphicData>
        </a:graphic>
      </p:graphicFrame>
      <p:grpSp>
        <p:nvGrpSpPr>
          <p:cNvPr id="116" name="Group 115">
            <a:extLst>
              <a:ext uri="{FF2B5EF4-FFF2-40B4-BE49-F238E27FC236}">
                <a16:creationId xmlns:a16="http://schemas.microsoft.com/office/drawing/2014/main" id="{3DA0D4DE-B766-2F4D-A9D2-F01470DBC8EB}"/>
              </a:ext>
            </a:extLst>
          </p:cNvPr>
          <p:cNvGrpSpPr/>
          <p:nvPr/>
        </p:nvGrpSpPr>
        <p:grpSpPr>
          <a:xfrm>
            <a:off x="19380335" y="4395883"/>
            <a:ext cx="797140" cy="797136"/>
            <a:chOff x="4319588" y="2492375"/>
            <a:chExt cx="287338" cy="287338"/>
          </a:xfrm>
          <a:solidFill>
            <a:schemeClr val="bg1"/>
          </a:solidFill>
        </p:grpSpPr>
        <p:sp>
          <p:nvSpPr>
            <p:cNvPr id="117" name="Freeform 372">
              <a:extLst>
                <a:ext uri="{FF2B5EF4-FFF2-40B4-BE49-F238E27FC236}">
                  <a16:creationId xmlns:a16="http://schemas.microsoft.com/office/drawing/2014/main" id="{693F1D9F-BCB4-2548-94E0-F873F839D98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73">
              <a:extLst>
                <a:ext uri="{FF2B5EF4-FFF2-40B4-BE49-F238E27FC236}">
                  <a16:creationId xmlns:a16="http://schemas.microsoft.com/office/drawing/2014/main" id="{A9C84BA5-FAEF-1143-ACD7-CC203AA8512D}"/>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9" name="Group 118">
            <a:extLst>
              <a:ext uri="{FF2B5EF4-FFF2-40B4-BE49-F238E27FC236}">
                <a16:creationId xmlns:a16="http://schemas.microsoft.com/office/drawing/2014/main" id="{A08AC076-A653-D449-AB64-E00D005A80BF}"/>
              </a:ext>
            </a:extLst>
          </p:cNvPr>
          <p:cNvGrpSpPr/>
          <p:nvPr/>
        </p:nvGrpSpPr>
        <p:grpSpPr>
          <a:xfrm>
            <a:off x="11847377" y="4475611"/>
            <a:ext cx="763724" cy="767072"/>
            <a:chOff x="9161458" y="1803401"/>
            <a:chExt cx="360368" cy="361949"/>
          </a:xfrm>
          <a:solidFill>
            <a:schemeClr val="bg1"/>
          </a:solidFill>
        </p:grpSpPr>
        <p:sp>
          <p:nvSpPr>
            <p:cNvPr id="120" name="Freeform 101">
              <a:extLst>
                <a:ext uri="{FF2B5EF4-FFF2-40B4-BE49-F238E27FC236}">
                  <a16:creationId xmlns:a16="http://schemas.microsoft.com/office/drawing/2014/main" id="{3CE50630-B6E7-D04D-822F-41305F630D0A}"/>
                </a:ext>
              </a:extLst>
            </p:cNvPr>
            <p:cNvSpPr>
              <a:spLocks/>
            </p:cNvSpPr>
            <p:nvPr/>
          </p:nvSpPr>
          <p:spPr bwMode="auto">
            <a:xfrm>
              <a:off x="9161468" y="1965326"/>
              <a:ext cx="168275" cy="93663"/>
            </a:xfrm>
            <a:custGeom>
              <a:avLst/>
              <a:gdLst>
                <a:gd name="T0" fmla="*/ 40 w 45"/>
                <a:gd name="T1" fmla="*/ 25 h 25"/>
                <a:gd name="T2" fmla="*/ 40 w 45"/>
                <a:gd name="T3" fmla="*/ 25 h 25"/>
                <a:gd name="T4" fmla="*/ 45 w 45"/>
                <a:gd name="T5" fmla="*/ 11 h 25"/>
                <a:gd name="T6" fmla="*/ 40 w 45"/>
                <a:gd name="T7" fmla="*/ 11 h 25"/>
                <a:gd name="T8" fmla="*/ 0 w 45"/>
                <a:gd name="T9" fmla="*/ 0 h 25"/>
                <a:gd name="T10" fmla="*/ 0 w 45"/>
                <a:gd name="T11" fmla="*/ 11 h 25"/>
                <a:gd name="T12" fmla="*/ 40 w 45"/>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45" h="25">
                  <a:moveTo>
                    <a:pt x="40" y="25"/>
                  </a:moveTo>
                  <a:cubicBezTo>
                    <a:pt x="40" y="25"/>
                    <a:pt x="40" y="25"/>
                    <a:pt x="40" y="25"/>
                  </a:cubicBezTo>
                  <a:cubicBezTo>
                    <a:pt x="40" y="20"/>
                    <a:pt x="42" y="15"/>
                    <a:pt x="45" y="11"/>
                  </a:cubicBezTo>
                  <a:cubicBezTo>
                    <a:pt x="43" y="11"/>
                    <a:pt x="42"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Freeform 102">
              <a:extLst>
                <a:ext uri="{FF2B5EF4-FFF2-40B4-BE49-F238E27FC236}">
                  <a16:creationId xmlns:a16="http://schemas.microsoft.com/office/drawing/2014/main" id="{2A51A5DB-C427-1345-849E-53CC3D496F4F}"/>
                </a:ext>
              </a:extLst>
            </p:cNvPr>
            <p:cNvSpPr>
              <a:spLocks/>
            </p:cNvSpPr>
            <p:nvPr/>
          </p:nvSpPr>
          <p:spPr bwMode="auto">
            <a:xfrm>
              <a:off x="9161468" y="1897063"/>
              <a:ext cx="300039" cy="95250"/>
            </a:xfrm>
            <a:custGeom>
              <a:avLst/>
              <a:gdLst>
                <a:gd name="T0" fmla="*/ 40 w 80"/>
                <a:gd name="T1" fmla="*/ 25 h 25"/>
                <a:gd name="T2" fmla="*/ 48 w 80"/>
                <a:gd name="T3" fmla="*/ 25 h 25"/>
                <a:gd name="T4" fmla="*/ 70 w 80"/>
                <a:gd name="T5" fmla="*/ 15 h 25"/>
                <a:gd name="T6" fmla="*/ 78 w 80"/>
                <a:gd name="T7" fmla="*/ 16 h 25"/>
                <a:gd name="T8" fmla="*/ 80 w 80"/>
                <a:gd name="T9" fmla="*/ 15 h 25"/>
                <a:gd name="T10" fmla="*/ 80 w 80"/>
                <a:gd name="T11" fmla="*/ 2 h 25"/>
                <a:gd name="T12" fmla="*/ 40 w 80"/>
                <a:gd name="T13" fmla="*/ 11 h 25"/>
                <a:gd name="T14" fmla="*/ 0 w 80"/>
                <a:gd name="T15" fmla="*/ 0 h 25"/>
                <a:gd name="T16" fmla="*/ 0 w 80"/>
                <a:gd name="T17" fmla="*/ 11 h 25"/>
                <a:gd name="T18" fmla="*/ 40 w 80"/>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25">
                  <a:moveTo>
                    <a:pt x="40" y="25"/>
                  </a:moveTo>
                  <a:cubicBezTo>
                    <a:pt x="43" y="25"/>
                    <a:pt x="45" y="25"/>
                    <a:pt x="48" y="25"/>
                  </a:cubicBezTo>
                  <a:cubicBezTo>
                    <a:pt x="53" y="19"/>
                    <a:pt x="61" y="15"/>
                    <a:pt x="70" y="15"/>
                  </a:cubicBezTo>
                  <a:cubicBezTo>
                    <a:pt x="73" y="15"/>
                    <a:pt x="76" y="15"/>
                    <a:pt x="78" y="16"/>
                  </a:cubicBezTo>
                  <a:cubicBezTo>
                    <a:pt x="79" y="16"/>
                    <a:pt x="79" y="15"/>
                    <a:pt x="80" y="15"/>
                  </a:cubicBezTo>
                  <a:cubicBezTo>
                    <a:pt x="80" y="2"/>
                    <a:pt x="80" y="2"/>
                    <a:pt x="80" y="2"/>
                  </a:cubicBezTo>
                  <a:cubicBezTo>
                    <a:pt x="71" y="7"/>
                    <a:pt x="55"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Freeform 103">
              <a:extLst>
                <a:ext uri="{FF2B5EF4-FFF2-40B4-BE49-F238E27FC236}">
                  <a16:creationId xmlns:a16="http://schemas.microsoft.com/office/drawing/2014/main" id="{7E359B4C-DF57-264A-85C9-0A4CBD411C9F}"/>
                </a:ext>
              </a:extLst>
            </p:cNvPr>
            <p:cNvSpPr>
              <a:spLocks/>
            </p:cNvSpPr>
            <p:nvPr/>
          </p:nvSpPr>
          <p:spPr bwMode="auto">
            <a:xfrm>
              <a:off x="9161458" y="1803401"/>
              <a:ext cx="300039" cy="120650"/>
            </a:xfrm>
            <a:custGeom>
              <a:avLst/>
              <a:gdLst>
                <a:gd name="T0" fmla="*/ 40 w 80"/>
                <a:gd name="T1" fmla="*/ 32 h 32"/>
                <a:gd name="T2" fmla="*/ 80 w 80"/>
                <a:gd name="T3" fmla="*/ 22 h 32"/>
                <a:gd name="T4" fmla="*/ 80 w 80"/>
                <a:gd name="T5" fmla="*/ 18 h 32"/>
                <a:gd name="T6" fmla="*/ 40 w 80"/>
                <a:gd name="T7" fmla="*/ 0 h 32"/>
                <a:gd name="T8" fmla="*/ 0 w 80"/>
                <a:gd name="T9" fmla="*/ 18 h 32"/>
                <a:gd name="T10" fmla="*/ 40 w 80"/>
                <a:gd name="T11" fmla="*/ 32 h 32"/>
              </a:gdLst>
              <a:ahLst/>
              <a:cxnLst>
                <a:cxn ang="0">
                  <a:pos x="T0" y="T1"/>
                </a:cxn>
                <a:cxn ang="0">
                  <a:pos x="T2" y="T3"/>
                </a:cxn>
                <a:cxn ang="0">
                  <a:pos x="T4" y="T5"/>
                </a:cxn>
                <a:cxn ang="0">
                  <a:pos x="T6" y="T7"/>
                </a:cxn>
                <a:cxn ang="0">
                  <a:pos x="T8" y="T9"/>
                </a:cxn>
                <a:cxn ang="0">
                  <a:pos x="T10" y="T11"/>
                </a:cxn>
              </a:cxnLst>
              <a:rect l="0" t="0" r="r" b="b"/>
              <a:pathLst>
                <a:path w="80" h="32">
                  <a:moveTo>
                    <a:pt x="40" y="32"/>
                  </a:moveTo>
                  <a:cubicBezTo>
                    <a:pt x="58" y="32"/>
                    <a:pt x="74" y="27"/>
                    <a:pt x="80" y="22"/>
                  </a:cubicBezTo>
                  <a:cubicBezTo>
                    <a:pt x="80" y="18"/>
                    <a:pt x="80" y="18"/>
                    <a:pt x="80" y="18"/>
                  </a:cubicBezTo>
                  <a:cubicBezTo>
                    <a:pt x="80" y="8"/>
                    <a:pt x="62" y="0"/>
                    <a:pt x="40" y="0"/>
                  </a:cubicBezTo>
                  <a:cubicBezTo>
                    <a:pt x="18" y="0"/>
                    <a:pt x="0" y="8"/>
                    <a:pt x="0" y="18"/>
                  </a:cubicBezTo>
                  <a:cubicBezTo>
                    <a:pt x="0" y="24"/>
                    <a:pt x="18" y="32"/>
                    <a:pt x="4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3" name="Freeform 104">
              <a:extLst>
                <a:ext uri="{FF2B5EF4-FFF2-40B4-BE49-F238E27FC236}">
                  <a16:creationId xmlns:a16="http://schemas.microsoft.com/office/drawing/2014/main" id="{93E72711-3D39-3744-A0C4-66562DA5438B}"/>
                </a:ext>
              </a:extLst>
            </p:cNvPr>
            <p:cNvSpPr>
              <a:spLocks/>
            </p:cNvSpPr>
            <p:nvPr/>
          </p:nvSpPr>
          <p:spPr bwMode="auto">
            <a:xfrm>
              <a:off x="9161468" y="2033588"/>
              <a:ext cx="173038" cy="101600"/>
            </a:xfrm>
            <a:custGeom>
              <a:avLst/>
              <a:gdLst>
                <a:gd name="T0" fmla="*/ 40 w 46"/>
                <a:gd name="T1" fmla="*/ 11 h 27"/>
                <a:gd name="T2" fmla="*/ 0 w 46"/>
                <a:gd name="T3" fmla="*/ 0 h 27"/>
                <a:gd name="T4" fmla="*/ 0 w 46"/>
                <a:gd name="T5" fmla="*/ 9 h 27"/>
                <a:gd name="T6" fmla="*/ 40 w 46"/>
                <a:gd name="T7" fmla="*/ 27 h 27"/>
                <a:gd name="T8" fmla="*/ 46 w 46"/>
                <a:gd name="T9" fmla="*/ 27 h 27"/>
                <a:gd name="T10" fmla="*/ 40 w 46"/>
                <a:gd name="T11" fmla="*/ 11 h 27"/>
                <a:gd name="T12" fmla="*/ 40 w 46"/>
                <a:gd name="T13" fmla="*/ 11 h 27"/>
              </a:gdLst>
              <a:ahLst/>
              <a:cxnLst>
                <a:cxn ang="0">
                  <a:pos x="T0" y="T1"/>
                </a:cxn>
                <a:cxn ang="0">
                  <a:pos x="T2" y="T3"/>
                </a:cxn>
                <a:cxn ang="0">
                  <a:pos x="T4" y="T5"/>
                </a:cxn>
                <a:cxn ang="0">
                  <a:pos x="T6" y="T7"/>
                </a:cxn>
                <a:cxn ang="0">
                  <a:pos x="T8" y="T9"/>
                </a:cxn>
                <a:cxn ang="0">
                  <a:pos x="T10" y="T11"/>
                </a:cxn>
                <a:cxn ang="0">
                  <a:pos x="T12" y="T13"/>
                </a:cxn>
              </a:cxnLst>
              <a:rect l="0" t="0" r="r" b="b"/>
              <a:pathLst>
                <a:path w="46" h="27">
                  <a:moveTo>
                    <a:pt x="40" y="11"/>
                  </a:moveTo>
                  <a:cubicBezTo>
                    <a:pt x="24" y="11"/>
                    <a:pt x="7" y="7"/>
                    <a:pt x="0" y="0"/>
                  </a:cubicBezTo>
                  <a:cubicBezTo>
                    <a:pt x="0" y="9"/>
                    <a:pt x="0" y="9"/>
                    <a:pt x="0" y="9"/>
                  </a:cubicBezTo>
                  <a:cubicBezTo>
                    <a:pt x="0" y="19"/>
                    <a:pt x="18" y="27"/>
                    <a:pt x="40" y="27"/>
                  </a:cubicBezTo>
                  <a:cubicBezTo>
                    <a:pt x="42" y="27"/>
                    <a:pt x="44" y="27"/>
                    <a:pt x="46" y="27"/>
                  </a:cubicBezTo>
                  <a:cubicBezTo>
                    <a:pt x="43" y="22"/>
                    <a:pt x="40" y="17"/>
                    <a:pt x="40" y="11"/>
                  </a:cubicBezTo>
                  <a:cubicBezTo>
                    <a:pt x="40" y="11"/>
                    <a:pt x="40" y="11"/>
                    <a:pt x="4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4" name="Freeform 105">
              <a:extLst>
                <a:ext uri="{FF2B5EF4-FFF2-40B4-BE49-F238E27FC236}">
                  <a16:creationId xmlns:a16="http://schemas.microsoft.com/office/drawing/2014/main" id="{7FA3141A-B74C-ED4C-AF5F-3D5BD54310AB}"/>
                </a:ext>
              </a:extLst>
            </p:cNvPr>
            <p:cNvSpPr>
              <a:spLocks noEditPoints="1"/>
            </p:cNvSpPr>
            <p:nvPr/>
          </p:nvSpPr>
          <p:spPr bwMode="auto">
            <a:xfrm>
              <a:off x="9326563" y="1968500"/>
              <a:ext cx="195263" cy="196850"/>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32 w 52"/>
                <a:gd name="T11" fmla="*/ 30 h 52"/>
                <a:gd name="T12" fmla="*/ 22 w 52"/>
                <a:gd name="T13" fmla="*/ 30 h 52"/>
                <a:gd name="T14" fmla="*/ 22 w 52"/>
                <a:gd name="T15" fmla="*/ 13 h 52"/>
                <a:gd name="T16" fmla="*/ 24 w 52"/>
                <a:gd name="T17" fmla="*/ 11 h 52"/>
                <a:gd name="T18" fmla="*/ 26 w 52"/>
                <a:gd name="T19" fmla="*/ 13 h 52"/>
                <a:gd name="T20" fmla="*/ 26 w 52"/>
                <a:gd name="T21" fmla="*/ 26 h 52"/>
                <a:gd name="T22" fmla="*/ 32 w 52"/>
                <a:gd name="T23" fmla="*/ 26 h 52"/>
                <a:gd name="T24" fmla="*/ 35 w 52"/>
                <a:gd name="T25" fmla="*/ 28 h 52"/>
                <a:gd name="T26" fmla="*/ 32 w 52"/>
                <a:gd name="T27" fmla="*/ 3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32" y="30"/>
                  </a:moveTo>
                  <a:cubicBezTo>
                    <a:pt x="22" y="30"/>
                    <a:pt x="22" y="30"/>
                    <a:pt x="22" y="30"/>
                  </a:cubicBezTo>
                  <a:cubicBezTo>
                    <a:pt x="22" y="13"/>
                    <a:pt x="22" y="13"/>
                    <a:pt x="22" y="13"/>
                  </a:cubicBezTo>
                  <a:cubicBezTo>
                    <a:pt x="22" y="12"/>
                    <a:pt x="23" y="11"/>
                    <a:pt x="24" y="11"/>
                  </a:cubicBezTo>
                  <a:cubicBezTo>
                    <a:pt x="25" y="11"/>
                    <a:pt x="26" y="12"/>
                    <a:pt x="26" y="13"/>
                  </a:cubicBezTo>
                  <a:cubicBezTo>
                    <a:pt x="26" y="26"/>
                    <a:pt x="26" y="26"/>
                    <a:pt x="26" y="26"/>
                  </a:cubicBezTo>
                  <a:cubicBezTo>
                    <a:pt x="32" y="26"/>
                    <a:pt x="32" y="26"/>
                    <a:pt x="32" y="26"/>
                  </a:cubicBezTo>
                  <a:cubicBezTo>
                    <a:pt x="34" y="26"/>
                    <a:pt x="35" y="27"/>
                    <a:pt x="35" y="28"/>
                  </a:cubicBezTo>
                  <a:cubicBezTo>
                    <a:pt x="35" y="29"/>
                    <a:pt x="34" y="30"/>
                    <a:pt x="3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25" name="Group 124">
            <a:extLst>
              <a:ext uri="{FF2B5EF4-FFF2-40B4-BE49-F238E27FC236}">
                <a16:creationId xmlns:a16="http://schemas.microsoft.com/office/drawing/2014/main" id="{7F3633E8-90C3-0F44-83C3-5B8587435DEA}"/>
              </a:ext>
            </a:extLst>
          </p:cNvPr>
          <p:cNvGrpSpPr/>
          <p:nvPr/>
        </p:nvGrpSpPr>
        <p:grpSpPr>
          <a:xfrm>
            <a:off x="4236628" y="4467274"/>
            <a:ext cx="805058" cy="769592"/>
            <a:chOff x="4833935" y="3983047"/>
            <a:chExt cx="360361" cy="344489"/>
          </a:xfrm>
          <a:solidFill>
            <a:schemeClr val="bg1"/>
          </a:solidFill>
        </p:grpSpPr>
        <p:sp>
          <p:nvSpPr>
            <p:cNvPr id="126" name="Freeform 125">
              <a:extLst>
                <a:ext uri="{FF2B5EF4-FFF2-40B4-BE49-F238E27FC236}">
                  <a16:creationId xmlns:a16="http://schemas.microsoft.com/office/drawing/2014/main" id="{0D7B34F7-5C42-F841-B375-131768805513}"/>
                </a:ext>
              </a:extLst>
            </p:cNvPr>
            <p:cNvSpPr>
              <a:spLocks/>
            </p:cNvSpPr>
            <p:nvPr/>
          </p:nvSpPr>
          <p:spPr bwMode="auto">
            <a:xfrm>
              <a:off x="4833935" y="4179900"/>
              <a:ext cx="74613" cy="128588"/>
            </a:xfrm>
            <a:custGeom>
              <a:avLst/>
              <a:gdLst>
                <a:gd name="T0" fmla="*/ 18 w 20"/>
                <a:gd name="T1" fmla="*/ 0 h 34"/>
                <a:gd name="T2" fmla="*/ 2 w 20"/>
                <a:gd name="T3" fmla="*/ 0 h 34"/>
                <a:gd name="T4" fmla="*/ 0 w 20"/>
                <a:gd name="T5" fmla="*/ 2 h 34"/>
                <a:gd name="T6" fmla="*/ 0 w 20"/>
                <a:gd name="T7" fmla="*/ 32 h 34"/>
                <a:gd name="T8" fmla="*/ 2 w 20"/>
                <a:gd name="T9" fmla="*/ 34 h 34"/>
                <a:gd name="T10" fmla="*/ 18 w 20"/>
                <a:gd name="T11" fmla="*/ 34 h 34"/>
                <a:gd name="T12" fmla="*/ 20 w 20"/>
                <a:gd name="T13" fmla="*/ 32 h 34"/>
                <a:gd name="T14" fmla="*/ 20 w 20"/>
                <a:gd name="T15" fmla="*/ 2 h 34"/>
                <a:gd name="T16" fmla="*/ 18 w 20"/>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8" y="0"/>
                  </a:moveTo>
                  <a:cubicBezTo>
                    <a:pt x="2" y="0"/>
                    <a:pt x="2" y="0"/>
                    <a:pt x="2" y="0"/>
                  </a:cubicBezTo>
                  <a:cubicBezTo>
                    <a:pt x="1" y="0"/>
                    <a:pt x="0" y="1"/>
                    <a:pt x="0" y="2"/>
                  </a:cubicBezTo>
                  <a:cubicBezTo>
                    <a:pt x="0" y="32"/>
                    <a:pt x="0" y="32"/>
                    <a:pt x="0" y="32"/>
                  </a:cubicBezTo>
                  <a:cubicBezTo>
                    <a:pt x="0" y="33"/>
                    <a:pt x="1" y="34"/>
                    <a:pt x="2" y="34"/>
                  </a:cubicBezTo>
                  <a:cubicBezTo>
                    <a:pt x="18" y="34"/>
                    <a:pt x="18" y="34"/>
                    <a:pt x="18" y="34"/>
                  </a:cubicBezTo>
                  <a:cubicBezTo>
                    <a:pt x="19" y="34"/>
                    <a:pt x="20" y="33"/>
                    <a:pt x="20" y="32"/>
                  </a:cubicBezTo>
                  <a:cubicBezTo>
                    <a:pt x="20" y="2"/>
                    <a:pt x="20" y="2"/>
                    <a:pt x="20" y="2"/>
                  </a:cubicBezTo>
                  <a:cubicBezTo>
                    <a:pt x="20"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Freeform 126">
              <a:extLst>
                <a:ext uri="{FF2B5EF4-FFF2-40B4-BE49-F238E27FC236}">
                  <a16:creationId xmlns:a16="http://schemas.microsoft.com/office/drawing/2014/main" id="{46E82B7D-5A40-D74D-95BC-5174A4ED228F}"/>
                </a:ext>
              </a:extLst>
            </p:cNvPr>
            <p:cNvSpPr>
              <a:spLocks/>
            </p:cNvSpPr>
            <p:nvPr/>
          </p:nvSpPr>
          <p:spPr bwMode="auto">
            <a:xfrm>
              <a:off x="4916483" y="4194186"/>
              <a:ext cx="277813" cy="133350"/>
            </a:xfrm>
            <a:custGeom>
              <a:avLst/>
              <a:gdLst>
                <a:gd name="T0" fmla="*/ 73 w 74"/>
                <a:gd name="T1" fmla="*/ 13 h 35"/>
                <a:gd name="T2" fmla="*/ 59 w 74"/>
                <a:gd name="T3" fmla="*/ 8 h 35"/>
                <a:gd name="T4" fmla="*/ 47 w 74"/>
                <a:gd name="T5" fmla="*/ 12 h 35"/>
                <a:gd name="T6" fmla="*/ 47 w 74"/>
                <a:gd name="T7" fmla="*/ 14 h 35"/>
                <a:gd name="T8" fmla="*/ 45 w 74"/>
                <a:gd name="T9" fmla="*/ 21 h 35"/>
                <a:gd name="T10" fmla="*/ 38 w 74"/>
                <a:gd name="T11" fmla="*/ 24 h 35"/>
                <a:gd name="T12" fmla="*/ 18 w 74"/>
                <a:gd name="T13" fmla="*/ 24 h 35"/>
                <a:gd name="T14" fmla="*/ 16 w 74"/>
                <a:gd name="T15" fmla="*/ 22 h 35"/>
                <a:gd name="T16" fmla="*/ 18 w 74"/>
                <a:gd name="T17" fmla="*/ 20 h 35"/>
                <a:gd name="T18" fmla="*/ 38 w 74"/>
                <a:gd name="T19" fmla="*/ 20 h 35"/>
                <a:gd name="T20" fmla="*/ 42 w 74"/>
                <a:gd name="T21" fmla="*/ 18 h 35"/>
                <a:gd name="T22" fmla="*/ 43 w 74"/>
                <a:gd name="T23" fmla="*/ 14 h 35"/>
                <a:gd name="T24" fmla="*/ 38 w 74"/>
                <a:gd name="T25" fmla="*/ 8 h 35"/>
                <a:gd name="T26" fmla="*/ 27 w 74"/>
                <a:gd name="T27" fmla="*/ 8 h 35"/>
                <a:gd name="T28" fmla="*/ 26 w 74"/>
                <a:gd name="T29" fmla="*/ 8 h 35"/>
                <a:gd name="T30" fmla="*/ 25 w 74"/>
                <a:gd name="T31" fmla="*/ 7 h 35"/>
                <a:gd name="T32" fmla="*/ 8 w 74"/>
                <a:gd name="T33" fmla="*/ 0 h 35"/>
                <a:gd name="T34" fmla="*/ 2 w 74"/>
                <a:gd name="T35" fmla="*/ 0 h 35"/>
                <a:gd name="T36" fmla="*/ 0 w 74"/>
                <a:gd name="T37" fmla="*/ 2 h 35"/>
                <a:gd name="T38" fmla="*/ 0 w 74"/>
                <a:gd name="T39" fmla="*/ 24 h 35"/>
                <a:gd name="T40" fmla="*/ 1 w 74"/>
                <a:gd name="T41" fmla="*/ 26 h 35"/>
                <a:gd name="T42" fmla="*/ 16 w 74"/>
                <a:gd name="T43" fmla="*/ 31 h 35"/>
                <a:gd name="T44" fmla="*/ 32 w 74"/>
                <a:gd name="T45" fmla="*/ 35 h 35"/>
                <a:gd name="T46" fmla="*/ 49 w 74"/>
                <a:gd name="T47" fmla="*/ 29 h 35"/>
                <a:gd name="T48" fmla="*/ 73 w 74"/>
                <a:gd name="T49" fmla="*/ 16 h 35"/>
                <a:gd name="T50" fmla="*/ 74 w 74"/>
                <a:gd name="T51" fmla="*/ 14 h 35"/>
                <a:gd name="T52" fmla="*/ 73 w 74"/>
                <a:gd name="T53"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 h="35">
                  <a:moveTo>
                    <a:pt x="73" y="13"/>
                  </a:moveTo>
                  <a:cubicBezTo>
                    <a:pt x="69" y="8"/>
                    <a:pt x="65" y="7"/>
                    <a:pt x="59" y="8"/>
                  </a:cubicBezTo>
                  <a:cubicBezTo>
                    <a:pt x="47" y="12"/>
                    <a:pt x="47" y="12"/>
                    <a:pt x="47" y="12"/>
                  </a:cubicBezTo>
                  <a:cubicBezTo>
                    <a:pt x="47" y="13"/>
                    <a:pt x="47" y="13"/>
                    <a:pt x="47" y="14"/>
                  </a:cubicBezTo>
                  <a:cubicBezTo>
                    <a:pt x="47" y="17"/>
                    <a:pt x="47" y="19"/>
                    <a:pt x="45" y="21"/>
                  </a:cubicBezTo>
                  <a:cubicBezTo>
                    <a:pt x="43" y="23"/>
                    <a:pt x="41" y="24"/>
                    <a:pt x="38" y="24"/>
                  </a:cubicBezTo>
                  <a:cubicBezTo>
                    <a:pt x="18" y="24"/>
                    <a:pt x="18" y="24"/>
                    <a:pt x="18" y="24"/>
                  </a:cubicBezTo>
                  <a:cubicBezTo>
                    <a:pt x="17" y="24"/>
                    <a:pt x="16" y="23"/>
                    <a:pt x="16" y="22"/>
                  </a:cubicBezTo>
                  <a:cubicBezTo>
                    <a:pt x="16" y="21"/>
                    <a:pt x="17" y="20"/>
                    <a:pt x="18" y="20"/>
                  </a:cubicBezTo>
                  <a:cubicBezTo>
                    <a:pt x="38" y="20"/>
                    <a:pt x="38" y="20"/>
                    <a:pt x="38" y="20"/>
                  </a:cubicBezTo>
                  <a:cubicBezTo>
                    <a:pt x="40" y="20"/>
                    <a:pt x="41" y="19"/>
                    <a:pt x="42" y="18"/>
                  </a:cubicBezTo>
                  <a:cubicBezTo>
                    <a:pt x="43" y="17"/>
                    <a:pt x="43" y="16"/>
                    <a:pt x="43" y="14"/>
                  </a:cubicBezTo>
                  <a:cubicBezTo>
                    <a:pt x="43" y="12"/>
                    <a:pt x="42" y="8"/>
                    <a:pt x="38" y="8"/>
                  </a:cubicBezTo>
                  <a:cubicBezTo>
                    <a:pt x="27" y="8"/>
                    <a:pt x="27" y="8"/>
                    <a:pt x="27" y="8"/>
                  </a:cubicBezTo>
                  <a:cubicBezTo>
                    <a:pt x="26" y="8"/>
                    <a:pt x="26" y="8"/>
                    <a:pt x="26" y="8"/>
                  </a:cubicBezTo>
                  <a:cubicBezTo>
                    <a:pt x="25" y="8"/>
                    <a:pt x="25" y="8"/>
                    <a:pt x="25" y="7"/>
                  </a:cubicBezTo>
                  <a:cubicBezTo>
                    <a:pt x="23" y="6"/>
                    <a:pt x="17" y="0"/>
                    <a:pt x="8" y="0"/>
                  </a:cubicBezTo>
                  <a:cubicBezTo>
                    <a:pt x="2" y="0"/>
                    <a:pt x="2" y="0"/>
                    <a:pt x="2" y="0"/>
                  </a:cubicBezTo>
                  <a:cubicBezTo>
                    <a:pt x="1" y="0"/>
                    <a:pt x="0" y="1"/>
                    <a:pt x="0" y="2"/>
                  </a:cubicBezTo>
                  <a:cubicBezTo>
                    <a:pt x="0" y="24"/>
                    <a:pt x="0" y="24"/>
                    <a:pt x="0" y="24"/>
                  </a:cubicBezTo>
                  <a:cubicBezTo>
                    <a:pt x="0" y="25"/>
                    <a:pt x="1" y="26"/>
                    <a:pt x="1" y="26"/>
                  </a:cubicBezTo>
                  <a:cubicBezTo>
                    <a:pt x="8" y="28"/>
                    <a:pt x="12" y="30"/>
                    <a:pt x="16" y="31"/>
                  </a:cubicBezTo>
                  <a:cubicBezTo>
                    <a:pt x="24" y="34"/>
                    <a:pt x="28" y="35"/>
                    <a:pt x="32" y="35"/>
                  </a:cubicBezTo>
                  <a:cubicBezTo>
                    <a:pt x="37" y="35"/>
                    <a:pt x="41" y="33"/>
                    <a:pt x="49" y="29"/>
                  </a:cubicBezTo>
                  <a:cubicBezTo>
                    <a:pt x="54" y="26"/>
                    <a:pt x="62" y="21"/>
                    <a:pt x="73" y="16"/>
                  </a:cubicBezTo>
                  <a:cubicBezTo>
                    <a:pt x="73" y="15"/>
                    <a:pt x="74" y="15"/>
                    <a:pt x="74" y="14"/>
                  </a:cubicBezTo>
                  <a:cubicBezTo>
                    <a:pt x="74" y="14"/>
                    <a:pt x="74" y="13"/>
                    <a:pt x="7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Freeform 127">
              <a:extLst>
                <a:ext uri="{FF2B5EF4-FFF2-40B4-BE49-F238E27FC236}">
                  <a16:creationId xmlns:a16="http://schemas.microsoft.com/office/drawing/2014/main" id="{193DAE9C-7581-9940-A110-BDB3CE5199A4}"/>
                </a:ext>
              </a:extLst>
            </p:cNvPr>
            <p:cNvSpPr>
              <a:spLocks noEditPoints="1"/>
            </p:cNvSpPr>
            <p:nvPr/>
          </p:nvSpPr>
          <p:spPr bwMode="auto">
            <a:xfrm>
              <a:off x="5037140" y="3983047"/>
              <a:ext cx="104775" cy="106363"/>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Freeform 128">
              <a:extLst>
                <a:ext uri="{FF2B5EF4-FFF2-40B4-BE49-F238E27FC236}">
                  <a16:creationId xmlns:a16="http://schemas.microsoft.com/office/drawing/2014/main" id="{A2ECD6D4-3159-2E46-90D9-36C891A36F19}"/>
                </a:ext>
              </a:extLst>
            </p:cNvPr>
            <p:cNvSpPr>
              <a:spLocks noEditPoints="1"/>
            </p:cNvSpPr>
            <p:nvPr/>
          </p:nvSpPr>
          <p:spPr bwMode="auto">
            <a:xfrm>
              <a:off x="4968875" y="4089401"/>
              <a:ext cx="104775" cy="104775"/>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9" name="Grupo 349">
            <a:extLst>
              <a:ext uri="{FF2B5EF4-FFF2-40B4-BE49-F238E27FC236}">
                <a16:creationId xmlns:a16="http://schemas.microsoft.com/office/drawing/2014/main" id="{198753C3-9316-9C4A-A220-EF6690F2D30A}"/>
              </a:ext>
            </a:extLst>
          </p:cNvPr>
          <p:cNvGrpSpPr/>
          <p:nvPr/>
        </p:nvGrpSpPr>
        <p:grpSpPr>
          <a:xfrm>
            <a:off x="2668308" y="1022190"/>
            <a:ext cx="19041035" cy="2561450"/>
            <a:chOff x="2668308" y="861425"/>
            <a:chExt cx="19041035" cy="2561450"/>
          </a:xfrm>
        </p:grpSpPr>
        <p:sp>
          <p:nvSpPr>
            <p:cNvPr id="40" name="CuadroTexto 350">
              <a:extLst>
                <a:ext uri="{FF2B5EF4-FFF2-40B4-BE49-F238E27FC236}">
                  <a16:creationId xmlns:a16="http://schemas.microsoft.com/office/drawing/2014/main" id="{18DBC82C-5C58-9542-845F-8F40775A36B7}"/>
                </a:ext>
              </a:extLst>
            </p:cNvPr>
            <p:cNvSpPr txBox="1"/>
            <p:nvPr/>
          </p:nvSpPr>
          <p:spPr>
            <a:xfrm>
              <a:off x="7963183" y="861425"/>
              <a:ext cx="8451353"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Financial Diagram</a:t>
              </a:r>
            </a:p>
          </p:txBody>
        </p:sp>
        <p:sp>
          <p:nvSpPr>
            <p:cNvPr id="41" name="CuadroTexto 351">
              <a:extLst>
                <a:ext uri="{FF2B5EF4-FFF2-40B4-BE49-F238E27FC236}">
                  <a16:creationId xmlns:a16="http://schemas.microsoft.com/office/drawing/2014/main" id="{E1DC1410-437E-724E-926F-B34C1A3D088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Tree>
    <p:extLst>
      <p:ext uri="{BB962C8B-B14F-4D97-AF65-F5344CB8AC3E}">
        <p14:creationId xmlns:p14="http://schemas.microsoft.com/office/powerpoint/2010/main" val="2535906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A05A37AF-8BDC-2041-8962-14DBCC0F0C73}"/>
              </a:ext>
            </a:extLst>
          </p:cNvPr>
          <p:cNvGrpSpPr/>
          <p:nvPr/>
        </p:nvGrpSpPr>
        <p:grpSpPr>
          <a:xfrm>
            <a:off x="1745459" y="8113624"/>
            <a:ext cx="20885942" cy="2060422"/>
            <a:chOff x="1745459" y="7590834"/>
            <a:chExt cx="20885942" cy="2060422"/>
          </a:xfrm>
        </p:grpSpPr>
        <p:grpSp>
          <p:nvGrpSpPr>
            <p:cNvPr id="40" name="Group 39">
              <a:extLst>
                <a:ext uri="{FF2B5EF4-FFF2-40B4-BE49-F238E27FC236}">
                  <a16:creationId xmlns:a16="http://schemas.microsoft.com/office/drawing/2014/main" id="{600EF1EA-14F0-1F44-AA6D-B443D313297F}"/>
                </a:ext>
              </a:extLst>
            </p:cNvPr>
            <p:cNvGrpSpPr/>
            <p:nvPr/>
          </p:nvGrpSpPr>
          <p:grpSpPr>
            <a:xfrm>
              <a:off x="1822780" y="9307466"/>
              <a:ext cx="9711649" cy="343790"/>
              <a:chOff x="1592826" y="5644055"/>
              <a:chExt cx="4260816" cy="343790"/>
            </a:xfrm>
          </p:grpSpPr>
          <p:sp>
            <p:nvSpPr>
              <p:cNvPr id="50" name="Rounded Rectangle 49">
                <a:extLst>
                  <a:ext uri="{FF2B5EF4-FFF2-40B4-BE49-F238E27FC236}">
                    <a16:creationId xmlns:a16="http://schemas.microsoft.com/office/drawing/2014/main" id="{75D295EB-77EC-4644-B4EE-91A395DFDB97}"/>
                  </a:ext>
                </a:extLst>
              </p:cNvPr>
              <p:cNvSpPr/>
              <p:nvPr/>
            </p:nvSpPr>
            <p:spPr>
              <a:xfrm>
                <a:off x="1592826" y="5644055"/>
                <a:ext cx="4260816" cy="343790"/>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a:extLst>
                  <a:ext uri="{FF2B5EF4-FFF2-40B4-BE49-F238E27FC236}">
                    <a16:creationId xmlns:a16="http://schemas.microsoft.com/office/drawing/2014/main" id="{82CE9531-F420-C54B-9F62-70AE4326E757}"/>
                  </a:ext>
                </a:extLst>
              </p:cNvPr>
              <p:cNvSpPr/>
              <p:nvPr/>
            </p:nvSpPr>
            <p:spPr>
              <a:xfrm>
                <a:off x="1592826" y="5644055"/>
                <a:ext cx="3020064" cy="34379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D857A2CE-6EDD-DC4D-808B-35B9A7231507}"/>
                </a:ext>
              </a:extLst>
            </p:cNvPr>
            <p:cNvGrpSpPr/>
            <p:nvPr/>
          </p:nvGrpSpPr>
          <p:grpSpPr>
            <a:xfrm>
              <a:off x="1745459" y="7590834"/>
              <a:ext cx="2696242" cy="1429958"/>
              <a:chOff x="18382122" y="4841740"/>
              <a:chExt cx="2696242" cy="1429958"/>
            </a:xfrm>
          </p:grpSpPr>
          <p:sp>
            <p:nvSpPr>
              <p:cNvPr id="48" name="TextBox 47">
                <a:extLst>
                  <a:ext uri="{FF2B5EF4-FFF2-40B4-BE49-F238E27FC236}">
                    <a16:creationId xmlns:a16="http://schemas.microsoft.com/office/drawing/2014/main" id="{75ED9B50-AA90-BF4A-832A-C6DDD9FFD3E6}"/>
                  </a:ext>
                </a:extLst>
              </p:cNvPr>
              <p:cNvSpPr txBox="1"/>
              <p:nvPr/>
            </p:nvSpPr>
            <p:spPr>
              <a:xfrm>
                <a:off x="18382122" y="4841740"/>
                <a:ext cx="2052939" cy="57406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Develop</a:t>
                </a:r>
              </a:p>
            </p:txBody>
          </p:sp>
          <p:sp>
            <p:nvSpPr>
              <p:cNvPr id="49" name="Rectangle 48">
                <a:extLst>
                  <a:ext uri="{FF2B5EF4-FFF2-40B4-BE49-F238E27FC236}">
                    <a16:creationId xmlns:a16="http://schemas.microsoft.com/office/drawing/2014/main" id="{68F7A723-98BD-AC48-B477-DB3E22F3E59A}"/>
                  </a:ext>
                </a:extLst>
              </p:cNvPr>
              <p:cNvSpPr/>
              <p:nvPr/>
            </p:nvSpPr>
            <p:spPr>
              <a:xfrm>
                <a:off x="18384277" y="5440701"/>
                <a:ext cx="2694087" cy="830997"/>
              </a:xfrm>
              <a:prstGeom prst="rect">
                <a:avLst/>
              </a:prstGeom>
            </p:spPr>
            <p:txBody>
              <a:bodyPr wrap="square">
                <a:spAutoFit/>
              </a:bodyPr>
              <a:lstStyle/>
              <a:p>
                <a:r>
                  <a:rPr lang="en-US" sz="4800" dirty="0">
                    <a:solidFill>
                      <a:schemeClr val="tx2"/>
                    </a:solidFill>
                    <a:latin typeface="Roboto Medium" panose="02000000000000000000" pitchFamily="2" charset="0"/>
                    <a:ea typeface="Roboto Medium" panose="02000000000000000000" pitchFamily="2" charset="0"/>
                    <a:cs typeface="Montserrat" charset="0"/>
                  </a:rPr>
                  <a:t>$110.5K</a:t>
                </a:r>
                <a:endParaRPr lang="en-US" sz="72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42" name="Group 41">
              <a:extLst>
                <a:ext uri="{FF2B5EF4-FFF2-40B4-BE49-F238E27FC236}">
                  <a16:creationId xmlns:a16="http://schemas.microsoft.com/office/drawing/2014/main" id="{8150DCAC-53A2-3B46-B026-16A0764A0424}"/>
                </a:ext>
              </a:extLst>
            </p:cNvPr>
            <p:cNvGrpSpPr/>
            <p:nvPr/>
          </p:nvGrpSpPr>
          <p:grpSpPr>
            <a:xfrm>
              <a:off x="12919752" y="9307466"/>
              <a:ext cx="9711649" cy="343790"/>
              <a:chOff x="1592826" y="5644055"/>
              <a:chExt cx="4260816" cy="343790"/>
            </a:xfrm>
          </p:grpSpPr>
          <p:sp>
            <p:nvSpPr>
              <p:cNvPr id="46" name="Rounded Rectangle 45">
                <a:extLst>
                  <a:ext uri="{FF2B5EF4-FFF2-40B4-BE49-F238E27FC236}">
                    <a16:creationId xmlns:a16="http://schemas.microsoft.com/office/drawing/2014/main" id="{FA7D43AF-9E83-F745-8E45-3AFFE8CB0DE8}"/>
                  </a:ext>
                </a:extLst>
              </p:cNvPr>
              <p:cNvSpPr/>
              <p:nvPr/>
            </p:nvSpPr>
            <p:spPr>
              <a:xfrm>
                <a:off x="1592826" y="5644055"/>
                <a:ext cx="4260816" cy="343790"/>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52E68FD0-C9C3-504A-97ED-BB09A954855B}"/>
                  </a:ext>
                </a:extLst>
              </p:cNvPr>
              <p:cNvSpPr/>
              <p:nvPr/>
            </p:nvSpPr>
            <p:spPr>
              <a:xfrm>
                <a:off x="1592826" y="5644055"/>
                <a:ext cx="1744342" cy="34379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6662A003-C23D-FA47-A0DF-647B2B430CA0}"/>
                </a:ext>
              </a:extLst>
            </p:cNvPr>
            <p:cNvGrpSpPr/>
            <p:nvPr/>
          </p:nvGrpSpPr>
          <p:grpSpPr>
            <a:xfrm>
              <a:off x="12842431" y="7590834"/>
              <a:ext cx="2696242" cy="1429958"/>
              <a:chOff x="18382122" y="4841740"/>
              <a:chExt cx="2696242" cy="1429958"/>
            </a:xfrm>
          </p:grpSpPr>
          <p:sp>
            <p:nvSpPr>
              <p:cNvPr id="44" name="TextBox 43">
                <a:extLst>
                  <a:ext uri="{FF2B5EF4-FFF2-40B4-BE49-F238E27FC236}">
                    <a16:creationId xmlns:a16="http://schemas.microsoft.com/office/drawing/2014/main" id="{9D694CC0-B048-9E49-8E7C-5BCF83AA4212}"/>
                  </a:ext>
                </a:extLst>
              </p:cNvPr>
              <p:cNvSpPr txBox="1"/>
              <p:nvPr/>
            </p:nvSpPr>
            <p:spPr>
              <a:xfrm>
                <a:off x="18382122" y="4841740"/>
                <a:ext cx="2052939" cy="57406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Develop</a:t>
                </a:r>
              </a:p>
            </p:txBody>
          </p:sp>
          <p:sp>
            <p:nvSpPr>
              <p:cNvPr id="45" name="Rectangle 44">
                <a:extLst>
                  <a:ext uri="{FF2B5EF4-FFF2-40B4-BE49-F238E27FC236}">
                    <a16:creationId xmlns:a16="http://schemas.microsoft.com/office/drawing/2014/main" id="{4B107ECD-BDAE-4E4F-803B-5732D8FBEB4A}"/>
                  </a:ext>
                </a:extLst>
              </p:cNvPr>
              <p:cNvSpPr/>
              <p:nvPr/>
            </p:nvSpPr>
            <p:spPr>
              <a:xfrm>
                <a:off x="18384277" y="5440701"/>
                <a:ext cx="2694087" cy="830997"/>
              </a:xfrm>
              <a:prstGeom prst="rect">
                <a:avLst/>
              </a:prstGeom>
            </p:spPr>
            <p:txBody>
              <a:bodyPr wrap="square">
                <a:spAutoFit/>
              </a:bodyPr>
              <a:lstStyle/>
              <a:p>
                <a:r>
                  <a:rPr lang="en-US" sz="4800" dirty="0">
                    <a:solidFill>
                      <a:schemeClr val="tx2"/>
                    </a:solidFill>
                    <a:latin typeface="Roboto Medium" panose="02000000000000000000" pitchFamily="2" charset="0"/>
                    <a:ea typeface="Roboto Medium" panose="02000000000000000000" pitchFamily="2" charset="0"/>
                    <a:cs typeface="Montserrat" charset="0"/>
                  </a:rPr>
                  <a:t>$110.5K</a:t>
                </a:r>
                <a:endParaRPr lang="en-US" sz="7200" dirty="0">
                  <a:solidFill>
                    <a:schemeClr val="tx2"/>
                  </a:solidFill>
                  <a:latin typeface="Roboto Medium" panose="02000000000000000000" pitchFamily="2" charset="0"/>
                  <a:ea typeface="Roboto Medium" panose="02000000000000000000" pitchFamily="2" charset="0"/>
                  <a:cs typeface="Montserrat" charset="0"/>
                </a:endParaRPr>
              </a:p>
            </p:txBody>
          </p:sp>
        </p:grpSp>
      </p:grpSp>
      <p:grpSp>
        <p:nvGrpSpPr>
          <p:cNvPr id="2" name="Group 1">
            <a:extLst>
              <a:ext uri="{FF2B5EF4-FFF2-40B4-BE49-F238E27FC236}">
                <a16:creationId xmlns:a16="http://schemas.microsoft.com/office/drawing/2014/main" id="{570C21D8-3F86-5C4C-A9A6-73CA689D4DF4}"/>
              </a:ext>
            </a:extLst>
          </p:cNvPr>
          <p:cNvGrpSpPr/>
          <p:nvPr/>
        </p:nvGrpSpPr>
        <p:grpSpPr>
          <a:xfrm>
            <a:off x="7265144" y="11015985"/>
            <a:ext cx="6609037" cy="1723710"/>
            <a:chOff x="6924771" y="11015985"/>
            <a:chExt cx="6609037" cy="1723710"/>
          </a:xfrm>
        </p:grpSpPr>
        <p:grpSp>
          <p:nvGrpSpPr>
            <p:cNvPr id="54" name="Group 53">
              <a:extLst>
                <a:ext uri="{FF2B5EF4-FFF2-40B4-BE49-F238E27FC236}">
                  <a16:creationId xmlns:a16="http://schemas.microsoft.com/office/drawing/2014/main" id="{3A2BF84F-2679-DC4B-B623-0E33DCFFF3A2}"/>
                </a:ext>
              </a:extLst>
            </p:cNvPr>
            <p:cNvGrpSpPr/>
            <p:nvPr/>
          </p:nvGrpSpPr>
          <p:grpSpPr>
            <a:xfrm>
              <a:off x="8127097" y="11015985"/>
              <a:ext cx="5406711" cy="1723710"/>
              <a:chOff x="2717755" y="15732877"/>
              <a:chExt cx="5539163" cy="1762391"/>
            </a:xfrm>
          </p:grpSpPr>
          <p:sp>
            <p:nvSpPr>
              <p:cNvPr id="58" name="TextBox 57">
                <a:extLst>
                  <a:ext uri="{FF2B5EF4-FFF2-40B4-BE49-F238E27FC236}">
                    <a16:creationId xmlns:a16="http://schemas.microsoft.com/office/drawing/2014/main" id="{B9197B68-23F6-884C-8736-9F2CBFAEE847}"/>
                  </a:ext>
                </a:extLst>
              </p:cNvPr>
              <p:cNvSpPr txBox="1"/>
              <p:nvPr/>
            </p:nvSpPr>
            <p:spPr>
              <a:xfrm>
                <a:off x="2717755" y="16381945"/>
                <a:ext cx="5539163" cy="111332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59" name="Rectangle 58">
                <a:extLst>
                  <a:ext uri="{FF2B5EF4-FFF2-40B4-BE49-F238E27FC236}">
                    <a16:creationId xmlns:a16="http://schemas.microsoft.com/office/drawing/2014/main" id="{D6D973A5-7FC4-5D41-8104-87E23388C6C8}"/>
                  </a:ext>
                </a:extLst>
              </p:cNvPr>
              <p:cNvSpPr/>
              <p:nvPr/>
            </p:nvSpPr>
            <p:spPr>
              <a:xfrm>
                <a:off x="2717756" y="15732877"/>
                <a:ext cx="5243758"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Develop</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55" name="Group 54">
              <a:extLst>
                <a:ext uri="{FF2B5EF4-FFF2-40B4-BE49-F238E27FC236}">
                  <a16:creationId xmlns:a16="http://schemas.microsoft.com/office/drawing/2014/main" id="{F66F555F-569F-314E-86B2-64A0AC158041}"/>
                </a:ext>
              </a:extLst>
            </p:cNvPr>
            <p:cNvGrpSpPr/>
            <p:nvPr/>
          </p:nvGrpSpPr>
          <p:grpSpPr>
            <a:xfrm>
              <a:off x="6924771" y="11534530"/>
              <a:ext cx="656925" cy="656923"/>
              <a:chOff x="4319588" y="2492375"/>
              <a:chExt cx="287338" cy="287338"/>
            </a:xfrm>
            <a:solidFill>
              <a:schemeClr val="accent1"/>
            </a:solidFill>
          </p:grpSpPr>
          <p:sp>
            <p:nvSpPr>
              <p:cNvPr id="56" name="Freeform 372">
                <a:extLst>
                  <a:ext uri="{FF2B5EF4-FFF2-40B4-BE49-F238E27FC236}">
                    <a16:creationId xmlns:a16="http://schemas.microsoft.com/office/drawing/2014/main" id="{F02ABA5D-E40C-824F-8899-9B0ABBD72A7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73">
                <a:extLst>
                  <a:ext uri="{FF2B5EF4-FFF2-40B4-BE49-F238E27FC236}">
                    <a16:creationId xmlns:a16="http://schemas.microsoft.com/office/drawing/2014/main" id="{9538CF28-E97C-8C40-84FE-5CD8BB86FBB8}"/>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2" name="Group 61">
            <a:extLst>
              <a:ext uri="{FF2B5EF4-FFF2-40B4-BE49-F238E27FC236}">
                <a16:creationId xmlns:a16="http://schemas.microsoft.com/office/drawing/2014/main" id="{0566A200-6F11-E14F-BCF1-2C77CC706A55}"/>
              </a:ext>
            </a:extLst>
          </p:cNvPr>
          <p:cNvGrpSpPr/>
          <p:nvPr/>
        </p:nvGrpSpPr>
        <p:grpSpPr>
          <a:xfrm>
            <a:off x="16842344" y="11015985"/>
            <a:ext cx="5398224" cy="1723710"/>
            <a:chOff x="2717755" y="15732877"/>
            <a:chExt cx="5530468" cy="1762391"/>
          </a:xfrm>
        </p:grpSpPr>
        <p:sp>
          <p:nvSpPr>
            <p:cNvPr id="69" name="TextBox 68">
              <a:extLst>
                <a:ext uri="{FF2B5EF4-FFF2-40B4-BE49-F238E27FC236}">
                  <a16:creationId xmlns:a16="http://schemas.microsoft.com/office/drawing/2014/main" id="{786B3172-7008-4846-860D-4A0FC9F48204}"/>
                </a:ext>
              </a:extLst>
            </p:cNvPr>
            <p:cNvSpPr txBox="1"/>
            <p:nvPr/>
          </p:nvSpPr>
          <p:spPr>
            <a:xfrm>
              <a:off x="2717755" y="16381945"/>
              <a:ext cx="5530468" cy="111332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70" name="Rectangle 69">
              <a:extLst>
                <a:ext uri="{FF2B5EF4-FFF2-40B4-BE49-F238E27FC236}">
                  <a16:creationId xmlns:a16="http://schemas.microsoft.com/office/drawing/2014/main" id="{A974E956-7ADE-DE4C-B2B8-53F3CB1BC6F1}"/>
                </a:ext>
              </a:extLst>
            </p:cNvPr>
            <p:cNvSpPr/>
            <p:nvPr/>
          </p:nvSpPr>
          <p:spPr>
            <a:xfrm>
              <a:off x="2717756" y="15732877"/>
              <a:ext cx="5243758"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Analyze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63" name="Group 62">
            <a:extLst>
              <a:ext uri="{FF2B5EF4-FFF2-40B4-BE49-F238E27FC236}">
                <a16:creationId xmlns:a16="http://schemas.microsoft.com/office/drawing/2014/main" id="{5B6105F6-0B3B-4E4E-A1F7-D93AA9ABF573}"/>
              </a:ext>
            </a:extLst>
          </p:cNvPr>
          <p:cNvGrpSpPr/>
          <p:nvPr/>
        </p:nvGrpSpPr>
        <p:grpSpPr>
          <a:xfrm>
            <a:off x="15682439" y="11584502"/>
            <a:ext cx="629386" cy="632145"/>
            <a:chOff x="9161458" y="1803401"/>
            <a:chExt cx="360368" cy="361949"/>
          </a:xfrm>
          <a:solidFill>
            <a:schemeClr val="accent2"/>
          </a:solidFill>
        </p:grpSpPr>
        <p:sp>
          <p:nvSpPr>
            <p:cNvPr id="64" name="Freeform 101">
              <a:extLst>
                <a:ext uri="{FF2B5EF4-FFF2-40B4-BE49-F238E27FC236}">
                  <a16:creationId xmlns:a16="http://schemas.microsoft.com/office/drawing/2014/main" id="{83E6E103-9050-5642-97F4-DC16151EDA10}"/>
                </a:ext>
              </a:extLst>
            </p:cNvPr>
            <p:cNvSpPr>
              <a:spLocks/>
            </p:cNvSpPr>
            <p:nvPr/>
          </p:nvSpPr>
          <p:spPr bwMode="auto">
            <a:xfrm>
              <a:off x="9161468" y="1965326"/>
              <a:ext cx="168275" cy="93663"/>
            </a:xfrm>
            <a:custGeom>
              <a:avLst/>
              <a:gdLst>
                <a:gd name="T0" fmla="*/ 40 w 45"/>
                <a:gd name="T1" fmla="*/ 25 h 25"/>
                <a:gd name="T2" fmla="*/ 40 w 45"/>
                <a:gd name="T3" fmla="*/ 25 h 25"/>
                <a:gd name="T4" fmla="*/ 45 w 45"/>
                <a:gd name="T5" fmla="*/ 11 h 25"/>
                <a:gd name="T6" fmla="*/ 40 w 45"/>
                <a:gd name="T7" fmla="*/ 11 h 25"/>
                <a:gd name="T8" fmla="*/ 0 w 45"/>
                <a:gd name="T9" fmla="*/ 0 h 25"/>
                <a:gd name="T10" fmla="*/ 0 w 45"/>
                <a:gd name="T11" fmla="*/ 11 h 25"/>
                <a:gd name="T12" fmla="*/ 40 w 45"/>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45" h="25">
                  <a:moveTo>
                    <a:pt x="40" y="25"/>
                  </a:moveTo>
                  <a:cubicBezTo>
                    <a:pt x="40" y="25"/>
                    <a:pt x="40" y="25"/>
                    <a:pt x="40" y="25"/>
                  </a:cubicBezTo>
                  <a:cubicBezTo>
                    <a:pt x="40" y="20"/>
                    <a:pt x="42" y="15"/>
                    <a:pt x="45" y="11"/>
                  </a:cubicBezTo>
                  <a:cubicBezTo>
                    <a:pt x="43" y="11"/>
                    <a:pt x="42"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Freeform 102">
              <a:extLst>
                <a:ext uri="{FF2B5EF4-FFF2-40B4-BE49-F238E27FC236}">
                  <a16:creationId xmlns:a16="http://schemas.microsoft.com/office/drawing/2014/main" id="{C6EC42BD-0A9C-9F4B-9AA5-2F4C2C23CD65}"/>
                </a:ext>
              </a:extLst>
            </p:cNvPr>
            <p:cNvSpPr>
              <a:spLocks/>
            </p:cNvSpPr>
            <p:nvPr/>
          </p:nvSpPr>
          <p:spPr bwMode="auto">
            <a:xfrm>
              <a:off x="9161468" y="1897063"/>
              <a:ext cx="300039" cy="95250"/>
            </a:xfrm>
            <a:custGeom>
              <a:avLst/>
              <a:gdLst>
                <a:gd name="T0" fmla="*/ 40 w 80"/>
                <a:gd name="T1" fmla="*/ 25 h 25"/>
                <a:gd name="T2" fmla="*/ 48 w 80"/>
                <a:gd name="T3" fmla="*/ 25 h 25"/>
                <a:gd name="T4" fmla="*/ 70 w 80"/>
                <a:gd name="T5" fmla="*/ 15 h 25"/>
                <a:gd name="T6" fmla="*/ 78 w 80"/>
                <a:gd name="T7" fmla="*/ 16 h 25"/>
                <a:gd name="T8" fmla="*/ 80 w 80"/>
                <a:gd name="T9" fmla="*/ 15 h 25"/>
                <a:gd name="T10" fmla="*/ 80 w 80"/>
                <a:gd name="T11" fmla="*/ 2 h 25"/>
                <a:gd name="T12" fmla="*/ 40 w 80"/>
                <a:gd name="T13" fmla="*/ 11 h 25"/>
                <a:gd name="T14" fmla="*/ 0 w 80"/>
                <a:gd name="T15" fmla="*/ 0 h 25"/>
                <a:gd name="T16" fmla="*/ 0 w 80"/>
                <a:gd name="T17" fmla="*/ 11 h 25"/>
                <a:gd name="T18" fmla="*/ 40 w 80"/>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25">
                  <a:moveTo>
                    <a:pt x="40" y="25"/>
                  </a:moveTo>
                  <a:cubicBezTo>
                    <a:pt x="43" y="25"/>
                    <a:pt x="45" y="25"/>
                    <a:pt x="48" y="25"/>
                  </a:cubicBezTo>
                  <a:cubicBezTo>
                    <a:pt x="53" y="19"/>
                    <a:pt x="61" y="15"/>
                    <a:pt x="70" y="15"/>
                  </a:cubicBezTo>
                  <a:cubicBezTo>
                    <a:pt x="73" y="15"/>
                    <a:pt x="76" y="15"/>
                    <a:pt x="78" y="16"/>
                  </a:cubicBezTo>
                  <a:cubicBezTo>
                    <a:pt x="79" y="16"/>
                    <a:pt x="79" y="15"/>
                    <a:pt x="80" y="15"/>
                  </a:cubicBezTo>
                  <a:cubicBezTo>
                    <a:pt x="80" y="2"/>
                    <a:pt x="80" y="2"/>
                    <a:pt x="80" y="2"/>
                  </a:cubicBezTo>
                  <a:cubicBezTo>
                    <a:pt x="71" y="7"/>
                    <a:pt x="55"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103">
              <a:extLst>
                <a:ext uri="{FF2B5EF4-FFF2-40B4-BE49-F238E27FC236}">
                  <a16:creationId xmlns:a16="http://schemas.microsoft.com/office/drawing/2014/main" id="{8BC76414-ACEE-5F4A-A155-FA2C8FD4FC53}"/>
                </a:ext>
              </a:extLst>
            </p:cNvPr>
            <p:cNvSpPr>
              <a:spLocks/>
            </p:cNvSpPr>
            <p:nvPr/>
          </p:nvSpPr>
          <p:spPr bwMode="auto">
            <a:xfrm>
              <a:off x="9161458" y="1803401"/>
              <a:ext cx="300039" cy="120650"/>
            </a:xfrm>
            <a:custGeom>
              <a:avLst/>
              <a:gdLst>
                <a:gd name="T0" fmla="*/ 40 w 80"/>
                <a:gd name="T1" fmla="*/ 32 h 32"/>
                <a:gd name="T2" fmla="*/ 80 w 80"/>
                <a:gd name="T3" fmla="*/ 22 h 32"/>
                <a:gd name="T4" fmla="*/ 80 w 80"/>
                <a:gd name="T5" fmla="*/ 18 h 32"/>
                <a:gd name="T6" fmla="*/ 40 w 80"/>
                <a:gd name="T7" fmla="*/ 0 h 32"/>
                <a:gd name="T8" fmla="*/ 0 w 80"/>
                <a:gd name="T9" fmla="*/ 18 h 32"/>
                <a:gd name="T10" fmla="*/ 40 w 80"/>
                <a:gd name="T11" fmla="*/ 32 h 32"/>
              </a:gdLst>
              <a:ahLst/>
              <a:cxnLst>
                <a:cxn ang="0">
                  <a:pos x="T0" y="T1"/>
                </a:cxn>
                <a:cxn ang="0">
                  <a:pos x="T2" y="T3"/>
                </a:cxn>
                <a:cxn ang="0">
                  <a:pos x="T4" y="T5"/>
                </a:cxn>
                <a:cxn ang="0">
                  <a:pos x="T6" y="T7"/>
                </a:cxn>
                <a:cxn ang="0">
                  <a:pos x="T8" y="T9"/>
                </a:cxn>
                <a:cxn ang="0">
                  <a:pos x="T10" y="T11"/>
                </a:cxn>
              </a:cxnLst>
              <a:rect l="0" t="0" r="r" b="b"/>
              <a:pathLst>
                <a:path w="80" h="32">
                  <a:moveTo>
                    <a:pt x="40" y="32"/>
                  </a:moveTo>
                  <a:cubicBezTo>
                    <a:pt x="58" y="32"/>
                    <a:pt x="74" y="27"/>
                    <a:pt x="80" y="22"/>
                  </a:cubicBezTo>
                  <a:cubicBezTo>
                    <a:pt x="80" y="18"/>
                    <a:pt x="80" y="18"/>
                    <a:pt x="80" y="18"/>
                  </a:cubicBezTo>
                  <a:cubicBezTo>
                    <a:pt x="80" y="8"/>
                    <a:pt x="62" y="0"/>
                    <a:pt x="40" y="0"/>
                  </a:cubicBezTo>
                  <a:cubicBezTo>
                    <a:pt x="18" y="0"/>
                    <a:pt x="0" y="8"/>
                    <a:pt x="0" y="18"/>
                  </a:cubicBezTo>
                  <a:cubicBezTo>
                    <a:pt x="0" y="24"/>
                    <a:pt x="18" y="32"/>
                    <a:pt x="4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104">
              <a:extLst>
                <a:ext uri="{FF2B5EF4-FFF2-40B4-BE49-F238E27FC236}">
                  <a16:creationId xmlns:a16="http://schemas.microsoft.com/office/drawing/2014/main" id="{E338DAB6-352A-7B4D-AAB2-5B240F96ACD8}"/>
                </a:ext>
              </a:extLst>
            </p:cNvPr>
            <p:cNvSpPr>
              <a:spLocks/>
            </p:cNvSpPr>
            <p:nvPr/>
          </p:nvSpPr>
          <p:spPr bwMode="auto">
            <a:xfrm>
              <a:off x="9161468" y="2033588"/>
              <a:ext cx="173038" cy="101600"/>
            </a:xfrm>
            <a:custGeom>
              <a:avLst/>
              <a:gdLst>
                <a:gd name="T0" fmla="*/ 40 w 46"/>
                <a:gd name="T1" fmla="*/ 11 h 27"/>
                <a:gd name="T2" fmla="*/ 0 w 46"/>
                <a:gd name="T3" fmla="*/ 0 h 27"/>
                <a:gd name="T4" fmla="*/ 0 w 46"/>
                <a:gd name="T5" fmla="*/ 9 h 27"/>
                <a:gd name="T6" fmla="*/ 40 w 46"/>
                <a:gd name="T7" fmla="*/ 27 h 27"/>
                <a:gd name="T8" fmla="*/ 46 w 46"/>
                <a:gd name="T9" fmla="*/ 27 h 27"/>
                <a:gd name="T10" fmla="*/ 40 w 46"/>
                <a:gd name="T11" fmla="*/ 11 h 27"/>
                <a:gd name="T12" fmla="*/ 40 w 46"/>
                <a:gd name="T13" fmla="*/ 11 h 27"/>
              </a:gdLst>
              <a:ahLst/>
              <a:cxnLst>
                <a:cxn ang="0">
                  <a:pos x="T0" y="T1"/>
                </a:cxn>
                <a:cxn ang="0">
                  <a:pos x="T2" y="T3"/>
                </a:cxn>
                <a:cxn ang="0">
                  <a:pos x="T4" y="T5"/>
                </a:cxn>
                <a:cxn ang="0">
                  <a:pos x="T6" y="T7"/>
                </a:cxn>
                <a:cxn ang="0">
                  <a:pos x="T8" y="T9"/>
                </a:cxn>
                <a:cxn ang="0">
                  <a:pos x="T10" y="T11"/>
                </a:cxn>
                <a:cxn ang="0">
                  <a:pos x="T12" y="T13"/>
                </a:cxn>
              </a:cxnLst>
              <a:rect l="0" t="0" r="r" b="b"/>
              <a:pathLst>
                <a:path w="46" h="27">
                  <a:moveTo>
                    <a:pt x="40" y="11"/>
                  </a:moveTo>
                  <a:cubicBezTo>
                    <a:pt x="24" y="11"/>
                    <a:pt x="7" y="7"/>
                    <a:pt x="0" y="0"/>
                  </a:cubicBezTo>
                  <a:cubicBezTo>
                    <a:pt x="0" y="9"/>
                    <a:pt x="0" y="9"/>
                    <a:pt x="0" y="9"/>
                  </a:cubicBezTo>
                  <a:cubicBezTo>
                    <a:pt x="0" y="19"/>
                    <a:pt x="18" y="27"/>
                    <a:pt x="40" y="27"/>
                  </a:cubicBezTo>
                  <a:cubicBezTo>
                    <a:pt x="42" y="27"/>
                    <a:pt x="44" y="27"/>
                    <a:pt x="46" y="27"/>
                  </a:cubicBezTo>
                  <a:cubicBezTo>
                    <a:pt x="43" y="22"/>
                    <a:pt x="40" y="17"/>
                    <a:pt x="40" y="11"/>
                  </a:cubicBezTo>
                  <a:cubicBezTo>
                    <a:pt x="40" y="11"/>
                    <a:pt x="40" y="11"/>
                    <a:pt x="4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Freeform 105">
              <a:extLst>
                <a:ext uri="{FF2B5EF4-FFF2-40B4-BE49-F238E27FC236}">
                  <a16:creationId xmlns:a16="http://schemas.microsoft.com/office/drawing/2014/main" id="{7B46E1E5-C94D-7C41-88CC-9655B77360F7}"/>
                </a:ext>
              </a:extLst>
            </p:cNvPr>
            <p:cNvSpPr>
              <a:spLocks noEditPoints="1"/>
            </p:cNvSpPr>
            <p:nvPr/>
          </p:nvSpPr>
          <p:spPr bwMode="auto">
            <a:xfrm>
              <a:off x="9326563" y="1968500"/>
              <a:ext cx="195263" cy="196850"/>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32 w 52"/>
                <a:gd name="T11" fmla="*/ 30 h 52"/>
                <a:gd name="T12" fmla="*/ 22 w 52"/>
                <a:gd name="T13" fmla="*/ 30 h 52"/>
                <a:gd name="T14" fmla="*/ 22 w 52"/>
                <a:gd name="T15" fmla="*/ 13 h 52"/>
                <a:gd name="T16" fmla="*/ 24 w 52"/>
                <a:gd name="T17" fmla="*/ 11 h 52"/>
                <a:gd name="T18" fmla="*/ 26 w 52"/>
                <a:gd name="T19" fmla="*/ 13 h 52"/>
                <a:gd name="T20" fmla="*/ 26 w 52"/>
                <a:gd name="T21" fmla="*/ 26 h 52"/>
                <a:gd name="T22" fmla="*/ 32 w 52"/>
                <a:gd name="T23" fmla="*/ 26 h 52"/>
                <a:gd name="T24" fmla="*/ 35 w 52"/>
                <a:gd name="T25" fmla="*/ 28 h 52"/>
                <a:gd name="T26" fmla="*/ 32 w 52"/>
                <a:gd name="T27" fmla="*/ 3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32" y="30"/>
                  </a:moveTo>
                  <a:cubicBezTo>
                    <a:pt x="22" y="30"/>
                    <a:pt x="22" y="30"/>
                    <a:pt x="22" y="30"/>
                  </a:cubicBezTo>
                  <a:cubicBezTo>
                    <a:pt x="22" y="13"/>
                    <a:pt x="22" y="13"/>
                    <a:pt x="22" y="13"/>
                  </a:cubicBezTo>
                  <a:cubicBezTo>
                    <a:pt x="22" y="12"/>
                    <a:pt x="23" y="11"/>
                    <a:pt x="24" y="11"/>
                  </a:cubicBezTo>
                  <a:cubicBezTo>
                    <a:pt x="25" y="11"/>
                    <a:pt x="26" y="12"/>
                    <a:pt x="26" y="13"/>
                  </a:cubicBezTo>
                  <a:cubicBezTo>
                    <a:pt x="26" y="26"/>
                    <a:pt x="26" y="26"/>
                    <a:pt x="26" y="26"/>
                  </a:cubicBezTo>
                  <a:cubicBezTo>
                    <a:pt x="32" y="26"/>
                    <a:pt x="32" y="26"/>
                    <a:pt x="32" y="26"/>
                  </a:cubicBezTo>
                  <a:cubicBezTo>
                    <a:pt x="34" y="26"/>
                    <a:pt x="35" y="27"/>
                    <a:pt x="35" y="28"/>
                  </a:cubicBezTo>
                  <a:cubicBezTo>
                    <a:pt x="35" y="29"/>
                    <a:pt x="34" y="30"/>
                    <a:pt x="3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1" name="TextBox 70">
            <a:extLst>
              <a:ext uri="{FF2B5EF4-FFF2-40B4-BE49-F238E27FC236}">
                <a16:creationId xmlns:a16="http://schemas.microsoft.com/office/drawing/2014/main" id="{8A4E35EB-839D-6F46-8E50-A3AB6B032F2A}"/>
              </a:ext>
            </a:extLst>
          </p:cNvPr>
          <p:cNvSpPr txBox="1"/>
          <p:nvPr/>
        </p:nvSpPr>
        <p:spPr>
          <a:xfrm>
            <a:off x="1824882" y="10896392"/>
            <a:ext cx="3632021" cy="1938992"/>
          </a:xfrm>
          <a:prstGeom prst="rect">
            <a:avLst/>
          </a:prstGeom>
          <a:noFill/>
        </p:spPr>
        <p:txBody>
          <a:bodyPr wrap="square" rtlCol="0">
            <a:spAutoFit/>
          </a:bodyPr>
          <a:lstStyle/>
          <a:p>
            <a:r>
              <a:rPr lang="en-US" sz="4000" dirty="0">
                <a:solidFill>
                  <a:schemeClr val="tx2"/>
                </a:solidFill>
                <a:latin typeface="Roboto Medium" panose="02000000000000000000" pitchFamily="2" charset="0"/>
                <a:ea typeface="Roboto Medium" panose="02000000000000000000" pitchFamily="2" charset="0"/>
                <a:cs typeface="Lato Light" panose="020F0502020204030203" pitchFamily="34" charset="0"/>
              </a:rPr>
              <a:t>You need to make sure you promote.</a:t>
            </a:r>
          </a:p>
        </p:txBody>
      </p:sp>
      <p:grpSp>
        <p:nvGrpSpPr>
          <p:cNvPr id="6" name="Group 5">
            <a:extLst>
              <a:ext uri="{FF2B5EF4-FFF2-40B4-BE49-F238E27FC236}">
                <a16:creationId xmlns:a16="http://schemas.microsoft.com/office/drawing/2014/main" id="{2776FE66-A2E1-AC42-BE2B-644C94776D62}"/>
              </a:ext>
            </a:extLst>
          </p:cNvPr>
          <p:cNvGrpSpPr/>
          <p:nvPr/>
        </p:nvGrpSpPr>
        <p:grpSpPr>
          <a:xfrm>
            <a:off x="2410857" y="3655757"/>
            <a:ext cx="8535494" cy="3914500"/>
            <a:chOff x="1647009" y="3655757"/>
            <a:chExt cx="8535494" cy="3914500"/>
          </a:xfrm>
        </p:grpSpPr>
        <p:grpSp>
          <p:nvGrpSpPr>
            <p:cNvPr id="132" name="Group 131">
              <a:extLst>
                <a:ext uri="{FF2B5EF4-FFF2-40B4-BE49-F238E27FC236}">
                  <a16:creationId xmlns:a16="http://schemas.microsoft.com/office/drawing/2014/main" id="{7FDB48E1-1A84-7D48-8F5C-0921D11292E4}"/>
                </a:ext>
              </a:extLst>
            </p:cNvPr>
            <p:cNvGrpSpPr/>
            <p:nvPr/>
          </p:nvGrpSpPr>
          <p:grpSpPr>
            <a:xfrm>
              <a:off x="1647009" y="3655757"/>
              <a:ext cx="4175548" cy="3914500"/>
              <a:chOff x="1954074" y="4675438"/>
              <a:chExt cx="3838905" cy="3598903"/>
            </a:xfrm>
          </p:grpSpPr>
          <p:graphicFrame>
            <p:nvGraphicFramePr>
              <p:cNvPr id="133" name="Chart 132">
                <a:extLst>
                  <a:ext uri="{FF2B5EF4-FFF2-40B4-BE49-F238E27FC236}">
                    <a16:creationId xmlns:a16="http://schemas.microsoft.com/office/drawing/2014/main" id="{686F7576-C3D0-9948-811D-B22D35A2D9C4}"/>
                  </a:ext>
                </a:extLst>
              </p:cNvPr>
              <p:cNvGraphicFramePr/>
              <p:nvPr/>
            </p:nvGraphicFramePr>
            <p:xfrm>
              <a:off x="1954074" y="4675438"/>
              <a:ext cx="3838905" cy="3598903"/>
            </p:xfrm>
            <a:graphic>
              <a:graphicData uri="http://schemas.openxmlformats.org/drawingml/2006/chart">
                <c:chart xmlns:c="http://schemas.openxmlformats.org/drawingml/2006/chart" xmlns:r="http://schemas.openxmlformats.org/officeDocument/2006/relationships" r:id="rId2"/>
              </a:graphicData>
            </a:graphic>
          </p:graphicFrame>
          <p:grpSp>
            <p:nvGrpSpPr>
              <p:cNvPr id="134" name="Group 133">
                <a:extLst>
                  <a:ext uri="{FF2B5EF4-FFF2-40B4-BE49-F238E27FC236}">
                    <a16:creationId xmlns:a16="http://schemas.microsoft.com/office/drawing/2014/main" id="{133C033D-6B82-074D-BFB8-590E4CF7D05F}"/>
                  </a:ext>
                </a:extLst>
              </p:cNvPr>
              <p:cNvGrpSpPr/>
              <p:nvPr/>
            </p:nvGrpSpPr>
            <p:grpSpPr>
              <a:xfrm>
                <a:off x="2652495" y="5870172"/>
                <a:ext cx="2442062" cy="1209434"/>
                <a:chOff x="9092368" y="10966967"/>
                <a:chExt cx="2442062" cy="1209434"/>
              </a:xfrm>
            </p:grpSpPr>
            <p:sp>
              <p:nvSpPr>
                <p:cNvPr id="135" name="TextBox 134">
                  <a:extLst>
                    <a:ext uri="{FF2B5EF4-FFF2-40B4-BE49-F238E27FC236}">
                      <a16:creationId xmlns:a16="http://schemas.microsoft.com/office/drawing/2014/main" id="{DC8FC747-305C-E543-B129-418765DFC81B}"/>
                    </a:ext>
                  </a:extLst>
                </p:cNvPr>
                <p:cNvSpPr txBox="1"/>
                <p:nvPr/>
              </p:nvSpPr>
              <p:spPr>
                <a:xfrm>
                  <a:off x="9382953" y="10966967"/>
                  <a:ext cx="1860892" cy="563103"/>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Develop</a:t>
                  </a:r>
                </a:p>
              </p:txBody>
            </p:sp>
            <p:sp>
              <p:nvSpPr>
                <p:cNvPr id="136" name="Rectangle 135">
                  <a:extLst>
                    <a:ext uri="{FF2B5EF4-FFF2-40B4-BE49-F238E27FC236}">
                      <a16:creationId xmlns:a16="http://schemas.microsoft.com/office/drawing/2014/main" id="{99528F69-4247-5D43-8080-5B2750E47F8C}"/>
                    </a:ext>
                  </a:extLst>
                </p:cNvPr>
                <p:cNvSpPr/>
                <p:nvPr/>
              </p:nvSpPr>
              <p:spPr>
                <a:xfrm>
                  <a:off x="9092368" y="11530070"/>
                  <a:ext cx="2442062"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$110.5K</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grpSp>
          <p:nvGrpSpPr>
            <p:cNvPr id="137" name="Group 136">
              <a:extLst>
                <a:ext uri="{FF2B5EF4-FFF2-40B4-BE49-F238E27FC236}">
                  <a16:creationId xmlns:a16="http://schemas.microsoft.com/office/drawing/2014/main" id="{94F6D5D4-BAAF-CF46-B596-E4A117DD3DFA}"/>
                </a:ext>
              </a:extLst>
            </p:cNvPr>
            <p:cNvGrpSpPr/>
            <p:nvPr/>
          </p:nvGrpSpPr>
          <p:grpSpPr>
            <a:xfrm>
              <a:off x="6006955" y="3655757"/>
              <a:ext cx="4175548" cy="3914500"/>
              <a:chOff x="6010342" y="4675438"/>
              <a:chExt cx="3838905" cy="3598903"/>
            </a:xfrm>
          </p:grpSpPr>
          <p:graphicFrame>
            <p:nvGraphicFramePr>
              <p:cNvPr id="138" name="Chart 137">
                <a:extLst>
                  <a:ext uri="{FF2B5EF4-FFF2-40B4-BE49-F238E27FC236}">
                    <a16:creationId xmlns:a16="http://schemas.microsoft.com/office/drawing/2014/main" id="{D8BF75F9-DDB0-E240-9C00-42CEF352533F}"/>
                  </a:ext>
                </a:extLst>
              </p:cNvPr>
              <p:cNvGraphicFramePr/>
              <p:nvPr/>
            </p:nvGraphicFramePr>
            <p:xfrm>
              <a:off x="6010342" y="4675438"/>
              <a:ext cx="3838905" cy="3598903"/>
            </p:xfrm>
            <a:graphic>
              <a:graphicData uri="http://schemas.openxmlformats.org/drawingml/2006/chart">
                <c:chart xmlns:c="http://schemas.openxmlformats.org/drawingml/2006/chart" xmlns:r="http://schemas.openxmlformats.org/officeDocument/2006/relationships" r:id="rId3"/>
              </a:graphicData>
            </a:graphic>
          </p:graphicFrame>
          <p:grpSp>
            <p:nvGrpSpPr>
              <p:cNvPr id="139" name="Group 138">
                <a:extLst>
                  <a:ext uri="{FF2B5EF4-FFF2-40B4-BE49-F238E27FC236}">
                    <a16:creationId xmlns:a16="http://schemas.microsoft.com/office/drawing/2014/main" id="{7E71B704-9693-404C-8A8E-93FB0711B7D8}"/>
                  </a:ext>
                </a:extLst>
              </p:cNvPr>
              <p:cNvGrpSpPr/>
              <p:nvPr/>
            </p:nvGrpSpPr>
            <p:grpSpPr>
              <a:xfrm>
                <a:off x="6708763" y="5870172"/>
                <a:ext cx="2442062" cy="1209434"/>
                <a:chOff x="9092368" y="10966967"/>
                <a:chExt cx="2442062" cy="1209434"/>
              </a:xfrm>
            </p:grpSpPr>
            <p:sp>
              <p:nvSpPr>
                <p:cNvPr id="140" name="TextBox 139">
                  <a:extLst>
                    <a:ext uri="{FF2B5EF4-FFF2-40B4-BE49-F238E27FC236}">
                      <a16:creationId xmlns:a16="http://schemas.microsoft.com/office/drawing/2014/main" id="{06C7779A-7868-4148-9893-821B74433C28}"/>
                    </a:ext>
                  </a:extLst>
                </p:cNvPr>
                <p:cNvSpPr txBox="1"/>
                <p:nvPr/>
              </p:nvSpPr>
              <p:spPr>
                <a:xfrm>
                  <a:off x="9382953" y="10966967"/>
                  <a:ext cx="1860892" cy="563103"/>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Analyze</a:t>
                  </a:r>
                </a:p>
              </p:txBody>
            </p:sp>
            <p:sp>
              <p:nvSpPr>
                <p:cNvPr id="141" name="Rectangle 140">
                  <a:extLst>
                    <a:ext uri="{FF2B5EF4-FFF2-40B4-BE49-F238E27FC236}">
                      <a16:creationId xmlns:a16="http://schemas.microsoft.com/office/drawing/2014/main" id="{A849B7C6-A1CE-A540-B2FF-5720BE5C09AC}"/>
                    </a:ext>
                  </a:extLst>
                </p:cNvPr>
                <p:cNvSpPr/>
                <p:nvPr/>
              </p:nvSpPr>
              <p:spPr>
                <a:xfrm>
                  <a:off x="9092368" y="11530070"/>
                  <a:ext cx="2442062"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$110.5K</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grpSp>
      <p:grpSp>
        <p:nvGrpSpPr>
          <p:cNvPr id="5" name="Group 4">
            <a:extLst>
              <a:ext uri="{FF2B5EF4-FFF2-40B4-BE49-F238E27FC236}">
                <a16:creationId xmlns:a16="http://schemas.microsoft.com/office/drawing/2014/main" id="{41CAAB43-CDBB-CE45-B4CA-20D8E0D9991D}"/>
              </a:ext>
            </a:extLst>
          </p:cNvPr>
          <p:cNvGrpSpPr/>
          <p:nvPr/>
        </p:nvGrpSpPr>
        <p:grpSpPr>
          <a:xfrm>
            <a:off x="13507829" y="3655757"/>
            <a:ext cx="8535494" cy="3914500"/>
            <a:chOff x="12683495" y="3655757"/>
            <a:chExt cx="8535494" cy="3914500"/>
          </a:xfrm>
        </p:grpSpPr>
        <p:grpSp>
          <p:nvGrpSpPr>
            <p:cNvPr id="142" name="Group 141">
              <a:extLst>
                <a:ext uri="{FF2B5EF4-FFF2-40B4-BE49-F238E27FC236}">
                  <a16:creationId xmlns:a16="http://schemas.microsoft.com/office/drawing/2014/main" id="{3F8AFFF4-BB1E-0E46-9826-E6123FA870EA}"/>
                </a:ext>
              </a:extLst>
            </p:cNvPr>
            <p:cNvGrpSpPr/>
            <p:nvPr/>
          </p:nvGrpSpPr>
          <p:grpSpPr>
            <a:xfrm>
              <a:off x="12683495" y="3655757"/>
              <a:ext cx="4175548" cy="3914500"/>
              <a:chOff x="1954074" y="4675438"/>
              <a:chExt cx="3838905" cy="3598903"/>
            </a:xfrm>
          </p:grpSpPr>
          <p:graphicFrame>
            <p:nvGraphicFramePr>
              <p:cNvPr id="143" name="Chart 142">
                <a:extLst>
                  <a:ext uri="{FF2B5EF4-FFF2-40B4-BE49-F238E27FC236}">
                    <a16:creationId xmlns:a16="http://schemas.microsoft.com/office/drawing/2014/main" id="{54DD0BAA-C657-8541-9ECE-1D8F33B290E8}"/>
                  </a:ext>
                </a:extLst>
              </p:cNvPr>
              <p:cNvGraphicFramePr/>
              <p:nvPr/>
            </p:nvGraphicFramePr>
            <p:xfrm>
              <a:off x="1954074" y="4675438"/>
              <a:ext cx="3838905" cy="3598903"/>
            </p:xfrm>
            <a:graphic>
              <a:graphicData uri="http://schemas.openxmlformats.org/drawingml/2006/chart">
                <c:chart xmlns:c="http://schemas.openxmlformats.org/drawingml/2006/chart" xmlns:r="http://schemas.openxmlformats.org/officeDocument/2006/relationships" r:id="rId4"/>
              </a:graphicData>
            </a:graphic>
          </p:graphicFrame>
          <p:grpSp>
            <p:nvGrpSpPr>
              <p:cNvPr id="144" name="Group 143">
                <a:extLst>
                  <a:ext uri="{FF2B5EF4-FFF2-40B4-BE49-F238E27FC236}">
                    <a16:creationId xmlns:a16="http://schemas.microsoft.com/office/drawing/2014/main" id="{2D89C93A-4365-4B49-B11F-A3FDEEB6C172}"/>
                  </a:ext>
                </a:extLst>
              </p:cNvPr>
              <p:cNvGrpSpPr/>
              <p:nvPr/>
            </p:nvGrpSpPr>
            <p:grpSpPr>
              <a:xfrm>
                <a:off x="2652495" y="5870172"/>
                <a:ext cx="2442062" cy="1209434"/>
                <a:chOff x="9092368" y="10966967"/>
                <a:chExt cx="2442062" cy="1209434"/>
              </a:xfrm>
            </p:grpSpPr>
            <p:sp>
              <p:nvSpPr>
                <p:cNvPr id="145" name="TextBox 144">
                  <a:extLst>
                    <a:ext uri="{FF2B5EF4-FFF2-40B4-BE49-F238E27FC236}">
                      <a16:creationId xmlns:a16="http://schemas.microsoft.com/office/drawing/2014/main" id="{BD7BB25D-4D9E-E948-A6BA-8325E0942136}"/>
                    </a:ext>
                  </a:extLst>
                </p:cNvPr>
                <p:cNvSpPr txBox="1"/>
                <p:nvPr/>
              </p:nvSpPr>
              <p:spPr>
                <a:xfrm>
                  <a:off x="9382953" y="10966967"/>
                  <a:ext cx="1860892" cy="563103"/>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Develop</a:t>
                  </a:r>
                </a:p>
              </p:txBody>
            </p:sp>
            <p:sp>
              <p:nvSpPr>
                <p:cNvPr id="146" name="Rectangle 145">
                  <a:extLst>
                    <a:ext uri="{FF2B5EF4-FFF2-40B4-BE49-F238E27FC236}">
                      <a16:creationId xmlns:a16="http://schemas.microsoft.com/office/drawing/2014/main" id="{D35B1652-1118-DF44-97CF-C2817543C14B}"/>
                    </a:ext>
                  </a:extLst>
                </p:cNvPr>
                <p:cNvSpPr/>
                <p:nvPr/>
              </p:nvSpPr>
              <p:spPr>
                <a:xfrm>
                  <a:off x="9092368" y="11530070"/>
                  <a:ext cx="2442062"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$110.5K</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grpSp>
          <p:nvGrpSpPr>
            <p:cNvPr id="147" name="Group 146">
              <a:extLst>
                <a:ext uri="{FF2B5EF4-FFF2-40B4-BE49-F238E27FC236}">
                  <a16:creationId xmlns:a16="http://schemas.microsoft.com/office/drawing/2014/main" id="{87CC1533-BFB8-B440-92D2-8DDD649A0562}"/>
                </a:ext>
              </a:extLst>
            </p:cNvPr>
            <p:cNvGrpSpPr/>
            <p:nvPr/>
          </p:nvGrpSpPr>
          <p:grpSpPr>
            <a:xfrm>
              <a:off x="17043441" y="3655757"/>
              <a:ext cx="4175548" cy="3914500"/>
              <a:chOff x="6010342" y="4675438"/>
              <a:chExt cx="3838905" cy="3598903"/>
            </a:xfrm>
          </p:grpSpPr>
          <p:graphicFrame>
            <p:nvGraphicFramePr>
              <p:cNvPr id="148" name="Chart 147">
                <a:extLst>
                  <a:ext uri="{FF2B5EF4-FFF2-40B4-BE49-F238E27FC236}">
                    <a16:creationId xmlns:a16="http://schemas.microsoft.com/office/drawing/2014/main" id="{24627438-2300-DE40-A22D-06DE52CF1179}"/>
                  </a:ext>
                </a:extLst>
              </p:cNvPr>
              <p:cNvGraphicFramePr/>
              <p:nvPr/>
            </p:nvGraphicFramePr>
            <p:xfrm>
              <a:off x="6010342" y="4675438"/>
              <a:ext cx="3838905" cy="3598903"/>
            </p:xfrm>
            <a:graphic>
              <a:graphicData uri="http://schemas.openxmlformats.org/drawingml/2006/chart">
                <c:chart xmlns:c="http://schemas.openxmlformats.org/drawingml/2006/chart" xmlns:r="http://schemas.openxmlformats.org/officeDocument/2006/relationships" r:id="rId5"/>
              </a:graphicData>
            </a:graphic>
          </p:graphicFrame>
          <p:grpSp>
            <p:nvGrpSpPr>
              <p:cNvPr id="149" name="Group 148">
                <a:extLst>
                  <a:ext uri="{FF2B5EF4-FFF2-40B4-BE49-F238E27FC236}">
                    <a16:creationId xmlns:a16="http://schemas.microsoft.com/office/drawing/2014/main" id="{F39AE7C6-221C-814F-9036-2372A06B8159}"/>
                  </a:ext>
                </a:extLst>
              </p:cNvPr>
              <p:cNvGrpSpPr/>
              <p:nvPr/>
            </p:nvGrpSpPr>
            <p:grpSpPr>
              <a:xfrm>
                <a:off x="6708763" y="5870172"/>
                <a:ext cx="2442062" cy="1209434"/>
                <a:chOff x="9092368" y="10966967"/>
                <a:chExt cx="2442062" cy="1209434"/>
              </a:xfrm>
            </p:grpSpPr>
            <p:sp>
              <p:nvSpPr>
                <p:cNvPr id="150" name="TextBox 149">
                  <a:extLst>
                    <a:ext uri="{FF2B5EF4-FFF2-40B4-BE49-F238E27FC236}">
                      <a16:creationId xmlns:a16="http://schemas.microsoft.com/office/drawing/2014/main" id="{2AF65062-09C4-8544-B848-A0D6608FABA2}"/>
                    </a:ext>
                  </a:extLst>
                </p:cNvPr>
                <p:cNvSpPr txBox="1"/>
                <p:nvPr/>
              </p:nvSpPr>
              <p:spPr>
                <a:xfrm>
                  <a:off x="9382953" y="10966967"/>
                  <a:ext cx="1860892" cy="563103"/>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Analyze</a:t>
                  </a:r>
                </a:p>
              </p:txBody>
            </p:sp>
            <p:sp>
              <p:nvSpPr>
                <p:cNvPr id="151" name="Rectangle 150">
                  <a:extLst>
                    <a:ext uri="{FF2B5EF4-FFF2-40B4-BE49-F238E27FC236}">
                      <a16:creationId xmlns:a16="http://schemas.microsoft.com/office/drawing/2014/main" id="{7C5A8B03-395B-D34B-B046-9E09170FF28C}"/>
                    </a:ext>
                  </a:extLst>
                </p:cNvPr>
                <p:cNvSpPr/>
                <p:nvPr/>
              </p:nvSpPr>
              <p:spPr>
                <a:xfrm>
                  <a:off x="9092368" y="11530070"/>
                  <a:ext cx="2442062"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$110.5K</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grpSp>
      <p:sp>
        <p:nvSpPr>
          <p:cNvPr id="61" name="CuadroTexto 350">
            <a:extLst>
              <a:ext uri="{FF2B5EF4-FFF2-40B4-BE49-F238E27FC236}">
                <a16:creationId xmlns:a16="http://schemas.microsoft.com/office/drawing/2014/main" id="{BDA83CD5-FB50-B044-A1AA-0AE799A49452}"/>
              </a:ext>
            </a:extLst>
          </p:cNvPr>
          <p:cNvSpPr txBox="1"/>
          <p:nvPr/>
        </p:nvSpPr>
        <p:spPr>
          <a:xfrm>
            <a:off x="7963183" y="1022190"/>
            <a:ext cx="8451353"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Financial Diagram</a:t>
            </a:r>
          </a:p>
        </p:txBody>
      </p:sp>
    </p:spTree>
    <p:extLst>
      <p:ext uri="{BB962C8B-B14F-4D97-AF65-F5344CB8AC3E}">
        <p14:creationId xmlns:p14="http://schemas.microsoft.com/office/powerpoint/2010/main" val="1694221985"/>
      </p:ext>
    </p:extLst>
  </p:cSld>
  <p:clrMapOvr>
    <a:masterClrMapping/>
  </p:clrMapOvr>
</p:sld>
</file>

<file path=ppt/theme/theme1.xml><?xml version="1.0" encoding="utf-8"?>
<a:theme xmlns:a="http://schemas.openxmlformats.org/drawingml/2006/main" name="Office Theme">
  <a:themeElements>
    <a:clrScheme name="Custom 215">
      <a:dk1>
        <a:srgbClr val="999999"/>
      </a:dk1>
      <a:lt1>
        <a:srgbClr val="FFFFFF"/>
      </a:lt1>
      <a:dk2>
        <a:srgbClr val="374556"/>
      </a:dk2>
      <a:lt2>
        <a:srgbClr val="FEFFFE"/>
      </a:lt2>
      <a:accent1>
        <a:srgbClr val="3EA0E5"/>
      </a:accent1>
      <a:accent2>
        <a:srgbClr val="596C7A"/>
      </a:accent2>
      <a:accent3>
        <a:srgbClr val="F6A94C"/>
      </a:accent3>
      <a:accent4>
        <a:srgbClr val="F53A4D"/>
      </a:accent4>
      <a:accent5>
        <a:srgbClr val="3EA0E5"/>
      </a:accent5>
      <a:accent6>
        <a:srgbClr val="596C7A"/>
      </a:accent6>
      <a:hlink>
        <a:srgbClr val="9FD368"/>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114280</TotalTime>
  <Words>572</Words>
  <Application>Microsoft Macintosh PowerPoint</Application>
  <PresentationFormat>Custom</PresentationFormat>
  <Paragraphs>99</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Lato Heavy</vt:lpstr>
      <vt:lpstr>Lato Light</vt:lpstr>
      <vt:lpstr>Montserrat Light</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19082</cp:revision>
  <dcterms:created xsi:type="dcterms:W3CDTF">2014-11-12T21:47:38Z</dcterms:created>
  <dcterms:modified xsi:type="dcterms:W3CDTF">2020-01-24T19:44:10Z</dcterms:modified>
  <cp:category/>
</cp:coreProperties>
</file>