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70" r:id="rId2"/>
    <p:sldId id="374" r:id="rId3"/>
    <p:sldId id="331" r:id="rId4"/>
    <p:sldId id="372" r:id="rId5"/>
    <p:sldId id="373" r:id="rId6"/>
    <p:sldId id="366" r:id="rId7"/>
    <p:sldId id="371" r:id="rId8"/>
    <p:sldId id="364" r:id="rId9"/>
    <p:sldId id="401" r:id="rId10"/>
    <p:sldId id="383" r:id="rId11"/>
    <p:sldId id="352" r:id="rId12"/>
    <p:sldId id="382" r:id="rId13"/>
    <p:sldId id="375" r:id="rId14"/>
    <p:sldId id="376" r:id="rId15"/>
    <p:sldId id="377" r:id="rId16"/>
    <p:sldId id="378" r:id="rId17"/>
    <p:sldId id="379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3" r:id="rId35"/>
    <p:sldId id="342" r:id="rId36"/>
  </p:sldIdLst>
  <p:sldSz cx="10152063" cy="6858000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Times New Roman" pitchFamily="18" charset="0"/>
        <a:ea typeface="+mn-ea"/>
        <a:cs typeface="DejaVu Sans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EDD"/>
    <a:srgbClr val="FFDEBD"/>
    <a:srgbClr val="FFCC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8716" autoAdjust="0"/>
  </p:normalViewPr>
  <p:slideViewPr>
    <p:cSldViewPr>
      <p:cViewPr>
        <p:scale>
          <a:sx n="75" d="100"/>
          <a:sy n="75" d="100"/>
        </p:scale>
        <p:origin x="-942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816BBFD-DCD1-42AC-B984-99003A67D90E}" type="datetimeFigureOut">
              <a:rPr lang="en-US"/>
              <a:pPr>
                <a:defRPr/>
              </a:pPr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73FADE3D-86D7-42A8-94E2-CB9A2E972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3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92175" y="685800"/>
            <a:ext cx="507206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FC4CE00-F03B-4517-A885-007252E75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05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536700" lvl="2" indent="-508000" eaLnBrk="1" hangingPunct="1">
              <a:buClr>
                <a:srgbClr val="000000"/>
              </a:buClr>
              <a:buSzPct val="125000"/>
              <a:buFont typeface="Gill Sans" charset="0"/>
              <a:buChar char="-"/>
              <a:defRPr/>
            </a:pPr>
            <a:r>
              <a:rPr lang="en-US" sz="1300" smtClean="0">
                <a:solidFill>
                  <a:srgbClr val="000000"/>
                </a:solidFill>
                <a:sym typeface="Gill Sans" charset="0"/>
              </a:rPr>
              <a:t>add one more column - autonomous setup</a:t>
            </a:r>
          </a:p>
          <a:p>
            <a:pPr eaLnBrk="1" hangingPunct="1">
              <a:defRPr/>
            </a:pPr>
            <a:endParaRPr lang="en-US" sz="200" smtClean="0"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200" smtClean="0"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arrows</a:t>
            </a:r>
          </a:p>
          <a:p>
            <a:pPr eaLnBrk="1" hangingPunct="1">
              <a:defRPr/>
            </a:pPr>
            <a:r>
              <a:rPr lang="en-US" sz="2200" smtClean="0"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lines</a:t>
            </a:r>
          </a:p>
          <a:p>
            <a:pPr eaLnBrk="1" hangingPunct="1">
              <a:defRPr/>
            </a:pPr>
            <a:r>
              <a:rPr lang="en-US" sz="2200" smtClean="0"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mention some will not be addressed</a:t>
            </a:r>
          </a:p>
          <a:p>
            <a:pPr eaLnBrk="1" hangingPunct="1">
              <a:defRPr/>
            </a:pPr>
            <a:r>
              <a:rPr lang="en-US" sz="2200" smtClean="0"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mention Two-tier will handle ambient noise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4" y="4648200"/>
            <a:ext cx="250226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968" y="685800"/>
            <a:ext cx="862806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2743200"/>
            <a:ext cx="710723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A0E49-5972-4C5E-AB58-C35C5EA3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5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97E0C-AE17-45B5-AAE9-7D3ED254BB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304800"/>
            <a:ext cx="2155825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138" y="304800"/>
            <a:ext cx="6318250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BF25-70A7-47EC-8154-B7E1E28E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31" y="1295400"/>
            <a:ext cx="9143999" cy="4648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E5EA-F031-45D5-9B5E-79653664D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0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406900"/>
            <a:ext cx="86296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2906713"/>
            <a:ext cx="86296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FAD8B-58F8-4F2F-A6EC-8A1443EDC2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1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275" y="1524000"/>
            <a:ext cx="3771900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524000"/>
            <a:ext cx="3771900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A6068-4C97-4AD1-BAB2-7498152D5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91360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535113"/>
            <a:ext cx="44846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174875"/>
            <a:ext cx="44846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788" y="1535113"/>
            <a:ext cx="44862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788" y="2174875"/>
            <a:ext cx="4486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41B88-05C2-409A-B510-6CEC0106B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90A2C-D73C-4C63-92FC-ECE8B575E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2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A17E8-1200-44DE-B698-F4E8673D2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4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3050"/>
            <a:ext cx="33401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273050"/>
            <a:ext cx="5675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435100"/>
            <a:ext cx="33401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32CBE-DFEC-4DA9-83A6-292E3427CF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5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4800600"/>
            <a:ext cx="609123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12775"/>
            <a:ext cx="60912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367338"/>
            <a:ext cx="609123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C1E26-591F-4B2A-88EC-1F0EE32EC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175375"/>
            <a:ext cx="10150475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82"/>
            <a:ext cx="1249363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4681" y="458787"/>
            <a:ext cx="90995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7" y="1295400"/>
            <a:ext cx="937339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583906" y="6383337"/>
            <a:ext cx="4921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32B13B74-4D7C-4DFE-97F2-5B84033109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Text Box 5"/>
          <p:cNvSpPr txBox="1">
            <a:spLocks noChangeArrowheads="1"/>
          </p:cNvSpPr>
          <p:nvPr userDrawn="1"/>
        </p:nvSpPr>
        <p:spPr bwMode="auto">
          <a:xfrm>
            <a:off x="-111919" y="6278562"/>
            <a:ext cx="2368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 b="0" dirty="0" smtClean="0">
                <a:solidFill>
                  <a:schemeClr val="bg1"/>
                </a:solidFill>
              </a:rPr>
              <a:t>November 9, 2011</a:t>
            </a:r>
            <a:endParaRPr lang="en-US" sz="1600" b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C10709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 b="1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u="sng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u="sng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u="sng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u="sng">
          <a:solidFill>
            <a:srgbClr val="C10709"/>
          </a:solidFill>
          <a:latin typeface="Franklin Gothic Book" pitchFamily="32" charset="0"/>
          <a:ea typeface="DejaVu Sans" charset="0"/>
          <a:cs typeface="DejaVu Sans" charset="0"/>
        </a:defRPr>
      </a:lvl9pPr>
    </p:titleStyle>
    <p:bodyStyle>
      <a:lvl1pPr marL="457200" indent="-457200" algn="l" defTabSz="449263" rtl="0" eaLnBrk="0" fontAlgn="base" hangingPunct="0">
        <a:spcBef>
          <a:spcPts val="800"/>
        </a:spcBef>
        <a:spcAft>
          <a:spcPct val="0"/>
        </a:spcAft>
        <a:buClr>
          <a:srgbClr val="C00000"/>
        </a:buClr>
        <a:buSzPct val="100000"/>
        <a:buFont typeface="Arial" charset="0"/>
        <a:buChar char="•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49263" rtl="0" eaLnBrk="0" fontAlgn="base" hangingPunct="0">
        <a:spcBef>
          <a:spcPts val="700"/>
        </a:spcBef>
        <a:spcAft>
          <a:spcPct val="0"/>
        </a:spcAft>
        <a:buClr>
          <a:srgbClr val="C00000"/>
        </a:buClr>
        <a:buSzPct val="100000"/>
        <a:buFont typeface="Franklin Gothic Book" pitchFamily="34" charset="0"/>
        <a:buChar char="―"/>
        <a:defRPr sz="2800" b="1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C00000"/>
        </a:buClr>
        <a:buSzPct val="100000"/>
        <a:buFont typeface="Wingdings" pitchFamily="2" charset="2"/>
        <a:buChar char="§"/>
        <a:defRPr sz="2400" b="1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C00000"/>
        </a:buClr>
        <a:buSzPct val="100000"/>
        <a:buFont typeface="Wingdings" pitchFamily="2" charset="2"/>
        <a:buChar char="Ø"/>
        <a:defRPr sz="2000" b="1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C00000"/>
        </a:buClr>
        <a:buSzPct val="100000"/>
        <a:buFont typeface="Arial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8968" y="1501775"/>
            <a:ext cx="8628063" cy="1470025"/>
          </a:xfrm>
        </p:spPr>
        <p:txBody>
          <a:bodyPr/>
          <a:lstStyle/>
          <a:p>
            <a:r>
              <a:rPr lang="en-US" sz="6600" dirty="0" smtClean="0">
                <a:solidFill>
                  <a:srgbClr val="C00000"/>
                </a:solidFill>
              </a:rPr>
              <a:t>PANDAA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Localization </a:t>
            </a:r>
            <a:r>
              <a:rPr lang="en-US" dirty="0">
                <a:solidFill>
                  <a:srgbClr val="C00000"/>
                </a:solidFill>
              </a:rPr>
              <a:t>Using Ambient </a:t>
            </a:r>
            <a:r>
              <a:rPr lang="en-US" dirty="0" smtClean="0">
                <a:solidFill>
                  <a:srgbClr val="C00000"/>
                </a:solidFill>
              </a:rPr>
              <a:t>Sound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2413" y="3886200"/>
            <a:ext cx="7107237" cy="1752600"/>
          </a:xfrm>
        </p:spPr>
        <p:txBody>
          <a:bodyPr/>
          <a:lstStyle/>
          <a:p>
            <a:r>
              <a:rPr lang="en-US" sz="2400" dirty="0" smtClean="0"/>
              <a:t>Team Google</a:t>
            </a:r>
          </a:p>
        </p:txBody>
      </p:sp>
    </p:spTree>
    <p:extLst>
      <p:ext uri="{BB962C8B-B14F-4D97-AF65-F5344CB8AC3E}">
        <p14:creationId xmlns:p14="http://schemas.microsoft.com/office/powerpoint/2010/main" val="29501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Setup</a:t>
            </a:r>
            <a:endParaRPr lang="en-US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31" y="1701998"/>
            <a:ext cx="1302468" cy="81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63" y="4597598"/>
            <a:ext cx="1302468" cy="81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31" y="4495800"/>
            <a:ext cx="1302468" cy="81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31" y="1676400"/>
            <a:ext cx="1302468" cy="81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61" y="4902101"/>
            <a:ext cx="1233070" cy="118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4" y="1920776"/>
            <a:ext cx="1233070" cy="118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00" y="1893480"/>
            <a:ext cx="1233070" cy="118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31" y="4816376"/>
            <a:ext cx="1233070" cy="118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31" y="2743200"/>
            <a:ext cx="1233070" cy="118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E790A2C-D73C-4C63-92FC-ECE8B575E0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Audio Synchronization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90" y="1619250"/>
            <a:ext cx="76581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0" y="1619250"/>
            <a:ext cx="8754341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79690" y="1219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Unsynchronized audio from devices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8290" y="1200090"/>
            <a:ext cx="324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Audio after synchronization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5793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5" y="1550632"/>
            <a:ext cx="7896225" cy="454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6" y="1524000"/>
            <a:ext cx="78962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Audio Synchronization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06" y="1547396"/>
            <a:ext cx="152400" cy="450097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352006" y="1200090"/>
            <a:ext cx="324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Audio after synchronization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0791" y="1186442"/>
            <a:ext cx="22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(Magnified view)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2187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678E-6 -9.52821E-7 L -0.27002 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Peak Detection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peak?</a:t>
            </a:r>
          </a:p>
          <a:p>
            <a:pPr lvl="1"/>
            <a:r>
              <a:rPr lang="en-US" dirty="0" smtClean="0"/>
              <a:t>Audio -&gt; frames</a:t>
            </a:r>
          </a:p>
          <a:p>
            <a:pPr lvl="2"/>
            <a:r>
              <a:rPr lang="en-US" dirty="0" smtClean="0"/>
              <a:t>100ms, 22,050Hz -&gt; 2205 samples in one frame</a:t>
            </a:r>
          </a:p>
          <a:p>
            <a:pPr lvl="1"/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Detect impulsive sounds: short duration + higher amplitude (e.g. claps)</a:t>
            </a:r>
          </a:p>
          <a:p>
            <a:pPr lvl="2"/>
            <a:r>
              <a:rPr lang="en-US" dirty="0" smtClean="0"/>
              <a:t>One frame contains at most one clap</a:t>
            </a:r>
          </a:p>
          <a:p>
            <a:pPr lvl="2"/>
            <a:r>
              <a:rPr lang="en-US" dirty="0" smtClean="0"/>
              <a:t>The first peak represents the clap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90069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-29369" y="230188"/>
            <a:ext cx="8987440" cy="684212"/>
          </a:xfrm>
        </p:spPr>
        <p:txBody>
          <a:bodyPr/>
          <a:lstStyle/>
          <a:p>
            <a:r>
              <a:rPr lang="en-US" smtClean="0"/>
              <a:t>Peak Detection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9" y="0"/>
            <a:ext cx="10181432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68" y="3124200"/>
            <a:ext cx="71105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8264006" y="381000"/>
            <a:ext cx="1231625" cy="25908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8416407" y="3143250"/>
            <a:ext cx="451596" cy="485775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chemeClr val="bg1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98069" y="3457575"/>
            <a:ext cx="1436896" cy="1447800"/>
            <a:chOff x="3627438" y="3505200"/>
            <a:chExt cx="1333500" cy="1447800"/>
          </a:xfrm>
        </p:grpSpPr>
        <p:cxnSp>
          <p:nvCxnSpPr>
            <p:cNvPr id="10248" name="Straight Connector 4"/>
            <p:cNvCxnSpPr>
              <a:cxnSpLocks noChangeShapeType="1"/>
            </p:cNvCxnSpPr>
            <p:nvPr/>
          </p:nvCxnSpPr>
          <p:spPr bwMode="auto">
            <a:xfrm>
              <a:off x="4008438" y="3733800"/>
              <a:ext cx="0" cy="121920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49" name="Straight Arrow Connector 7"/>
            <p:cNvCxnSpPr>
              <a:cxnSpLocks noChangeShapeType="1"/>
            </p:cNvCxnSpPr>
            <p:nvPr/>
          </p:nvCxnSpPr>
          <p:spPr bwMode="auto">
            <a:xfrm>
              <a:off x="4008438" y="3733800"/>
              <a:ext cx="9525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0" name="Straight Arrow Connector 12"/>
            <p:cNvCxnSpPr>
              <a:cxnSpLocks noChangeShapeType="1"/>
            </p:cNvCxnSpPr>
            <p:nvPr/>
          </p:nvCxnSpPr>
          <p:spPr bwMode="auto">
            <a:xfrm>
              <a:off x="4008438" y="4953000"/>
              <a:ext cx="952500" cy="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1" name="TextBox 13"/>
            <p:cNvSpPr txBox="1">
              <a:spLocks noChangeArrowheads="1"/>
            </p:cNvSpPr>
            <p:nvPr/>
          </p:nvSpPr>
          <p:spPr bwMode="auto">
            <a:xfrm>
              <a:off x="3627438" y="3505200"/>
              <a:ext cx="30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000">
                  <a:solidFill>
                    <a:srgbClr val="FF0000"/>
                  </a:solidFill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C8A17E8-1200-44DE-B698-F4E8673D283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45733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RMS: Root Mean Square</a:t>
            </a:r>
          </a:p>
          <a:p>
            <a:pPr lvl="1"/>
            <a:r>
              <a:rPr lang="en-US" dirty="0" smtClean="0"/>
              <a:t>The power of the sound</a:t>
            </a:r>
          </a:p>
          <a:p>
            <a:pPr lvl="1">
              <a:spcBef>
                <a:spcPts val="800"/>
              </a:spcBef>
              <a:buFont typeface="Arial" pitchFamily="34" charset="0"/>
              <a:buChar char="•"/>
            </a:pPr>
            <a:r>
              <a:rPr lang="en-US" dirty="0" smtClean="0"/>
              <a:t>Slow-window RMS </a:t>
            </a:r>
          </a:p>
          <a:p>
            <a:pPr lvl="2"/>
            <a:r>
              <a:rPr lang="en-US" dirty="0" smtClean="0"/>
              <a:t>1000 samples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Noise floor</a:t>
            </a:r>
          </a:p>
          <a:p>
            <a:pPr lvl="1">
              <a:spcBef>
                <a:spcPts val="800"/>
              </a:spcBef>
              <a:buFont typeface="Arial" pitchFamily="34" charset="0"/>
              <a:buChar char="•"/>
            </a:pPr>
            <a:r>
              <a:rPr lang="en-US" dirty="0" smtClean="0"/>
              <a:t>Fast-window RMS  </a:t>
            </a:r>
          </a:p>
          <a:p>
            <a:pPr lvl="2"/>
            <a:r>
              <a:rPr lang="en-US" dirty="0" smtClean="0"/>
              <a:t>50 samples</a:t>
            </a:r>
          </a:p>
          <a:p>
            <a:pPr lvl="2"/>
            <a:r>
              <a:rPr lang="en-US" dirty="0" smtClean="0">
                <a:solidFill>
                  <a:srgbClr val="F3650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Appearance of a peak</a:t>
            </a:r>
          </a:p>
          <a:p>
            <a:pPr lvl="1">
              <a:spcBef>
                <a:spcPts val="8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8391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231" y="1763712"/>
            <a:ext cx="8982075" cy="3722688"/>
            <a:chOff x="457200" y="1371600"/>
            <a:chExt cx="8982075" cy="3722688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371600"/>
              <a:ext cx="8982075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Arc 5"/>
            <p:cNvSpPr/>
            <p:nvPr/>
          </p:nvSpPr>
          <p:spPr bwMode="auto">
            <a:xfrm>
              <a:off x="2484438" y="3429000"/>
              <a:ext cx="4926012" cy="228600"/>
            </a:xfrm>
            <a:prstGeom prst="arc">
              <a:avLst>
                <a:gd name="adj1" fmla="val 10774907"/>
                <a:gd name="adj2" fmla="val 21586727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solidFill>
                  <a:srgbClr val="7030A0"/>
                </a:solidFill>
                <a:latin typeface="Times New Roman" pitchFamily="16" charset="0"/>
                <a:cs typeface="Arial" charset="0"/>
              </a:endParaRPr>
            </a:p>
          </p:txBody>
        </p:sp>
        <p:sp>
          <p:nvSpPr>
            <p:cNvPr id="12293" name="Freeform 7"/>
            <p:cNvSpPr>
              <a:spLocks/>
            </p:cNvSpPr>
            <p:nvPr/>
          </p:nvSpPr>
          <p:spPr bwMode="auto">
            <a:xfrm>
              <a:off x="2362200" y="3924300"/>
              <a:ext cx="5048250" cy="609600"/>
            </a:xfrm>
            <a:custGeom>
              <a:avLst/>
              <a:gdLst/>
              <a:ahLst/>
              <a:cxnLst/>
              <a:rect l="0" t="0" r="r" b="b"/>
              <a:pathLst>
                <a:path w="5048250" h="609600">
                  <a:moveTo>
                    <a:pt x="0" y="0"/>
                  </a:moveTo>
                  <a:cubicBezTo>
                    <a:pt x="16693" y="10016"/>
                    <a:pt x="62552" y="28289"/>
                    <a:pt x="66675" y="57150"/>
                  </a:cubicBezTo>
                  <a:cubicBezTo>
                    <a:pt x="74770" y="113813"/>
                    <a:pt x="72839" y="171461"/>
                    <a:pt x="76200" y="228600"/>
                  </a:cubicBezTo>
                  <a:cubicBezTo>
                    <a:pt x="86208" y="398732"/>
                    <a:pt x="69933" y="333624"/>
                    <a:pt x="104775" y="438150"/>
                  </a:cubicBezTo>
                  <a:cubicBezTo>
                    <a:pt x="109391" y="451998"/>
                    <a:pt x="150830" y="463027"/>
                    <a:pt x="161925" y="466725"/>
                  </a:cubicBezTo>
                  <a:cubicBezTo>
                    <a:pt x="171450" y="463550"/>
                    <a:pt x="181178" y="453471"/>
                    <a:pt x="190500" y="457200"/>
                  </a:cubicBezTo>
                  <a:cubicBezTo>
                    <a:pt x="201129" y="461452"/>
                    <a:pt x="205041" y="475253"/>
                    <a:pt x="209550" y="485775"/>
                  </a:cubicBezTo>
                  <a:cubicBezTo>
                    <a:pt x="211130" y="489461"/>
                    <a:pt x="222897" y="545321"/>
                    <a:pt x="228600" y="552450"/>
                  </a:cubicBezTo>
                  <a:cubicBezTo>
                    <a:pt x="235751" y="561389"/>
                    <a:pt x="246714" y="566851"/>
                    <a:pt x="257175" y="571500"/>
                  </a:cubicBezTo>
                  <a:cubicBezTo>
                    <a:pt x="275525" y="579655"/>
                    <a:pt x="314325" y="590550"/>
                    <a:pt x="314325" y="590550"/>
                  </a:cubicBezTo>
                  <a:cubicBezTo>
                    <a:pt x="399271" y="579932"/>
                    <a:pt x="398903" y="605587"/>
                    <a:pt x="381000" y="542925"/>
                  </a:cubicBezTo>
                  <a:cubicBezTo>
                    <a:pt x="378242" y="533271"/>
                    <a:pt x="374650" y="523875"/>
                    <a:pt x="371475" y="514350"/>
                  </a:cubicBezTo>
                  <a:cubicBezTo>
                    <a:pt x="364747" y="433618"/>
                    <a:pt x="346608" y="277045"/>
                    <a:pt x="371475" y="209550"/>
                  </a:cubicBezTo>
                  <a:cubicBezTo>
                    <a:pt x="378152" y="191428"/>
                    <a:pt x="409575" y="215900"/>
                    <a:pt x="428625" y="219075"/>
                  </a:cubicBezTo>
                  <a:lnTo>
                    <a:pt x="466725" y="276225"/>
                  </a:lnTo>
                  <a:cubicBezTo>
                    <a:pt x="473075" y="285750"/>
                    <a:pt x="476250" y="298450"/>
                    <a:pt x="485775" y="304800"/>
                  </a:cubicBezTo>
                  <a:lnTo>
                    <a:pt x="514350" y="323850"/>
                  </a:lnTo>
                  <a:cubicBezTo>
                    <a:pt x="542236" y="319202"/>
                    <a:pt x="579470" y="321031"/>
                    <a:pt x="600075" y="295275"/>
                  </a:cubicBezTo>
                  <a:cubicBezTo>
                    <a:pt x="606347" y="287435"/>
                    <a:pt x="606425" y="276225"/>
                    <a:pt x="609600" y="266700"/>
                  </a:cubicBezTo>
                  <a:cubicBezTo>
                    <a:pt x="638779" y="270868"/>
                    <a:pt x="682493" y="267328"/>
                    <a:pt x="704850" y="295275"/>
                  </a:cubicBezTo>
                  <a:cubicBezTo>
                    <a:pt x="711122" y="303115"/>
                    <a:pt x="709885" y="314870"/>
                    <a:pt x="714375" y="323850"/>
                  </a:cubicBezTo>
                  <a:cubicBezTo>
                    <a:pt x="719495" y="334089"/>
                    <a:pt x="728305" y="342186"/>
                    <a:pt x="733425" y="352425"/>
                  </a:cubicBezTo>
                  <a:cubicBezTo>
                    <a:pt x="746844" y="379263"/>
                    <a:pt x="745011" y="426137"/>
                    <a:pt x="781050" y="438150"/>
                  </a:cubicBezTo>
                  <a:lnTo>
                    <a:pt x="809625" y="447675"/>
                  </a:lnTo>
                  <a:cubicBezTo>
                    <a:pt x="876300" y="403225"/>
                    <a:pt x="854075" y="428625"/>
                    <a:pt x="885825" y="381000"/>
                  </a:cubicBezTo>
                  <a:lnTo>
                    <a:pt x="981075" y="390525"/>
                  </a:lnTo>
                  <a:cubicBezTo>
                    <a:pt x="998420" y="400643"/>
                    <a:pt x="993775" y="428625"/>
                    <a:pt x="1000125" y="447675"/>
                  </a:cubicBezTo>
                  <a:cubicBezTo>
                    <a:pt x="1006396" y="466488"/>
                    <a:pt x="1007770" y="503916"/>
                    <a:pt x="1019175" y="523875"/>
                  </a:cubicBezTo>
                  <a:cubicBezTo>
                    <a:pt x="1025592" y="535104"/>
                    <a:pt x="1062185" y="582694"/>
                    <a:pt x="1076325" y="590550"/>
                  </a:cubicBezTo>
                  <a:cubicBezTo>
                    <a:pt x="1093878" y="600302"/>
                    <a:pt x="1133475" y="609600"/>
                    <a:pt x="1133475" y="609600"/>
                  </a:cubicBezTo>
                  <a:lnTo>
                    <a:pt x="1247775" y="600075"/>
                  </a:lnTo>
                  <a:cubicBezTo>
                    <a:pt x="1262474" y="593291"/>
                    <a:pt x="1251616" y="567609"/>
                    <a:pt x="1257300" y="552450"/>
                  </a:cubicBezTo>
                  <a:cubicBezTo>
                    <a:pt x="1261320" y="541731"/>
                    <a:pt x="1271230" y="534114"/>
                    <a:pt x="1276350" y="523875"/>
                  </a:cubicBezTo>
                  <a:cubicBezTo>
                    <a:pt x="1293977" y="488621"/>
                    <a:pt x="1279097" y="491149"/>
                    <a:pt x="1295400" y="447675"/>
                  </a:cubicBezTo>
                  <a:cubicBezTo>
                    <a:pt x="1305074" y="421876"/>
                    <a:pt x="1326180" y="410739"/>
                    <a:pt x="1343025" y="390525"/>
                  </a:cubicBezTo>
                  <a:cubicBezTo>
                    <a:pt x="1350354" y="381731"/>
                    <a:pt x="1354746" y="370744"/>
                    <a:pt x="1362075" y="361950"/>
                  </a:cubicBezTo>
                  <a:cubicBezTo>
                    <a:pt x="1377122" y="343894"/>
                    <a:pt x="1397818" y="325029"/>
                    <a:pt x="1419225" y="314325"/>
                  </a:cubicBezTo>
                  <a:cubicBezTo>
                    <a:pt x="1428205" y="309835"/>
                    <a:pt x="1438275" y="307975"/>
                    <a:pt x="1447800" y="304800"/>
                  </a:cubicBezTo>
                  <a:cubicBezTo>
                    <a:pt x="1476502" y="307670"/>
                    <a:pt x="1544462" y="299422"/>
                    <a:pt x="1571625" y="333375"/>
                  </a:cubicBezTo>
                  <a:cubicBezTo>
                    <a:pt x="1577897" y="341215"/>
                    <a:pt x="1578972" y="352149"/>
                    <a:pt x="1581150" y="361950"/>
                  </a:cubicBezTo>
                  <a:cubicBezTo>
                    <a:pt x="1599862" y="446152"/>
                    <a:pt x="1581223" y="390780"/>
                    <a:pt x="1600200" y="457200"/>
                  </a:cubicBezTo>
                  <a:cubicBezTo>
                    <a:pt x="1602958" y="466854"/>
                    <a:pt x="1602625" y="478675"/>
                    <a:pt x="1609725" y="485775"/>
                  </a:cubicBezTo>
                  <a:cubicBezTo>
                    <a:pt x="1616825" y="492875"/>
                    <a:pt x="1628775" y="492125"/>
                    <a:pt x="1638300" y="495300"/>
                  </a:cubicBezTo>
                  <a:cubicBezTo>
                    <a:pt x="1666875" y="492125"/>
                    <a:pt x="1706495" y="508564"/>
                    <a:pt x="1724025" y="485775"/>
                  </a:cubicBezTo>
                  <a:cubicBezTo>
                    <a:pt x="1747336" y="455471"/>
                    <a:pt x="1727265" y="409187"/>
                    <a:pt x="1733550" y="371475"/>
                  </a:cubicBezTo>
                  <a:cubicBezTo>
                    <a:pt x="1736851" y="351668"/>
                    <a:pt x="1746250" y="333375"/>
                    <a:pt x="1752600" y="314325"/>
                  </a:cubicBezTo>
                  <a:cubicBezTo>
                    <a:pt x="1765808" y="274702"/>
                    <a:pt x="1790577" y="279441"/>
                    <a:pt x="1828800" y="266700"/>
                  </a:cubicBezTo>
                  <a:lnTo>
                    <a:pt x="1857375" y="257175"/>
                  </a:lnTo>
                  <a:cubicBezTo>
                    <a:pt x="1876425" y="260350"/>
                    <a:pt x="1895672" y="262510"/>
                    <a:pt x="1914525" y="266700"/>
                  </a:cubicBezTo>
                  <a:cubicBezTo>
                    <a:pt x="1924326" y="268878"/>
                    <a:pt x="1933446" y="273467"/>
                    <a:pt x="1943100" y="276225"/>
                  </a:cubicBezTo>
                  <a:cubicBezTo>
                    <a:pt x="2026821" y="300145"/>
                    <a:pt x="1941262" y="272437"/>
                    <a:pt x="2009775" y="295275"/>
                  </a:cubicBezTo>
                  <a:lnTo>
                    <a:pt x="2095500" y="352425"/>
                  </a:lnTo>
                  <a:cubicBezTo>
                    <a:pt x="2142313" y="383633"/>
                    <a:pt x="2107983" y="374433"/>
                    <a:pt x="2143125" y="409575"/>
                  </a:cubicBezTo>
                  <a:cubicBezTo>
                    <a:pt x="2161589" y="428039"/>
                    <a:pt x="2177034" y="430403"/>
                    <a:pt x="2200275" y="438150"/>
                  </a:cubicBezTo>
                  <a:cubicBezTo>
                    <a:pt x="2257425" y="434975"/>
                    <a:pt x="2315690" y="440299"/>
                    <a:pt x="2371725" y="428625"/>
                  </a:cubicBezTo>
                  <a:cubicBezTo>
                    <a:pt x="2394139" y="423955"/>
                    <a:pt x="2407155" y="397765"/>
                    <a:pt x="2428875" y="390525"/>
                  </a:cubicBezTo>
                  <a:cubicBezTo>
                    <a:pt x="2494194" y="368752"/>
                    <a:pt x="2413123" y="394463"/>
                    <a:pt x="2505075" y="371475"/>
                  </a:cubicBezTo>
                  <a:cubicBezTo>
                    <a:pt x="2514815" y="369040"/>
                    <a:pt x="2523622" y="362439"/>
                    <a:pt x="2533650" y="361950"/>
                  </a:cubicBezTo>
                  <a:cubicBezTo>
                    <a:pt x="2654198" y="356070"/>
                    <a:pt x="2774950" y="355600"/>
                    <a:pt x="2895600" y="352425"/>
                  </a:cubicBezTo>
                  <a:cubicBezTo>
                    <a:pt x="2930525" y="349250"/>
                    <a:pt x="2965658" y="347860"/>
                    <a:pt x="3000375" y="342900"/>
                  </a:cubicBezTo>
                  <a:cubicBezTo>
                    <a:pt x="3010314" y="341480"/>
                    <a:pt x="3018924" y="333903"/>
                    <a:pt x="3028950" y="333375"/>
                  </a:cubicBezTo>
                  <a:cubicBezTo>
                    <a:pt x="3139967" y="327532"/>
                    <a:pt x="3251200" y="327025"/>
                    <a:pt x="3362325" y="323850"/>
                  </a:cubicBezTo>
                  <a:cubicBezTo>
                    <a:pt x="3394075" y="320675"/>
                    <a:pt x="3425947" y="318542"/>
                    <a:pt x="3457575" y="314325"/>
                  </a:cubicBezTo>
                  <a:cubicBezTo>
                    <a:pt x="3473622" y="312185"/>
                    <a:pt x="3489136" y="306808"/>
                    <a:pt x="3505200" y="304800"/>
                  </a:cubicBezTo>
                  <a:cubicBezTo>
                    <a:pt x="3539998" y="300450"/>
                    <a:pt x="3575050" y="298450"/>
                    <a:pt x="3609975" y="295275"/>
                  </a:cubicBezTo>
                  <a:cubicBezTo>
                    <a:pt x="3625850" y="292100"/>
                    <a:pt x="3641631" y="288412"/>
                    <a:pt x="3657600" y="285750"/>
                  </a:cubicBezTo>
                  <a:cubicBezTo>
                    <a:pt x="3679745" y="282059"/>
                    <a:pt x="3702260" y="280628"/>
                    <a:pt x="3724275" y="276225"/>
                  </a:cubicBezTo>
                  <a:cubicBezTo>
                    <a:pt x="3734120" y="274256"/>
                    <a:pt x="3742814" y="266991"/>
                    <a:pt x="3752850" y="266700"/>
                  </a:cubicBezTo>
                  <a:cubicBezTo>
                    <a:pt x="3962336" y="260628"/>
                    <a:pt x="4171950" y="260350"/>
                    <a:pt x="4381500" y="257175"/>
                  </a:cubicBezTo>
                  <a:cubicBezTo>
                    <a:pt x="4429125" y="254000"/>
                    <a:pt x="4476881" y="252399"/>
                    <a:pt x="4524375" y="247650"/>
                  </a:cubicBezTo>
                  <a:cubicBezTo>
                    <a:pt x="4540484" y="246039"/>
                    <a:pt x="4556057" y="240938"/>
                    <a:pt x="4572000" y="238125"/>
                  </a:cubicBezTo>
                  <a:lnTo>
                    <a:pt x="4686300" y="219075"/>
                  </a:lnTo>
                  <a:cubicBezTo>
                    <a:pt x="4736507" y="210707"/>
                    <a:pt x="4787914" y="212936"/>
                    <a:pt x="4838700" y="209550"/>
                  </a:cubicBezTo>
                  <a:cubicBezTo>
                    <a:pt x="5008720" y="198215"/>
                    <a:pt x="4921026" y="200025"/>
                    <a:pt x="5048250" y="2000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TextBox 8"/>
            <p:cNvSpPr txBox="1">
              <a:spLocks noChangeArrowheads="1"/>
            </p:cNvSpPr>
            <p:nvPr/>
          </p:nvSpPr>
          <p:spPr bwMode="auto">
            <a:xfrm>
              <a:off x="2789238" y="4724400"/>
              <a:ext cx="2159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Fast-window RMS</a:t>
              </a:r>
            </a:p>
          </p:txBody>
        </p:sp>
        <p:sp>
          <p:nvSpPr>
            <p:cNvPr id="12295" name="TextBox 11"/>
            <p:cNvSpPr txBox="1">
              <a:spLocks noChangeArrowheads="1"/>
            </p:cNvSpPr>
            <p:nvPr/>
          </p:nvSpPr>
          <p:spPr bwMode="auto">
            <a:xfrm>
              <a:off x="7280275" y="3152775"/>
              <a:ext cx="2159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1800">
                  <a:solidFill>
                    <a:srgbClr val="7030A0"/>
                  </a:solidFill>
                </a:rPr>
                <a:t>Slow-window RMS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84699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781300"/>
            <a:ext cx="85248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886075"/>
            <a:ext cx="90963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854325"/>
            <a:ext cx="80295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3101975"/>
            <a:ext cx="61055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339883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1598613"/>
            <a:ext cx="32766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1587500"/>
            <a:ext cx="29257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1631" y="1095375"/>
            <a:ext cx="10152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 (Body)"/>
              </a:rPr>
              <a:t>  Quiet Ambient       Noisy Ambient     Normal Ambient</a:t>
            </a:r>
          </a:p>
        </p:txBody>
      </p:sp>
      <p:sp>
        <p:nvSpPr>
          <p:cNvPr id="4" name="Up Arrow 3"/>
          <p:cNvSpPr>
            <a:spLocks noChangeArrowheads="1"/>
          </p:cNvSpPr>
          <p:nvPr/>
        </p:nvSpPr>
        <p:spPr bwMode="auto">
          <a:xfrm rot="-6641261">
            <a:off x="3366294" y="4507706"/>
            <a:ext cx="304800" cy="388938"/>
          </a:xfrm>
          <a:prstGeom prst="upArrow">
            <a:avLst>
              <a:gd name="adj1" fmla="val 50000"/>
              <a:gd name="adj2" fmla="val 50073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00900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match </a:t>
            </a:r>
            <a:r>
              <a:rPr lang="en-US" dirty="0"/>
              <a:t>impulses in two synchronized intervals</a:t>
            </a:r>
            <a:endParaRPr lang="en-US" dirty="0" smtClean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91622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Algorithm: look at all plausible pairs of impulses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2858341">
            <a:off x="3980220" y="1692081"/>
            <a:ext cx="990600" cy="4483758"/>
          </a:xfrm>
          <a:prstGeom prst="roundRect">
            <a:avLst/>
          </a:prstGeom>
          <a:solidFill>
            <a:srgbClr val="FF3A00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3552035" y="2209801"/>
            <a:ext cx="18102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323658" y="1905000"/>
            <a:ext cx="2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55370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Trevor </a:t>
            </a:r>
            <a:r>
              <a:rPr lang="en-US" dirty="0" err="1" smtClean="0"/>
              <a:t>Pering</a:t>
            </a:r>
            <a:r>
              <a:rPr lang="en-US" dirty="0" smtClean="0"/>
              <a:t>, </a:t>
            </a:r>
            <a:r>
              <a:rPr lang="en-US" dirty="0"/>
              <a:t>contact </a:t>
            </a:r>
            <a:r>
              <a:rPr lang="en-US" sz="1800" dirty="0"/>
              <a:t>(</a:t>
            </a:r>
            <a:r>
              <a:rPr lang="en-US" sz="1800" dirty="0" err="1"/>
              <a:t>grafnu@gmail.com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dirty="0" smtClean="0"/>
              <a:t>Pei Zhang, </a:t>
            </a:r>
            <a:r>
              <a:rPr lang="en-US" dirty="0"/>
              <a:t>advisor </a:t>
            </a:r>
            <a:r>
              <a:rPr lang="en-US" sz="1800" dirty="0"/>
              <a:t>(</a:t>
            </a:r>
            <a:r>
              <a:rPr lang="en-US" sz="1800" dirty="0" err="1"/>
              <a:t>peizhang@</a:t>
            </a:r>
            <a:r>
              <a:rPr lang="en-US" sz="1800" dirty="0" err="1" smtClean="0"/>
              <a:t>cmu.edu</a:t>
            </a:r>
            <a:r>
              <a:rPr lang="en-US" sz="1800" dirty="0" smtClean="0"/>
              <a:t>)</a:t>
            </a:r>
          </a:p>
          <a:p>
            <a:pPr marL="378000" lvl="1" indent="0">
              <a:buNone/>
            </a:pPr>
            <a:endParaRPr lang="en-US" dirty="0" smtClean="0"/>
          </a:p>
          <a:p>
            <a:r>
              <a:rPr lang="en-US" dirty="0" smtClean="0"/>
              <a:t>Team</a:t>
            </a:r>
          </a:p>
          <a:p>
            <a:pPr lvl="1"/>
            <a:r>
              <a:rPr lang="en-US" dirty="0" err="1" smtClean="0"/>
              <a:t>Dilip</a:t>
            </a:r>
            <a:r>
              <a:rPr lang="en-US" dirty="0" smtClean="0"/>
              <a:t> </a:t>
            </a:r>
            <a:r>
              <a:rPr lang="en-US" dirty="0" err="1" smtClean="0"/>
              <a:t>Gudlur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dgudlur@cmu.edu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dirty="0" smtClean="0"/>
              <a:t>Divya </a:t>
            </a:r>
            <a:r>
              <a:rPr lang="en-US" dirty="0" smtClean="0"/>
              <a:t>Vavili </a:t>
            </a:r>
            <a:r>
              <a:rPr lang="en-US" sz="1800" dirty="0"/>
              <a:t>(divya.vavili@west.cmu.edu)</a:t>
            </a:r>
            <a:endParaRPr lang="en-US" sz="1800" dirty="0" smtClean="0"/>
          </a:p>
          <a:p>
            <a:pPr lvl="1"/>
            <a:r>
              <a:rPr lang="en-US" dirty="0" smtClean="0"/>
              <a:t>Fabian </a:t>
            </a:r>
            <a:r>
              <a:rPr lang="en-US" dirty="0"/>
              <a:t>Popa </a:t>
            </a:r>
            <a:r>
              <a:rPr lang="en-US" sz="1800" dirty="0"/>
              <a:t>(</a:t>
            </a:r>
            <a:r>
              <a:rPr lang="en-US" sz="1800" dirty="0" err="1"/>
              <a:t>fabian.popa@west.cmu.edu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dirty="0" smtClean="0"/>
              <a:t>Qi </a:t>
            </a:r>
            <a:r>
              <a:rPr lang="en-US" dirty="0" err="1" smtClean="0"/>
              <a:t>Zheng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qi.zheng@west.cmu.edu</a:t>
            </a:r>
            <a:r>
              <a:rPr lang="en-US" sz="1800" dirty="0"/>
              <a:t>)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Algorithm: get the closest pairs time-wise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723356">
            <a:off x="4669239" y="2004690"/>
            <a:ext cx="990600" cy="3752001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4978650" y="2209801"/>
            <a:ext cx="38361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021518" y="1905000"/>
            <a:ext cx="2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45801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Algorithm: </a:t>
            </a:r>
            <a:r>
              <a:rPr lang="en-US" dirty="0"/>
              <a:t>remember </a:t>
            </a:r>
            <a:r>
              <a:rPr lang="en-US" dirty="0" smtClean="0"/>
              <a:t>pair and </a:t>
            </a:r>
            <a:r>
              <a:rPr lang="en-US" dirty="0"/>
              <a:t>distance, then advance</a:t>
            </a:r>
            <a:endParaRPr lang="en-US" dirty="0" smtClean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723356">
            <a:off x="4669239" y="2004690"/>
            <a:ext cx="990600" cy="3752001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4978650" y="2209801"/>
            <a:ext cx="38361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021518" y="1905000"/>
            <a:ext cx="2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01619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Algorithm: remember pair and distance</a:t>
            </a:r>
            <a:r>
              <a:rPr lang="en-US" dirty="0"/>
              <a:t>,</a:t>
            </a:r>
            <a:r>
              <a:rPr lang="en-US" dirty="0" smtClean="0"/>
              <a:t> then advance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19604988">
            <a:off x="5382887" y="1758354"/>
            <a:ext cx="990600" cy="4179608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5337833" y="2206361"/>
            <a:ext cx="1076359" cy="344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5736943" y="1905000"/>
            <a:ext cx="2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15568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Algorithm: </a:t>
            </a:r>
            <a:r>
              <a:rPr lang="en-US" dirty="0"/>
              <a:t>remember pair and distance, then advance</a:t>
            </a:r>
            <a:endParaRPr lang="en-US" dirty="0" smtClean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1773636">
            <a:off x="6347353" y="1801133"/>
            <a:ext cx="990600" cy="4179608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401364" y="2206361"/>
            <a:ext cx="9229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714715" y="1905000"/>
            <a:ext cx="2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5663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Algorithm: </a:t>
            </a:r>
            <a:r>
              <a:rPr lang="en-US" dirty="0"/>
              <a:t>remember pair and distance, then advance</a:t>
            </a:r>
            <a:endParaRPr lang="en-US" dirty="0" smtClean="0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20618580">
            <a:off x="7119016" y="2019252"/>
            <a:ext cx="990600" cy="3785264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7277279" y="2206361"/>
            <a:ext cx="58652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7438231" y="1905000"/>
            <a:ext cx="2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d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1159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Algorithm: sort potential matches by distance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20618580">
            <a:off x="7119016" y="2019252"/>
            <a:ext cx="990600" cy="3785264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 rot="1773636">
            <a:off x="6347353" y="1801133"/>
            <a:ext cx="990600" cy="4179608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 rot="19604988">
            <a:off x="5382887" y="1758354"/>
            <a:ext cx="990600" cy="4179608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 rot="723356">
            <a:off x="4669239" y="2004690"/>
            <a:ext cx="990600" cy="3752001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40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88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32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3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1031" y="5715000"/>
            <a:ext cx="31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4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08640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</a:t>
            </a:r>
            <a:r>
              <a:rPr lang="en-US" dirty="0"/>
              <a:t>: </a:t>
            </a:r>
            <a:r>
              <a:rPr lang="en-US" dirty="0" smtClean="0"/>
              <a:t>accept in decreasing order of distance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20618580">
            <a:off x="7119016" y="2019252"/>
            <a:ext cx="990600" cy="3785264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 rot="1773636">
            <a:off x="6347353" y="1801133"/>
            <a:ext cx="990600" cy="4179608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 rot="19604988">
            <a:off x="5382887" y="1758354"/>
            <a:ext cx="990600" cy="4179608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 rot="723356">
            <a:off x="4669239" y="2004690"/>
            <a:ext cx="990600" cy="3752001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40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88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32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3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1031" y="5715000"/>
            <a:ext cx="31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4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1373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</a:t>
            </a:r>
            <a:r>
              <a:rPr lang="en-US" dirty="0"/>
              <a:t>: </a:t>
            </a:r>
            <a:r>
              <a:rPr lang="en-US" dirty="0" smtClean="0"/>
              <a:t>every impulse can only be matched once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20618580">
            <a:off x="7119016" y="2019252"/>
            <a:ext cx="990600" cy="3785264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 rot="1773636">
            <a:off x="6347353" y="1801133"/>
            <a:ext cx="990600" cy="4179608"/>
          </a:xfrm>
          <a:prstGeom prst="roundRect">
            <a:avLst/>
          </a:prstGeom>
          <a:solidFill>
            <a:srgbClr val="FF3A00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 rot="19604988">
            <a:off x="5382887" y="1758354"/>
            <a:ext cx="990600" cy="4179608"/>
          </a:xfrm>
          <a:prstGeom prst="roundRect">
            <a:avLst/>
          </a:prstGeom>
          <a:solidFill>
            <a:srgbClr val="FF3A00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 rot="723356">
            <a:off x="4669239" y="2004690"/>
            <a:ext cx="990600" cy="3752001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40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88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+mn-lt"/>
              </a:rPr>
              <a:t>1</a:t>
            </a:r>
            <a:endParaRPr 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3231" y="5715000"/>
            <a:ext cx="30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FF3A00"/>
                </a:solidFill>
                <a:latin typeface="+mn-lt"/>
              </a:rPr>
              <a:t>3</a:t>
            </a:r>
            <a:endParaRPr lang="en-US" sz="1600" b="0" dirty="0">
              <a:solidFill>
                <a:srgbClr val="FF3A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1031" y="5715000"/>
            <a:ext cx="317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FF3A00"/>
                </a:solidFill>
                <a:latin typeface="+mn-lt"/>
              </a:rPr>
              <a:t>4</a:t>
            </a:r>
            <a:endParaRPr lang="en-US" sz="1600" b="0" dirty="0">
              <a:solidFill>
                <a:srgbClr val="FF3A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02835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TDOA (Time Difference of Arrival)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3802" y="1371600"/>
            <a:ext cx="9898261" cy="4724400"/>
          </a:xfrm>
        </p:spPr>
        <p:txBody>
          <a:bodyPr/>
          <a:lstStyle/>
          <a:p>
            <a:r>
              <a:rPr lang="en-US" dirty="0" smtClean="0"/>
              <a:t>Algorithm</a:t>
            </a:r>
            <a:r>
              <a:rPr lang="en-US" dirty="0"/>
              <a:t>: </a:t>
            </a:r>
            <a:r>
              <a:rPr lang="en-US" dirty="0" smtClean="0"/>
              <a:t>final list of matches is a subset</a:t>
            </a: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1" y="2365274"/>
            <a:ext cx="5796000" cy="1436925"/>
          </a:xfrm>
          <a:prstGeom prst="rect">
            <a:avLst/>
          </a:prstGeom>
        </p:spPr>
      </p:pic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32" y="3973275"/>
            <a:ext cx="5796000" cy="1436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5031" y="27462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1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031" y="4346474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+mn-lt"/>
              </a:rPr>
              <a:t>Frame 2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 rot="20618580">
            <a:off x="7119016" y="2019252"/>
            <a:ext cx="990600" cy="3785264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 rot="723356">
            <a:off x="4669239" y="2004690"/>
            <a:ext cx="990600" cy="3752001"/>
          </a:xfrm>
          <a:prstGeom prst="roundRect">
            <a:avLst/>
          </a:prstGeom>
          <a:solidFill>
            <a:srgbClr val="00B8FF">
              <a:alpha val="29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24130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Arrangement Detection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Detection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pairwise distances               “comprehensive” distance matrix</a:t>
            </a:r>
          </a:p>
          <a:p>
            <a:pPr lvl="1">
              <a:buFont typeface="+mj-lt"/>
              <a:buAutoNum type="alphaLcPeriod"/>
            </a:pPr>
            <a:r>
              <a:rPr lang="en-US" dirty="0" smtClean="0"/>
              <a:t>distance matrix               coordinate matrix (using MDS)</a:t>
            </a:r>
          </a:p>
          <a:p>
            <a:endParaRPr lang="en-US" dirty="0" smtClean="0"/>
          </a:p>
          <a:p>
            <a:r>
              <a:rPr lang="en-US" dirty="0" smtClean="0"/>
              <a:t>MDS (Multi Dimensional Scaling) – key component</a:t>
            </a:r>
          </a:p>
          <a:p>
            <a:pPr lvl="1"/>
            <a:r>
              <a:rPr lang="en-US" dirty="0" smtClean="0"/>
              <a:t>similarity </a:t>
            </a:r>
            <a:r>
              <a:rPr lang="en-US" dirty="0"/>
              <a:t>of data objects </a:t>
            </a:r>
            <a:r>
              <a:rPr lang="en-US" dirty="0" smtClean="0"/>
              <a:t>              geometric positions</a:t>
            </a:r>
          </a:p>
          <a:p>
            <a:pPr lvl="1"/>
            <a:r>
              <a:rPr lang="en-US" dirty="0"/>
              <a:t>Java library for </a:t>
            </a:r>
            <a:r>
              <a:rPr lang="en-US" dirty="0" smtClean="0"/>
              <a:t>MDS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37831" y="1981200"/>
            <a:ext cx="609600" cy="1905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856831" y="2438400"/>
            <a:ext cx="609600" cy="1905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923631" y="3962400"/>
            <a:ext cx="609600" cy="1905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82528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 smtClean="0"/>
          </a:p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dirty="0" smtClean="0"/>
          </a:p>
          <a:p>
            <a:r>
              <a:rPr lang="en-US" dirty="0" smtClean="0"/>
              <a:t>Project 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Measuring Outcome</a:t>
            </a:r>
          </a:p>
          <a:p>
            <a:r>
              <a:rPr lang="en-US" dirty="0" smtClean="0"/>
              <a:t>Project Management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74354"/>
              </p:ext>
            </p:extLst>
          </p:nvPr>
        </p:nvGraphicFramePr>
        <p:xfrm>
          <a:off x="1251388" y="402314"/>
          <a:ext cx="2971799" cy="2142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402076"/>
                <a:gridCol w="442609"/>
                <a:gridCol w="505838"/>
                <a:gridCol w="505838"/>
                <a:gridCol w="505838"/>
              </a:tblGrid>
              <a:tr h="357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Device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B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D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E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7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10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10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5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7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B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10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10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5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7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-10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-10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-5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7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D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-10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-10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-5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57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E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-5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-5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5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5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0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89309"/>
              </p:ext>
            </p:extLst>
          </p:nvPr>
        </p:nvGraphicFramePr>
        <p:xfrm>
          <a:off x="6363004" y="1600200"/>
          <a:ext cx="259922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613"/>
                <a:gridCol w="1299613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</a:rPr>
                        <a:t>X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ambria" pitchFamily="18" charset="0"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5.16263035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2.97380274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4.95503652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3.95185523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-5.03470857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2.84630802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-5.24230241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mbria" pitchFamily="18" charset="0"/>
                        </a:rPr>
                        <a:t>3.8243605</a:t>
                      </a:r>
                      <a:endParaRPr lang="en-US" sz="1600" b="0" i="0" u="none" strike="noStrike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-0.55882061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mbria" pitchFamily="18" charset="0"/>
                        </a:rPr>
                        <a:t>5.84421285</a:t>
                      </a:r>
                      <a:endParaRPr lang="en-US" sz="1600" b="0" i="0" u="none" strike="noStrike" dirty="0">
                        <a:effectLst/>
                        <a:latin typeface="Cambria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 bwMode="auto">
          <a:xfrm>
            <a:off x="4223187" y="1473665"/>
            <a:ext cx="2139817" cy="13457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26" y="3159696"/>
            <a:ext cx="2666998" cy="27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3" idx="1"/>
            <a:endCxn id="2050" idx="3"/>
          </p:cNvCxnSpPr>
          <p:nvPr/>
        </p:nvCxnSpPr>
        <p:spPr bwMode="auto">
          <a:xfrm flipH="1">
            <a:off x="3998624" y="2819400"/>
            <a:ext cx="2364380" cy="169354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829066" y="4731196"/>
            <a:ext cx="313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Cambria" pitchFamily="18" charset="0"/>
              </a:rPr>
              <a:t>MDS in Action</a:t>
            </a:r>
            <a:endParaRPr lang="en-US" sz="3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2406" y="32982"/>
            <a:ext cx="19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Pairwise Distances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9227" y="1066800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Coordinate Matrix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2406" y="2790364"/>
            <a:ext cx="217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Geometry of Devices</a:t>
            </a:r>
            <a:endPara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C8A17E8-1200-44DE-B698-F4E8673D28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Mean Square for an estimate of error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Variation of the actual and estimated locations of the vertices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Observation1: Single sound source nearer to the devices</a:t>
            </a:r>
          </a:p>
          <a:p>
            <a:pPr marL="457200" lvl="1" indent="0">
              <a:buNone/>
            </a:pPr>
            <a:r>
              <a:rPr lang="en-US" dirty="0" smtClean="0"/>
              <a:t>	produce </a:t>
            </a:r>
            <a:r>
              <a:rPr lang="en-US" dirty="0"/>
              <a:t>better impulses and thereby better localization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Observation2: RMS error varies with the number of impulses processed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Observation3: Triangle of devices with music as sound source produces 600mm error when 15 impulses are processed and reduces to 300 mm when 35 impulses are processed.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Management</a:t>
            </a:r>
          </a:p>
        </p:txBody>
      </p:sp>
      <p:sp>
        <p:nvSpPr>
          <p:cNvPr id="71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meetings with Client every Friday via </a:t>
            </a:r>
            <a:r>
              <a:rPr lang="en-US" dirty="0" smtClean="0"/>
              <a:t>video </a:t>
            </a:r>
            <a:r>
              <a:rPr lang="en-US" dirty="0" smtClean="0"/>
              <a:t>c</a:t>
            </a:r>
            <a:r>
              <a:rPr lang="en-US" dirty="0" smtClean="0"/>
              <a:t>hat</a:t>
            </a:r>
            <a:endParaRPr lang="en-US" dirty="0" smtClean="0"/>
          </a:p>
          <a:p>
            <a:r>
              <a:rPr lang="en-US" dirty="0" smtClean="0"/>
              <a:t>Face to face meetings to resolve complex issues</a:t>
            </a:r>
          </a:p>
          <a:p>
            <a:r>
              <a:rPr lang="en-US" dirty="0" smtClean="0"/>
              <a:t>Google applications (Hangout and Docs) used</a:t>
            </a:r>
          </a:p>
          <a:p>
            <a:pPr marL="457200" lvl="1" indent="0">
              <a:buFont typeface="Franklin Gothic Book" pitchFamily="34" charset="0"/>
              <a:buNone/>
            </a:pPr>
            <a:r>
              <a:rPr lang="en-US" sz="2800" dirty="0" smtClean="0"/>
              <a:t>efficiently for task management and meetings</a:t>
            </a:r>
          </a:p>
          <a:p>
            <a:r>
              <a:rPr lang="en-US" dirty="0" smtClean="0"/>
              <a:t>Extensive use of Github for maintenance of code repository</a:t>
            </a:r>
          </a:p>
          <a:p>
            <a:r>
              <a:rPr lang="en-US" dirty="0" smtClean="0"/>
              <a:t>Maintenance of Engineering Notebook to track our progress/failures</a:t>
            </a:r>
          </a:p>
          <a:p>
            <a:pPr marL="457200" lvl="1" indent="0">
              <a:buFont typeface="Franklin Gothic Book" pitchFamily="34" charset="0"/>
              <a:buNone/>
            </a:pPr>
            <a:endParaRPr lang="en-US" sz="2800" dirty="0" smtClean="0"/>
          </a:p>
          <a:p>
            <a:pPr marL="457200" lvl="1" indent="0">
              <a:buFont typeface="Franklin Gothic Book" pitchFamily="34" charset="0"/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identification and division among the four team members</a:t>
            </a:r>
          </a:p>
          <a:p>
            <a:r>
              <a:rPr lang="en-US" dirty="0" smtClean="0"/>
              <a:t>High involvement of client in architecture design and implementation details</a:t>
            </a:r>
          </a:p>
          <a:p>
            <a:r>
              <a:rPr lang="en-US" dirty="0" smtClean="0"/>
              <a:t>Client addressed individual team member queries via email threads</a:t>
            </a:r>
            <a:endParaRPr lang="en-US" dirty="0"/>
          </a:p>
          <a:p>
            <a:r>
              <a:rPr lang="en-US" dirty="0" smtClean="0"/>
              <a:t>Extensive code reviews to identify issues at the early stages</a:t>
            </a:r>
          </a:p>
          <a:p>
            <a:r>
              <a:rPr lang="en-US" dirty="0" smtClean="0"/>
              <a:t>Emphasis on correct and good quality of source code</a:t>
            </a:r>
          </a:p>
          <a:p>
            <a:pPr marL="457200" lvl="1" indent="0">
              <a:buFont typeface="Franklin Gothic Book" pitchFamily="34" charset="0"/>
              <a:buNone/>
            </a:pPr>
            <a:endParaRPr lang="en-US" sz="2800" dirty="0" smtClean="0"/>
          </a:p>
          <a:p>
            <a:pPr marL="457200" lvl="1" indent="0">
              <a:buFont typeface="Franklin Gothic Book" pitchFamily="34" charset="0"/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Trevor </a:t>
            </a:r>
            <a:r>
              <a:rPr lang="en-US" dirty="0" err="1" smtClean="0"/>
              <a:t>Pering</a:t>
            </a:r>
            <a:r>
              <a:rPr lang="en-US" dirty="0" smtClean="0"/>
              <a:t> – For such a good learning experience</a:t>
            </a:r>
            <a:endParaRPr lang="en-US" dirty="0"/>
          </a:p>
          <a:p>
            <a:r>
              <a:rPr lang="en-US" dirty="0"/>
              <a:t>Dr. Pei Zhang </a:t>
            </a:r>
            <a:r>
              <a:rPr lang="en-US" dirty="0" smtClean="0"/>
              <a:t>– For guidance throughout the project</a:t>
            </a:r>
            <a:endParaRPr lang="en-US" dirty="0"/>
          </a:p>
          <a:p>
            <a:r>
              <a:rPr lang="en-US" dirty="0" err="1" smtClean="0"/>
              <a:t>Zheng</a:t>
            </a:r>
            <a:r>
              <a:rPr lang="en-US" dirty="0" smtClean="0"/>
              <a:t> Sun – For technical expertise in the project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93667"/>
      </p:ext>
    </p:extLst>
  </p:cSld>
  <p:clrMapOvr>
    <a:masterClrMapping/>
  </p:clrMapOvr>
  <p:transition advTm="20000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40556" y="2209800"/>
            <a:ext cx="8626475" cy="684212"/>
          </a:xfrm>
        </p:spPr>
        <p:txBody>
          <a:bodyPr/>
          <a:lstStyle/>
          <a:p>
            <a:r>
              <a:rPr lang="en-US" dirty="0" smtClean="0"/>
              <a:t>Thanks!!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31" y="533400"/>
            <a:ext cx="1524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1431" y="3070224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Open to Questions…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And demo time…. See it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PANDAA - novel localization technique that uses ambient sounds to localize a network of static </a:t>
            </a:r>
            <a:r>
              <a:rPr lang="en-US" dirty="0" smtClean="0"/>
              <a:t>sensors</a:t>
            </a:r>
          </a:p>
          <a:p>
            <a:endParaRPr lang="en-US" dirty="0"/>
          </a:p>
          <a:p>
            <a:r>
              <a:rPr lang="en-US" dirty="0"/>
              <a:t>PANDAA isolates mixed ambient sounds that already exist in the environment (claps, speech, cough, walking sounds, etc.) to localize the </a:t>
            </a:r>
            <a:r>
              <a:rPr lang="en-US" dirty="0" smtClean="0"/>
              <a:t>devices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How to determine the relative physical arrangements of networked </a:t>
            </a: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devices?</a:t>
            </a:r>
          </a:p>
          <a:p>
            <a:endParaRPr lang="en-US" dirty="0" smtClean="0">
              <a:solidFill>
                <a:schemeClr val="tx1"/>
              </a:solidFill>
              <a:ea typeface="MS PGothic" pitchFamily="34" charset="-128"/>
            </a:endParaRPr>
          </a:p>
          <a:p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Requirements</a:t>
            </a:r>
            <a:endParaRPr lang="en-US" dirty="0">
              <a:solidFill>
                <a:schemeClr val="tx1"/>
              </a:solidFill>
              <a:ea typeface="MS PGothic" pitchFamily="34" charset="-128"/>
            </a:endParaRPr>
          </a:p>
          <a:p>
            <a:pPr marL="969767" lvl="1">
              <a:spcBef>
                <a:spcPts val="1046"/>
              </a:spcBef>
            </a:pP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Accurate (sub-meter)</a:t>
            </a:r>
          </a:p>
          <a:p>
            <a:pPr marL="969767" lvl="1">
              <a:spcBef>
                <a:spcPts val="1046"/>
              </a:spcBef>
            </a:pP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Work on off-the-self devices, minimal requirement of specialized hardware</a:t>
            </a:r>
          </a:p>
          <a:p>
            <a:pPr marL="969767" lvl="1">
              <a:spcBef>
                <a:spcPts val="1046"/>
              </a:spcBef>
            </a:pP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Non-intrusive, automated operation and </a:t>
            </a:r>
            <a:r>
              <a:rPr lang="en-US" dirty="0" smtClean="0">
                <a:solidFill>
                  <a:schemeClr val="tx1"/>
                </a:solidFill>
                <a:ea typeface="MS PGothic" pitchFamily="34" charset="-128"/>
              </a:rPr>
              <a:t>maintenance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30995"/>
              </p:ext>
            </p:extLst>
          </p:nvPr>
        </p:nvGraphicFramePr>
        <p:xfrm>
          <a:off x="1037431" y="1447800"/>
          <a:ext cx="8297240" cy="3600556"/>
        </p:xfrm>
        <a:graphic>
          <a:graphicData uri="http://schemas.openxmlformats.org/drawingml/2006/table">
            <a:tbl>
              <a:tblPr/>
              <a:tblGrid>
                <a:gridCol w="2556552"/>
                <a:gridCol w="2054698"/>
                <a:gridCol w="1819354"/>
                <a:gridCol w="1866636"/>
              </a:tblGrid>
              <a:tr h="1035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Desired Accuracy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No Specialized Hardware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Non-intrusiveness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979"/>
                    </a:solidFill>
                  </a:tcPr>
                </a:tc>
              </a:tr>
              <a:tr h="859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WiFi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signal strength range/fingerprint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3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Tahoma" pitchFamily="34" charset="0"/>
                          <a:ea typeface="ヒラギノ角ゴ ProN W3" charset="-128"/>
                          <a:cs typeface="Tahoma" pitchFamily="34" charset="0"/>
                          <a:sym typeface="Tahoma" pitchFamily="34" charset="0"/>
                        </a:rPr>
                        <a:t>X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pitchFamily="2" charset="2"/>
                          <a:ea typeface="ヒラギノ角ゴ ProN W3" charset="-128"/>
                          <a:sym typeface="Wingdings" pitchFamily="2" charset="2"/>
                        </a:rPr>
                        <a:t>✓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pitchFamily="2" charset="2"/>
                          <a:ea typeface="ヒラギノ角ゴ ProN W3" charset="-128"/>
                          <a:sym typeface="Wingdings" pitchFamily="2" charset="2"/>
                        </a:rPr>
                        <a:t>✓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Ultrasound-RF (Cricket)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3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pitchFamily="2" charset="2"/>
                          <a:ea typeface="ヒラギノ角ゴ ProN W3" charset="-128"/>
                          <a:sym typeface="Wingdings" pitchFamily="2" charset="2"/>
                        </a:rPr>
                        <a:t>✓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Tahoma" pitchFamily="34" charset="0"/>
                          <a:ea typeface="ヒラギノ角ゴ ProN W3" charset="-128"/>
                          <a:cs typeface="Tahoma" pitchFamily="34" charset="0"/>
                          <a:sym typeface="Tahoma" pitchFamily="34" charset="0"/>
                        </a:rPr>
                        <a:t>X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pitchFamily="2" charset="2"/>
                          <a:ea typeface="ヒラギノ角ゴ ProN W3" charset="-128"/>
                          <a:sym typeface="Wingdings" pitchFamily="2" charset="2"/>
                        </a:rPr>
                        <a:t>✓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7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Audible chirp ranging (BeepBeep)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3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pitchFamily="2" charset="2"/>
                          <a:ea typeface="ヒラギノ角ゴ ProN W3" charset="-128"/>
                          <a:sym typeface="Wingdings" pitchFamily="2" charset="2"/>
                        </a:rPr>
                        <a:t>✓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pitchFamily="2" charset="2"/>
                          <a:ea typeface="ヒラギノ角ゴ ProN W3" charset="-128"/>
                          <a:sym typeface="Wingdings" pitchFamily="2" charset="2"/>
                        </a:rPr>
                        <a:t>✓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Tahoma" pitchFamily="34" charset="0"/>
                          <a:ea typeface="ヒラギノ角ゴ ProN W3" charset="-128"/>
                          <a:cs typeface="Tahoma" pitchFamily="34" charset="0"/>
                          <a:sym typeface="Tahoma" pitchFamily="34" charset="0"/>
                        </a:rPr>
                        <a:t>X</a:t>
                      </a:r>
                    </a:p>
                  </a:txBody>
                  <a:tcPr marL="39656" marR="39656" marT="35723" marB="35723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8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80985"/>
              </p:ext>
            </p:extLst>
          </p:nvPr>
        </p:nvGraphicFramePr>
        <p:xfrm>
          <a:off x="1037431" y="5048356"/>
          <a:ext cx="8305801" cy="802958"/>
        </p:xfrm>
        <a:graphic>
          <a:graphicData uri="http://schemas.openxmlformats.org/drawingml/2006/table">
            <a:tbl>
              <a:tblPr/>
              <a:tblGrid>
                <a:gridCol w="2564900"/>
                <a:gridCol w="2057085"/>
                <a:gridCol w="1816086"/>
                <a:gridCol w="1867730"/>
              </a:tblGrid>
              <a:tr h="778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Ambient sound ranging (PANDAA)</a:t>
                      </a:r>
                    </a:p>
                  </a:txBody>
                  <a:tcPr marL="39656" marR="39656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1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charset="0"/>
                          <a:ea typeface="ヒラギノ角ゴ ProN W3" charset="0"/>
                          <a:cs typeface="Lucida Grande" charset="0"/>
                          <a:sym typeface="Wingdings" charset="0"/>
                        </a:rPr>
                        <a:t>✓</a:t>
                      </a:r>
                    </a:p>
                  </a:txBody>
                  <a:tcPr marL="39656" marR="39656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charset="0"/>
                          <a:ea typeface="ヒラギノ角ゴ ProN W3" charset="0"/>
                          <a:cs typeface="Lucida Grande" charset="0"/>
                          <a:sym typeface="Wingdings" charset="0"/>
                        </a:rPr>
                        <a:t>✓</a:t>
                      </a:r>
                    </a:p>
                  </a:txBody>
                  <a:tcPr marL="39656" marR="39656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/>
                      </a:pPr>
                      <a:r>
                        <a:rPr kumimoji="0" lang="en-US" sz="4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40"/>
                          </a:solidFill>
                          <a:effectLst/>
                          <a:latin typeface="Wingdings" charset="0"/>
                          <a:ea typeface="ヒラギノ角ゴ ProN W3" charset="0"/>
                          <a:cs typeface="Lucida Grande" charset="0"/>
                          <a:sym typeface="Wingdings" charset="0"/>
                        </a:rPr>
                        <a:t>✓</a:t>
                      </a:r>
                    </a:p>
                  </a:txBody>
                  <a:tcPr marL="39656" marR="39656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(Indoor Localization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1"/>
          <p:cNvSpPr txBox="1"/>
          <p:nvPr/>
        </p:nvSpPr>
        <p:spPr>
          <a:xfrm>
            <a:off x="1570831" y="6515100"/>
            <a:ext cx="6164262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Borrowed from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Zheng's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slides under his acknowledgement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E790A2C-D73C-4C63-92FC-ECE8B575E0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78" y="3149650"/>
            <a:ext cx="1404619" cy="79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33" name="Group 13"/>
          <p:cNvGrpSpPr>
            <a:grpSpLocks/>
          </p:cNvGrpSpPr>
          <p:nvPr/>
        </p:nvGrpSpPr>
        <p:grpSpPr bwMode="auto">
          <a:xfrm>
            <a:off x="1710167" y="1560166"/>
            <a:ext cx="6928205" cy="4852169"/>
            <a:chOff x="0" y="0"/>
            <a:chExt cx="5184" cy="4443"/>
          </a:xfrm>
        </p:grpSpPr>
        <p:pic>
          <p:nvPicPr>
            <p:cNvPr id="2256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456"/>
              <a:ext cx="1016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2618" y1="20168" x2="56021" y2="84034"/>
                          <a14:foregroundMark x1="3665" y1="35294" x2="56021" y2="94958"/>
                          <a14:foregroundMark x1="61257" y1="96639" x2="96335" y2="689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" y="4000"/>
              <a:ext cx="64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3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" y="2784"/>
              <a:ext cx="784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4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" y="0"/>
              <a:ext cx="832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2209592" y="1879402"/>
            <a:ext cx="5817607" cy="4305030"/>
            <a:chOff x="0" y="0"/>
            <a:chExt cx="4352" cy="3941"/>
          </a:xfrm>
        </p:grpSpPr>
        <p:sp>
          <p:nvSpPr>
            <p:cNvPr id="22551" name="Line 14"/>
            <p:cNvSpPr>
              <a:spLocks noChangeShapeType="1"/>
            </p:cNvSpPr>
            <p:nvPr/>
          </p:nvSpPr>
          <p:spPr bwMode="auto">
            <a:xfrm rot="10800000" flipH="1">
              <a:off x="437" y="0"/>
              <a:ext cx="3511" cy="1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2" name="Line 15"/>
            <p:cNvSpPr>
              <a:spLocks noChangeShapeType="1"/>
            </p:cNvSpPr>
            <p:nvPr/>
          </p:nvSpPr>
          <p:spPr bwMode="auto">
            <a:xfrm rot="10800000" flipH="1">
              <a:off x="4115" y="335"/>
              <a:ext cx="237" cy="17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3" name="Line 16"/>
            <p:cNvSpPr>
              <a:spLocks noChangeShapeType="1"/>
            </p:cNvSpPr>
            <p:nvPr/>
          </p:nvSpPr>
          <p:spPr bwMode="auto">
            <a:xfrm>
              <a:off x="0" y="496"/>
              <a:ext cx="350" cy="18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4" name="Line 17"/>
            <p:cNvSpPr>
              <a:spLocks noChangeShapeType="1"/>
            </p:cNvSpPr>
            <p:nvPr/>
          </p:nvSpPr>
          <p:spPr bwMode="auto">
            <a:xfrm rot="10800000" flipH="1">
              <a:off x="2612" y="3093"/>
              <a:ext cx="861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5" name="Line 18"/>
            <p:cNvSpPr>
              <a:spLocks noChangeShapeType="1"/>
            </p:cNvSpPr>
            <p:nvPr/>
          </p:nvSpPr>
          <p:spPr bwMode="auto">
            <a:xfrm rot="10800000" flipH="1">
              <a:off x="897" y="2787"/>
              <a:ext cx="253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6" name="Line 19"/>
            <p:cNvSpPr>
              <a:spLocks noChangeShapeType="1"/>
            </p:cNvSpPr>
            <p:nvPr/>
          </p:nvSpPr>
          <p:spPr bwMode="auto">
            <a:xfrm rot="10800000" flipH="1">
              <a:off x="3356" y="306"/>
              <a:ext cx="496" cy="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7" name="Line 20"/>
            <p:cNvSpPr>
              <a:spLocks noChangeShapeType="1"/>
            </p:cNvSpPr>
            <p:nvPr/>
          </p:nvSpPr>
          <p:spPr bwMode="auto">
            <a:xfrm>
              <a:off x="773" y="3108"/>
              <a:ext cx="1236" cy="8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8" name="Line 21"/>
            <p:cNvSpPr>
              <a:spLocks noChangeShapeType="1"/>
            </p:cNvSpPr>
            <p:nvPr/>
          </p:nvSpPr>
          <p:spPr bwMode="auto">
            <a:xfrm>
              <a:off x="335" y="364"/>
              <a:ext cx="2131" cy="8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9" name="Line 22"/>
            <p:cNvSpPr>
              <a:spLocks noChangeShapeType="1"/>
            </p:cNvSpPr>
            <p:nvPr/>
          </p:nvSpPr>
          <p:spPr bwMode="auto">
            <a:xfrm>
              <a:off x="3560" y="1873"/>
              <a:ext cx="320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44" name="Line 24"/>
          <p:cNvSpPr>
            <a:spLocks noChangeShapeType="1"/>
          </p:cNvSpPr>
          <p:nvPr/>
        </p:nvSpPr>
        <p:spPr bwMode="auto">
          <a:xfrm rot="10800000" flipH="1">
            <a:off x="3043618" y="3638550"/>
            <a:ext cx="2575358" cy="876951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1249161" y="2218730"/>
            <a:ext cx="7616436" cy="3953376"/>
            <a:chOff x="0" y="22"/>
            <a:chExt cx="5698" cy="3620"/>
          </a:xfrm>
        </p:grpSpPr>
        <p:sp>
          <p:nvSpPr>
            <p:cNvPr id="22545" name="Rectangle 25"/>
            <p:cNvSpPr>
              <a:spLocks/>
            </p:cNvSpPr>
            <p:nvPr/>
          </p:nvSpPr>
          <p:spPr bwMode="auto">
            <a:xfrm>
              <a:off x="578" y="2774"/>
              <a:ext cx="36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solidFill>
                    <a:srgbClr val="A40800"/>
                  </a:solidFill>
                  <a:ea typeface="MS PGothic" pitchFamily="34" charset="-128"/>
                </a:rPr>
                <a:t>(0, 0)</a:t>
              </a:r>
            </a:p>
          </p:txBody>
        </p:sp>
        <p:sp>
          <p:nvSpPr>
            <p:cNvPr id="22546" name="Rectangle 26"/>
            <p:cNvSpPr>
              <a:spLocks/>
            </p:cNvSpPr>
            <p:nvPr/>
          </p:nvSpPr>
          <p:spPr bwMode="auto">
            <a:xfrm>
              <a:off x="0" y="158"/>
              <a:ext cx="5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solidFill>
                    <a:srgbClr val="A40800"/>
                  </a:solidFill>
                  <a:ea typeface="MS PGothic" pitchFamily="34" charset="-128"/>
                </a:rPr>
                <a:t>(x1, y1)</a:t>
              </a:r>
            </a:p>
          </p:txBody>
        </p:sp>
        <p:sp>
          <p:nvSpPr>
            <p:cNvPr id="22547" name="Rectangle 27"/>
            <p:cNvSpPr>
              <a:spLocks/>
            </p:cNvSpPr>
            <p:nvPr/>
          </p:nvSpPr>
          <p:spPr bwMode="auto">
            <a:xfrm>
              <a:off x="3173" y="1446"/>
              <a:ext cx="5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solidFill>
                    <a:srgbClr val="A40800"/>
                  </a:solidFill>
                  <a:ea typeface="MS PGothic" pitchFamily="34" charset="-128"/>
                </a:rPr>
                <a:t>(x2, y2)</a:t>
              </a:r>
            </a:p>
          </p:txBody>
        </p:sp>
        <p:sp>
          <p:nvSpPr>
            <p:cNvPr id="22548" name="Rectangle 28"/>
            <p:cNvSpPr>
              <a:spLocks/>
            </p:cNvSpPr>
            <p:nvPr/>
          </p:nvSpPr>
          <p:spPr bwMode="auto">
            <a:xfrm>
              <a:off x="5173" y="22"/>
              <a:ext cx="5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solidFill>
                    <a:srgbClr val="A40800"/>
                  </a:solidFill>
                  <a:ea typeface="MS PGothic" pitchFamily="34" charset="-128"/>
                </a:rPr>
                <a:t>(x3, y3)</a:t>
              </a:r>
            </a:p>
          </p:txBody>
        </p:sp>
        <p:sp>
          <p:nvSpPr>
            <p:cNvPr id="22549" name="Rectangle 29"/>
            <p:cNvSpPr>
              <a:spLocks/>
            </p:cNvSpPr>
            <p:nvPr/>
          </p:nvSpPr>
          <p:spPr bwMode="auto">
            <a:xfrm>
              <a:off x="4477" y="2838"/>
              <a:ext cx="5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solidFill>
                    <a:srgbClr val="A40800"/>
                  </a:solidFill>
                  <a:ea typeface="MS PGothic" pitchFamily="34" charset="-128"/>
                </a:rPr>
                <a:t>(x4, y4)</a:t>
              </a:r>
            </a:p>
          </p:txBody>
        </p:sp>
        <p:sp>
          <p:nvSpPr>
            <p:cNvPr id="22550" name="Rectangle 30"/>
            <p:cNvSpPr>
              <a:spLocks/>
            </p:cNvSpPr>
            <p:nvPr/>
          </p:nvSpPr>
          <p:spPr bwMode="auto">
            <a:xfrm>
              <a:off x="3376" y="3421"/>
              <a:ext cx="52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 dirty="0">
                  <a:solidFill>
                    <a:srgbClr val="A40800"/>
                  </a:solidFill>
                  <a:ea typeface="MS PGothic" pitchFamily="34" charset="-128"/>
                </a:rPr>
                <a:t>(x5, y5)</a:t>
              </a:r>
            </a:p>
          </p:txBody>
        </p:sp>
      </p:grpSp>
      <p:pic>
        <p:nvPicPr>
          <p:cNvPr id="30752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47" y="2908549"/>
            <a:ext cx="1047784" cy="103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3" name="Picture 33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76" y="3266853"/>
            <a:ext cx="1336460" cy="105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4" name="Picture 34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155" b="8879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51" y="5328494"/>
            <a:ext cx="1329778" cy="116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5" name="Picture 35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8" y="1066800"/>
            <a:ext cx="1368535" cy="96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6" name="Picture 3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91" y="3105002"/>
            <a:ext cx="1475451" cy="123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PANDAA (in simple terms)</a:t>
            </a:r>
            <a:endParaRPr lang="en-US" dirty="0"/>
          </a:p>
        </p:txBody>
      </p:sp>
      <p:sp>
        <p:nvSpPr>
          <p:cNvPr id="44" name="TextBox 1"/>
          <p:cNvSpPr txBox="1"/>
          <p:nvPr/>
        </p:nvSpPr>
        <p:spPr>
          <a:xfrm>
            <a:off x="1570831" y="6515100"/>
            <a:ext cx="6164262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Borrowed from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Zheng's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slides under his acknowledgement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C44E5EA-F031-45D5-9B5E-79653664D50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7"/>
          <p:cNvGrpSpPr>
            <a:grpSpLocks/>
          </p:cNvGrpSpPr>
          <p:nvPr/>
        </p:nvGrpSpPr>
        <p:grpSpPr bwMode="auto">
          <a:xfrm>
            <a:off x="808831" y="1103313"/>
            <a:ext cx="3575050" cy="4962525"/>
            <a:chOff x="0" y="0"/>
            <a:chExt cx="3552" cy="4288"/>
          </a:xfrm>
        </p:grpSpPr>
        <p:sp>
          <p:nvSpPr>
            <p:cNvPr id="52" name="AutoShape 1"/>
            <p:cNvSpPr>
              <a:spLocks/>
            </p:cNvSpPr>
            <p:nvPr/>
          </p:nvSpPr>
          <p:spPr bwMode="auto">
            <a:xfrm>
              <a:off x="0" y="0"/>
              <a:ext cx="3552" cy="4288"/>
            </a:xfrm>
            <a:prstGeom prst="roundRect">
              <a:avLst>
                <a:gd name="adj" fmla="val 3375"/>
              </a:avLst>
            </a:prstGeom>
            <a:solidFill>
              <a:srgbClr val="E6F37D"/>
            </a:solidFill>
            <a:ln w="635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143" y="3800"/>
              <a:ext cx="1730" cy="417"/>
              <a:chOff x="0" y="0"/>
              <a:chExt cx="1729" cy="416"/>
            </a:xfrm>
          </p:grpSpPr>
          <p:pic>
            <p:nvPicPr>
              <p:cNvPr id="55" name="Picture 2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" y="0"/>
                <a:ext cx="56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Picture 3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0"/>
                <a:ext cx="56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4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1" y="0"/>
                <a:ext cx="568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4" name="Rectangle 6"/>
            <p:cNvSpPr>
              <a:spLocks/>
            </p:cNvSpPr>
            <p:nvPr/>
          </p:nvSpPr>
          <p:spPr bwMode="auto">
            <a:xfrm>
              <a:off x="1742" y="328"/>
              <a:ext cx="15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000">
                  <a:solidFill>
                    <a:srgbClr val="A408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1. Pre-processing</a:t>
              </a:r>
            </a:p>
          </p:txBody>
        </p:sp>
      </p:grpSp>
      <p:grpSp>
        <p:nvGrpSpPr>
          <p:cNvPr id="58" name="Group 10"/>
          <p:cNvGrpSpPr>
            <a:grpSpLocks/>
          </p:cNvGrpSpPr>
          <p:nvPr/>
        </p:nvGrpSpPr>
        <p:grpSpPr bwMode="auto">
          <a:xfrm>
            <a:off x="4899818" y="3657600"/>
            <a:ext cx="4214813" cy="2103438"/>
            <a:chOff x="0" y="0"/>
            <a:chExt cx="3944" cy="1912"/>
          </a:xfrm>
        </p:grpSpPr>
        <p:sp>
          <p:nvSpPr>
            <p:cNvPr id="59" name="AutoShape 8"/>
            <p:cNvSpPr>
              <a:spLocks/>
            </p:cNvSpPr>
            <p:nvPr/>
          </p:nvSpPr>
          <p:spPr bwMode="auto">
            <a:xfrm>
              <a:off x="0" y="0"/>
              <a:ext cx="3944" cy="1912"/>
            </a:xfrm>
            <a:prstGeom prst="roundRect">
              <a:avLst>
                <a:gd name="adj" fmla="val 6273"/>
              </a:avLst>
            </a:prstGeom>
            <a:solidFill>
              <a:srgbClr val="FED164"/>
            </a:solidFill>
            <a:ln w="635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60" name="Rectangle 9"/>
            <p:cNvSpPr>
              <a:spLocks/>
            </p:cNvSpPr>
            <p:nvPr/>
          </p:nvSpPr>
          <p:spPr bwMode="auto">
            <a:xfrm>
              <a:off x="2242" y="33"/>
              <a:ext cx="162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/>
              <a:r>
                <a:rPr lang="en-US" sz="2000">
                  <a:solidFill>
                    <a:srgbClr val="C00000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3. Arrangement Detection</a:t>
              </a:r>
            </a:p>
          </p:txBody>
        </p:sp>
      </p:grpSp>
      <p:grpSp>
        <p:nvGrpSpPr>
          <p:cNvPr id="61" name="Group 13"/>
          <p:cNvGrpSpPr>
            <a:grpSpLocks/>
          </p:cNvGrpSpPr>
          <p:nvPr/>
        </p:nvGrpSpPr>
        <p:grpSpPr bwMode="auto">
          <a:xfrm>
            <a:off x="4923631" y="1103313"/>
            <a:ext cx="4078287" cy="2232025"/>
            <a:chOff x="0" y="0"/>
            <a:chExt cx="3944" cy="2008"/>
          </a:xfrm>
        </p:grpSpPr>
        <p:sp>
          <p:nvSpPr>
            <p:cNvPr id="62" name="AutoShape 11"/>
            <p:cNvSpPr>
              <a:spLocks/>
            </p:cNvSpPr>
            <p:nvPr/>
          </p:nvSpPr>
          <p:spPr bwMode="auto">
            <a:xfrm>
              <a:off x="0" y="0"/>
              <a:ext cx="3944" cy="2008"/>
            </a:xfrm>
            <a:prstGeom prst="roundRect">
              <a:avLst>
                <a:gd name="adj" fmla="val 5972"/>
              </a:avLst>
            </a:prstGeom>
            <a:solidFill>
              <a:srgbClr val="A3D979"/>
            </a:solidFill>
            <a:ln w="635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2400"/>
            </a:p>
          </p:txBody>
        </p:sp>
        <p:sp>
          <p:nvSpPr>
            <p:cNvPr id="63" name="Rectangle 12"/>
            <p:cNvSpPr>
              <a:spLocks/>
            </p:cNvSpPr>
            <p:nvPr/>
          </p:nvSpPr>
          <p:spPr bwMode="auto">
            <a:xfrm>
              <a:off x="2015" y="141"/>
              <a:ext cx="1861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r"/>
              <a:r>
                <a:rPr lang="en-US" sz="2000">
                  <a:solidFill>
                    <a:srgbClr val="003DCC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2. Pairwise Distance Estimation</a:t>
              </a:r>
            </a:p>
          </p:txBody>
        </p:sp>
      </p:grpSp>
      <p:sp>
        <p:nvSpPr>
          <p:cNvPr id="64" name="Rectangle 15"/>
          <p:cNvSpPr>
            <a:spLocks/>
          </p:cNvSpPr>
          <p:nvPr/>
        </p:nvSpPr>
        <p:spPr bwMode="auto">
          <a:xfrm>
            <a:off x="1066006" y="1249363"/>
            <a:ext cx="2139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Ambient Sound (Input)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370806" y="1711325"/>
            <a:ext cx="1420812" cy="917575"/>
            <a:chOff x="0" y="0"/>
            <a:chExt cx="1264" cy="816"/>
          </a:xfrm>
        </p:grpSpPr>
        <p:sp>
          <p:nvSpPr>
            <p:cNvPr id="66" name="AutoShape 16"/>
            <p:cNvSpPr>
              <a:spLocks/>
            </p:cNvSpPr>
            <p:nvPr/>
          </p:nvSpPr>
          <p:spPr bwMode="auto">
            <a:xfrm>
              <a:off x="0" y="400"/>
              <a:ext cx="1264" cy="416"/>
            </a:xfrm>
            <a:prstGeom prst="roundRect">
              <a:avLst>
                <a:gd name="adj" fmla="val 28843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Microphone</a:t>
              </a: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rot="10800000" flipH="1">
              <a:off x="604" y="0"/>
              <a:ext cx="0" cy="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1370806" y="2651125"/>
            <a:ext cx="1420812" cy="1006475"/>
            <a:chOff x="0" y="0"/>
            <a:chExt cx="1264" cy="896"/>
          </a:xfrm>
        </p:grpSpPr>
        <p:sp>
          <p:nvSpPr>
            <p:cNvPr id="69" name="AutoShape 19"/>
            <p:cNvSpPr>
              <a:spLocks/>
            </p:cNvSpPr>
            <p:nvPr/>
          </p:nvSpPr>
          <p:spPr bwMode="auto">
            <a:xfrm>
              <a:off x="0" y="481"/>
              <a:ext cx="1264" cy="415"/>
            </a:xfrm>
            <a:prstGeom prst="roundRect">
              <a:avLst>
                <a:gd name="adj" fmla="val 28843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Framing</a:t>
              </a: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rot="10800000" flipH="1">
              <a:off x="607" y="0"/>
              <a:ext cx="0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992981" y="3657600"/>
            <a:ext cx="2120900" cy="1252538"/>
            <a:chOff x="0" y="0"/>
            <a:chExt cx="1888" cy="1113"/>
          </a:xfrm>
        </p:grpSpPr>
        <p:sp>
          <p:nvSpPr>
            <p:cNvPr id="72" name="AutoShape 22"/>
            <p:cNvSpPr>
              <a:spLocks/>
            </p:cNvSpPr>
            <p:nvPr/>
          </p:nvSpPr>
          <p:spPr bwMode="auto">
            <a:xfrm>
              <a:off x="0" y="497"/>
              <a:ext cx="1888" cy="616"/>
            </a:xfrm>
            <a:prstGeom prst="roundRect">
              <a:avLst>
                <a:gd name="adj" fmla="val 1947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Impulsive Sound</a:t>
              </a: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 Extraction</a:t>
              </a: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rot="10800000" flipH="1">
              <a:off x="931" y="0"/>
              <a:ext cx="0" cy="4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4" name="Rectangle 25"/>
          <p:cNvSpPr>
            <a:spLocks/>
          </p:cNvSpPr>
          <p:nvPr/>
        </p:nvSpPr>
        <p:spPr bwMode="auto">
          <a:xfrm>
            <a:off x="3171031" y="3957638"/>
            <a:ext cx="13938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reduce 80%~99.9% raw data</a:t>
            </a:r>
          </a:p>
        </p:txBody>
      </p: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5761831" y="2133600"/>
            <a:ext cx="1943100" cy="1033463"/>
            <a:chOff x="0" y="0"/>
            <a:chExt cx="1728" cy="920"/>
          </a:xfrm>
        </p:grpSpPr>
        <p:sp>
          <p:nvSpPr>
            <p:cNvPr id="76" name="AutoShape 26"/>
            <p:cNvSpPr>
              <a:spLocks/>
            </p:cNvSpPr>
            <p:nvPr/>
          </p:nvSpPr>
          <p:spPr bwMode="auto">
            <a:xfrm>
              <a:off x="0" y="376"/>
              <a:ext cx="1728" cy="544"/>
            </a:xfrm>
            <a:prstGeom prst="roundRect">
              <a:avLst>
                <a:gd name="adj" fmla="val 22056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Two-tier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TDoA</a:t>
              </a: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 Aggregation</a:t>
              </a: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 rot="10800000" flipH="1">
              <a:off x="864" y="0"/>
              <a:ext cx="0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8" name="Group 33"/>
          <p:cNvGrpSpPr>
            <a:grpSpLocks/>
          </p:cNvGrpSpPr>
          <p:nvPr/>
        </p:nvGrpSpPr>
        <p:grpSpPr bwMode="auto">
          <a:xfrm>
            <a:off x="5534818" y="3200400"/>
            <a:ext cx="2438400" cy="2335213"/>
            <a:chOff x="-123" y="-182"/>
            <a:chExt cx="2170" cy="2078"/>
          </a:xfrm>
        </p:grpSpPr>
        <p:sp>
          <p:nvSpPr>
            <p:cNvPr id="79" name="AutoShape 29"/>
            <p:cNvSpPr>
              <a:spLocks/>
            </p:cNvSpPr>
            <p:nvPr/>
          </p:nvSpPr>
          <p:spPr bwMode="auto">
            <a:xfrm>
              <a:off x="-123" y="505"/>
              <a:ext cx="2170" cy="544"/>
            </a:xfrm>
            <a:prstGeom prst="roundRect">
              <a:avLst>
                <a:gd name="adj" fmla="val 22056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Compensation of Pairwise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TDoA</a:t>
              </a: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 Errors</a:t>
              </a:r>
            </a:p>
          </p:txBody>
        </p:sp>
        <p:sp>
          <p:nvSpPr>
            <p:cNvPr id="80" name="AutoShape 30"/>
            <p:cNvSpPr>
              <a:spLocks/>
            </p:cNvSpPr>
            <p:nvPr/>
          </p:nvSpPr>
          <p:spPr bwMode="auto">
            <a:xfrm>
              <a:off x="0" y="1352"/>
              <a:ext cx="1887" cy="544"/>
            </a:xfrm>
            <a:prstGeom prst="roundRect">
              <a:avLst>
                <a:gd name="adj" fmla="val 22056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Arrangement Detection</a:t>
              </a: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rot="10800000">
              <a:off x="937" y="-182"/>
              <a:ext cx="2" cy="6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rot="10800000" flipH="1">
              <a:off x="937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3" name="Group 40"/>
          <p:cNvGrpSpPr>
            <a:grpSpLocks/>
          </p:cNvGrpSpPr>
          <p:nvPr/>
        </p:nvGrpSpPr>
        <p:grpSpPr bwMode="auto">
          <a:xfrm>
            <a:off x="2026443" y="1249363"/>
            <a:ext cx="5556250" cy="4108450"/>
            <a:chOff x="-113" y="-67"/>
            <a:chExt cx="5870" cy="3654"/>
          </a:xfrm>
        </p:grpSpPr>
        <p:sp>
          <p:nvSpPr>
            <p:cNvPr id="84" name="AutoShape 34"/>
            <p:cNvSpPr>
              <a:spLocks/>
            </p:cNvSpPr>
            <p:nvPr/>
          </p:nvSpPr>
          <p:spPr bwMode="auto">
            <a:xfrm>
              <a:off x="4030" y="275"/>
              <a:ext cx="1727" cy="473"/>
            </a:xfrm>
            <a:prstGeom prst="roundRect">
              <a:avLst>
                <a:gd name="adj" fmla="val 25421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TDoA</a:t>
              </a: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MS PGothic" pitchFamily="34" charset="-128"/>
                  <a:cs typeface="Calibri" pitchFamily="34" charset="0"/>
                </a:rPr>
                <a:t> Estimation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 rot="10800000">
              <a:off x="-113" y="3233"/>
              <a:ext cx="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 rot="10800000" flipH="1">
              <a:off x="4860" y="12"/>
              <a:ext cx="0" cy="2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 flipH="1">
              <a:off x="2684" y="0"/>
              <a:ext cx="2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 flipH="1">
              <a:off x="2617" y="-67"/>
              <a:ext cx="0" cy="36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 flipV="1">
              <a:off x="-113" y="3566"/>
              <a:ext cx="27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90" name="Picture 4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31" y="4876800"/>
            <a:ext cx="1089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752181" y="5486400"/>
            <a:ext cx="3754437" cy="838200"/>
            <a:chOff x="403" y="-698"/>
            <a:chExt cx="1975" cy="746"/>
          </a:xfrm>
        </p:grpSpPr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403" y="-464"/>
              <a:ext cx="1975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  <a:cs typeface="Calibri" pitchFamily="34" charset="0"/>
                </a:rPr>
                <a:t>Relative Device Locations (Output)</a:t>
              </a:r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 rot="10800000">
              <a:off x="1456" y="-698"/>
              <a:ext cx="0" cy="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95" name="TextBox 1"/>
          <p:cNvSpPr txBox="1"/>
          <p:nvPr/>
        </p:nvSpPr>
        <p:spPr>
          <a:xfrm>
            <a:off x="1570831" y="6515100"/>
            <a:ext cx="6164262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DejaVu Sans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Borrowed from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Zheng's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slides under his acknowledgement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E790A2C-D73C-4C63-92FC-ECE8B575E0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0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681" y="2743200"/>
            <a:ext cx="9099550" cy="684213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E790A2C-D73C-4C63-92FC-ECE8B575E0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ejaVu Sans"/>
        <a:cs typeface="DejaVu Sans"/>
      </a:majorFont>
      <a:minorFont>
        <a:latin typeface="Franklin Gothic Book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15444</TotalTime>
  <Words>960</Words>
  <Application>Microsoft Office PowerPoint</Application>
  <PresentationFormat>Custom</PresentationFormat>
  <Paragraphs>298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1_Office Theme</vt:lpstr>
      <vt:lpstr>PANDAA Localization Using Ambient Sound</vt:lpstr>
      <vt:lpstr>Team Google</vt:lpstr>
      <vt:lpstr>Agenda</vt:lpstr>
      <vt:lpstr>Project Overview</vt:lpstr>
      <vt:lpstr>Technical Problem</vt:lpstr>
      <vt:lpstr>Related Work (Indoor Localization)</vt:lpstr>
      <vt:lpstr>PANDAA (in simple terms)</vt:lpstr>
      <vt:lpstr>Project Architecture</vt:lpstr>
      <vt:lpstr>Implementation</vt:lpstr>
      <vt:lpstr>Demonstration Setup</vt:lpstr>
      <vt:lpstr>Raw Audio Synchronization</vt:lpstr>
      <vt:lpstr>Raw Audio Synchronization</vt:lpstr>
      <vt:lpstr>Peak Detection</vt:lpstr>
      <vt:lpstr>Peak Detection</vt:lpstr>
      <vt:lpstr>Implementation</vt:lpstr>
      <vt:lpstr>Implementation</vt:lpstr>
      <vt:lpstr>Results</vt:lpstr>
      <vt:lpstr>TDOA (Time Difference of Arrival)</vt:lpstr>
      <vt:lpstr>TDOA (Time Difference of Arrival)</vt:lpstr>
      <vt:lpstr>TDOA (Time Difference of Arrival)</vt:lpstr>
      <vt:lpstr>TDOA (Time Difference of Arrival)</vt:lpstr>
      <vt:lpstr>TDOA (Time Difference of Arrival)</vt:lpstr>
      <vt:lpstr>TDOA (Time Difference of Arrival)</vt:lpstr>
      <vt:lpstr>TDOA (Time Difference of Arrival)</vt:lpstr>
      <vt:lpstr>TDOA (Time Difference of Arrival)</vt:lpstr>
      <vt:lpstr>TDOA (Time Difference of Arrival)</vt:lpstr>
      <vt:lpstr>TDOA (Time Difference of Arrival)</vt:lpstr>
      <vt:lpstr>TDOA (Time Difference of Arrival)</vt:lpstr>
      <vt:lpstr>Arrangement Detection</vt:lpstr>
      <vt:lpstr>PowerPoint Presentation</vt:lpstr>
      <vt:lpstr>Measuring Outcome</vt:lpstr>
      <vt:lpstr>Project Management</vt:lpstr>
      <vt:lpstr>Project Management</vt:lpstr>
      <vt:lpstr>Acknowledgements</vt:lpstr>
      <vt:lpstr>Thanks!!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MfSM Week 2 Plenary Materials</dc:title>
  <dc:creator>Patricia Collins</dc:creator>
  <cp:lastModifiedBy>Divya_PKV</cp:lastModifiedBy>
  <cp:revision>941</cp:revision>
  <cp:lastPrinted>1601-01-01T00:00:00Z</cp:lastPrinted>
  <dcterms:created xsi:type="dcterms:W3CDTF">2010-04-24T20:50:57Z</dcterms:created>
  <dcterms:modified xsi:type="dcterms:W3CDTF">2011-12-10T00:29:19Z</dcterms:modified>
</cp:coreProperties>
</file>