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notesMasterIdLst>
    <p:notesMasterId r:id="rId23"/>
  </p:notesMasterIdLst>
  <p:sldIdLst>
    <p:sldId id="256" r:id="rId2"/>
    <p:sldId id="257" r:id="rId3"/>
    <p:sldId id="258" r:id="rId4"/>
    <p:sldId id="259" r:id="rId5"/>
    <p:sldId id="260" r:id="rId6"/>
    <p:sldId id="277" r:id="rId7"/>
    <p:sldId id="261" r:id="rId8"/>
    <p:sldId id="262" r:id="rId9"/>
    <p:sldId id="266" r:id="rId10"/>
    <p:sldId id="267" r:id="rId11"/>
    <p:sldId id="263" r:id="rId12"/>
    <p:sldId id="265"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164"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E75FBF-0D7B-4D76-BDC3-8DC444DC4A68}" type="doc">
      <dgm:prSet loTypeId="urn:microsoft.com/office/officeart/2005/8/layout/bProcess4" loCatId="process" qsTypeId="urn:microsoft.com/office/officeart/2005/8/quickstyle/simple1" qsCatId="simple" csTypeId="urn:microsoft.com/office/officeart/2005/8/colors/accent3_1" csCatId="accent3" phldr="1"/>
      <dgm:spPr/>
      <dgm:t>
        <a:bodyPr/>
        <a:lstStyle/>
        <a:p>
          <a:endParaRPr lang="en-US"/>
        </a:p>
      </dgm:t>
    </dgm:pt>
    <dgm:pt modelId="{498C18BE-D4C8-4850-9F15-299DD2904016}">
      <dgm:prSet phldrT="[Text]" custT="1"/>
      <dgm:spPr/>
      <dgm:t>
        <a:bodyPr/>
        <a:lstStyle/>
        <a:p>
          <a:r>
            <a:rPr lang="en-US" sz="1200" dirty="0" smtClean="0">
              <a:latin typeface="Times New Roman" pitchFamily="18" charset="0"/>
              <a:cs typeface="Times New Roman" pitchFamily="18" charset="0"/>
            </a:rPr>
            <a:t>Collection of fresh flower of </a:t>
          </a:r>
          <a:r>
            <a:rPr lang="en-US" sz="1200" i="1" dirty="0" smtClean="0">
              <a:latin typeface="Times New Roman" pitchFamily="18" charset="0"/>
              <a:cs typeface="Times New Roman" pitchFamily="18" charset="0"/>
            </a:rPr>
            <a:t>Calotropis procera </a:t>
          </a:r>
          <a:endParaRPr lang="en-US" sz="1200" i="1" dirty="0">
            <a:latin typeface="Times New Roman" pitchFamily="18" charset="0"/>
            <a:cs typeface="Times New Roman" pitchFamily="18" charset="0"/>
          </a:endParaRPr>
        </a:p>
      </dgm:t>
    </dgm:pt>
    <dgm:pt modelId="{075A50F9-7BDB-42E2-90FB-14D7AE0221C9}" type="parTrans" cxnId="{42BA0960-324F-4B8E-8E37-10DC4D497C97}">
      <dgm:prSet/>
      <dgm:spPr/>
      <dgm:t>
        <a:bodyPr/>
        <a:lstStyle/>
        <a:p>
          <a:endParaRPr lang="en-US"/>
        </a:p>
      </dgm:t>
    </dgm:pt>
    <dgm:pt modelId="{4708C260-8B9A-4BD2-A385-BD51C56D3C94}" type="sibTrans" cxnId="{42BA0960-324F-4B8E-8E37-10DC4D497C97}">
      <dgm:prSet/>
      <dgm:spPr/>
      <dgm:t>
        <a:bodyPr/>
        <a:lstStyle/>
        <a:p>
          <a:endParaRPr lang="en-US"/>
        </a:p>
      </dgm:t>
    </dgm:pt>
    <dgm:pt modelId="{0D0C8FC0-913B-4332-804D-49D069797D29}">
      <dgm:prSet phldrT="[Text]" custT="1"/>
      <dgm:spPr/>
      <dgm:t>
        <a:bodyPr/>
        <a:lstStyle/>
        <a:p>
          <a:r>
            <a:rPr lang="en-US" sz="1200" dirty="0" smtClean="0">
              <a:latin typeface="Times New Roman" pitchFamily="18" charset="0"/>
              <a:cs typeface="Times New Roman" pitchFamily="18" charset="0"/>
            </a:rPr>
            <a:t>Take  20 g of flower. Wash with deionized water and boil  in 100 ml of deionized  water for 15 min in boiling water bath.</a:t>
          </a:r>
          <a:endParaRPr lang="en-US" sz="1200" dirty="0">
            <a:latin typeface="Times New Roman" pitchFamily="18" charset="0"/>
            <a:cs typeface="Times New Roman" pitchFamily="18" charset="0"/>
          </a:endParaRPr>
        </a:p>
      </dgm:t>
    </dgm:pt>
    <dgm:pt modelId="{8427E472-36BB-41F2-B8DB-90019B62682E}" type="parTrans" cxnId="{8D6CA44E-2B16-4351-B3C3-4D825E4550A3}">
      <dgm:prSet/>
      <dgm:spPr/>
      <dgm:t>
        <a:bodyPr/>
        <a:lstStyle/>
        <a:p>
          <a:endParaRPr lang="en-US"/>
        </a:p>
      </dgm:t>
    </dgm:pt>
    <dgm:pt modelId="{B5B49687-A406-41F1-BBF4-36BA32D67496}" type="sibTrans" cxnId="{8D6CA44E-2B16-4351-B3C3-4D825E4550A3}">
      <dgm:prSet/>
      <dgm:spPr/>
      <dgm:t>
        <a:bodyPr/>
        <a:lstStyle/>
        <a:p>
          <a:endParaRPr lang="en-US"/>
        </a:p>
      </dgm:t>
    </dgm:pt>
    <dgm:pt modelId="{54D8F77C-3D24-4037-A99C-6947DE7AA710}">
      <dgm:prSet phldrT="[Text]" custT="1"/>
      <dgm:spPr/>
      <dgm:t>
        <a:bodyPr/>
        <a:lstStyle/>
        <a:p>
          <a:r>
            <a:rPr lang="en-US" sz="1200" dirty="0" smtClean="0">
              <a:latin typeface="Times New Roman" pitchFamily="18" charset="0"/>
              <a:cs typeface="Times New Roman" pitchFamily="18" charset="0"/>
            </a:rPr>
            <a:t>Allow to cool and filter with whatman filter no.1.Prepare silver nitrate solution.</a:t>
          </a:r>
          <a:endParaRPr lang="en-US" sz="1200" dirty="0">
            <a:latin typeface="Times New Roman" pitchFamily="18" charset="0"/>
            <a:cs typeface="Times New Roman" pitchFamily="18" charset="0"/>
          </a:endParaRPr>
        </a:p>
      </dgm:t>
    </dgm:pt>
    <dgm:pt modelId="{E44D79BB-DD73-458B-B0D4-941DA06EA234}" type="parTrans" cxnId="{26309937-E3CA-4588-B104-1DE8DB424B8F}">
      <dgm:prSet/>
      <dgm:spPr/>
      <dgm:t>
        <a:bodyPr/>
        <a:lstStyle/>
        <a:p>
          <a:endParaRPr lang="en-US"/>
        </a:p>
      </dgm:t>
    </dgm:pt>
    <dgm:pt modelId="{50FB4A39-5970-43AF-A53C-7047433E026A}" type="sibTrans" cxnId="{26309937-E3CA-4588-B104-1DE8DB424B8F}">
      <dgm:prSet/>
      <dgm:spPr/>
      <dgm:t>
        <a:bodyPr/>
        <a:lstStyle/>
        <a:p>
          <a:endParaRPr lang="en-US"/>
        </a:p>
      </dgm:t>
    </dgm:pt>
    <dgm:pt modelId="{D62E255D-028E-46D6-B0D7-9DDCD0D0D5EF}">
      <dgm:prSet phldrT="[Text]" custT="1"/>
      <dgm:spPr/>
      <dgm:t>
        <a:bodyPr/>
        <a:lstStyle/>
        <a:p>
          <a:r>
            <a:rPr lang="en-US" sz="1200" dirty="0" smtClean="0">
              <a:latin typeface="Times New Roman" pitchFamily="18" charset="0"/>
              <a:cs typeface="Times New Roman" pitchFamily="18" charset="0"/>
            </a:rPr>
            <a:t>Mix the flower extract and silver nitrate solution in definite ratio. Incubate it for for  8 hours on magnetic stirrer. </a:t>
          </a:r>
          <a:endParaRPr lang="en-US" sz="1200" dirty="0">
            <a:latin typeface="Times New Roman" pitchFamily="18" charset="0"/>
            <a:cs typeface="Times New Roman" pitchFamily="18" charset="0"/>
          </a:endParaRPr>
        </a:p>
      </dgm:t>
    </dgm:pt>
    <dgm:pt modelId="{04B51C06-1A0E-4255-AB8C-AF562A4334AB}" type="parTrans" cxnId="{73EFC8F3-9DE3-4EF0-9B61-ABCBE61E3AE6}">
      <dgm:prSet/>
      <dgm:spPr/>
      <dgm:t>
        <a:bodyPr/>
        <a:lstStyle/>
        <a:p>
          <a:endParaRPr lang="en-US"/>
        </a:p>
      </dgm:t>
    </dgm:pt>
    <dgm:pt modelId="{6AF6BE66-812A-41C2-A83B-9C182473C9BA}" type="sibTrans" cxnId="{73EFC8F3-9DE3-4EF0-9B61-ABCBE61E3AE6}">
      <dgm:prSet/>
      <dgm:spPr/>
      <dgm:t>
        <a:bodyPr/>
        <a:lstStyle/>
        <a:p>
          <a:endParaRPr lang="en-US"/>
        </a:p>
      </dgm:t>
    </dgm:pt>
    <dgm:pt modelId="{0B62FE91-7E6E-4ACE-8A48-3E9BFFE743BF}">
      <dgm:prSet phldrT="[Text]" custT="1"/>
      <dgm:spPr/>
      <dgm:t>
        <a:bodyPr/>
        <a:lstStyle/>
        <a:p>
          <a:r>
            <a:rPr lang="en-US" sz="1200" dirty="0" smtClean="0">
              <a:latin typeface="Times New Roman" pitchFamily="18" charset="0"/>
              <a:cs typeface="Times New Roman" pitchFamily="18" charset="0"/>
            </a:rPr>
            <a:t>Observe color. Brown color indicate formation of silver nanoparticles. Allow it to further analysis.</a:t>
          </a:r>
          <a:endParaRPr lang="en-US" sz="1200" dirty="0">
            <a:latin typeface="Times New Roman" pitchFamily="18" charset="0"/>
            <a:cs typeface="Times New Roman" pitchFamily="18" charset="0"/>
          </a:endParaRPr>
        </a:p>
      </dgm:t>
    </dgm:pt>
    <dgm:pt modelId="{1D7C36CF-A1A3-487D-8627-08F43C3ABAC2}" type="parTrans" cxnId="{CBB8FBE3-FFC6-4147-97D4-8E06F0BE588D}">
      <dgm:prSet/>
      <dgm:spPr/>
      <dgm:t>
        <a:bodyPr/>
        <a:lstStyle/>
        <a:p>
          <a:endParaRPr lang="en-US"/>
        </a:p>
      </dgm:t>
    </dgm:pt>
    <dgm:pt modelId="{39B1BE80-042C-4400-B356-EF1614B056F0}" type="sibTrans" cxnId="{CBB8FBE3-FFC6-4147-97D4-8E06F0BE588D}">
      <dgm:prSet/>
      <dgm:spPr/>
      <dgm:t>
        <a:bodyPr/>
        <a:lstStyle/>
        <a:p>
          <a:endParaRPr lang="en-US"/>
        </a:p>
      </dgm:t>
    </dgm:pt>
    <dgm:pt modelId="{D1E27A7E-A588-4191-BC5A-F2B5BCFA10E5}">
      <dgm:prSet phldrT="[Text]" custT="1"/>
      <dgm:spPr/>
      <dgm:t>
        <a:bodyPr/>
        <a:lstStyle/>
        <a:p>
          <a:r>
            <a:rPr lang="en-US" sz="1200" dirty="0" smtClean="0">
              <a:latin typeface="Times New Roman" pitchFamily="18" charset="0"/>
              <a:cs typeface="Times New Roman" pitchFamily="18" charset="0"/>
            </a:rPr>
            <a:t>UV  Visible Spectra Analysis</a:t>
          </a:r>
          <a:endParaRPr lang="en-US" sz="1200" dirty="0">
            <a:latin typeface="Times New Roman" pitchFamily="18" charset="0"/>
            <a:cs typeface="Times New Roman" pitchFamily="18" charset="0"/>
          </a:endParaRPr>
        </a:p>
      </dgm:t>
    </dgm:pt>
    <dgm:pt modelId="{0C937D9A-5921-470E-877C-EDA930BED8EE}" type="parTrans" cxnId="{556F6D16-A433-4331-9A00-262F03731C12}">
      <dgm:prSet/>
      <dgm:spPr/>
      <dgm:t>
        <a:bodyPr/>
        <a:lstStyle/>
        <a:p>
          <a:endParaRPr lang="en-US"/>
        </a:p>
      </dgm:t>
    </dgm:pt>
    <dgm:pt modelId="{25A54323-155E-4EC2-8F52-7968848B4587}" type="sibTrans" cxnId="{556F6D16-A433-4331-9A00-262F03731C12}">
      <dgm:prSet/>
      <dgm:spPr/>
      <dgm:t>
        <a:bodyPr/>
        <a:lstStyle/>
        <a:p>
          <a:endParaRPr lang="en-US"/>
        </a:p>
      </dgm:t>
    </dgm:pt>
    <dgm:pt modelId="{5DF8F6C2-7FAA-48DA-849A-50580493234B}">
      <dgm:prSet phldrT="[Text]" custT="1"/>
      <dgm:spPr/>
      <dgm:t>
        <a:bodyPr/>
        <a:lstStyle/>
        <a:p>
          <a:r>
            <a:rPr lang="en-US" sz="1200" dirty="0" smtClean="0">
              <a:latin typeface="Times New Roman" pitchFamily="18" charset="0"/>
              <a:cs typeface="Times New Roman" pitchFamily="18" charset="0"/>
            </a:rPr>
            <a:t>X-ray Differaction (XRD) Analysis</a:t>
          </a:r>
          <a:endParaRPr lang="en-US" sz="1200" dirty="0">
            <a:latin typeface="Times New Roman" pitchFamily="18" charset="0"/>
            <a:cs typeface="Times New Roman" pitchFamily="18" charset="0"/>
          </a:endParaRPr>
        </a:p>
      </dgm:t>
    </dgm:pt>
    <dgm:pt modelId="{88ECA1C8-263B-4BED-9D47-A58D28D2729E}" type="parTrans" cxnId="{D208DD15-A045-4539-AF85-5ACFE6C95920}">
      <dgm:prSet/>
      <dgm:spPr/>
      <dgm:t>
        <a:bodyPr/>
        <a:lstStyle/>
        <a:p>
          <a:endParaRPr lang="en-US"/>
        </a:p>
      </dgm:t>
    </dgm:pt>
    <dgm:pt modelId="{A8951D1B-14FD-41E5-83FD-FC28E06FA6C5}" type="sibTrans" cxnId="{D208DD15-A045-4539-AF85-5ACFE6C95920}">
      <dgm:prSet/>
      <dgm:spPr/>
      <dgm:t>
        <a:bodyPr/>
        <a:lstStyle/>
        <a:p>
          <a:endParaRPr lang="en-US"/>
        </a:p>
      </dgm:t>
    </dgm:pt>
    <dgm:pt modelId="{B4AB310B-7523-40DA-B28A-5AA92F44C06C}">
      <dgm:prSet phldrT="[Text]" custT="1"/>
      <dgm:spPr/>
      <dgm:t>
        <a:bodyPr/>
        <a:lstStyle/>
        <a:p>
          <a:r>
            <a:rPr lang="en-US" sz="1200" dirty="0" smtClean="0">
              <a:latin typeface="Times New Roman" pitchFamily="18" charset="0"/>
              <a:cs typeface="Times New Roman" pitchFamily="18" charset="0"/>
            </a:rPr>
            <a:t>Scanning Electron Microscope ( SEM) Analysis</a:t>
          </a:r>
          <a:endParaRPr lang="en-US" sz="1200" dirty="0">
            <a:latin typeface="Times New Roman" pitchFamily="18" charset="0"/>
            <a:cs typeface="Times New Roman" pitchFamily="18" charset="0"/>
          </a:endParaRPr>
        </a:p>
      </dgm:t>
    </dgm:pt>
    <dgm:pt modelId="{5B1DDC2E-524F-49A1-9288-D3B05C61FCB0}" type="parTrans" cxnId="{12F93605-D354-46FA-AE49-DC818A4FBE78}">
      <dgm:prSet/>
      <dgm:spPr/>
      <dgm:t>
        <a:bodyPr/>
        <a:lstStyle/>
        <a:p>
          <a:endParaRPr lang="en-US"/>
        </a:p>
      </dgm:t>
    </dgm:pt>
    <dgm:pt modelId="{0AB64C6A-6517-48EB-9791-0C2EF723BB2A}" type="sibTrans" cxnId="{12F93605-D354-46FA-AE49-DC818A4FBE78}">
      <dgm:prSet/>
      <dgm:spPr/>
      <dgm:t>
        <a:bodyPr/>
        <a:lstStyle/>
        <a:p>
          <a:endParaRPr lang="en-US"/>
        </a:p>
      </dgm:t>
    </dgm:pt>
    <dgm:pt modelId="{EFB22B5C-F9E7-4D41-855B-E18BEC3B2954}">
      <dgm:prSet phldrT="[Text]" custT="1"/>
      <dgm:spPr/>
      <dgm:t>
        <a:bodyPr/>
        <a:lstStyle/>
        <a:p>
          <a:r>
            <a:rPr lang="en-US" sz="1200" dirty="0" smtClean="0">
              <a:latin typeface="Times New Roman" pitchFamily="18" charset="0"/>
              <a:cs typeface="Times New Roman" pitchFamily="18" charset="0"/>
            </a:rPr>
            <a:t>Fourier Transform Infrared Spectroscopy (FTIR) Analysis </a:t>
          </a:r>
          <a:endParaRPr lang="en-US" sz="1200" dirty="0">
            <a:latin typeface="Times New Roman" pitchFamily="18" charset="0"/>
            <a:cs typeface="Times New Roman" pitchFamily="18" charset="0"/>
          </a:endParaRPr>
        </a:p>
      </dgm:t>
    </dgm:pt>
    <dgm:pt modelId="{4B48B039-0C4E-4A18-9D90-3D68179713FE}" type="parTrans" cxnId="{20591914-4B58-4051-BDD3-B5C6D1BAB6C5}">
      <dgm:prSet/>
      <dgm:spPr/>
      <dgm:t>
        <a:bodyPr/>
        <a:lstStyle/>
        <a:p>
          <a:endParaRPr lang="en-US"/>
        </a:p>
      </dgm:t>
    </dgm:pt>
    <dgm:pt modelId="{A62A9E92-B9A0-4970-80D4-99F2856CB268}" type="sibTrans" cxnId="{20591914-4B58-4051-BDD3-B5C6D1BAB6C5}">
      <dgm:prSet/>
      <dgm:spPr/>
      <dgm:t>
        <a:bodyPr/>
        <a:lstStyle/>
        <a:p>
          <a:endParaRPr lang="en-US"/>
        </a:p>
      </dgm:t>
    </dgm:pt>
    <dgm:pt modelId="{E89DB1C4-519C-427F-8C45-A32CEB0ACD54}" type="pres">
      <dgm:prSet presAssocID="{6CE75FBF-0D7B-4D76-BDC3-8DC444DC4A68}" presName="Name0" presStyleCnt="0">
        <dgm:presLayoutVars>
          <dgm:dir/>
          <dgm:resizeHandles/>
        </dgm:presLayoutVars>
      </dgm:prSet>
      <dgm:spPr/>
      <dgm:t>
        <a:bodyPr/>
        <a:lstStyle/>
        <a:p>
          <a:endParaRPr lang="en-US"/>
        </a:p>
      </dgm:t>
    </dgm:pt>
    <dgm:pt modelId="{C73BD1A5-78DD-4B8D-B12F-61BE81B015D0}" type="pres">
      <dgm:prSet presAssocID="{498C18BE-D4C8-4850-9F15-299DD2904016}" presName="compNode" presStyleCnt="0"/>
      <dgm:spPr/>
    </dgm:pt>
    <dgm:pt modelId="{B7205D21-C458-4DC2-9CCE-3C75074296F8}" type="pres">
      <dgm:prSet presAssocID="{498C18BE-D4C8-4850-9F15-299DD2904016}" presName="dummyConnPt" presStyleCnt="0"/>
      <dgm:spPr/>
    </dgm:pt>
    <dgm:pt modelId="{BDAE7BEF-C8D7-4FEE-ADEB-B839B87B452E}" type="pres">
      <dgm:prSet presAssocID="{498C18BE-D4C8-4850-9F15-299DD2904016}" presName="node" presStyleLbl="node1" presStyleIdx="0" presStyleCnt="9">
        <dgm:presLayoutVars>
          <dgm:bulletEnabled val="1"/>
        </dgm:presLayoutVars>
      </dgm:prSet>
      <dgm:spPr/>
      <dgm:t>
        <a:bodyPr/>
        <a:lstStyle/>
        <a:p>
          <a:endParaRPr lang="en-US"/>
        </a:p>
      </dgm:t>
    </dgm:pt>
    <dgm:pt modelId="{88A27AF2-6FF0-40B4-BF29-1CC328CF2094}" type="pres">
      <dgm:prSet presAssocID="{4708C260-8B9A-4BD2-A385-BD51C56D3C94}" presName="sibTrans" presStyleLbl="bgSibTrans2D1" presStyleIdx="0" presStyleCnt="8"/>
      <dgm:spPr/>
      <dgm:t>
        <a:bodyPr/>
        <a:lstStyle/>
        <a:p>
          <a:endParaRPr lang="en-US"/>
        </a:p>
      </dgm:t>
    </dgm:pt>
    <dgm:pt modelId="{276E63E2-1D7F-46C8-9B5A-AC596E73A09C}" type="pres">
      <dgm:prSet presAssocID="{0D0C8FC0-913B-4332-804D-49D069797D29}" presName="compNode" presStyleCnt="0"/>
      <dgm:spPr/>
    </dgm:pt>
    <dgm:pt modelId="{6E95B6D6-35DD-43E7-BF2B-F57A092D4389}" type="pres">
      <dgm:prSet presAssocID="{0D0C8FC0-913B-4332-804D-49D069797D29}" presName="dummyConnPt" presStyleCnt="0"/>
      <dgm:spPr/>
    </dgm:pt>
    <dgm:pt modelId="{772C62FF-A69D-4C83-B78C-02C771C99C7C}" type="pres">
      <dgm:prSet presAssocID="{0D0C8FC0-913B-4332-804D-49D069797D29}" presName="node" presStyleLbl="node1" presStyleIdx="1" presStyleCnt="9">
        <dgm:presLayoutVars>
          <dgm:bulletEnabled val="1"/>
        </dgm:presLayoutVars>
      </dgm:prSet>
      <dgm:spPr/>
      <dgm:t>
        <a:bodyPr/>
        <a:lstStyle/>
        <a:p>
          <a:endParaRPr lang="en-US"/>
        </a:p>
      </dgm:t>
    </dgm:pt>
    <dgm:pt modelId="{16D3B3EE-0101-4843-AF05-8B86188FC000}" type="pres">
      <dgm:prSet presAssocID="{B5B49687-A406-41F1-BBF4-36BA32D67496}" presName="sibTrans" presStyleLbl="bgSibTrans2D1" presStyleIdx="1" presStyleCnt="8"/>
      <dgm:spPr/>
      <dgm:t>
        <a:bodyPr/>
        <a:lstStyle/>
        <a:p>
          <a:endParaRPr lang="en-US"/>
        </a:p>
      </dgm:t>
    </dgm:pt>
    <dgm:pt modelId="{BAB686BF-7967-447D-B2AC-37E500AA80BE}" type="pres">
      <dgm:prSet presAssocID="{54D8F77C-3D24-4037-A99C-6947DE7AA710}" presName="compNode" presStyleCnt="0"/>
      <dgm:spPr/>
    </dgm:pt>
    <dgm:pt modelId="{09C323FE-0A57-4A89-B11B-9ADE6E124FA3}" type="pres">
      <dgm:prSet presAssocID="{54D8F77C-3D24-4037-A99C-6947DE7AA710}" presName="dummyConnPt" presStyleCnt="0"/>
      <dgm:spPr/>
    </dgm:pt>
    <dgm:pt modelId="{538DA006-58D1-4953-B659-71DE18A53957}" type="pres">
      <dgm:prSet presAssocID="{54D8F77C-3D24-4037-A99C-6947DE7AA710}" presName="node" presStyleLbl="node1" presStyleIdx="2" presStyleCnt="9">
        <dgm:presLayoutVars>
          <dgm:bulletEnabled val="1"/>
        </dgm:presLayoutVars>
      </dgm:prSet>
      <dgm:spPr/>
      <dgm:t>
        <a:bodyPr/>
        <a:lstStyle/>
        <a:p>
          <a:endParaRPr lang="en-US"/>
        </a:p>
      </dgm:t>
    </dgm:pt>
    <dgm:pt modelId="{E5CDB93D-8082-4198-9EBC-EDF83323A15A}" type="pres">
      <dgm:prSet presAssocID="{50FB4A39-5970-43AF-A53C-7047433E026A}" presName="sibTrans" presStyleLbl="bgSibTrans2D1" presStyleIdx="2" presStyleCnt="8"/>
      <dgm:spPr/>
      <dgm:t>
        <a:bodyPr/>
        <a:lstStyle/>
        <a:p>
          <a:endParaRPr lang="en-US"/>
        </a:p>
      </dgm:t>
    </dgm:pt>
    <dgm:pt modelId="{A0DC341B-69A0-441C-BFBC-4B26255396E5}" type="pres">
      <dgm:prSet presAssocID="{D62E255D-028E-46D6-B0D7-9DDCD0D0D5EF}" presName="compNode" presStyleCnt="0"/>
      <dgm:spPr/>
    </dgm:pt>
    <dgm:pt modelId="{52C093B3-C427-4299-99CD-E64E2FB73613}" type="pres">
      <dgm:prSet presAssocID="{D62E255D-028E-46D6-B0D7-9DDCD0D0D5EF}" presName="dummyConnPt" presStyleCnt="0"/>
      <dgm:spPr/>
    </dgm:pt>
    <dgm:pt modelId="{EF2EEBC3-BAA1-48CA-904D-3EEB1DF70445}" type="pres">
      <dgm:prSet presAssocID="{D62E255D-028E-46D6-B0D7-9DDCD0D0D5EF}" presName="node" presStyleLbl="node1" presStyleIdx="3" presStyleCnt="9">
        <dgm:presLayoutVars>
          <dgm:bulletEnabled val="1"/>
        </dgm:presLayoutVars>
      </dgm:prSet>
      <dgm:spPr/>
      <dgm:t>
        <a:bodyPr/>
        <a:lstStyle/>
        <a:p>
          <a:endParaRPr lang="en-US"/>
        </a:p>
      </dgm:t>
    </dgm:pt>
    <dgm:pt modelId="{E5C121E9-A13E-47D6-8BB2-1B225D5DE4FC}" type="pres">
      <dgm:prSet presAssocID="{6AF6BE66-812A-41C2-A83B-9C182473C9BA}" presName="sibTrans" presStyleLbl="bgSibTrans2D1" presStyleIdx="3" presStyleCnt="8"/>
      <dgm:spPr/>
      <dgm:t>
        <a:bodyPr/>
        <a:lstStyle/>
        <a:p>
          <a:endParaRPr lang="en-US"/>
        </a:p>
      </dgm:t>
    </dgm:pt>
    <dgm:pt modelId="{9E37E735-BAAD-4998-BDDA-15678C501927}" type="pres">
      <dgm:prSet presAssocID="{0B62FE91-7E6E-4ACE-8A48-3E9BFFE743BF}" presName="compNode" presStyleCnt="0"/>
      <dgm:spPr/>
    </dgm:pt>
    <dgm:pt modelId="{7311CD65-BB28-4A05-A9C9-1A0FB235A5C6}" type="pres">
      <dgm:prSet presAssocID="{0B62FE91-7E6E-4ACE-8A48-3E9BFFE743BF}" presName="dummyConnPt" presStyleCnt="0"/>
      <dgm:spPr/>
    </dgm:pt>
    <dgm:pt modelId="{7B567184-973A-431B-8B5E-E0F164FD79A5}" type="pres">
      <dgm:prSet presAssocID="{0B62FE91-7E6E-4ACE-8A48-3E9BFFE743BF}" presName="node" presStyleLbl="node1" presStyleIdx="4" presStyleCnt="9">
        <dgm:presLayoutVars>
          <dgm:bulletEnabled val="1"/>
        </dgm:presLayoutVars>
      </dgm:prSet>
      <dgm:spPr/>
      <dgm:t>
        <a:bodyPr/>
        <a:lstStyle/>
        <a:p>
          <a:endParaRPr lang="en-US"/>
        </a:p>
      </dgm:t>
    </dgm:pt>
    <dgm:pt modelId="{B9E09C67-26CD-4D74-B3F8-62D1C2E167C8}" type="pres">
      <dgm:prSet presAssocID="{39B1BE80-042C-4400-B356-EF1614B056F0}" presName="sibTrans" presStyleLbl="bgSibTrans2D1" presStyleIdx="4" presStyleCnt="8"/>
      <dgm:spPr/>
      <dgm:t>
        <a:bodyPr/>
        <a:lstStyle/>
        <a:p>
          <a:endParaRPr lang="en-US"/>
        </a:p>
      </dgm:t>
    </dgm:pt>
    <dgm:pt modelId="{25366CA3-0B3F-48A7-8FF8-369891333336}" type="pres">
      <dgm:prSet presAssocID="{D1E27A7E-A588-4191-BC5A-F2B5BCFA10E5}" presName="compNode" presStyleCnt="0"/>
      <dgm:spPr/>
    </dgm:pt>
    <dgm:pt modelId="{7457DDE9-5ED1-45B9-8FBB-D32E9D69B024}" type="pres">
      <dgm:prSet presAssocID="{D1E27A7E-A588-4191-BC5A-F2B5BCFA10E5}" presName="dummyConnPt" presStyleCnt="0"/>
      <dgm:spPr/>
    </dgm:pt>
    <dgm:pt modelId="{0271FA44-6EA1-414E-92A2-F3A5CD81342D}" type="pres">
      <dgm:prSet presAssocID="{D1E27A7E-A588-4191-BC5A-F2B5BCFA10E5}" presName="node" presStyleLbl="node1" presStyleIdx="5" presStyleCnt="9">
        <dgm:presLayoutVars>
          <dgm:bulletEnabled val="1"/>
        </dgm:presLayoutVars>
      </dgm:prSet>
      <dgm:spPr/>
      <dgm:t>
        <a:bodyPr/>
        <a:lstStyle/>
        <a:p>
          <a:endParaRPr lang="en-US"/>
        </a:p>
      </dgm:t>
    </dgm:pt>
    <dgm:pt modelId="{B43A78FA-6F8B-43E3-BDF7-A6E521447889}" type="pres">
      <dgm:prSet presAssocID="{25A54323-155E-4EC2-8F52-7968848B4587}" presName="sibTrans" presStyleLbl="bgSibTrans2D1" presStyleIdx="5" presStyleCnt="8"/>
      <dgm:spPr/>
      <dgm:t>
        <a:bodyPr/>
        <a:lstStyle/>
        <a:p>
          <a:endParaRPr lang="en-US"/>
        </a:p>
      </dgm:t>
    </dgm:pt>
    <dgm:pt modelId="{5495AE2E-D439-4026-8AC5-5B1B78A3AFFE}" type="pres">
      <dgm:prSet presAssocID="{5DF8F6C2-7FAA-48DA-849A-50580493234B}" presName="compNode" presStyleCnt="0"/>
      <dgm:spPr/>
    </dgm:pt>
    <dgm:pt modelId="{39B33D78-4EB4-446D-9277-D413B7F555F6}" type="pres">
      <dgm:prSet presAssocID="{5DF8F6C2-7FAA-48DA-849A-50580493234B}" presName="dummyConnPt" presStyleCnt="0"/>
      <dgm:spPr/>
    </dgm:pt>
    <dgm:pt modelId="{03727D2B-79E1-4A4B-9E81-340D97DF7110}" type="pres">
      <dgm:prSet presAssocID="{5DF8F6C2-7FAA-48DA-849A-50580493234B}" presName="node" presStyleLbl="node1" presStyleIdx="6" presStyleCnt="9">
        <dgm:presLayoutVars>
          <dgm:bulletEnabled val="1"/>
        </dgm:presLayoutVars>
      </dgm:prSet>
      <dgm:spPr/>
      <dgm:t>
        <a:bodyPr/>
        <a:lstStyle/>
        <a:p>
          <a:endParaRPr lang="en-US"/>
        </a:p>
      </dgm:t>
    </dgm:pt>
    <dgm:pt modelId="{6CA9FAF8-C9FB-4FFF-BA9A-9E012ACA055E}" type="pres">
      <dgm:prSet presAssocID="{A8951D1B-14FD-41E5-83FD-FC28E06FA6C5}" presName="sibTrans" presStyleLbl="bgSibTrans2D1" presStyleIdx="6" presStyleCnt="8"/>
      <dgm:spPr/>
      <dgm:t>
        <a:bodyPr/>
        <a:lstStyle/>
        <a:p>
          <a:endParaRPr lang="en-US"/>
        </a:p>
      </dgm:t>
    </dgm:pt>
    <dgm:pt modelId="{A3D900C1-5C37-432D-B0AF-39B23E6795B9}" type="pres">
      <dgm:prSet presAssocID="{B4AB310B-7523-40DA-B28A-5AA92F44C06C}" presName="compNode" presStyleCnt="0"/>
      <dgm:spPr/>
    </dgm:pt>
    <dgm:pt modelId="{A75BA095-3B7E-44CB-8016-2CC9BA8CB74E}" type="pres">
      <dgm:prSet presAssocID="{B4AB310B-7523-40DA-B28A-5AA92F44C06C}" presName="dummyConnPt" presStyleCnt="0"/>
      <dgm:spPr/>
    </dgm:pt>
    <dgm:pt modelId="{290EFBE7-DB30-42FC-A636-A3EA6437EACC}" type="pres">
      <dgm:prSet presAssocID="{B4AB310B-7523-40DA-B28A-5AA92F44C06C}" presName="node" presStyleLbl="node1" presStyleIdx="7" presStyleCnt="9">
        <dgm:presLayoutVars>
          <dgm:bulletEnabled val="1"/>
        </dgm:presLayoutVars>
      </dgm:prSet>
      <dgm:spPr/>
      <dgm:t>
        <a:bodyPr/>
        <a:lstStyle/>
        <a:p>
          <a:endParaRPr lang="en-US"/>
        </a:p>
      </dgm:t>
    </dgm:pt>
    <dgm:pt modelId="{D8BB21B7-6CF0-4B08-B3AE-44EE2FC92383}" type="pres">
      <dgm:prSet presAssocID="{0AB64C6A-6517-48EB-9791-0C2EF723BB2A}" presName="sibTrans" presStyleLbl="bgSibTrans2D1" presStyleIdx="7" presStyleCnt="8"/>
      <dgm:spPr/>
      <dgm:t>
        <a:bodyPr/>
        <a:lstStyle/>
        <a:p>
          <a:endParaRPr lang="en-US"/>
        </a:p>
      </dgm:t>
    </dgm:pt>
    <dgm:pt modelId="{94DFFC90-0175-4D0E-AD23-63EE26B4FD5F}" type="pres">
      <dgm:prSet presAssocID="{EFB22B5C-F9E7-4D41-855B-E18BEC3B2954}" presName="compNode" presStyleCnt="0"/>
      <dgm:spPr/>
    </dgm:pt>
    <dgm:pt modelId="{5C7614EA-6D8D-4CE4-8AB5-22448056FD33}" type="pres">
      <dgm:prSet presAssocID="{EFB22B5C-F9E7-4D41-855B-E18BEC3B2954}" presName="dummyConnPt" presStyleCnt="0"/>
      <dgm:spPr/>
    </dgm:pt>
    <dgm:pt modelId="{24F83EA9-CAFE-4E6F-B942-5EDA32E5D59B}" type="pres">
      <dgm:prSet presAssocID="{EFB22B5C-F9E7-4D41-855B-E18BEC3B2954}" presName="node" presStyleLbl="node1" presStyleIdx="8" presStyleCnt="9">
        <dgm:presLayoutVars>
          <dgm:bulletEnabled val="1"/>
        </dgm:presLayoutVars>
      </dgm:prSet>
      <dgm:spPr/>
      <dgm:t>
        <a:bodyPr/>
        <a:lstStyle/>
        <a:p>
          <a:endParaRPr lang="en-US"/>
        </a:p>
      </dgm:t>
    </dgm:pt>
  </dgm:ptLst>
  <dgm:cxnLst>
    <dgm:cxn modelId="{A207FAA0-EE4A-4164-A8B4-3FF165309438}" type="presOf" srcId="{A8951D1B-14FD-41E5-83FD-FC28E06FA6C5}" destId="{6CA9FAF8-C9FB-4FFF-BA9A-9E012ACA055E}" srcOrd="0" destOrd="0" presId="urn:microsoft.com/office/officeart/2005/8/layout/bProcess4"/>
    <dgm:cxn modelId="{FECA578D-4050-4DE8-86ED-0B6150A3187C}" type="presOf" srcId="{54D8F77C-3D24-4037-A99C-6947DE7AA710}" destId="{538DA006-58D1-4953-B659-71DE18A53957}" srcOrd="0" destOrd="0" presId="urn:microsoft.com/office/officeart/2005/8/layout/bProcess4"/>
    <dgm:cxn modelId="{D208DD15-A045-4539-AF85-5ACFE6C95920}" srcId="{6CE75FBF-0D7B-4D76-BDC3-8DC444DC4A68}" destId="{5DF8F6C2-7FAA-48DA-849A-50580493234B}" srcOrd="6" destOrd="0" parTransId="{88ECA1C8-263B-4BED-9D47-A58D28D2729E}" sibTransId="{A8951D1B-14FD-41E5-83FD-FC28E06FA6C5}"/>
    <dgm:cxn modelId="{85412F60-0969-442C-8762-0246ECEABC3E}" type="presOf" srcId="{B5B49687-A406-41F1-BBF4-36BA32D67496}" destId="{16D3B3EE-0101-4843-AF05-8B86188FC000}" srcOrd="0" destOrd="0" presId="urn:microsoft.com/office/officeart/2005/8/layout/bProcess4"/>
    <dgm:cxn modelId="{4ABAC46A-5072-44D7-9BD2-E3AFFFAA07CA}" type="presOf" srcId="{39B1BE80-042C-4400-B356-EF1614B056F0}" destId="{B9E09C67-26CD-4D74-B3F8-62D1C2E167C8}" srcOrd="0" destOrd="0" presId="urn:microsoft.com/office/officeart/2005/8/layout/bProcess4"/>
    <dgm:cxn modelId="{E9B6691B-084B-47DE-9CBB-05D35088461F}" type="presOf" srcId="{0AB64C6A-6517-48EB-9791-0C2EF723BB2A}" destId="{D8BB21B7-6CF0-4B08-B3AE-44EE2FC92383}" srcOrd="0" destOrd="0" presId="urn:microsoft.com/office/officeart/2005/8/layout/bProcess4"/>
    <dgm:cxn modelId="{20591914-4B58-4051-BDD3-B5C6D1BAB6C5}" srcId="{6CE75FBF-0D7B-4D76-BDC3-8DC444DC4A68}" destId="{EFB22B5C-F9E7-4D41-855B-E18BEC3B2954}" srcOrd="8" destOrd="0" parTransId="{4B48B039-0C4E-4A18-9D90-3D68179713FE}" sibTransId="{A62A9E92-B9A0-4970-80D4-99F2856CB268}"/>
    <dgm:cxn modelId="{12F93605-D354-46FA-AE49-DC818A4FBE78}" srcId="{6CE75FBF-0D7B-4D76-BDC3-8DC444DC4A68}" destId="{B4AB310B-7523-40DA-B28A-5AA92F44C06C}" srcOrd="7" destOrd="0" parTransId="{5B1DDC2E-524F-49A1-9288-D3B05C61FCB0}" sibTransId="{0AB64C6A-6517-48EB-9791-0C2EF723BB2A}"/>
    <dgm:cxn modelId="{052A63AF-05EA-46BE-8585-8DD5172F0177}" type="presOf" srcId="{B4AB310B-7523-40DA-B28A-5AA92F44C06C}" destId="{290EFBE7-DB30-42FC-A636-A3EA6437EACC}" srcOrd="0" destOrd="0" presId="urn:microsoft.com/office/officeart/2005/8/layout/bProcess4"/>
    <dgm:cxn modelId="{8FC9894B-6360-451A-A821-AE42A4A8C4B4}" type="presOf" srcId="{5DF8F6C2-7FAA-48DA-849A-50580493234B}" destId="{03727D2B-79E1-4A4B-9E81-340D97DF7110}" srcOrd="0" destOrd="0" presId="urn:microsoft.com/office/officeart/2005/8/layout/bProcess4"/>
    <dgm:cxn modelId="{2FAD047E-B4C6-4BD8-99A0-BF4191E3D91E}" type="presOf" srcId="{D62E255D-028E-46D6-B0D7-9DDCD0D0D5EF}" destId="{EF2EEBC3-BAA1-48CA-904D-3EEB1DF70445}" srcOrd="0" destOrd="0" presId="urn:microsoft.com/office/officeart/2005/8/layout/bProcess4"/>
    <dgm:cxn modelId="{7C7E2111-B6C7-41C5-BB2D-24CE6EBD8096}" type="presOf" srcId="{498C18BE-D4C8-4850-9F15-299DD2904016}" destId="{BDAE7BEF-C8D7-4FEE-ADEB-B839B87B452E}" srcOrd="0" destOrd="0" presId="urn:microsoft.com/office/officeart/2005/8/layout/bProcess4"/>
    <dgm:cxn modelId="{556F6D16-A433-4331-9A00-262F03731C12}" srcId="{6CE75FBF-0D7B-4D76-BDC3-8DC444DC4A68}" destId="{D1E27A7E-A588-4191-BC5A-F2B5BCFA10E5}" srcOrd="5" destOrd="0" parTransId="{0C937D9A-5921-470E-877C-EDA930BED8EE}" sibTransId="{25A54323-155E-4EC2-8F52-7968848B4587}"/>
    <dgm:cxn modelId="{73EFC8F3-9DE3-4EF0-9B61-ABCBE61E3AE6}" srcId="{6CE75FBF-0D7B-4D76-BDC3-8DC444DC4A68}" destId="{D62E255D-028E-46D6-B0D7-9DDCD0D0D5EF}" srcOrd="3" destOrd="0" parTransId="{04B51C06-1A0E-4255-AB8C-AF562A4334AB}" sibTransId="{6AF6BE66-812A-41C2-A83B-9C182473C9BA}"/>
    <dgm:cxn modelId="{DB6DCD44-E498-4B7C-9C04-A2C057AA0956}" type="presOf" srcId="{D1E27A7E-A588-4191-BC5A-F2B5BCFA10E5}" destId="{0271FA44-6EA1-414E-92A2-F3A5CD81342D}" srcOrd="0" destOrd="0" presId="urn:microsoft.com/office/officeart/2005/8/layout/bProcess4"/>
    <dgm:cxn modelId="{C85AC2F1-2200-48CD-AB83-E75F206E9C5A}" type="presOf" srcId="{6CE75FBF-0D7B-4D76-BDC3-8DC444DC4A68}" destId="{E89DB1C4-519C-427F-8C45-A32CEB0ACD54}" srcOrd="0" destOrd="0" presId="urn:microsoft.com/office/officeart/2005/8/layout/bProcess4"/>
    <dgm:cxn modelId="{A877F3E7-CFD2-4E01-B0AD-CF986CFB4BBA}" type="presOf" srcId="{0B62FE91-7E6E-4ACE-8A48-3E9BFFE743BF}" destId="{7B567184-973A-431B-8B5E-E0F164FD79A5}" srcOrd="0" destOrd="0" presId="urn:microsoft.com/office/officeart/2005/8/layout/bProcess4"/>
    <dgm:cxn modelId="{40C3996E-2867-4F0D-B5C8-32FB728468CD}" type="presOf" srcId="{25A54323-155E-4EC2-8F52-7968848B4587}" destId="{B43A78FA-6F8B-43E3-BDF7-A6E521447889}" srcOrd="0" destOrd="0" presId="urn:microsoft.com/office/officeart/2005/8/layout/bProcess4"/>
    <dgm:cxn modelId="{608DDA74-9427-4513-AF22-C07A930F83AB}" type="presOf" srcId="{0D0C8FC0-913B-4332-804D-49D069797D29}" destId="{772C62FF-A69D-4C83-B78C-02C771C99C7C}" srcOrd="0" destOrd="0" presId="urn:microsoft.com/office/officeart/2005/8/layout/bProcess4"/>
    <dgm:cxn modelId="{8D6CA44E-2B16-4351-B3C3-4D825E4550A3}" srcId="{6CE75FBF-0D7B-4D76-BDC3-8DC444DC4A68}" destId="{0D0C8FC0-913B-4332-804D-49D069797D29}" srcOrd="1" destOrd="0" parTransId="{8427E472-36BB-41F2-B8DB-90019B62682E}" sibTransId="{B5B49687-A406-41F1-BBF4-36BA32D67496}"/>
    <dgm:cxn modelId="{26309937-E3CA-4588-B104-1DE8DB424B8F}" srcId="{6CE75FBF-0D7B-4D76-BDC3-8DC444DC4A68}" destId="{54D8F77C-3D24-4037-A99C-6947DE7AA710}" srcOrd="2" destOrd="0" parTransId="{E44D79BB-DD73-458B-B0D4-941DA06EA234}" sibTransId="{50FB4A39-5970-43AF-A53C-7047433E026A}"/>
    <dgm:cxn modelId="{CBB8FBE3-FFC6-4147-97D4-8E06F0BE588D}" srcId="{6CE75FBF-0D7B-4D76-BDC3-8DC444DC4A68}" destId="{0B62FE91-7E6E-4ACE-8A48-3E9BFFE743BF}" srcOrd="4" destOrd="0" parTransId="{1D7C36CF-A1A3-487D-8627-08F43C3ABAC2}" sibTransId="{39B1BE80-042C-4400-B356-EF1614B056F0}"/>
    <dgm:cxn modelId="{42BA0960-324F-4B8E-8E37-10DC4D497C97}" srcId="{6CE75FBF-0D7B-4D76-BDC3-8DC444DC4A68}" destId="{498C18BE-D4C8-4850-9F15-299DD2904016}" srcOrd="0" destOrd="0" parTransId="{075A50F9-7BDB-42E2-90FB-14D7AE0221C9}" sibTransId="{4708C260-8B9A-4BD2-A385-BD51C56D3C94}"/>
    <dgm:cxn modelId="{AA11E6E0-EB59-4520-BB52-3EA63E3CC73A}" type="presOf" srcId="{EFB22B5C-F9E7-4D41-855B-E18BEC3B2954}" destId="{24F83EA9-CAFE-4E6F-B942-5EDA32E5D59B}" srcOrd="0" destOrd="0" presId="urn:microsoft.com/office/officeart/2005/8/layout/bProcess4"/>
    <dgm:cxn modelId="{5DFCE7AE-6940-42FB-BF24-241E696D97AD}" type="presOf" srcId="{4708C260-8B9A-4BD2-A385-BD51C56D3C94}" destId="{88A27AF2-6FF0-40B4-BF29-1CC328CF2094}" srcOrd="0" destOrd="0" presId="urn:microsoft.com/office/officeart/2005/8/layout/bProcess4"/>
    <dgm:cxn modelId="{84CAC19F-E455-4617-AD9E-79984379CE05}" type="presOf" srcId="{50FB4A39-5970-43AF-A53C-7047433E026A}" destId="{E5CDB93D-8082-4198-9EBC-EDF83323A15A}" srcOrd="0" destOrd="0" presId="urn:microsoft.com/office/officeart/2005/8/layout/bProcess4"/>
    <dgm:cxn modelId="{93E20747-7E15-40BD-9D78-B4FBD43FCAD5}" type="presOf" srcId="{6AF6BE66-812A-41C2-A83B-9C182473C9BA}" destId="{E5C121E9-A13E-47D6-8BB2-1B225D5DE4FC}" srcOrd="0" destOrd="0" presId="urn:microsoft.com/office/officeart/2005/8/layout/bProcess4"/>
    <dgm:cxn modelId="{39CFF2FE-3D0F-41A1-B46B-3F71A10E198E}" type="presParOf" srcId="{E89DB1C4-519C-427F-8C45-A32CEB0ACD54}" destId="{C73BD1A5-78DD-4B8D-B12F-61BE81B015D0}" srcOrd="0" destOrd="0" presId="urn:microsoft.com/office/officeart/2005/8/layout/bProcess4"/>
    <dgm:cxn modelId="{FC53A25B-9795-46BD-8A7D-E94E2344B8BE}" type="presParOf" srcId="{C73BD1A5-78DD-4B8D-B12F-61BE81B015D0}" destId="{B7205D21-C458-4DC2-9CCE-3C75074296F8}" srcOrd="0" destOrd="0" presId="urn:microsoft.com/office/officeart/2005/8/layout/bProcess4"/>
    <dgm:cxn modelId="{D1CA7FE3-869D-4D6A-8691-3FA6A38705A2}" type="presParOf" srcId="{C73BD1A5-78DD-4B8D-B12F-61BE81B015D0}" destId="{BDAE7BEF-C8D7-4FEE-ADEB-B839B87B452E}" srcOrd="1" destOrd="0" presId="urn:microsoft.com/office/officeart/2005/8/layout/bProcess4"/>
    <dgm:cxn modelId="{D72128E6-4C4E-4AC6-BDE6-CB56848A5896}" type="presParOf" srcId="{E89DB1C4-519C-427F-8C45-A32CEB0ACD54}" destId="{88A27AF2-6FF0-40B4-BF29-1CC328CF2094}" srcOrd="1" destOrd="0" presId="urn:microsoft.com/office/officeart/2005/8/layout/bProcess4"/>
    <dgm:cxn modelId="{B88CD0AC-8759-4A16-84DF-CA53A409E005}" type="presParOf" srcId="{E89DB1C4-519C-427F-8C45-A32CEB0ACD54}" destId="{276E63E2-1D7F-46C8-9B5A-AC596E73A09C}" srcOrd="2" destOrd="0" presId="urn:microsoft.com/office/officeart/2005/8/layout/bProcess4"/>
    <dgm:cxn modelId="{78073836-2370-4458-BE5A-E70CF83E1E23}" type="presParOf" srcId="{276E63E2-1D7F-46C8-9B5A-AC596E73A09C}" destId="{6E95B6D6-35DD-43E7-BF2B-F57A092D4389}" srcOrd="0" destOrd="0" presId="urn:microsoft.com/office/officeart/2005/8/layout/bProcess4"/>
    <dgm:cxn modelId="{D96B047E-7200-4C60-BA40-94FE3F8032DE}" type="presParOf" srcId="{276E63E2-1D7F-46C8-9B5A-AC596E73A09C}" destId="{772C62FF-A69D-4C83-B78C-02C771C99C7C}" srcOrd="1" destOrd="0" presId="urn:microsoft.com/office/officeart/2005/8/layout/bProcess4"/>
    <dgm:cxn modelId="{18A78C5B-DF62-4536-AD64-FFB61D3D3362}" type="presParOf" srcId="{E89DB1C4-519C-427F-8C45-A32CEB0ACD54}" destId="{16D3B3EE-0101-4843-AF05-8B86188FC000}" srcOrd="3" destOrd="0" presId="urn:microsoft.com/office/officeart/2005/8/layout/bProcess4"/>
    <dgm:cxn modelId="{A3B23676-9AFC-43FC-A045-A4DB73E46490}" type="presParOf" srcId="{E89DB1C4-519C-427F-8C45-A32CEB0ACD54}" destId="{BAB686BF-7967-447D-B2AC-37E500AA80BE}" srcOrd="4" destOrd="0" presId="urn:microsoft.com/office/officeart/2005/8/layout/bProcess4"/>
    <dgm:cxn modelId="{B60621BC-4115-4267-BF5C-DFAAC7FE815E}" type="presParOf" srcId="{BAB686BF-7967-447D-B2AC-37E500AA80BE}" destId="{09C323FE-0A57-4A89-B11B-9ADE6E124FA3}" srcOrd="0" destOrd="0" presId="urn:microsoft.com/office/officeart/2005/8/layout/bProcess4"/>
    <dgm:cxn modelId="{E9E5F5C4-B9B8-4C2D-B462-AF3BAE808EC1}" type="presParOf" srcId="{BAB686BF-7967-447D-B2AC-37E500AA80BE}" destId="{538DA006-58D1-4953-B659-71DE18A53957}" srcOrd="1" destOrd="0" presId="urn:microsoft.com/office/officeart/2005/8/layout/bProcess4"/>
    <dgm:cxn modelId="{E35EE888-D9DA-4C3B-BA8E-A39E6693B87F}" type="presParOf" srcId="{E89DB1C4-519C-427F-8C45-A32CEB0ACD54}" destId="{E5CDB93D-8082-4198-9EBC-EDF83323A15A}" srcOrd="5" destOrd="0" presId="urn:microsoft.com/office/officeart/2005/8/layout/bProcess4"/>
    <dgm:cxn modelId="{391EE1FA-83B1-46A0-BD82-5DE45AE1B712}" type="presParOf" srcId="{E89DB1C4-519C-427F-8C45-A32CEB0ACD54}" destId="{A0DC341B-69A0-441C-BFBC-4B26255396E5}" srcOrd="6" destOrd="0" presId="urn:microsoft.com/office/officeart/2005/8/layout/bProcess4"/>
    <dgm:cxn modelId="{79A5CAB0-6469-47D3-AC55-60C6834AEF26}" type="presParOf" srcId="{A0DC341B-69A0-441C-BFBC-4B26255396E5}" destId="{52C093B3-C427-4299-99CD-E64E2FB73613}" srcOrd="0" destOrd="0" presId="urn:microsoft.com/office/officeart/2005/8/layout/bProcess4"/>
    <dgm:cxn modelId="{EB9BD489-CFA3-4EA7-8E87-89486438278C}" type="presParOf" srcId="{A0DC341B-69A0-441C-BFBC-4B26255396E5}" destId="{EF2EEBC3-BAA1-48CA-904D-3EEB1DF70445}" srcOrd="1" destOrd="0" presId="urn:microsoft.com/office/officeart/2005/8/layout/bProcess4"/>
    <dgm:cxn modelId="{0694A20E-01E6-4686-B1B2-F63D3F0217A6}" type="presParOf" srcId="{E89DB1C4-519C-427F-8C45-A32CEB0ACD54}" destId="{E5C121E9-A13E-47D6-8BB2-1B225D5DE4FC}" srcOrd="7" destOrd="0" presId="urn:microsoft.com/office/officeart/2005/8/layout/bProcess4"/>
    <dgm:cxn modelId="{84044E71-5488-4274-97E1-D3FDEDDAAF48}" type="presParOf" srcId="{E89DB1C4-519C-427F-8C45-A32CEB0ACD54}" destId="{9E37E735-BAAD-4998-BDDA-15678C501927}" srcOrd="8" destOrd="0" presId="urn:microsoft.com/office/officeart/2005/8/layout/bProcess4"/>
    <dgm:cxn modelId="{33BF5B92-C79B-4372-BE69-CB236F108452}" type="presParOf" srcId="{9E37E735-BAAD-4998-BDDA-15678C501927}" destId="{7311CD65-BB28-4A05-A9C9-1A0FB235A5C6}" srcOrd="0" destOrd="0" presId="urn:microsoft.com/office/officeart/2005/8/layout/bProcess4"/>
    <dgm:cxn modelId="{16D482B5-79BD-4FD2-AEA3-8F98D2BC730E}" type="presParOf" srcId="{9E37E735-BAAD-4998-BDDA-15678C501927}" destId="{7B567184-973A-431B-8B5E-E0F164FD79A5}" srcOrd="1" destOrd="0" presId="urn:microsoft.com/office/officeart/2005/8/layout/bProcess4"/>
    <dgm:cxn modelId="{40C4D0C5-C4D0-4404-BA92-6F7B38668B94}" type="presParOf" srcId="{E89DB1C4-519C-427F-8C45-A32CEB0ACD54}" destId="{B9E09C67-26CD-4D74-B3F8-62D1C2E167C8}" srcOrd="9" destOrd="0" presId="urn:microsoft.com/office/officeart/2005/8/layout/bProcess4"/>
    <dgm:cxn modelId="{53420A23-2EA2-4777-9C21-4D9880CEE67D}" type="presParOf" srcId="{E89DB1C4-519C-427F-8C45-A32CEB0ACD54}" destId="{25366CA3-0B3F-48A7-8FF8-369891333336}" srcOrd="10" destOrd="0" presId="urn:microsoft.com/office/officeart/2005/8/layout/bProcess4"/>
    <dgm:cxn modelId="{5E3F0DA5-6978-4CE5-B84D-A13B72FA6847}" type="presParOf" srcId="{25366CA3-0B3F-48A7-8FF8-369891333336}" destId="{7457DDE9-5ED1-45B9-8FBB-D32E9D69B024}" srcOrd="0" destOrd="0" presId="urn:microsoft.com/office/officeart/2005/8/layout/bProcess4"/>
    <dgm:cxn modelId="{2DF0CE39-9835-4908-868A-1478DF40559F}" type="presParOf" srcId="{25366CA3-0B3F-48A7-8FF8-369891333336}" destId="{0271FA44-6EA1-414E-92A2-F3A5CD81342D}" srcOrd="1" destOrd="0" presId="urn:microsoft.com/office/officeart/2005/8/layout/bProcess4"/>
    <dgm:cxn modelId="{5B521C69-DBCA-4685-B27D-973F6A568AA9}" type="presParOf" srcId="{E89DB1C4-519C-427F-8C45-A32CEB0ACD54}" destId="{B43A78FA-6F8B-43E3-BDF7-A6E521447889}" srcOrd="11" destOrd="0" presId="urn:microsoft.com/office/officeart/2005/8/layout/bProcess4"/>
    <dgm:cxn modelId="{58AF445B-7720-4420-8E9F-3B5F71930E44}" type="presParOf" srcId="{E89DB1C4-519C-427F-8C45-A32CEB0ACD54}" destId="{5495AE2E-D439-4026-8AC5-5B1B78A3AFFE}" srcOrd="12" destOrd="0" presId="urn:microsoft.com/office/officeart/2005/8/layout/bProcess4"/>
    <dgm:cxn modelId="{8AA55DE3-4CC8-49AE-97FE-8AFEBB89A4F2}" type="presParOf" srcId="{5495AE2E-D439-4026-8AC5-5B1B78A3AFFE}" destId="{39B33D78-4EB4-446D-9277-D413B7F555F6}" srcOrd="0" destOrd="0" presId="urn:microsoft.com/office/officeart/2005/8/layout/bProcess4"/>
    <dgm:cxn modelId="{AFF897E2-90A8-405F-9198-9C764E8CFFA0}" type="presParOf" srcId="{5495AE2E-D439-4026-8AC5-5B1B78A3AFFE}" destId="{03727D2B-79E1-4A4B-9E81-340D97DF7110}" srcOrd="1" destOrd="0" presId="urn:microsoft.com/office/officeart/2005/8/layout/bProcess4"/>
    <dgm:cxn modelId="{C8299661-AA04-4B5F-A9B0-CC3967D4E896}" type="presParOf" srcId="{E89DB1C4-519C-427F-8C45-A32CEB0ACD54}" destId="{6CA9FAF8-C9FB-4FFF-BA9A-9E012ACA055E}" srcOrd="13" destOrd="0" presId="urn:microsoft.com/office/officeart/2005/8/layout/bProcess4"/>
    <dgm:cxn modelId="{00AC0E07-310C-4DEF-9A7D-C246CD081C1A}" type="presParOf" srcId="{E89DB1C4-519C-427F-8C45-A32CEB0ACD54}" destId="{A3D900C1-5C37-432D-B0AF-39B23E6795B9}" srcOrd="14" destOrd="0" presId="urn:microsoft.com/office/officeart/2005/8/layout/bProcess4"/>
    <dgm:cxn modelId="{A101B52E-2D41-4666-85DA-3C9B1A4C5E27}" type="presParOf" srcId="{A3D900C1-5C37-432D-B0AF-39B23E6795B9}" destId="{A75BA095-3B7E-44CB-8016-2CC9BA8CB74E}" srcOrd="0" destOrd="0" presId="urn:microsoft.com/office/officeart/2005/8/layout/bProcess4"/>
    <dgm:cxn modelId="{9B5148B1-2B7C-4727-95F8-D252DDC6ECE5}" type="presParOf" srcId="{A3D900C1-5C37-432D-B0AF-39B23E6795B9}" destId="{290EFBE7-DB30-42FC-A636-A3EA6437EACC}" srcOrd="1" destOrd="0" presId="urn:microsoft.com/office/officeart/2005/8/layout/bProcess4"/>
    <dgm:cxn modelId="{AB442157-3F9F-46C1-AB90-930F0DD97BBB}" type="presParOf" srcId="{E89DB1C4-519C-427F-8C45-A32CEB0ACD54}" destId="{D8BB21B7-6CF0-4B08-B3AE-44EE2FC92383}" srcOrd="15" destOrd="0" presId="urn:microsoft.com/office/officeart/2005/8/layout/bProcess4"/>
    <dgm:cxn modelId="{5B66EE93-F71F-4D35-AB72-6F5745626631}" type="presParOf" srcId="{E89DB1C4-519C-427F-8C45-A32CEB0ACD54}" destId="{94DFFC90-0175-4D0E-AD23-63EE26B4FD5F}" srcOrd="16" destOrd="0" presId="urn:microsoft.com/office/officeart/2005/8/layout/bProcess4"/>
    <dgm:cxn modelId="{3021399D-F6EA-4BE1-9921-E2125C5A8A28}" type="presParOf" srcId="{94DFFC90-0175-4D0E-AD23-63EE26B4FD5F}" destId="{5C7614EA-6D8D-4CE4-8AB5-22448056FD33}" srcOrd="0" destOrd="0" presId="urn:microsoft.com/office/officeart/2005/8/layout/bProcess4"/>
    <dgm:cxn modelId="{320837B1-0A16-4165-9DBF-15B933849C51}" type="presParOf" srcId="{94DFFC90-0175-4D0E-AD23-63EE26B4FD5F}" destId="{24F83EA9-CAFE-4E6F-B942-5EDA32E5D59B}" srcOrd="1" destOrd="0" presId="urn:microsoft.com/office/officeart/2005/8/layout/b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2F3B12-0133-42EA-B6A3-0FB05A725648}" type="datetimeFigureOut">
              <a:rPr lang="en-US" smtClean="0"/>
              <a:pPr/>
              <a:t>15/6/2018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16EEC-8858-4201-BECA-A20B683D49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16EEC-8858-4201-BECA-A20B683D4996}"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F60207A-00F9-4D73-B558-3579C7C23311}" type="datetimeFigureOut">
              <a:rPr lang="en-US" smtClean="0"/>
              <a:pPr/>
              <a:t>15/6/2018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74AB272-E390-49B2-A6A7-CB2C9413AD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60207A-00F9-4D73-B558-3579C7C23311}" type="datetimeFigureOut">
              <a:rPr lang="en-US" smtClean="0"/>
              <a:pPr/>
              <a:t>15/6/2018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AB272-E390-49B2-A6A7-CB2C9413ADF4}" type="slidenum">
              <a:rPr lang="en-US" smtClean="0"/>
              <a:pPr/>
              <a:t>‹#›</a:t>
            </a:fld>
            <a:endParaRPr lang="en-US"/>
          </a:p>
        </p:txBody>
      </p:sp>
    </p:spTree>
  </p:cSld>
  <p:clrMapOvr>
    <a:masterClrMapping/>
  </p:clrMapOvr>
  <p:transition>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60207A-00F9-4D73-B558-3579C7C23311}" type="datetimeFigureOut">
              <a:rPr lang="en-US" smtClean="0"/>
              <a:pPr/>
              <a:t>15/6/2018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AB272-E390-49B2-A6A7-CB2C9413ADF4}" type="slidenum">
              <a:rPr lang="en-US" smtClean="0"/>
              <a:pPr/>
              <a:t>‹#›</a:t>
            </a:fld>
            <a:endParaRPr lang="en-US"/>
          </a:p>
        </p:txBody>
      </p:sp>
    </p:spTree>
  </p:cSld>
  <p:clrMapOvr>
    <a:masterClrMapping/>
  </p:clrMapOvr>
  <p:transition>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F60207A-00F9-4D73-B558-3579C7C23311}" type="datetimeFigureOut">
              <a:rPr lang="en-US" smtClean="0"/>
              <a:pPr/>
              <a:t>15/6/2018</a:t>
            </a:fld>
            <a:endParaRPr lang="en-US"/>
          </a:p>
        </p:txBody>
      </p:sp>
      <p:sp>
        <p:nvSpPr>
          <p:cNvPr id="9" name="Slide Number Placeholder 8"/>
          <p:cNvSpPr>
            <a:spLocks noGrp="1"/>
          </p:cNvSpPr>
          <p:nvPr>
            <p:ph type="sldNum" sz="quarter" idx="15"/>
          </p:nvPr>
        </p:nvSpPr>
        <p:spPr/>
        <p:txBody>
          <a:bodyPr rtlCol="0"/>
          <a:lstStyle/>
          <a:p>
            <a:fld id="{174AB272-E390-49B2-A6A7-CB2C9413ADF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60207A-00F9-4D73-B558-3579C7C23311}" type="datetimeFigureOut">
              <a:rPr lang="en-US" smtClean="0"/>
              <a:pPr/>
              <a:t>15/6/2018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74AB272-E390-49B2-A6A7-CB2C9413AD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F60207A-00F9-4D73-B558-3579C7C23311}" type="datetimeFigureOut">
              <a:rPr lang="en-US" smtClean="0"/>
              <a:pPr/>
              <a:t>15/6/2018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AB272-E390-49B2-A6A7-CB2C9413ADF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F60207A-00F9-4D73-B558-3579C7C23311}" type="datetimeFigureOut">
              <a:rPr lang="en-US" smtClean="0"/>
              <a:pPr/>
              <a:t>15/6/2018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AB272-E390-49B2-A6A7-CB2C9413ADF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F60207A-00F9-4D73-B558-3579C7C23311}" type="datetimeFigureOut">
              <a:rPr lang="en-US" smtClean="0"/>
              <a:pPr/>
              <a:t>15/6/2018</a:t>
            </a:fld>
            <a:endParaRPr lang="en-US"/>
          </a:p>
        </p:txBody>
      </p:sp>
      <p:sp>
        <p:nvSpPr>
          <p:cNvPr id="7" name="Slide Number Placeholder 6"/>
          <p:cNvSpPr>
            <a:spLocks noGrp="1"/>
          </p:cNvSpPr>
          <p:nvPr>
            <p:ph type="sldNum" sz="quarter" idx="11"/>
          </p:nvPr>
        </p:nvSpPr>
        <p:spPr/>
        <p:txBody>
          <a:bodyPr rtlCol="0"/>
          <a:lstStyle/>
          <a:p>
            <a:fld id="{174AB272-E390-49B2-A6A7-CB2C9413ADF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0207A-00F9-4D73-B558-3579C7C23311}" type="datetimeFigureOut">
              <a:rPr lang="en-US" smtClean="0"/>
              <a:pPr/>
              <a:t>15/6/2018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AB272-E390-49B2-A6A7-CB2C9413ADF4}" type="slidenum">
              <a:rPr lang="en-US" smtClean="0"/>
              <a:pPr/>
              <a:t>‹#›</a:t>
            </a:fld>
            <a:endParaRPr lang="en-US"/>
          </a:p>
        </p:txBody>
      </p:sp>
    </p:spTree>
  </p:cSld>
  <p:clrMapOvr>
    <a:masterClrMapping/>
  </p:clrMapOvr>
  <p:transition>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F60207A-00F9-4D73-B558-3579C7C23311}" type="datetimeFigureOut">
              <a:rPr lang="en-US" smtClean="0"/>
              <a:pPr/>
              <a:t>15/6/2018</a:t>
            </a:fld>
            <a:endParaRPr lang="en-US"/>
          </a:p>
        </p:txBody>
      </p:sp>
      <p:sp>
        <p:nvSpPr>
          <p:cNvPr id="22" name="Slide Number Placeholder 21"/>
          <p:cNvSpPr>
            <a:spLocks noGrp="1"/>
          </p:cNvSpPr>
          <p:nvPr>
            <p:ph type="sldNum" sz="quarter" idx="15"/>
          </p:nvPr>
        </p:nvSpPr>
        <p:spPr/>
        <p:txBody>
          <a:bodyPr rtlCol="0"/>
          <a:lstStyle/>
          <a:p>
            <a:fld id="{174AB272-E390-49B2-A6A7-CB2C9413ADF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60207A-00F9-4D73-B558-3579C7C23311}" type="datetimeFigureOut">
              <a:rPr lang="en-US" smtClean="0"/>
              <a:pPr/>
              <a:t>15/6/2018</a:t>
            </a:fld>
            <a:endParaRPr lang="en-US"/>
          </a:p>
        </p:txBody>
      </p:sp>
      <p:sp>
        <p:nvSpPr>
          <p:cNvPr id="18" name="Slide Number Placeholder 17"/>
          <p:cNvSpPr>
            <a:spLocks noGrp="1"/>
          </p:cNvSpPr>
          <p:nvPr>
            <p:ph type="sldNum" sz="quarter" idx="11"/>
          </p:nvPr>
        </p:nvSpPr>
        <p:spPr/>
        <p:txBody>
          <a:bodyPr rtlCol="0"/>
          <a:lstStyle/>
          <a:p>
            <a:fld id="{174AB272-E390-49B2-A6A7-CB2C9413ADF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60207A-00F9-4D73-B558-3579C7C23311}" type="datetimeFigureOut">
              <a:rPr lang="en-US" smtClean="0"/>
              <a:pPr/>
              <a:t>15/6/2018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74AB272-E390-49B2-A6A7-CB2C9413AD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ransition>
    <p:cover dir="d"/>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1630362"/>
          </a:xfrm>
        </p:spPr>
        <p:txBody>
          <a:bodyPr>
            <a:noAutofit/>
          </a:bodyPr>
          <a:lstStyle/>
          <a:p>
            <a:r>
              <a:rPr lang="en-US" sz="2800" b="1" dirty="0" smtClean="0">
                <a:solidFill>
                  <a:srgbClr val="00B0F0"/>
                </a:solidFill>
                <a:latin typeface="Times New Roman" pitchFamily="18" charset="0"/>
                <a:cs typeface="Times New Roman" pitchFamily="18" charset="0"/>
              </a:rPr>
              <a:t>Biosynthesis and Antimicrobial Activity of Silver Nanoparticles Using a Flower Extract Of </a:t>
            </a:r>
            <a:r>
              <a:rPr lang="en-US" sz="2800" b="1" i="1" dirty="0" smtClean="0">
                <a:solidFill>
                  <a:srgbClr val="00B0F0"/>
                </a:solidFill>
                <a:latin typeface="Times New Roman" pitchFamily="18" charset="0"/>
                <a:cs typeface="Times New Roman" pitchFamily="18" charset="0"/>
              </a:rPr>
              <a:t>Calotropis procera </a:t>
            </a:r>
            <a:endParaRPr lang="en-US" sz="2800" b="1" i="1" dirty="0">
              <a:solidFill>
                <a:srgbClr val="00B0F0"/>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600201"/>
            <a:ext cx="3733800" cy="3886199"/>
          </a:xfrm>
        </p:spPr>
        <p:txBody>
          <a:bodyPr>
            <a:normAutofit lnSpcReduction="10000"/>
          </a:bodyPr>
          <a:lstStyle/>
          <a:p>
            <a:pPr>
              <a:buNone/>
            </a:pPr>
            <a:endParaRPr lang="en-US" sz="1600" dirty="0" smtClean="0">
              <a:solidFill>
                <a:schemeClr val="accent5">
                  <a:lumMod val="75000"/>
                </a:schemeClr>
              </a:solidFill>
              <a:latin typeface="Times New Roman" pitchFamily="18" charset="0"/>
              <a:cs typeface="Times New Roman" pitchFamily="18" charset="0"/>
            </a:endParaRPr>
          </a:p>
          <a:p>
            <a:pPr>
              <a:buNone/>
            </a:pPr>
            <a:endParaRPr lang="en-US" sz="1600" dirty="0" smtClean="0">
              <a:solidFill>
                <a:schemeClr val="accent5">
                  <a:lumMod val="75000"/>
                </a:schemeClr>
              </a:solidFill>
              <a:latin typeface="Times New Roman" pitchFamily="18" charset="0"/>
              <a:cs typeface="Times New Roman" pitchFamily="18" charset="0"/>
            </a:endParaRPr>
          </a:p>
          <a:p>
            <a:pPr>
              <a:buNone/>
            </a:pPr>
            <a:endParaRPr lang="en-US" sz="1600" dirty="0" smtClean="0">
              <a:solidFill>
                <a:schemeClr val="accent5">
                  <a:lumMod val="75000"/>
                </a:schemeClr>
              </a:solidFill>
              <a:latin typeface="Times New Roman" pitchFamily="18" charset="0"/>
              <a:cs typeface="Times New Roman" pitchFamily="18" charset="0"/>
            </a:endParaRPr>
          </a:p>
          <a:p>
            <a:pPr>
              <a:buNone/>
            </a:pPr>
            <a:endParaRPr lang="en-US" sz="1600" dirty="0" smtClean="0">
              <a:solidFill>
                <a:schemeClr val="accent5">
                  <a:lumMod val="75000"/>
                </a:schemeClr>
              </a:solidFill>
              <a:latin typeface="Times New Roman" pitchFamily="18" charset="0"/>
              <a:cs typeface="Times New Roman" pitchFamily="18" charset="0"/>
            </a:endParaRPr>
          </a:p>
          <a:p>
            <a:pPr>
              <a:buNone/>
            </a:pPr>
            <a:endParaRPr lang="en-US" sz="1600" dirty="0" smtClean="0">
              <a:solidFill>
                <a:schemeClr val="accent5">
                  <a:lumMod val="75000"/>
                </a:schemeClr>
              </a:solidFill>
              <a:latin typeface="Times New Roman" pitchFamily="18" charset="0"/>
              <a:cs typeface="Times New Roman" pitchFamily="18" charset="0"/>
            </a:endParaRPr>
          </a:p>
          <a:p>
            <a:pPr>
              <a:buNone/>
            </a:pPr>
            <a:endParaRPr lang="en-US" sz="1600" dirty="0" smtClean="0">
              <a:solidFill>
                <a:schemeClr val="accent5">
                  <a:lumMod val="75000"/>
                </a:schemeClr>
              </a:solidFill>
              <a:latin typeface="Times New Roman" pitchFamily="18" charset="0"/>
              <a:cs typeface="Times New Roman" pitchFamily="18" charset="0"/>
            </a:endParaRPr>
          </a:p>
          <a:p>
            <a:pPr>
              <a:buNone/>
            </a:pPr>
            <a:endParaRPr lang="en-US" sz="1600" dirty="0" smtClean="0">
              <a:solidFill>
                <a:schemeClr val="accent5">
                  <a:lumMod val="75000"/>
                </a:schemeClr>
              </a:solidFill>
              <a:latin typeface="Times New Roman" pitchFamily="18" charset="0"/>
              <a:cs typeface="Times New Roman" pitchFamily="18" charset="0"/>
            </a:endParaRPr>
          </a:p>
          <a:p>
            <a:pPr>
              <a:buNone/>
            </a:pPr>
            <a:endParaRPr lang="en-US" sz="1600" dirty="0" smtClean="0">
              <a:solidFill>
                <a:schemeClr val="accent5">
                  <a:lumMod val="75000"/>
                </a:schemeClr>
              </a:solidFill>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Presented By : Thakor Dilip  k</a:t>
            </a:r>
          </a:p>
          <a:p>
            <a:pPr>
              <a:buNone/>
            </a:pPr>
            <a:r>
              <a:rPr lang="en-US" sz="1600" b="1" dirty="0" smtClean="0">
                <a:latin typeface="Times New Roman" pitchFamily="18" charset="0"/>
                <a:cs typeface="Times New Roman" pitchFamily="18" charset="0"/>
              </a:rPr>
              <a:t>Exam No : 389</a:t>
            </a:r>
          </a:p>
          <a:p>
            <a:pPr>
              <a:buNone/>
            </a:pPr>
            <a:r>
              <a:rPr lang="en-US" sz="1600" b="1" dirty="0" smtClean="0">
                <a:latin typeface="Times New Roman" pitchFamily="18" charset="0"/>
                <a:cs typeface="Times New Roman" pitchFamily="18" charset="0"/>
              </a:rPr>
              <a:t>M.Sc Sem - 4 Microbiology</a:t>
            </a:r>
          </a:p>
          <a:p>
            <a:pPr>
              <a:buNone/>
            </a:pPr>
            <a:r>
              <a:rPr lang="en-US" sz="1600" b="1" dirty="0" smtClean="0">
                <a:latin typeface="Times New Roman" pitchFamily="18" charset="0"/>
                <a:cs typeface="Times New Roman" pitchFamily="18" charset="0"/>
              </a:rPr>
              <a:t>Department Of Life Sciences  </a:t>
            </a:r>
          </a:p>
          <a:p>
            <a:pPr>
              <a:buNone/>
            </a:pPr>
            <a:r>
              <a:rPr lang="en-US" sz="1600" b="1" dirty="0" smtClean="0">
                <a:latin typeface="Times New Roman" pitchFamily="18" charset="0"/>
                <a:cs typeface="Times New Roman" pitchFamily="18" charset="0"/>
              </a:rPr>
              <a:t>H.N.G.University, Patan</a:t>
            </a:r>
            <a:endParaRPr lang="en-US" sz="1600" b="1" dirty="0">
              <a:latin typeface="Times New Roman" pitchFamily="18" charset="0"/>
              <a:cs typeface="Times New Roman" pitchFamily="18" charset="0"/>
            </a:endParaRPr>
          </a:p>
        </p:txBody>
      </p:sp>
      <p:sp>
        <p:nvSpPr>
          <p:cNvPr id="6" name="Content Placeholder 5"/>
          <p:cNvSpPr>
            <a:spLocks noGrp="1"/>
          </p:cNvSpPr>
          <p:nvPr>
            <p:ph sz="half" idx="4294967295"/>
          </p:nvPr>
        </p:nvSpPr>
        <p:spPr>
          <a:xfrm>
            <a:off x="5181600" y="3581400"/>
            <a:ext cx="3962400" cy="2544763"/>
          </a:xfrm>
        </p:spPr>
        <p:txBody>
          <a:bodyPr>
            <a:normAutofit/>
          </a:bodyPr>
          <a:lstStyle/>
          <a:p>
            <a:pPr>
              <a:buNone/>
            </a:pPr>
            <a:endParaRPr lang="en-US" sz="1600" dirty="0" smtClean="0">
              <a:solidFill>
                <a:schemeClr val="accent5">
                  <a:lumMod val="75000"/>
                </a:schemeClr>
              </a:solidFill>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Guided By : Dr. S.A. Bhatt</a:t>
            </a:r>
          </a:p>
          <a:p>
            <a:pPr>
              <a:buNone/>
            </a:pPr>
            <a:r>
              <a:rPr lang="en-US" sz="1600" b="1" dirty="0" smtClean="0">
                <a:latin typeface="Times New Roman" pitchFamily="18" charset="0"/>
                <a:cs typeface="Times New Roman" pitchFamily="18" charset="0"/>
              </a:rPr>
              <a:t>Professor and Head,</a:t>
            </a:r>
          </a:p>
          <a:p>
            <a:pPr>
              <a:buNone/>
            </a:pPr>
            <a:r>
              <a:rPr lang="en-US" sz="1600" b="1" dirty="0" smtClean="0">
                <a:latin typeface="Times New Roman" pitchFamily="18" charset="0"/>
                <a:cs typeface="Times New Roman" pitchFamily="18" charset="0"/>
              </a:rPr>
              <a:t>Department Of Life Sciences</a:t>
            </a:r>
          </a:p>
          <a:p>
            <a:pPr>
              <a:buNone/>
            </a:pPr>
            <a:r>
              <a:rPr lang="en-US" sz="1600" b="1" dirty="0" smtClean="0">
                <a:latin typeface="Times New Roman" pitchFamily="18" charset="0"/>
                <a:cs typeface="Times New Roman" pitchFamily="18" charset="0"/>
              </a:rPr>
              <a:t>H.N.G.University, Patan</a:t>
            </a:r>
            <a:endParaRPr lang="en-US" sz="1600" b="1" dirty="0">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chemeClr val="accent2"/>
                </a:solidFill>
                <a:latin typeface="Times New Roman" pitchFamily="18" charset="0"/>
                <a:cs typeface="Times New Roman" pitchFamily="18" charset="0"/>
              </a:rPr>
              <a:t>Fourier Transform Infrared Spectroscopy (FTIR) Analysis</a:t>
            </a:r>
            <a:endParaRPr lang="en-US" sz="3200" b="1" dirty="0">
              <a:solidFill>
                <a:schemeClr val="accent2"/>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533400" y="1752596"/>
          <a:ext cx="7467602" cy="4648204"/>
        </p:xfrm>
        <a:graphic>
          <a:graphicData uri="http://schemas.openxmlformats.org/drawingml/2006/table">
            <a:tbl>
              <a:tblPr/>
              <a:tblGrid>
                <a:gridCol w="1927685"/>
                <a:gridCol w="2482073"/>
                <a:gridCol w="3057844"/>
              </a:tblGrid>
              <a:tr h="517844">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Range</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latin typeface="Times New Roman"/>
                          <a:ea typeface="Calibri"/>
                          <a:cs typeface="Times New Roman"/>
                        </a:rPr>
                        <a:t>Obtain Frequency</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latin typeface="Times New Roman"/>
                          <a:ea typeface="Calibri"/>
                          <a:cs typeface="Times New Roman"/>
                        </a:rPr>
                        <a:t>Possible Group</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844">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3400 -3550</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3420</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latin typeface="Times New Roman"/>
                          <a:ea typeface="Calibri"/>
                          <a:cs typeface="Times New Roman"/>
                        </a:rPr>
                        <a:t>N-H (Primary amine group)</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844">
                <a:tc>
                  <a:txBody>
                    <a:bodyPr/>
                    <a:lstStyle/>
                    <a:p>
                      <a:pPr marL="0" marR="0" algn="ctr">
                        <a:spcBef>
                          <a:spcPts val="0"/>
                        </a:spcBef>
                        <a:spcAft>
                          <a:spcPts val="0"/>
                        </a:spcAft>
                      </a:pPr>
                      <a:r>
                        <a:rPr lang="en-US" sz="1400">
                          <a:solidFill>
                            <a:srgbClr val="000000"/>
                          </a:solidFill>
                          <a:latin typeface="Times New Roman"/>
                          <a:ea typeface="Calibri"/>
                          <a:cs typeface="Times New Roman"/>
                        </a:rPr>
                        <a:t>2850- 3000</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2935</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latin typeface="Times New Roman"/>
                          <a:ea typeface="Calibri"/>
                          <a:cs typeface="Times New Roman"/>
                        </a:rPr>
                        <a:t>CH</a:t>
                      </a:r>
                      <a:r>
                        <a:rPr lang="en-US" sz="1000">
                          <a:solidFill>
                            <a:srgbClr val="000000"/>
                          </a:solidFill>
                          <a:latin typeface="Times New Roman"/>
                          <a:ea typeface="Calibri"/>
                          <a:cs typeface="Times New Roman"/>
                        </a:rPr>
                        <a:t>3 </a:t>
                      </a:r>
                      <a:r>
                        <a:rPr lang="en-US" sz="1400">
                          <a:solidFill>
                            <a:srgbClr val="000000"/>
                          </a:solidFill>
                          <a:latin typeface="Times New Roman"/>
                          <a:ea typeface="Calibri"/>
                          <a:cs typeface="Times New Roman"/>
                        </a:rPr>
                        <a:t>(Alkane group)</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844">
                <a:tc>
                  <a:txBody>
                    <a:bodyPr/>
                    <a:lstStyle/>
                    <a:p>
                      <a:pPr marL="0" marR="0" algn="ctr">
                        <a:spcBef>
                          <a:spcPts val="0"/>
                        </a:spcBef>
                        <a:spcAft>
                          <a:spcPts val="0"/>
                        </a:spcAft>
                      </a:pPr>
                      <a:r>
                        <a:rPr lang="en-US" sz="1400">
                          <a:solidFill>
                            <a:srgbClr val="000000"/>
                          </a:solidFill>
                          <a:latin typeface="Times New Roman"/>
                          <a:ea typeface="Calibri"/>
                          <a:cs typeface="Times New Roman"/>
                        </a:rPr>
                        <a:t>2100-2250</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2097</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C-H (Stretching N-H bending)</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844">
                <a:tc>
                  <a:txBody>
                    <a:bodyPr/>
                    <a:lstStyle/>
                    <a:p>
                      <a:pPr marL="0" marR="0" algn="ctr">
                        <a:spcBef>
                          <a:spcPts val="0"/>
                        </a:spcBef>
                        <a:spcAft>
                          <a:spcPts val="0"/>
                        </a:spcAft>
                      </a:pPr>
                      <a:r>
                        <a:rPr lang="en-US" sz="1400">
                          <a:solidFill>
                            <a:srgbClr val="000000"/>
                          </a:solidFill>
                          <a:latin typeface="Times New Roman"/>
                          <a:ea typeface="Calibri"/>
                          <a:cs typeface="Times New Roman"/>
                        </a:rPr>
                        <a:t>1630-1680</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latin typeface="Times New Roman"/>
                          <a:ea typeface="Calibri"/>
                          <a:cs typeface="Times New Roman"/>
                        </a:rPr>
                        <a:t>1638</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N-H Bending</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844">
                <a:tc>
                  <a:txBody>
                    <a:bodyPr/>
                    <a:lstStyle/>
                    <a:p>
                      <a:pPr marL="0" marR="0" algn="ctr">
                        <a:spcBef>
                          <a:spcPts val="0"/>
                        </a:spcBef>
                        <a:spcAft>
                          <a:spcPts val="0"/>
                        </a:spcAft>
                      </a:pPr>
                      <a:r>
                        <a:rPr lang="en-US" sz="1400">
                          <a:solidFill>
                            <a:srgbClr val="000000"/>
                          </a:solidFill>
                          <a:latin typeface="Times New Roman"/>
                          <a:ea typeface="Calibri"/>
                          <a:cs typeface="Times New Roman"/>
                        </a:rPr>
                        <a:t>1350-1380</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latin typeface="Times New Roman"/>
                          <a:ea typeface="Calibri"/>
                          <a:cs typeface="Times New Roman"/>
                        </a:rPr>
                        <a:t>1384</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CH3 Bending</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844">
                <a:tc>
                  <a:txBody>
                    <a:bodyPr/>
                    <a:lstStyle/>
                    <a:p>
                      <a:pPr marL="0" marR="0" algn="ctr">
                        <a:spcBef>
                          <a:spcPts val="0"/>
                        </a:spcBef>
                        <a:spcAft>
                          <a:spcPts val="0"/>
                        </a:spcAft>
                      </a:pPr>
                      <a:r>
                        <a:rPr lang="en-US" sz="1400">
                          <a:solidFill>
                            <a:srgbClr val="000000"/>
                          </a:solidFill>
                          <a:latin typeface="Times New Roman"/>
                          <a:ea typeface="Calibri"/>
                          <a:cs typeface="Times New Roman"/>
                        </a:rPr>
                        <a:t>1100-1200</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1141</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C-O Group (ether group)</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7844">
                <a:tc>
                  <a:txBody>
                    <a:bodyPr/>
                    <a:lstStyle/>
                    <a:p>
                      <a:pPr marL="0" marR="0" algn="ctr">
                        <a:spcBef>
                          <a:spcPts val="0"/>
                        </a:spcBef>
                        <a:spcAft>
                          <a:spcPts val="0"/>
                        </a:spcAft>
                      </a:pPr>
                      <a:r>
                        <a:rPr lang="en-US" sz="1400">
                          <a:solidFill>
                            <a:srgbClr val="000000"/>
                          </a:solidFill>
                          <a:latin typeface="Times New Roman"/>
                          <a:ea typeface="Calibri"/>
                          <a:cs typeface="Times New Roman"/>
                        </a:rPr>
                        <a:t>1000-1050</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solidFill>
                            <a:srgbClr val="000000"/>
                          </a:solidFill>
                          <a:latin typeface="Times New Roman"/>
                          <a:ea typeface="Calibri"/>
                          <a:cs typeface="Times New Roman"/>
                        </a:rPr>
                        <a:t>1050</a:t>
                      </a:r>
                      <a:endParaRPr lang="en-US" sz="120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C-N Stretching</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5452">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600-700</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653</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latin typeface="Times New Roman"/>
                          <a:ea typeface="Calibri"/>
                          <a:cs typeface="Times New Roman"/>
                        </a:rPr>
                        <a:t>C-H Deformation</a:t>
                      </a:r>
                      <a:endParaRPr lang="en-US" sz="1200" dirty="0">
                        <a:latin typeface="Calibri"/>
                        <a:ea typeface="Calibri"/>
                        <a:cs typeface="Times New Roman"/>
                      </a:endParaRPr>
                    </a:p>
                  </a:txBody>
                  <a:tcPr marL="67887" marR="67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3553" name="Rectangle 1"/>
          <p:cNvSpPr>
            <a:spLocks noChangeArrowheads="1"/>
          </p:cNvSpPr>
          <p:nvPr/>
        </p:nvSpPr>
        <p:spPr bwMode="auto">
          <a:xfrm>
            <a:off x="1905000" y="1066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cover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ph sz="quarter" idx="4294967295"/>
          </p:nvPr>
        </p:nvGraphicFramePr>
        <p:xfrm>
          <a:off x="0" y="0"/>
          <a:ext cx="8610600" cy="6248400"/>
        </p:xfrm>
        <a:graphic>
          <a:graphicData uri="http://schemas.openxmlformats.org/presentationml/2006/ole">
            <p:oleObj spid="_x0000_s1026" name="PDF" r:id="rId3" imgW="0" imgH="0" progId="FoxitReader.Document">
              <p:embed/>
            </p:oleObj>
          </a:graphicData>
        </a:graphic>
      </p:graphicFrame>
    </p:spTree>
  </p:cSld>
  <p:clrMapOvr>
    <a:masterClrMapping/>
  </p:clrMapOvr>
  <p:transition>
    <p:cover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r>
              <a:rPr lang="en-US" sz="3200" b="1" dirty="0" smtClean="0">
                <a:solidFill>
                  <a:schemeClr val="accent2"/>
                </a:solidFill>
                <a:latin typeface="Times New Roman" pitchFamily="18" charset="0"/>
                <a:cs typeface="Times New Roman" pitchFamily="18" charset="0"/>
              </a:rPr>
              <a:t>Scanning Electron Microscopy (SEM) Analysis</a:t>
            </a:r>
            <a:endParaRPr lang="en-US" sz="3200" b="1" dirty="0">
              <a:solidFill>
                <a:schemeClr val="accent2"/>
              </a:solidFill>
              <a:latin typeface="Times New Roman" pitchFamily="18" charset="0"/>
              <a:cs typeface="Times New Roman" pitchFamily="18" charset="0"/>
            </a:endParaRPr>
          </a:p>
        </p:txBody>
      </p:sp>
      <p:sp>
        <p:nvSpPr>
          <p:cNvPr id="7" name="Content Placeholder 6"/>
          <p:cNvSpPr>
            <a:spLocks noGrp="1"/>
          </p:cNvSpPr>
          <p:nvPr>
            <p:ph sz="quarter" idx="1"/>
          </p:nvPr>
        </p:nvSpPr>
        <p:spPr>
          <a:xfrm>
            <a:off x="457200" y="1143000"/>
            <a:ext cx="7467600" cy="5330952"/>
          </a:xfrm>
        </p:spPr>
        <p:txBody>
          <a:bodyPr>
            <a:normAutofit/>
          </a:bodyPr>
          <a:lstStyle/>
          <a:p>
            <a:r>
              <a:rPr lang="en-US" sz="1400" dirty="0" smtClean="0">
                <a:latin typeface="Times New Roman" pitchFamily="18" charset="0"/>
                <a:cs typeface="Times New Roman" pitchFamily="18" charset="0"/>
              </a:rPr>
              <a:t>Scanning electron microscope used to visualize the morphology of the silver nanoparticles. SEM   analyses  of the synthesized AgNPs showed in clustered and irregular in shape.  </a:t>
            </a:r>
          </a:p>
          <a:p>
            <a:endParaRPr lang="en-US" sz="1200" dirty="0">
              <a:latin typeface="Times New Roman" pitchFamily="18" charset="0"/>
              <a:cs typeface="Times New Roman" pitchFamily="18" charset="0"/>
            </a:endParaRPr>
          </a:p>
        </p:txBody>
      </p:sp>
      <p:pic>
        <p:nvPicPr>
          <p:cNvPr id="8" name="Picture 7" descr="C:\Users\Bharti\Downloads\Silver Nano117.tif"/>
          <p:cNvPicPr/>
          <p:nvPr/>
        </p:nvPicPr>
        <p:blipFill>
          <a:blip r:embed="rId2"/>
          <a:srcRect/>
          <a:stretch>
            <a:fillRect/>
          </a:stretch>
        </p:blipFill>
        <p:spPr bwMode="auto">
          <a:xfrm>
            <a:off x="762000" y="1828800"/>
            <a:ext cx="7010399" cy="4648200"/>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accent2"/>
                </a:solidFill>
                <a:latin typeface="Times New Roman" pitchFamily="18" charset="0"/>
                <a:cs typeface="Times New Roman" pitchFamily="18" charset="0"/>
              </a:rPr>
              <a:t>X-ray Differaction (XRD) Analysis</a:t>
            </a:r>
            <a:endParaRPr lang="en-US" sz="32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1800" dirty="0" smtClean="0">
                <a:latin typeface="Times New Roman" pitchFamily="18" charset="0"/>
                <a:cs typeface="Times New Roman" pitchFamily="18" charset="0"/>
              </a:rPr>
              <a:t>X ray differaction analysis were carried to confirm the crystalline nature of the synthesized silver nanoparticles.</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The XRD peak were identified as (100,200,202,222,311) . A number of Bragg reflection with 2θ value of 27.35, 32.11, 46.06, 57.37, 77.35 are shown in figure.</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The size of silver nanoparticles was obtain by Debye Scherrer formula given the equation;</a:t>
            </a:r>
          </a:p>
          <a:p>
            <a:pPr>
              <a:buNone/>
            </a:pPr>
            <a:r>
              <a:rPr lang="en-US" sz="1800" b="1" dirty="0" smtClean="0">
                <a:latin typeface="Times New Roman" pitchFamily="18" charset="0"/>
                <a:cs typeface="Times New Roman" pitchFamily="18" charset="0"/>
              </a:rPr>
              <a:t>                                              D = 0.9 </a:t>
            </a:r>
            <a:r>
              <a:rPr lang="el-GR" sz="1800" b="1" dirty="0" smtClean="0">
                <a:latin typeface="Times New Roman" pitchFamily="18" charset="0"/>
                <a:cs typeface="Times New Roman" pitchFamily="18" charset="0"/>
              </a:rPr>
              <a:t>λ</a:t>
            </a:r>
            <a:r>
              <a:rPr lang="en-US" sz="1800" b="1" dirty="0" smtClean="0">
                <a:latin typeface="Times New Roman" pitchFamily="18" charset="0"/>
                <a:cs typeface="Times New Roman" pitchFamily="18" charset="0"/>
              </a:rPr>
              <a:t> /ß COS</a:t>
            </a:r>
            <a:r>
              <a:rPr lang="el-GR" sz="1800" b="1" dirty="0" smtClean="0">
                <a:latin typeface="Times New Roman" pitchFamily="18" charset="0"/>
                <a:cs typeface="Times New Roman" pitchFamily="18" charset="0"/>
              </a:rPr>
              <a:t>θ</a:t>
            </a:r>
            <a:endParaRPr lang="en-US" sz="1800" b="1"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average size of silver nanoparticles were calculated is 48.00nm.</a:t>
            </a:r>
          </a:p>
          <a:p>
            <a:endParaRPr lang="en-US" sz="1800" dirty="0">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sz="quarter" idx="1"/>
          </p:nvPr>
        </p:nvSpPr>
        <p:spPr>
          <a:xfrm>
            <a:off x="228600" y="228600"/>
            <a:ext cx="8382000" cy="6245352"/>
          </a:xfrm>
        </p:spPr>
        <p:txBody>
          <a:bodyPr>
            <a:normAutofit fontScale="92500" lnSpcReduction="10000"/>
          </a:bodyPr>
          <a:lstStyle/>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lgn="ctr">
              <a:buNone/>
            </a:pPr>
            <a:r>
              <a:rPr lang="en-US" sz="2000" b="1" dirty="0" smtClean="0">
                <a:latin typeface="Times New Roman" pitchFamily="18" charset="0"/>
                <a:cs typeface="Times New Roman" pitchFamily="18" charset="0"/>
              </a:rPr>
              <a:t>Table :Theta value of nanoparticles by XRD analysis</a:t>
            </a:r>
            <a:endParaRPr lang="en-US" sz="2000" dirty="0" smtClean="0">
              <a:latin typeface="Times New Roman" pitchFamily="18" charset="0"/>
              <a:cs typeface="Times New Roman" pitchFamily="18" charset="0"/>
            </a:endParaRPr>
          </a:p>
          <a:p>
            <a:pPr algn="ctr">
              <a:buNone/>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762000" y="381000"/>
          <a:ext cx="6934200" cy="5152176"/>
        </p:xfrm>
        <a:graphic>
          <a:graphicData uri="http://schemas.openxmlformats.org/drawingml/2006/table">
            <a:tbl>
              <a:tblPr firstRow="1" bandRow="1">
                <a:tableStyleId>{5A111915-BE36-4E01-A7E5-04B1672EAD32}</a:tableStyleId>
              </a:tblPr>
              <a:tblGrid>
                <a:gridCol w="866775"/>
                <a:gridCol w="866775"/>
                <a:gridCol w="866775"/>
                <a:gridCol w="866775"/>
                <a:gridCol w="866775"/>
                <a:gridCol w="866775"/>
                <a:gridCol w="866775"/>
                <a:gridCol w="866775"/>
              </a:tblGrid>
              <a:tr h="425669">
                <a:tc>
                  <a:txBody>
                    <a:bodyPr/>
                    <a:lstStyle/>
                    <a:p>
                      <a:pPr marL="0" marR="0" algn="just" fontAlgn="base">
                        <a:spcBef>
                          <a:spcPts val="0"/>
                        </a:spcBef>
                        <a:spcAft>
                          <a:spcPts val="0"/>
                        </a:spcAft>
                      </a:pPr>
                      <a:r>
                        <a:rPr lang="en-US" sz="1200" dirty="0">
                          <a:latin typeface="Times New Roman" pitchFamily="18" charset="0"/>
                          <a:cs typeface="Times New Roman" pitchFamily="18" charset="0"/>
                        </a:rPr>
                        <a:t>No.</a:t>
                      </a:r>
                      <a:endParaRPr lang="en-US" sz="1800" dirty="0">
                        <a:latin typeface="Times New Roman" pitchFamily="18" charset="0"/>
                        <a:ea typeface="Calibri"/>
                        <a:cs typeface="Times New Roman" pitchFamily="18" charset="0"/>
                      </a:endParaRPr>
                    </a:p>
                  </a:txBody>
                  <a:tcPr marL="68580" marR="68580" marT="0" marB="0"/>
                </a:tc>
                <a:tc>
                  <a:txBody>
                    <a:bodyPr/>
                    <a:lstStyle/>
                    <a:p>
                      <a:pPr marL="0" marR="0" algn="just" fontAlgn="base">
                        <a:spcBef>
                          <a:spcPts val="0"/>
                        </a:spcBef>
                        <a:spcAft>
                          <a:spcPts val="0"/>
                        </a:spcAft>
                      </a:pPr>
                      <a:r>
                        <a:rPr lang="en-US" sz="1200">
                          <a:latin typeface="Times New Roman" pitchFamily="18" charset="0"/>
                          <a:cs typeface="Times New Roman" pitchFamily="18" charset="0"/>
                        </a:rPr>
                        <a:t>2-theta(deg)</a:t>
                      </a:r>
                      <a:endParaRPr lang="en-US" sz="1800">
                        <a:latin typeface="Times New Roman" pitchFamily="18" charset="0"/>
                        <a:ea typeface="Calibri"/>
                        <a:cs typeface="Times New Roman" pitchFamily="18" charset="0"/>
                      </a:endParaRPr>
                    </a:p>
                  </a:txBody>
                  <a:tcPr marL="68580" marR="68580" marT="0" marB="0"/>
                </a:tc>
                <a:tc>
                  <a:txBody>
                    <a:bodyPr/>
                    <a:lstStyle/>
                    <a:p>
                      <a:pPr marL="0" marR="0" algn="just" fontAlgn="base">
                        <a:spcBef>
                          <a:spcPts val="0"/>
                        </a:spcBef>
                        <a:spcAft>
                          <a:spcPts val="0"/>
                        </a:spcAft>
                      </a:pPr>
                      <a:r>
                        <a:rPr lang="en-US" sz="1200">
                          <a:latin typeface="Times New Roman" pitchFamily="18" charset="0"/>
                          <a:cs typeface="Times New Roman" pitchFamily="18" charset="0"/>
                        </a:rPr>
                        <a:t>d(ang.)</a:t>
                      </a:r>
                      <a:endParaRPr lang="en-US" sz="1800">
                        <a:latin typeface="Times New Roman" pitchFamily="18" charset="0"/>
                        <a:ea typeface="Calibri"/>
                        <a:cs typeface="Times New Roman" pitchFamily="18" charset="0"/>
                      </a:endParaRPr>
                    </a:p>
                  </a:txBody>
                  <a:tcPr marL="68580" marR="68580" marT="0" marB="0"/>
                </a:tc>
                <a:tc>
                  <a:txBody>
                    <a:bodyPr/>
                    <a:lstStyle/>
                    <a:p>
                      <a:pPr marL="0" marR="0" algn="just" fontAlgn="base">
                        <a:spcBef>
                          <a:spcPts val="0"/>
                        </a:spcBef>
                        <a:spcAft>
                          <a:spcPts val="0"/>
                        </a:spcAft>
                      </a:pPr>
                      <a:r>
                        <a:rPr lang="en-US" sz="1200">
                          <a:latin typeface="Times New Roman" pitchFamily="18" charset="0"/>
                          <a:cs typeface="Times New Roman" pitchFamily="18" charset="0"/>
                        </a:rPr>
                        <a:t>Height(counts)</a:t>
                      </a:r>
                      <a:endParaRPr lang="en-US" sz="1800">
                        <a:latin typeface="Times New Roman" pitchFamily="18" charset="0"/>
                        <a:ea typeface="Calibri"/>
                        <a:cs typeface="Times New Roman" pitchFamily="18" charset="0"/>
                      </a:endParaRPr>
                    </a:p>
                  </a:txBody>
                  <a:tcPr marL="68580" marR="68580" marT="0" marB="0"/>
                </a:tc>
                <a:tc>
                  <a:txBody>
                    <a:bodyPr/>
                    <a:lstStyle/>
                    <a:p>
                      <a:pPr marL="0" marR="0" algn="just" fontAlgn="base">
                        <a:spcBef>
                          <a:spcPts val="0"/>
                        </a:spcBef>
                        <a:spcAft>
                          <a:spcPts val="0"/>
                        </a:spcAft>
                      </a:pPr>
                      <a:r>
                        <a:rPr lang="en-US" sz="1200">
                          <a:latin typeface="Times New Roman" pitchFamily="18" charset="0"/>
                          <a:cs typeface="Times New Roman" pitchFamily="18" charset="0"/>
                        </a:rPr>
                        <a:t>FWHM(deg)</a:t>
                      </a:r>
                      <a:endParaRPr lang="en-US" sz="1800">
                        <a:latin typeface="Times New Roman" pitchFamily="18" charset="0"/>
                        <a:ea typeface="Calibri"/>
                        <a:cs typeface="Times New Roman" pitchFamily="18" charset="0"/>
                      </a:endParaRPr>
                    </a:p>
                  </a:txBody>
                  <a:tcPr marL="68580" marR="68580" marT="0" marB="0"/>
                </a:tc>
                <a:tc>
                  <a:txBody>
                    <a:bodyPr/>
                    <a:lstStyle/>
                    <a:p>
                      <a:pPr marL="0" marR="0" algn="just" fontAlgn="base">
                        <a:spcBef>
                          <a:spcPts val="0"/>
                        </a:spcBef>
                        <a:spcAft>
                          <a:spcPts val="0"/>
                        </a:spcAft>
                      </a:pPr>
                      <a:r>
                        <a:rPr lang="en-US" sz="1200">
                          <a:latin typeface="Times New Roman" pitchFamily="18" charset="0"/>
                          <a:cs typeface="Times New Roman" pitchFamily="18" charset="0"/>
                        </a:rPr>
                        <a:t>Int. I(counts deg)</a:t>
                      </a:r>
                      <a:endParaRPr lang="en-US" sz="1800">
                        <a:latin typeface="Times New Roman" pitchFamily="18" charset="0"/>
                        <a:ea typeface="Calibri"/>
                        <a:cs typeface="Times New Roman" pitchFamily="18" charset="0"/>
                      </a:endParaRPr>
                    </a:p>
                  </a:txBody>
                  <a:tcPr marL="68580" marR="68580" marT="0" marB="0"/>
                </a:tc>
                <a:tc>
                  <a:txBody>
                    <a:bodyPr/>
                    <a:lstStyle/>
                    <a:p>
                      <a:pPr marL="0" marR="0" algn="just" fontAlgn="base">
                        <a:spcBef>
                          <a:spcPts val="0"/>
                        </a:spcBef>
                        <a:spcAft>
                          <a:spcPts val="0"/>
                        </a:spcAft>
                      </a:pPr>
                      <a:r>
                        <a:rPr lang="en-US" sz="1200">
                          <a:latin typeface="Times New Roman" pitchFamily="18" charset="0"/>
                          <a:cs typeface="Times New Roman" pitchFamily="18" charset="0"/>
                        </a:rPr>
                        <a:t>Int. W(deg)</a:t>
                      </a:r>
                      <a:endParaRPr lang="en-US" sz="1800">
                        <a:latin typeface="Times New Roman" pitchFamily="18" charset="0"/>
                        <a:ea typeface="Calibri"/>
                        <a:cs typeface="Times New Roman" pitchFamily="18" charset="0"/>
                      </a:endParaRPr>
                    </a:p>
                  </a:txBody>
                  <a:tcPr marL="68580" marR="68580" marT="0" marB="0"/>
                </a:tc>
                <a:tc>
                  <a:txBody>
                    <a:bodyPr/>
                    <a:lstStyle/>
                    <a:p>
                      <a:pPr marL="0" marR="0" algn="just" fontAlgn="base">
                        <a:spcBef>
                          <a:spcPts val="0"/>
                        </a:spcBef>
                        <a:spcAft>
                          <a:spcPts val="0"/>
                        </a:spcAft>
                      </a:pPr>
                      <a:r>
                        <a:rPr lang="en-US" sz="1200">
                          <a:latin typeface="Times New Roman" pitchFamily="18" charset="0"/>
                          <a:cs typeface="Times New Roman" pitchFamily="18" charset="0"/>
                        </a:rPr>
                        <a:t>Size(ang.)</a:t>
                      </a:r>
                      <a:endParaRPr lang="en-US" sz="1800">
                        <a:latin typeface="Times New Roman" pitchFamily="18" charset="0"/>
                        <a:ea typeface="Calibri"/>
                        <a:cs typeface="Times New Roman" pitchFamily="18" charset="0"/>
                      </a:endParaRPr>
                    </a:p>
                  </a:txBody>
                  <a:tcPr marL="68580" marR="68580" marT="0" marB="0"/>
                </a:tc>
              </a:tr>
              <a:tr h="383628">
                <a:tc>
                  <a:txBody>
                    <a:bodyPr/>
                    <a:lstStyle/>
                    <a:p>
                      <a:pPr marL="0" marR="0" algn="just" fontAlgn="base">
                        <a:spcBef>
                          <a:spcPts val="0"/>
                        </a:spcBef>
                        <a:spcAft>
                          <a:spcPts val="0"/>
                        </a:spcAft>
                      </a:pPr>
                      <a:r>
                        <a:rPr lang="en-US" sz="1200" dirty="0">
                          <a:latin typeface="Times New Roman" pitchFamily="18" charset="0"/>
                          <a:cs typeface="Times New Roman" pitchFamily="18" charset="0"/>
                        </a:rPr>
                        <a:t>1</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27.666(11)</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3.2217(13)</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110(11)</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0.375(16)</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66.0(19)</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0.60(7)</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228(9)</a:t>
                      </a:r>
                      <a:endParaRPr lang="en-US" sz="1800">
                        <a:latin typeface="Times New Roman" pitchFamily="18" charset="0"/>
                        <a:ea typeface="Calibri"/>
                        <a:cs typeface="Times New Roman" pitchFamily="18" charset="0"/>
                      </a:endParaRPr>
                    </a:p>
                  </a:txBody>
                  <a:tcPr marL="68580" marR="68580" marT="0" marB="0" anchor="ctr"/>
                </a:tc>
              </a:tr>
              <a:tr h="383628">
                <a:tc>
                  <a:txBody>
                    <a:bodyPr/>
                    <a:lstStyle/>
                    <a:p>
                      <a:pPr marL="0" marR="0" algn="just" fontAlgn="base">
                        <a:spcBef>
                          <a:spcPts val="0"/>
                        </a:spcBef>
                        <a:spcAft>
                          <a:spcPts val="0"/>
                        </a:spcAft>
                      </a:pPr>
                      <a:r>
                        <a:rPr lang="en-US" sz="1200">
                          <a:latin typeface="Times New Roman" pitchFamily="18" charset="0"/>
                          <a:cs typeface="Times New Roman" pitchFamily="18" charset="0"/>
                        </a:rPr>
                        <a:t>2</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32.110(11)</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2.7853(10)</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239(15)</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0.358(10)</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121.1(17)</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0.51(4)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241(7)</a:t>
                      </a:r>
                      <a:endParaRPr lang="en-US" sz="1800">
                        <a:latin typeface="Times New Roman" pitchFamily="18" charset="0"/>
                        <a:ea typeface="Calibri"/>
                        <a:cs typeface="Times New Roman" pitchFamily="18" charset="0"/>
                      </a:endParaRPr>
                    </a:p>
                  </a:txBody>
                  <a:tcPr marL="68580" marR="68580" marT="0" marB="0" anchor="ctr"/>
                </a:tc>
              </a:tr>
              <a:tr h="383628">
                <a:tc>
                  <a:txBody>
                    <a:bodyPr/>
                    <a:lstStyle/>
                    <a:p>
                      <a:pPr marL="0" marR="0" algn="just" fontAlgn="base">
                        <a:spcBef>
                          <a:spcPts val="0"/>
                        </a:spcBef>
                        <a:spcAft>
                          <a:spcPts val="0"/>
                        </a:spcAft>
                      </a:pPr>
                      <a:r>
                        <a:rPr lang="en-US" sz="1200">
                          <a:latin typeface="Times New Roman" pitchFamily="18" charset="0"/>
                          <a:cs typeface="Times New Roman" pitchFamily="18" charset="0"/>
                        </a:rPr>
                        <a:t>3</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37.98(2)</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2.3671(12)</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137(12)</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0.62(2)</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125(2)</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0.91(9)</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142(5)</a:t>
                      </a:r>
                      <a:endParaRPr lang="en-US" sz="1800">
                        <a:latin typeface="Times New Roman" pitchFamily="18" charset="0"/>
                        <a:ea typeface="Calibri"/>
                        <a:cs typeface="Times New Roman" pitchFamily="18" charset="0"/>
                      </a:endParaRPr>
                    </a:p>
                  </a:txBody>
                  <a:tcPr marL="68580" marR="68580" marT="0" marB="0" anchor="ctr"/>
                </a:tc>
              </a:tr>
              <a:tr h="383628">
                <a:tc>
                  <a:txBody>
                    <a:bodyPr/>
                    <a:lstStyle/>
                    <a:p>
                      <a:pPr marL="0" marR="0" algn="just" fontAlgn="base">
                        <a:spcBef>
                          <a:spcPts val="0"/>
                        </a:spcBef>
                        <a:spcAft>
                          <a:spcPts val="0"/>
                        </a:spcAft>
                      </a:pPr>
                      <a:r>
                        <a:rPr lang="en-US" sz="1200">
                          <a:latin typeface="Times New Roman" pitchFamily="18" charset="0"/>
                          <a:cs typeface="Times New Roman" pitchFamily="18" charset="0"/>
                        </a:rPr>
                        <a:t>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44.14(5)</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2.050(2)</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36(6)</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1.08(6)</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53(2)</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1.5(3)</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83(5)</a:t>
                      </a:r>
                      <a:endParaRPr lang="en-US" sz="1800">
                        <a:latin typeface="Times New Roman" pitchFamily="18" charset="0"/>
                        <a:ea typeface="Calibri"/>
                        <a:cs typeface="Times New Roman" pitchFamily="18" charset="0"/>
                      </a:endParaRPr>
                    </a:p>
                  </a:txBody>
                  <a:tcPr marL="68580" marR="68580" marT="0" marB="0" anchor="ctr"/>
                </a:tc>
              </a:tr>
              <a:tr h="383628">
                <a:tc>
                  <a:txBody>
                    <a:bodyPr/>
                    <a:lstStyle/>
                    <a:p>
                      <a:pPr marL="0" marR="0" algn="just" fontAlgn="base">
                        <a:spcBef>
                          <a:spcPts val="0"/>
                        </a:spcBef>
                        <a:spcAft>
                          <a:spcPts val="0"/>
                        </a:spcAft>
                      </a:pPr>
                      <a:r>
                        <a:rPr lang="en-US" sz="1200">
                          <a:latin typeface="Times New Roman" pitchFamily="18" charset="0"/>
                          <a:cs typeface="Times New Roman" pitchFamily="18" charset="0"/>
                        </a:rPr>
                        <a:t>5</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46.067(17)</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1.9687(7)</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121(11)</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0.381(17)</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62.6(15)</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0.52(6)</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237(10)</a:t>
                      </a:r>
                      <a:endParaRPr lang="en-US" sz="1800">
                        <a:latin typeface="Times New Roman" pitchFamily="18" charset="0"/>
                        <a:ea typeface="Calibri"/>
                        <a:cs typeface="Times New Roman" pitchFamily="18" charset="0"/>
                      </a:endParaRPr>
                    </a:p>
                  </a:txBody>
                  <a:tcPr marL="68580" marR="68580" marT="0" marB="0" anchor="ctr"/>
                </a:tc>
              </a:tr>
              <a:tr h="383628">
                <a:tc>
                  <a:txBody>
                    <a:bodyPr/>
                    <a:lstStyle/>
                    <a:p>
                      <a:pPr marL="0" marR="0" algn="just" fontAlgn="base">
                        <a:spcBef>
                          <a:spcPts val="0"/>
                        </a:spcBef>
                        <a:spcAft>
                          <a:spcPts val="0"/>
                        </a:spcAft>
                      </a:pPr>
                      <a:r>
                        <a:rPr lang="en-US" sz="1200">
                          <a:latin typeface="Times New Roman" pitchFamily="18" charset="0"/>
                          <a:cs typeface="Times New Roman" pitchFamily="18" charset="0"/>
                        </a:rPr>
                        <a:t>6</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54.611(10)</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1.6792(3)</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39(6)</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0.24(4)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16.9(8)</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0.43(9)</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390(63)</a:t>
                      </a:r>
                      <a:endParaRPr lang="en-US" sz="1800">
                        <a:latin typeface="Times New Roman" pitchFamily="18" charset="0"/>
                        <a:ea typeface="Calibri"/>
                        <a:cs typeface="Times New Roman" pitchFamily="18" charset="0"/>
                      </a:endParaRPr>
                    </a:p>
                  </a:txBody>
                  <a:tcPr marL="68580" marR="68580" marT="0" marB="0" anchor="ctr"/>
                </a:tc>
              </a:tr>
              <a:tr h="383628">
                <a:tc>
                  <a:txBody>
                    <a:bodyPr/>
                    <a:lstStyle/>
                    <a:p>
                      <a:pPr marL="0" marR="0" algn="just" fontAlgn="base">
                        <a:spcBef>
                          <a:spcPts val="0"/>
                        </a:spcBef>
                        <a:spcAft>
                          <a:spcPts val="0"/>
                        </a:spcAft>
                      </a:pPr>
                      <a:r>
                        <a:rPr lang="en-US" sz="1200">
                          <a:latin typeface="Times New Roman" pitchFamily="18" charset="0"/>
                          <a:cs typeface="Times New Roman" pitchFamily="18" charset="0"/>
                        </a:rPr>
                        <a:t>7</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57.373(17)</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1.6047(4)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34(6)</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0.34(3)</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14.3(8)</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0.42(10)</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275(23)</a:t>
                      </a:r>
                      <a:endParaRPr lang="en-US" sz="1800">
                        <a:latin typeface="Times New Roman" pitchFamily="18" charset="0"/>
                        <a:ea typeface="Calibri"/>
                        <a:cs typeface="Times New Roman" pitchFamily="18" charset="0"/>
                      </a:endParaRPr>
                    </a:p>
                  </a:txBody>
                  <a:tcPr marL="68580" marR="68580" marT="0" marB="0" anchor="ctr"/>
                </a:tc>
              </a:tr>
              <a:tr h="383628">
                <a:tc>
                  <a:txBody>
                    <a:bodyPr/>
                    <a:lstStyle/>
                    <a:p>
                      <a:pPr marL="0" marR="0" algn="just" fontAlgn="base">
                        <a:spcBef>
                          <a:spcPts val="0"/>
                        </a:spcBef>
                        <a:spcAft>
                          <a:spcPts val="0"/>
                        </a:spcAft>
                      </a:pPr>
                      <a:r>
                        <a:rPr lang="en-US" sz="1200">
                          <a:latin typeface="Times New Roman" pitchFamily="18" charset="0"/>
                          <a:cs typeface="Times New Roman" pitchFamily="18" charset="0"/>
                        </a:rPr>
                        <a:t>8</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64.352(19)</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1.4465(4)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30(5)</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0.63(9)</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30.7(14)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1.0(2)</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155(22)</a:t>
                      </a:r>
                      <a:endParaRPr lang="en-US" sz="1800">
                        <a:latin typeface="Times New Roman" pitchFamily="18" charset="0"/>
                        <a:ea typeface="Calibri"/>
                        <a:cs typeface="Times New Roman" pitchFamily="18" charset="0"/>
                      </a:endParaRPr>
                    </a:p>
                  </a:txBody>
                  <a:tcPr marL="68580" marR="68580" marT="0" marB="0" anchor="ctr"/>
                </a:tc>
              </a:tr>
              <a:tr h="383628">
                <a:tc>
                  <a:txBody>
                    <a:bodyPr/>
                    <a:lstStyle/>
                    <a:p>
                      <a:pPr marL="0" marR="0" algn="just" fontAlgn="base">
                        <a:spcBef>
                          <a:spcPts val="0"/>
                        </a:spcBef>
                        <a:spcAft>
                          <a:spcPts val="0"/>
                        </a:spcAft>
                      </a:pPr>
                      <a:r>
                        <a:rPr lang="en-US" sz="1200">
                          <a:latin typeface="Times New Roman" pitchFamily="18" charset="0"/>
                          <a:cs typeface="Times New Roman" pitchFamily="18" charset="0"/>
                        </a:rPr>
                        <a:t>9</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76.64(3)</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1.2424(4)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29(5)</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0.43(7)</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21(4)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0.7(3)</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243(41)</a:t>
                      </a:r>
                      <a:endParaRPr lang="en-US" sz="1800">
                        <a:latin typeface="Times New Roman" pitchFamily="18" charset="0"/>
                        <a:ea typeface="Calibri"/>
                        <a:cs typeface="Times New Roman" pitchFamily="18" charset="0"/>
                      </a:endParaRPr>
                    </a:p>
                  </a:txBody>
                  <a:tcPr marL="68580" marR="68580" marT="0" marB="0" anchor="ctr"/>
                </a:tc>
              </a:tr>
              <a:tr h="383628">
                <a:tc>
                  <a:txBody>
                    <a:bodyPr/>
                    <a:lstStyle/>
                    <a:p>
                      <a:pPr marL="0" marR="0" algn="just" fontAlgn="base">
                        <a:spcBef>
                          <a:spcPts val="0"/>
                        </a:spcBef>
                        <a:spcAft>
                          <a:spcPts val="0"/>
                        </a:spcAft>
                      </a:pPr>
                      <a:r>
                        <a:rPr lang="en-US" sz="1200">
                          <a:latin typeface="Times New Roman" pitchFamily="18" charset="0"/>
                          <a:cs typeface="Times New Roman" pitchFamily="18" charset="0"/>
                        </a:rPr>
                        <a:t>10</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77.35(3)</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1.2327(4)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32(6)</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0.47(11)</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25(5)</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0.8(3)</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227(53)</a:t>
                      </a:r>
                      <a:endParaRPr lang="en-US" sz="1800" dirty="0">
                        <a:latin typeface="Times New Roman" pitchFamily="18" charset="0"/>
                        <a:ea typeface="Calibri"/>
                        <a:cs typeface="Times New Roman" pitchFamily="18" charset="0"/>
                      </a:endParaRPr>
                    </a:p>
                  </a:txBody>
                  <a:tcPr marL="68580" marR="68580" marT="0" marB="0" anchor="ctr"/>
                </a:tc>
              </a:tr>
              <a:tr h="383628">
                <a:tc>
                  <a:txBody>
                    <a:bodyPr/>
                    <a:lstStyle/>
                    <a:p>
                      <a:pPr marL="0" marR="0" algn="just" fontAlgn="base">
                        <a:spcBef>
                          <a:spcPts val="0"/>
                        </a:spcBef>
                        <a:spcAft>
                          <a:spcPts val="0"/>
                        </a:spcAft>
                      </a:pPr>
                      <a:r>
                        <a:rPr lang="en-US" sz="1200">
                          <a:latin typeface="Times New Roman" pitchFamily="18" charset="0"/>
                          <a:cs typeface="Times New Roman" pitchFamily="18" charset="0"/>
                        </a:rPr>
                        <a:t>11</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81.39(5)</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1.1814(5)</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9(3)</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0.54(12)</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7.3(9)</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0.8(4)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201(44)</a:t>
                      </a:r>
                      <a:endParaRPr lang="en-US" sz="1800" dirty="0">
                        <a:latin typeface="Times New Roman" pitchFamily="18" charset="0"/>
                        <a:ea typeface="Calibri"/>
                        <a:cs typeface="Times New Roman" pitchFamily="18" charset="0"/>
                      </a:endParaRPr>
                    </a:p>
                  </a:txBody>
                  <a:tcPr marL="68580" marR="68580" marT="0" marB="0" anchor="ctr"/>
                </a:tc>
              </a:tr>
              <a:tr h="383628">
                <a:tc>
                  <a:txBody>
                    <a:bodyPr/>
                    <a:lstStyle/>
                    <a:p>
                      <a:pPr marL="0" marR="0" algn="just" fontAlgn="base">
                        <a:spcBef>
                          <a:spcPts val="0"/>
                        </a:spcBef>
                        <a:spcAft>
                          <a:spcPts val="0"/>
                        </a:spcAft>
                      </a:pPr>
                      <a:r>
                        <a:rPr lang="en-US" sz="1200">
                          <a:latin typeface="Times New Roman" pitchFamily="18" charset="0"/>
                          <a:cs typeface="Times New Roman" pitchFamily="18" charset="0"/>
                        </a:rPr>
                        <a:t>12</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85.42(4)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1.1356(4)</a:t>
                      </a:r>
                      <a:endParaRPr lang="en-US" sz="1800" dirty="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18(4)</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0.34(5)</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6.7(7)</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a:latin typeface="Times New Roman" pitchFamily="18" charset="0"/>
                          <a:cs typeface="Times New Roman" pitchFamily="18" charset="0"/>
                        </a:rPr>
                        <a:t>0.38(13)</a:t>
                      </a:r>
                      <a:endParaRPr lang="en-US" sz="1800">
                        <a:latin typeface="Times New Roman" pitchFamily="18" charset="0"/>
                        <a:ea typeface="Calibri"/>
                        <a:cs typeface="Times New Roman" pitchFamily="18" charset="0"/>
                      </a:endParaRPr>
                    </a:p>
                  </a:txBody>
                  <a:tcPr marL="68580" marR="68580" marT="0" marB="0" anchor="ctr"/>
                </a:tc>
                <a:tc>
                  <a:txBody>
                    <a:bodyPr/>
                    <a:lstStyle/>
                    <a:p>
                      <a:pPr marL="0" marR="0" algn="just" fontAlgn="base">
                        <a:spcBef>
                          <a:spcPts val="0"/>
                        </a:spcBef>
                        <a:spcAft>
                          <a:spcPts val="0"/>
                        </a:spcAft>
                      </a:pPr>
                      <a:r>
                        <a:rPr lang="en-US" sz="1200" dirty="0">
                          <a:latin typeface="Times New Roman" pitchFamily="18" charset="0"/>
                          <a:cs typeface="Times New Roman" pitchFamily="18" charset="0"/>
                        </a:rPr>
                        <a:t>331(46)</a:t>
                      </a:r>
                      <a:endParaRPr lang="en-US" sz="1800" dirty="0">
                        <a:latin typeface="Times New Roman" pitchFamily="18" charset="0"/>
                        <a:ea typeface="Calibri"/>
                        <a:cs typeface="Times New Roman" pitchFamily="18" charset="0"/>
                      </a:endParaRPr>
                    </a:p>
                  </a:txBody>
                  <a:tcPr marL="68580" marR="68580" marT="0" marB="0" anchor="ctr"/>
                </a:tc>
              </a:tr>
            </a:tbl>
          </a:graphicData>
        </a:graphic>
      </p:graphicFrame>
    </p:spTree>
  </p:cSld>
  <p:clrMapOvr>
    <a:masterClrMapping/>
  </p:clrMapOvr>
  <p:transition>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US" dirty="0"/>
          </a:p>
        </p:txBody>
      </p:sp>
      <p:pic>
        <p:nvPicPr>
          <p:cNvPr id="4" name="Content Placeholder 3" descr="Profile"/>
          <p:cNvPicPr>
            <a:picLocks noGrp="1"/>
          </p:cNvPicPr>
          <p:nvPr>
            <p:ph sz="quarter" idx="1"/>
          </p:nvPr>
        </p:nvPicPr>
        <p:blipFill>
          <a:blip r:embed="rId2"/>
          <a:srcRect/>
          <a:stretch>
            <a:fillRect/>
          </a:stretch>
        </p:blipFill>
        <p:spPr bwMode="auto">
          <a:xfrm>
            <a:off x="304800" y="360149"/>
            <a:ext cx="7772400" cy="6116851"/>
          </a:xfrm>
          <a:prstGeom prst="rect">
            <a:avLst/>
          </a:prstGeom>
          <a:ln>
            <a:noFill/>
          </a:ln>
          <a:effectLst>
            <a:outerShdw blurRad="190500" algn="tl" rotWithShape="0">
              <a:srgbClr val="000000">
                <a:alpha val="70000"/>
              </a:srgbClr>
            </a:outerShdw>
          </a:effectLst>
        </p:spPr>
      </p:pic>
    </p:spTree>
  </p:cSld>
  <p:clrMapOvr>
    <a:masterClrMapping/>
  </p:clrMapOvr>
  <p:transition>
    <p:cover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2"/>
          </a:xfrm>
        </p:spPr>
        <p:txBody>
          <a:bodyPr>
            <a:normAutofit/>
          </a:bodyPr>
          <a:lstStyle/>
          <a:p>
            <a:pPr algn="ctr"/>
            <a:r>
              <a:rPr lang="en-US" sz="3200" b="1" dirty="0" smtClean="0">
                <a:solidFill>
                  <a:schemeClr val="accent2"/>
                </a:solidFill>
                <a:latin typeface="Times New Roman" pitchFamily="18" charset="0"/>
                <a:cs typeface="Times New Roman" pitchFamily="18" charset="0"/>
              </a:rPr>
              <a:t>Antimicrobial Activity</a:t>
            </a:r>
            <a:endParaRPr lang="en-US" sz="32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None/>
            </a:pPr>
            <a:r>
              <a:rPr lang="en-US" b="1" dirty="0" smtClean="0"/>
              <a:t> </a:t>
            </a:r>
            <a:endParaRPr lang="en-US" dirty="0" smtClean="0"/>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endParaRPr lang="en-US" sz="1200" b="1" dirty="0" smtClean="0">
              <a:latin typeface="Times New Roman" pitchFamily="18" charset="0"/>
              <a:cs typeface="Times New Roman" pitchFamily="18" charset="0"/>
            </a:endParaRPr>
          </a:p>
          <a:p>
            <a:pPr algn="ctr">
              <a:buNone/>
            </a:pPr>
            <a:r>
              <a:rPr lang="en-US" sz="1600" b="1" dirty="0" smtClean="0">
                <a:latin typeface="Times New Roman" pitchFamily="18" charset="0"/>
                <a:cs typeface="Times New Roman" pitchFamily="18" charset="0"/>
              </a:rPr>
              <a:t>Table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Antimicrobial activity of AgNPs of </a:t>
            </a:r>
            <a:r>
              <a:rPr lang="en-US" sz="1600" b="1" i="1" dirty="0" smtClean="0">
                <a:latin typeface="Times New Roman" pitchFamily="18" charset="0"/>
                <a:cs typeface="Times New Roman" pitchFamily="18" charset="0"/>
              </a:rPr>
              <a:t>C. procera</a:t>
            </a:r>
            <a:r>
              <a:rPr lang="en-US" sz="1600" b="1" dirty="0" smtClean="0">
                <a:latin typeface="Times New Roman" pitchFamily="18" charset="0"/>
                <a:cs typeface="Times New Roman" pitchFamily="18" charset="0"/>
              </a:rPr>
              <a:t> by Agar well method</a:t>
            </a:r>
            <a:endParaRPr lang="en-US" sz="1600" dirty="0" smtClean="0">
              <a:latin typeface="Times New Roman" pitchFamily="18" charset="0"/>
              <a:cs typeface="Times New Roman" pitchFamily="18" charset="0"/>
            </a:endParaRPr>
          </a:p>
          <a:p>
            <a:pPr algn="ctr">
              <a:buNone/>
            </a:pPr>
            <a:r>
              <a:rPr lang="en-US" sz="1600" b="1" dirty="0" smtClean="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a:p>
            <a:endParaRPr lang="en-US" dirty="0"/>
          </a:p>
        </p:txBody>
      </p:sp>
      <p:graphicFrame>
        <p:nvGraphicFramePr>
          <p:cNvPr id="4" name="Table 3"/>
          <p:cNvGraphicFramePr>
            <a:graphicFrameLocks noGrp="1"/>
          </p:cNvGraphicFramePr>
          <p:nvPr/>
        </p:nvGraphicFramePr>
        <p:xfrm>
          <a:off x="609600" y="1142998"/>
          <a:ext cx="7391400" cy="4520922"/>
        </p:xfrm>
        <a:graphic>
          <a:graphicData uri="http://schemas.openxmlformats.org/drawingml/2006/table">
            <a:tbl>
              <a:tblPr firstRow="1" bandRow="1">
                <a:tableStyleId>{21E4AEA4-8DFA-4A89-87EB-49C32662AFE0}</a:tableStyleId>
              </a:tblPr>
              <a:tblGrid>
                <a:gridCol w="1847850"/>
                <a:gridCol w="1847850"/>
                <a:gridCol w="1847850"/>
                <a:gridCol w="1847850"/>
              </a:tblGrid>
              <a:tr h="914402">
                <a:tc>
                  <a:txBody>
                    <a:bodyPr/>
                    <a:lstStyle/>
                    <a:p>
                      <a:pPr marL="0" marR="0" algn="ctr">
                        <a:spcBef>
                          <a:spcPts val="0"/>
                        </a:spcBef>
                        <a:spcAft>
                          <a:spcPts val="0"/>
                        </a:spcAft>
                      </a:pPr>
                      <a:endParaRPr lang="en-US" sz="1200" dirty="0"/>
                    </a:p>
                    <a:p>
                      <a:pPr marL="0" marR="0" algn="ctr">
                        <a:spcBef>
                          <a:spcPts val="0"/>
                        </a:spcBef>
                        <a:spcAft>
                          <a:spcPts val="0"/>
                        </a:spcAft>
                      </a:pPr>
                      <a:r>
                        <a:rPr lang="en-US" sz="1200" dirty="0"/>
                        <a:t>Sr. No</a:t>
                      </a:r>
                      <a:endParaRPr lang="en-US" sz="1100" dirty="0">
                        <a:latin typeface="Calibri"/>
                        <a:ea typeface="Calibri"/>
                        <a:cs typeface="Times New Roman"/>
                      </a:endParaRPr>
                    </a:p>
                  </a:txBody>
                  <a:tcPr marL="68580" marR="68580" marT="0" marB="0"/>
                </a:tc>
                <a:tc>
                  <a:txBody>
                    <a:bodyPr/>
                    <a:lstStyle/>
                    <a:p>
                      <a:pPr marL="0" marR="0" algn="ctr">
                        <a:spcBef>
                          <a:spcPts val="0"/>
                        </a:spcBef>
                        <a:spcAft>
                          <a:spcPts val="0"/>
                        </a:spcAft>
                      </a:pPr>
                      <a:endParaRPr lang="en-US" sz="1200"/>
                    </a:p>
                    <a:p>
                      <a:pPr marL="0" marR="0" algn="ctr">
                        <a:spcBef>
                          <a:spcPts val="0"/>
                        </a:spcBef>
                        <a:spcAft>
                          <a:spcPts val="0"/>
                        </a:spcAft>
                      </a:pPr>
                      <a:r>
                        <a:rPr lang="en-US" sz="1200"/>
                        <a:t>Test Organism</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Zone of inhibition</a:t>
                      </a:r>
                      <a:endParaRPr lang="en-US" sz="1100"/>
                    </a:p>
                    <a:p>
                      <a:pPr marL="0" marR="0" algn="ctr">
                        <a:spcBef>
                          <a:spcPts val="0"/>
                        </a:spcBef>
                        <a:spcAft>
                          <a:spcPts val="0"/>
                        </a:spcAft>
                      </a:pPr>
                      <a:r>
                        <a:rPr lang="en-US" sz="1200"/>
                        <a:t>North to South(mm)</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dirty="0"/>
                        <a:t>Zone of inhibition East to West(mm)</a:t>
                      </a:r>
                      <a:endParaRPr lang="en-US" sz="1100" dirty="0">
                        <a:latin typeface="Calibri"/>
                        <a:ea typeface="Calibri"/>
                        <a:cs typeface="Times New Roman"/>
                      </a:endParaRPr>
                    </a:p>
                  </a:txBody>
                  <a:tcPr marL="68580" marR="68580" marT="0" marB="0"/>
                </a:tc>
              </a:tr>
              <a:tr h="450815">
                <a:tc>
                  <a:txBody>
                    <a:bodyPr/>
                    <a:lstStyle/>
                    <a:p>
                      <a:pPr marL="0" marR="0">
                        <a:spcBef>
                          <a:spcPts val="0"/>
                        </a:spcBef>
                        <a:spcAft>
                          <a:spcPts val="0"/>
                        </a:spcAft>
                      </a:pPr>
                      <a:r>
                        <a:rPr lang="en-US" sz="1200"/>
                        <a:t>1.    a)</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i="1" dirty="0"/>
                        <a:t>Proteus vulgaris</a:t>
                      </a:r>
                      <a:endParaRPr lang="en-US" sz="1100" i="1"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16</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15.5</a:t>
                      </a:r>
                      <a:endParaRPr lang="en-US" sz="1100">
                        <a:latin typeface="Calibri"/>
                        <a:ea typeface="Calibri"/>
                        <a:cs typeface="Times New Roman"/>
                      </a:endParaRPr>
                    </a:p>
                  </a:txBody>
                  <a:tcPr marL="68580" marR="68580" marT="0" marB="0"/>
                </a:tc>
              </a:tr>
              <a:tr h="450815">
                <a:tc>
                  <a:txBody>
                    <a:bodyPr/>
                    <a:lstStyle/>
                    <a:p>
                      <a:pPr marL="0" marR="0">
                        <a:spcBef>
                          <a:spcPts val="0"/>
                        </a:spcBef>
                        <a:spcAft>
                          <a:spcPts val="0"/>
                        </a:spcAft>
                      </a:pPr>
                      <a:r>
                        <a:rPr lang="en-US" sz="1200"/>
                        <a:t>       b)</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i="1" dirty="0"/>
                        <a:t>Proteus vulgaris</a:t>
                      </a:r>
                      <a:endParaRPr lang="en-US" sz="1100" i="1"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14</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13</a:t>
                      </a:r>
                      <a:endParaRPr lang="en-US" sz="1100">
                        <a:latin typeface="Calibri"/>
                        <a:ea typeface="Calibri"/>
                        <a:cs typeface="Times New Roman"/>
                      </a:endParaRPr>
                    </a:p>
                  </a:txBody>
                  <a:tcPr marL="68580" marR="68580" marT="0" marB="0"/>
                </a:tc>
              </a:tr>
              <a:tr h="450815">
                <a:tc>
                  <a:txBody>
                    <a:bodyPr/>
                    <a:lstStyle/>
                    <a:p>
                      <a:pPr marL="0" marR="0">
                        <a:spcBef>
                          <a:spcPts val="0"/>
                        </a:spcBef>
                        <a:spcAft>
                          <a:spcPts val="0"/>
                        </a:spcAft>
                      </a:pPr>
                      <a:r>
                        <a:rPr lang="en-US" sz="1200"/>
                        <a:t>2.    a)</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i="1" dirty="0"/>
                        <a:t>Staphylococcus aureus</a:t>
                      </a:r>
                      <a:endParaRPr lang="en-US" sz="1100" i="1"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15.5</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16</a:t>
                      </a:r>
                      <a:endParaRPr lang="en-US" sz="1100">
                        <a:latin typeface="Calibri"/>
                        <a:ea typeface="Calibri"/>
                        <a:cs typeface="Times New Roman"/>
                      </a:endParaRPr>
                    </a:p>
                  </a:txBody>
                  <a:tcPr marL="68580" marR="68580" marT="0" marB="0"/>
                </a:tc>
              </a:tr>
              <a:tr h="450815">
                <a:tc>
                  <a:txBody>
                    <a:bodyPr/>
                    <a:lstStyle/>
                    <a:p>
                      <a:pPr marL="0" marR="0">
                        <a:spcBef>
                          <a:spcPts val="0"/>
                        </a:spcBef>
                        <a:spcAft>
                          <a:spcPts val="0"/>
                        </a:spcAft>
                      </a:pPr>
                      <a:r>
                        <a:rPr lang="en-US" sz="1200"/>
                        <a:t>       b)</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i="1"/>
                        <a:t>Staphylococcus aureus</a:t>
                      </a:r>
                      <a:endParaRPr lang="en-US" sz="1100" i="1">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15.5</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16</a:t>
                      </a:r>
                      <a:endParaRPr lang="en-US" sz="1100">
                        <a:latin typeface="Calibri"/>
                        <a:ea typeface="Calibri"/>
                        <a:cs typeface="Times New Roman"/>
                      </a:endParaRPr>
                    </a:p>
                  </a:txBody>
                  <a:tcPr marL="68580" marR="68580" marT="0" marB="0"/>
                </a:tc>
              </a:tr>
              <a:tr h="450815">
                <a:tc>
                  <a:txBody>
                    <a:bodyPr/>
                    <a:lstStyle/>
                    <a:p>
                      <a:pPr marL="0" marR="0">
                        <a:spcBef>
                          <a:spcPts val="0"/>
                        </a:spcBef>
                        <a:spcAft>
                          <a:spcPts val="0"/>
                        </a:spcAft>
                      </a:pPr>
                      <a:r>
                        <a:rPr lang="en-US" sz="1200"/>
                        <a:t>3.    a)</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i="1" dirty="0"/>
                        <a:t>E.coli</a:t>
                      </a:r>
                      <a:endParaRPr lang="en-US" sz="1100" i="1"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16</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15.5</a:t>
                      </a:r>
                      <a:endParaRPr lang="en-US" sz="1100">
                        <a:latin typeface="Calibri"/>
                        <a:ea typeface="Calibri"/>
                        <a:cs typeface="Times New Roman"/>
                      </a:endParaRPr>
                    </a:p>
                  </a:txBody>
                  <a:tcPr marL="68580" marR="68580" marT="0" marB="0"/>
                </a:tc>
              </a:tr>
              <a:tr h="450815">
                <a:tc>
                  <a:txBody>
                    <a:bodyPr/>
                    <a:lstStyle/>
                    <a:p>
                      <a:pPr marL="0" marR="0">
                        <a:spcBef>
                          <a:spcPts val="0"/>
                        </a:spcBef>
                        <a:spcAft>
                          <a:spcPts val="0"/>
                        </a:spcAft>
                      </a:pPr>
                      <a:r>
                        <a:rPr lang="en-US" sz="1200"/>
                        <a:t>       b)</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i="1" dirty="0"/>
                        <a:t>E.coli</a:t>
                      </a:r>
                      <a:endParaRPr lang="en-US" sz="1100" i="1"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16</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17</a:t>
                      </a:r>
                      <a:endParaRPr lang="en-US" sz="1100">
                        <a:latin typeface="Calibri"/>
                        <a:ea typeface="Calibri"/>
                        <a:cs typeface="Times New Roman"/>
                      </a:endParaRPr>
                    </a:p>
                  </a:txBody>
                  <a:tcPr marL="68580" marR="68580" marT="0" marB="0"/>
                </a:tc>
              </a:tr>
              <a:tr h="450815">
                <a:tc>
                  <a:txBody>
                    <a:bodyPr/>
                    <a:lstStyle/>
                    <a:p>
                      <a:pPr marL="0" marR="0">
                        <a:spcBef>
                          <a:spcPts val="0"/>
                        </a:spcBef>
                        <a:spcAft>
                          <a:spcPts val="0"/>
                        </a:spcAft>
                      </a:pPr>
                      <a:r>
                        <a:rPr lang="en-US" sz="1200"/>
                        <a:t>4     a)</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i="1" dirty="0"/>
                        <a:t>Bacillus subtilis</a:t>
                      </a:r>
                      <a:endParaRPr lang="en-US" sz="1100" i="1"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14</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14.5</a:t>
                      </a:r>
                      <a:endParaRPr lang="en-US" sz="1100">
                        <a:latin typeface="Calibri"/>
                        <a:ea typeface="Calibri"/>
                        <a:cs typeface="Times New Roman"/>
                      </a:endParaRPr>
                    </a:p>
                  </a:txBody>
                  <a:tcPr marL="68580" marR="68580" marT="0" marB="0"/>
                </a:tc>
              </a:tr>
              <a:tr h="450815">
                <a:tc>
                  <a:txBody>
                    <a:bodyPr/>
                    <a:lstStyle/>
                    <a:p>
                      <a:pPr marL="0" marR="0">
                        <a:spcBef>
                          <a:spcPts val="0"/>
                        </a:spcBef>
                        <a:spcAft>
                          <a:spcPts val="0"/>
                        </a:spcAft>
                      </a:pPr>
                      <a:r>
                        <a:rPr lang="en-US" sz="1200" dirty="0"/>
                        <a:t>       b)</a:t>
                      </a:r>
                      <a:endParaRPr lang="en-US" sz="1100"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i="1" dirty="0"/>
                        <a:t>Bacillus subtilis</a:t>
                      </a:r>
                      <a:endParaRPr lang="en-US" sz="1100" i="1"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15</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dirty="0"/>
                        <a:t>15</a:t>
                      </a:r>
                      <a:endParaRPr lang="en-US" sz="1100" dirty="0">
                        <a:latin typeface="Calibri"/>
                        <a:ea typeface="Calibri"/>
                        <a:cs typeface="Times New Roman"/>
                      </a:endParaRPr>
                    </a:p>
                  </a:txBody>
                  <a:tcPr marL="68580" marR="68580" marT="0" marB="0"/>
                </a:tc>
              </a:tr>
            </a:tbl>
          </a:graphicData>
        </a:graphic>
      </p:graphicFrame>
    </p:spTree>
  </p:cSld>
  <p:clrMapOvr>
    <a:masterClrMapping/>
  </p:clrMapOvr>
  <p:transition>
    <p:cover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US" dirty="0"/>
          </a:p>
        </p:txBody>
      </p:sp>
      <p:sp>
        <p:nvSpPr>
          <p:cNvPr id="3" name="Content Placeholder 2"/>
          <p:cNvSpPr>
            <a:spLocks noGrp="1"/>
          </p:cNvSpPr>
          <p:nvPr>
            <p:ph sz="quarter" idx="1"/>
          </p:nvPr>
        </p:nvSpPr>
        <p:spPr>
          <a:xfrm>
            <a:off x="152400" y="0"/>
            <a:ext cx="8534400" cy="6858000"/>
          </a:xfrm>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i="1" dirty="0" smtClean="0"/>
          </a:p>
          <a:p>
            <a:pPr>
              <a:buNone/>
            </a:pPr>
            <a:r>
              <a:rPr lang="en-US" sz="1900" i="1" dirty="0" smtClean="0">
                <a:latin typeface="Times New Roman" pitchFamily="18" charset="0"/>
                <a:cs typeface="Times New Roman" pitchFamily="18" charset="0"/>
              </a:rPr>
              <a:t>                   a</a:t>
            </a:r>
            <a:r>
              <a:rPr lang="en-US" sz="1900" dirty="0" smtClean="0">
                <a:latin typeface="Times New Roman" pitchFamily="18" charset="0"/>
                <a:cs typeface="Times New Roman" pitchFamily="18" charset="0"/>
              </a:rPr>
              <a:t>)</a:t>
            </a:r>
            <a:r>
              <a:rPr lang="en-US" sz="1900" i="1" dirty="0" smtClean="0">
                <a:latin typeface="Times New Roman" pitchFamily="18" charset="0"/>
                <a:cs typeface="Times New Roman" pitchFamily="18" charset="0"/>
              </a:rPr>
              <a:t> </a:t>
            </a:r>
            <a:r>
              <a:rPr lang="en-US" sz="1900" b="1" i="1" dirty="0" smtClean="0">
                <a:latin typeface="Times New Roman" pitchFamily="18" charset="0"/>
                <a:cs typeface="Times New Roman" pitchFamily="18" charset="0"/>
              </a:rPr>
              <a:t>Proteuse vulgaris                                                    a) S.aureus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t>
            </a:r>
          </a:p>
          <a:p>
            <a:pPr>
              <a:buNone/>
            </a:pPr>
            <a:r>
              <a:rPr lang="en-US" sz="1900" b="1" i="1" dirty="0" smtClean="0">
                <a:latin typeface="Times New Roman" pitchFamily="18" charset="0"/>
                <a:cs typeface="Times New Roman" pitchFamily="18" charset="0"/>
              </a:rPr>
              <a:t>                           a) E.coli                                                         a) Bacillus subtilis                                 </a:t>
            </a:r>
            <a:endParaRPr lang="en-US" b="1" i="1" dirty="0">
              <a:latin typeface="Times New Roman" pitchFamily="18" charset="0"/>
              <a:cs typeface="Times New Roman" pitchFamily="18" charset="0"/>
            </a:endParaRPr>
          </a:p>
        </p:txBody>
      </p:sp>
      <p:pic>
        <p:nvPicPr>
          <p:cNvPr id="4" name="Picture 3" descr="D:\DILU\DVD_110306\IMG-20180513-WA0028.jpg"/>
          <p:cNvPicPr/>
          <p:nvPr/>
        </p:nvPicPr>
        <p:blipFill>
          <a:blip r:embed="rId3"/>
          <a:srcRect/>
          <a:stretch>
            <a:fillRect/>
          </a:stretch>
        </p:blipFill>
        <p:spPr bwMode="auto">
          <a:xfrm>
            <a:off x="4724400" y="152400"/>
            <a:ext cx="3733800" cy="2819400"/>
          </a:xfrm>
          <a:prstGeom prst="rect">
            <a:avLst/>
          </a:prstGeom>
          <a:noFill/>
          <a:ln w="9525">
            <a:noFill/>
            <a:miter lim="800000"/>
            <a:headEnd/>
            <a:tailEnd/>
          </a:ln>
        </p:spPr>
      </p:pic>
      <p:pic>
        <p:nvPicPr>
          <p:cNvPr id="5" name="Picture 4" descr="D:\DILU\DVD_110306\IMG-20180513-WA0023.jpg"/>
          <p:cNvPicPr/>
          <p:nvPr/>
        </p:nvPicPr>
        <p:blipFill>
          <a:blip r:embed="rId4"/>
          <a:srcRect/>
          <a:stretch>
            <a:fillRect/>
          </a:stretch>
        </p:blipFill>
        <p:spPr bwMode="auto">
          <a:xfrm>
            <a:off x="609600" y="3505200"/>
            <a:ext cx="3581400" cy="2790092"/>
          </a:xfrm>
          <a:prstGeom prst="rect">
            <a:avLst/>
          </a:prstGeom>
          <a:noFill/>
          <a:ln w="9525">
            <a:noFill/>
            <a:miter lim="800000"/>
            <a:headEnd/>
            <a:tailEnd/>
          </a:ln>
        </p:spPr>
      </p:pic>
      <p:pic>
        <p:nvPicPr>
          <p:cNvPr id="6" name="Picture 5" descr="D:\DILU\DVD_110306\IMG-20180513-WA0025.jpg"/>
          <p:cNvPicPr/>
          <p:nvPr/>
        </p:nvPicPr>
        <p:blipFill>
          <a:blip r:embed="rId5"/>
          <a:srcRect/>
          <a:stretch>
            <a:fillRect/>
          </a:stretch>
        </p:blipFill>
        <p:spPr bwMode="auto">
          <a:xfrm>
            <a:off x="609600" y="152400"/>
            <a:ext cx="3581400" cy="2828925"/>
          </a:xfrm>
          <a:prstGeom prst="rect">
            <a:avLst/>
          </a:prstGeom>
          <a:noFill/>
          <a:ln w="9525">
            <a:noFill/>
            <a:miter lim="800000"/>
            <a:headEnd/>
            <a:tailEnd/>
          </a:ln>
        </p:spPr>
      </p:pic>
      <p:pic>
        <p:nvPicPr>
          <p:cNvPr id="7" name="Picture 6" descr="D:\DILU\DVD_110306\IMG-20180513-WA0029.jpg"/>
          <p:cNvPicPr/>
          <p:nvPr/>
        </p:nvPicPr>
        <p:blipFill>
          <a:blip r:embed="rId6"/>
          <a:srcRect/>
          <a:stretch>
            <a:fillRect/>
          </a:stretch>
        </p:blipFill>
        <p:spPr bwMode="auto">
          <a:xfrm>
            <a:off x="4800601" y="3505200"/>
            <a:ext cx="3657600" cy="2743200"/>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US" dirty="0"/>
          </a:p>
        </p:txBody>
      </p:sp>
      <p:pic>
        <p:nvPicPr>
          <p:cNvPr id="4" name="Content Placeholder 3" descr="D:\DILU\DVD_110306\IMG-20180513-WA0030.jpg"/>
          <p:cNvPicPr>
            <a:picLocks noGrp="1"/>
          </p:cNvPicPr>
          <p:nvPr>
            <p:ph sz="quarter" idx="1"/>
          </p:nvPr>
        </p:nvPicPr>
        <p:blipFill>
          <a:blip r:embed="rId2"/>
          <a:srcRect/>
          <a:stretch>
            <a:fillRect/>
          </a:stretch>
        </p:blipFill>
        <p:spPr bwMode="auto">
          <a:xfrm>
            <a:off x="4648200" y="3581400"/>
            <a:ext cx="3829050" cy="2971800"/>
          </a:xfrm>
          <a:prstGeom prst="rect">
            <a:avLst/>
          </a:prstGeom>
          <a:noFill/>
          <a:ln w="9525">
            <a:noFill/>
            <a:miter lim="800000"/>
            <a:headEnd/>
            <a:tailEnd/>
          </a:ln>
        </p:spPr>
      </p:pic>
      <p:pic>
        <p:nvPicPr>
          <p:cNvPr id="5" name="Picture 4" descr="D:\DILU\DVD_110306\IMG-20180513-WA0025.jpg"/>
          <p:cNvPicPr/>
          <p:nvPr/>
        </p:nvPicPr>
        <p:blipFill>
          <a:blip r:embed="rId3"/>
          <a:srcRect/>
          <a:stretch>
            <a:fillRect/>
          </a:stretch>
        </p:blipFill>
        <p:spPr bwMode="auto">
          <a:xfrm>
            <a:off x="381000" y="228600"/>
            <a:ext cx="3810000" cy="2895600"/>
          </a:xfrm>
          <a:prstGeom prst="rect">
            <a:avLst/>
          </a:prstGeom>
          <a:noFill/>
          <a:ln w="9525">
            <a:noFill/>
            <a:miter lim="800000"/>
            <a:headEnd/>
            <a:tailEnd/>
          </a:ln>
        </p:spPr>
      </p:pic>
      <p:pic>
        <p:nvPicPr>
          <p:cNvPr id="6" name="Picture 5" descr="D:\DILU\DVD_110306\IMG-20180513-WA0024.jpg"/>
          <p:cNvPicPr/>
          <p:nvPr/>
        </p:nvPicPr>
        <p:blipFill>
          <a:blip r:embed="rId4"/>
          <a:srcRect/>
          <a:stretch>
            <a:fillRect/>
          </a:stretch>
        </p:blipFill>
        <p:spPr bwMode="auto">
          <a:xfrm>
            <a:off x="304800" y="3581400"/>
            <a:ext cx="3886200" cy="2971800"/>
          </a:xfrm>
          <a:prstGeom prst="rect">
            <a:avLst/>
          </a:prstGeom>
          <a:noFill/>
          <a:ln w="9525">
            <a:noFill/>
            <a:miter lim="800000"/>
            <a:headEnd/>
            <a:tailEnd/>
          </a:ln>
        </p:spPr>
      </p:pic>
      <p:sp>
        <p:nvSpPr>
          <p:cNvPr id="11" name="Rectangle 10"/>
          <p:cNvSpPr/>
          <p:nvPr/>
        </p:nvSpPr>
        <p:spPr>
          <a:xfrm>
            <a:off x="685800" y="6488668"/>
            <a:ext cx="7467600" cy="369332"/>
          </a:xfrm>
          <a:prstGeom prst="rect">
            <a:avLst/>
          </a:prstGeom>
        </p:spPr>
        <p:txBody>
          <a:bodyPr wrap="square">
            <a:spAutoFit/>
          </a:bodyPr>
          <a:lstStyle/>
          <a:p>
            <a:r>
              <a:rPr lang="en-US" b="1" i="1" dirty="0" smtClean="0">
                <a:latin typeface="Times New Roman" pitchFamily="18" charset="0"/>
                <a:cs typeface="Times New Roman" pitchFamily="18" charset="0"/>
              </a:rPr>
              <a:t>                  b) E.coli                                                        b ) Bacillus subtilis </a:t>
            </a:r>
            <a:endParaRPr lang="en-US" dirty="0"/>
          </a:p>
        </p:txBody>
      </p:sp>
      <p:sp>
        <p:nvSpPr>
          <p:cNvPr id="12" name="Rectangle 11"/>
          <p:cNvSpPr/>
          <p:nvPr/>
        </p:nvSpPr>
        <p:spPr>
          <a:xfrm>
            <a:off x="1219200" y="3124200"/>
            <a:ext cx="7010400" cy="369332"/>
          </a:xfrm>
          <a:prstGeom prst="rect">
            <a:avLst/>
          </a:prstGeom>
        </p:spPr>
        <p:txBody>
          <a:bodyPr wrap="square">
            <a:spAutoFit/>
          </a:bodyPr>
          <a:lstStyle/>
          <a:p>
            <a:pPr>
              <a:buNone/>
            </a:pPr>
            <a:r>
              <a:rPr lang="en-US" i="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Proteuse vulgaris                                                    b) S.aureus</a:t>
            </a:r>
          </a:p>
        </p:txBody>
      </p:sp>
      <p:pic>
        <p:nvPicPr>
          <p:cNvPr id="13" name="Picture 12" descr="D:\DILU\DVD_110306\IMG-20180513-WA0021.jpg"/>
          <p:cNvPicPr/>
          <p:nvPr/>
        </p:nvPicPr>
        <p:blipFill>
          <a:blip r:embed="rId5"/>
          <a:srcRect/>
          <a:stretch>
            <a:fillRect/>
          </a:stretch>
        </p:blipFill>
        <p:spPr bwMode="auto">
          <a:xfrm>
            <a:off x="4648200" y="228600"/>
            <a:ext cx="3810000" cy="2895600"/>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chemeClr val="accent2"/>
                </a:solidFill>
                <a:latin typeface="Times New Roman" pitchFamily="18" charset="0"/>
                <a:cs typeface="Times New Roman" pitchFamily="18" charset="0"/>
              </a:rPr>
              <a:t>Conclusion</a:t>
            </a:r>
            <a:endParaRPr lang="en-US" sz="32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1800" dirty="0" smtClean="0"/>
              <a:t>The biosynthesis of  silver nanoparticles using the flower extract of  </a:t>
            </a:r>
            <a:r>
              <a:rPr lang="en-US" sz="1800" i="1" dirty="0" smtClean="0"/>
              <a:t>Calotropis procera </a:t>
            </a:r>
            <a:r>
              <a:rPr lang="en-US" sz="1800" dirty="0" smtClean="0"/>
              <a:t>has been demonstrated. It is known that green synthesis of silver nanoparticles is much safer and environmentally friendly as compared to chemical method. The characterization of silver nanoparticles were carried out by UV Visible absorption spectroscopy, Fourier transform infrared spectroscopy (FTIR), X-ray diffraction (XRD) ,Scanning electron microscopy (SEM). The average size of silver nanoparticle in the range of 48 nm. The silver nanoparticles synthesized Calotropis procera show antimicrobial activity against </a:t>
            </a:r>
            <a:r>
              <a:rPr lang="en-US" sz="1800" i="1" dirty="0" smtClean="0"/>
              <a:t>E.coli, S.aureus, Bacillus subtilis, and Proteus vulgaris .</a:t>
            </a:r>
            <a:r>
              <a:rPr lang="en-US" sz="1800" dirty="0" smtClean="0"/>
              <a:t>	</a:t>
            </a:r>
          </a:p>
          <a:p>
            <a:endParaRPr lang="en-US" sz="1800" dirty="0">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sz="3200" b="1" dirty="0" smtClean="0">
                <a:solidFill>
                  <a:schemeClr val="accent2"/>
                </a:solidFill>
                <a:latin typeface="Times New Roman" pitchFamily="18" charset="0"/>
                <a:cs typeface="Times New Roman" pitchFamily="18" charset="0"/>
              </a:rPr>
              <a:t>CONTENT</a:t>
            </a:r>
            <a:endParaRPr lang="en-US" sz="32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95400"/>
            <a:ext cx="7467600" cy="5178552"/>
          </a:xfrm>
        </p:spPr>
        <p:txBody>
          <a:bodyPr>
            <a:normAutofit/>
          </a:bodyPr>
          <a:lstStyle/>
          <a:p>
            <a:pPr>
              <a:buFont typeface="Wingdings" pitchFamily="2" charset="2"/>
              <a:buChar char="v"/>
            </a:pPr>
            <a:r>
              <a:rPr lang="en-US" dirty="0" smtClean="0">
                <a:solidFill>
                  <a:srgbClr val="C00000"/>
                </a:solidFill>
                <a:latin typeface="Times New Roman" pitchFamily="18" charset="0"/>
                <a:cs typeface="Times New Roman" pitchFamily="18" charset="0"/>
              </a:rPr>
              <a:t>Introduction</a:t>
            </a:r>
          </a:p>
          <a:p>
            <a:pPr>
              <a:buFont typeface="Wingdings" pitchFamily="2" charset="2"/>
              <a:buChar char="v"/>
            </a:pPr>
            <a:endParaRPr lang="en-US" dirty="0" smtClean="0">
              <a:solidFill>
                <a:srgbClr val="C00000"/>
              </a:solidFill>
              <a:latin typeface="Times New Roman" pitchFamily="18" charset="0"/>
              <a:cs typeface="Times New Roman" pitchFamily="18" charset="0"/>
            </a:endParaRPr>
          </a:p>
          <a:p>
            <a:pPr>
              <a:buFont typeface="Wingdings" pitchFamily="2" charset="2"/>
              <a:buChar char="v"/>
            </a:pPr>
            <a:r>
              <a:rPr lang="en-US" dirty="0" smtClean="0">
                <a:solidFill>
                  <a:srgbClr val="C00000"/>
                </a:solidFill>
                <a:latin typeface="Times New Roman" pitchFamily="18" charset="0"/>
                <a:cs typeface="Times New Roman" pitchFamily="18" charset="0"/>
              </a:rPr>
              <a:t>Aim and Objective</a:t>
            </a:r>
          </a:p>
          <a:p>
            <a:pPr>
              <a:buFont typeface="Wingdings" pitchFamily="2" charset="2"/>
              <a:buChar char="v"/>
            </a:pPr>
            <a:endParaRPr lang="en-US" dirty="0" smtClean="0">
              <a:solidFill>
                <a:srgbClr val="C00000"/>
              </a:solidFill>
              <a:latin typeface="Times New Roman" pitchFamily="18" charset="0"/>
              <a:cs typeface="Times New Roman" pitchFamily="18" charset="0"/>
            </a:endParaRPr>
          </a:p>
          <a:p>
            <a:pPr>
              <a:buFont typeface="Wingdings" pitchFamily="2" charset="2"/>
              <a:buChar char="v"/>
            </a:pPr>
            <a:r>
              <a:rPr lang="en-US" dirty="0" smtClean="0">
                <a:solidFill>
                  <a:srgbClr val="C00000"/>
                </a:solidFill>
                <a:latin typeface="Times New Roman" pitchFamily="18" charset="0"/>
                <a:cs typeface="Times New Roman" pitchFamily="18" charset="0"/>
              </a:rPr>
              <a:t>Material and Method</a:t>
            </a:r>
          </a:p>
          <a:p>
            <a:pPr>
              <a:buFont typeface="Wingdings" pitchFamily="2" charset="2"/>
              <a:buChar char="v"/>
            </a:pPr>
            <a:endParaRPr lang="en-US" dirty="0" smtClean="0">
              <a:solidFill>
                <a:srgbClr val="C00000"/>
              </a:solidFill>
              <a:latin typeface="Times New Roman" pitchFamily="18" charset="0"/>
              <a:cs typeface="Times New Roman" pitchFamily="18" charset="0"/>
            </a:endParaRPr>
          </a:p>
          <a:p>
            <a:pPr>
              <a:buFont typeface="Wingdings" pitchFamily="2" charset="2"/>
              <a:buChar char="v"/>
            </a:pPr>
            <a:r>
              <a:rPr lang="en-US" dirty="0" smtClean="0">
                <a:solidFill>
                  <a:srgbClr val="C00000"/>
                </a:solidFill>
                <a:latin typeface="Times New Roman" pitchFamily="18" charset="0"/>
                <a:cs typeface="Times New Roman" pitchFamily="18" charset="0"/>
              </a:rPr>
              <a:t>Results and discussion</a:t>
            </a:r>
          </a:p>
          <a:p>
            <a:pPr>
              <a:buFont typeface="Wingdings" pitchFamily="2" charset="2"/>
              <a:buChar char="v"/>
            </a:pPr>
            <a:endParaRPr lang="en-US" dirty="0" smtClean="0">
              <a:solidFill>
                <a:srgbClr val="C00000"/>
              </a:solidFill>
              <a:latin typeface="Times New Roman" pitchFamily="18" charset="0"/>
              <a:cs typeface="Times New Roman" pitchFamily="18" charset="0"/>
            </a:endParaRPr>
          </a:p>
          <a:p>
            <a:pPr>
              <a:buFont typeface="Wingdings" pitchFamily="2" charset="2"/>
              <a:buChar char="v"/>
            </a:pPr>
            <a:r>
              <a:rPr lang="en-US" dirty="0" smtClean="0">
                <a:solidFill>
                  <a:srgbClr val="C00000"/>
                </a:solidFill>
                <a:latin typeface="Times New Roman" pitchFamily="18" charset="0"/>
                <a:cs typeface="Times New Roman" pitchFamily="18" charset="0"/>
              </a:rPr>
              <a:t>Conclusion</a:t>
            </a:r>
          </a:p>
          <a:p>
            <a:pPr>
              <a:buFont typeface="Wingdings" pitchFamily="2" charset="2"/>
              <a:buChar char="v"/>
            </a:pPr>
            <a:endParaRPr lang="en-US" dirty="0" smtClean="0">
              <a:solidFill>
                <a:srgbClr val="C00000"/>
              </a:solidFill>
              <a:latin typeface="Times New Roman" pitchFamily="18" charset="0"/>
              <a:cs typeface="Times New Roman" pitchFamily="18" charset="0"/>
            </a:endParaRPr>
          </a:p>
          <a:p>
            <a:pPr>
              <a:buFont typeface="Wingdings" pitchFamily="2" charset="2"/>
              <a:buChar char="v"/>
            </a:pPr>
            <a:r>
              <a:rPr lang="en-US" dirty="0" smtClean="0">
                <a:solidFill>
                  <a:srgbClr val="C00000"/>
                </a:solidFill>
                <a:latin typeface="Times New Roman" pitchFamily="18" charset="0"/>
                <a:cs typeface="Times New Roman" pitchFamily="18" charset="0"/>
              </a:rPr>
              <a:t>References</a:t>
            </a:r>
            <a:endParaRPr lang="en-US" dirty="0">
              <a:solidFill>
                <a:srgbClr val="C00000"/>
              </a:solidFill>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normAutofit/>
          </a:bodyPr>
          <a:lstStyle/>
          <a:p>
            <a:pPr algn="ctr"/>
            <a:r>
              <a:rPr lang="en-US" sz="3200" b="1" dirty="0" smtClean="0">
                <a:solidFill>
                  <a:schemeClr val="accent2"/>
                </a:solidFill>
                <a:latin typeface="Times New Roman" pitchFamily="18" charset="0"/>
                <a:cs typeface="Times New Roman" pitchFamily="18" charset="0"/>
              </a:rPr>
              <a:t>References</a:t>
            </a:r>
            <a:endParaRPr lang="en-US" sz="32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066800"/>
            <a:ext cx="7467600" cy="5407152"/>
          </a:xfrm>
        </p:spPr>
        <p:txBody>
          <a:bodyPr>
            <a:normAutofit fontScale="92500" lnSpcReduction="10000"/>
          </a:bodyPr>
          <a:lstStyle/>
          <a:p>
            <a:pPr algn="just"/>
            <a:r>
              <a:rPr lang="en-US" sz="1600" b="1" dirty="0" smtClean="0">
                <a:latin typeface="Times New Roman" pitchFamily="18" charset="0"/>
                <a:cs typeface="Times New Roman" pitchFamily="18" charset="0"/>
              </a:rPr>
              <a:t>Singh V, Patil R, Kasture MB, Gade WNand Prasad BLV</a:t>
            </a:r>
            <a:r>
              <a:rPr lang="en-US" sz="1600" dirty="0" smtClean="0">
                <a:latin typeface="Times New Roman" pitchFamily="18" charset="0"/>
                <a:cs typeface="Times New Roman" pitchFamily="18" charset="0"/>
              </a:rPr>
              <a:t>, Synthesis of Ag-Pt alloy nanoparticles in aqueous bovine serum albumin foam and their cyto compatibility against human gingival fibroblasts. Colloids and Surfaces B, 69 (2): 239-245,(2009).</a:t>
            </a:r>
          </a:p>
          <a:p>
            <a:pPr algn="just"/>
            <a:endParaRPr lang="en-US"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Feynman, R</a:t>
            </a:r>
            <a:r>
              <a:rPr lang="en-US" sz="1600" dirty="0" smtClean="0">
                <a:latin typeface="Times New Roman" pitchFamily="18" charset="0"/>
                <a:cs typeface="Times New Roman" pitchFamily="18" charset="0"/>
              </a:rPr>
              <a:t>., 1959. Lecture at the California Institute of Technol., December 29.</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Ahmad, Z., R. Pandey , S. Sharma and G.K. Khuller,</a:t>
            </a:r>
            <a:r>
              <a:rPr lang="en-US" sz="1600" dirty="0" smtClean="0">
                <a:latin typeface="Times New Roman" pitchFamily="18" charset="0"/>
                <a:cs typeface="Times New Roman" pitchFamily="18" charset="0"/>
              </a:rPr>
              <a:t>2005. Alginate nanoparticles as antituberculosis drug carriers: formulation development, pharmacokinetics and therapeutic potential. IndJChestDis.AlliedSci.,48: 171-6</a:t>
            </a:r>
          </a:p>
          <a:p>
            <a:pPr algn="just"/>
            <a:endParaRPr lang="en-US"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Sivakumar J, Premkumar C, Santhanam P, Saraswathi N</a:t>
            </a:r>
            <a:r>
              <a:rPr lang="en-US" sz="1600" dirty="0" smtClean="0">
                <a:latin typeface="Times New Roman" pitchFamily="18" charset="0"/>
                <a:cs typeface="Times New Roman" pitchFamily="18" charset="0"/>
              </a:rPr>
              <a:t>.Biosynthesis of silver nanoparticles using Calotropis gigantean leaf. Afr J Basic Appl Sci 2011; 3(6): 265-270.</a:t>
            </a:r>
          </a:p>
          <a:p>
            <a:pPr algn="just"/>
            <a:endParaRPr lang="en-US"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Pavani. K . V., and Gayathramma. K</a:t>
            </a:r>
            <a:r>
              <a:rPr lang="en-US" sz="1600" dirty="0" smtClean="0">
                <a:latin typeface="Times New Roman" pitchFamily="18" charset="0"/>
                <a:cs typeface="Times New Roman" pitchFamily="18" charset="0"/>
              </a:rPr>
              <a:t>.., 2015. Synthesis of silver nanoparticles using extracts of </a:t>
            </a:r>
            <a:r>
              <a:rPr lang="en-US" sz="1600" i="1" dirty="0" smtClean="0">
                <a:latin typeface="Times New Roman" pitchFamily="18" charset="0"/>
                <a:cs typeface="Times New Roman" pitchFamily="18" charset="0"/>
              </a:rPr>
              <a:t>Calotropis gigantea </a:t>
            </a:r>
            <a:r>
              <a:rPr lang="en-US" sz="1600" dirty="0" smtClean="0">
                <a:latin typeface="Times New Roman" pitchFamily="18" charset="0"/>
                <a:cs typeface="Times New Roman" pitchFamily="18" charset="0"/>
              </a:rPr>
              <a:t>flowers. International journal of research in pharmaceutical and Nano Science. 4(4): 263-240.</a:t>
            </a:r>
          </a:p>
          <a:p>
            <a:pPr algn="just"/>
            <a:endParaRPr lang="en-US"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Priyanka Subhash Joshi, Gowthami Ramesh, Jenitta Emima Packiyam, and Shobha  K Jayanna,</a:t>
            </a:r>
            <a:r>
              <a:rPr lang="en-US" sz="1600" dirty="0" smtClean="0">
                <a:latin typeface="Times New Roman" pitchFamily="18" charset="0"/>
                <a:cs typeface="Times New Roman" pitchFamily="18" charset="0"/>
              </a:rPr>
              <a:t> Green synthesis and evaluation of silver nanoparticles using leaf extract from </a:t>
            </a:r>
            <a:r>
              <a:rPr lang="en-US" sz="1600" i="1" dirty="0" smtClean="0">
                <a:latin typeface="Times New Roman" pitchFamily="18" charset="0"/>
                <a:cs typeface="Times New Roman" pitchFamily="18" charset="0"/>
              </a:rPr>
              <a:t>Calotropis gigantea</a:t>
            </a:r>
            <a:r>
              <a:rPr lang="en-US" sz="1600" dirty="0" smtClean="0">
                <a:latin typeface="Times New Roman" pitchFamily="18" charset="0"/>
                <a:cs typeface="Times New Roman" pitchFamily="18" charset="0"/>
              </a:rPr>
              <a:t>, Int.J.Curr.Biotechnol., 2017, 5(3):1-5.</a:t>
            </a:r>
          </a:p>
          <a:p>
            <a:pPr algn="just">
              <a:buNone/>
            </a:pPr>
            <a:r>
              <a:rPr lang="en-US" sz="1600" dirty="0" smtClean="0">
                <a:latin typeface="Times New Roman" pitchFamily="18" charset="0"/>
                <a:cs typeface="Times New Roman" pitchFamily="18" charset="0"/>
              </a:rPr>
              <a:t> </a:t>
            </a:r>
          </a:p>
          <a:p>
            <a:endParaRPr lang="en-US" sz="1600" dirty="0"/>
          </a:p>
        </p:txBody>
      </p:sp>
    </p:spTree>
  </p:cSld>
  <p:clrMapOvr>
    <a:masterClrMapping/>
  </p:clrMapOvr>
  <p:transition>
    <p:cover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sz="quarter" idx="1"/>
          </p:nvPr>
        </p:nvSpPr>
        <p:spPr>
          <a:xfrm>
            <a:off x="457200" y="1600200"/>
            <a:ext cx="7467600" cy="4873752"/>
          </a:xfrm>
        </p:spPr>
        <p:txBody>
          <a:bodyPr>
            <a:normAutofit lnSpcReduction="10000"/>
          </a:bodyPr>
          <a:lstStyle/>
          <a:p>
            <a:pPr>
              <a:buNone/>
            </a:pPr>
            <a:endParaRPr lang="en-US" sz="8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Edwardian Script ITC" pitchFamily="66" charset="0"/>
              <a:ea typeface="Adobe Gothic Std B" pitchFamily="34" charset="-128"/>
            </a:endParaRPr>
          </a:p>
          <a:p>
            <a:pPr>
              <a:buNone/>
            </a:pPr>
            <a:r>
              <a:rPr lang="en-US" sz="8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Edwardian Script ITC" pitchFamily="66" charset="0"/>
                <a:ea typeface="Adobe Gothic Std B" pitchFamily="34" charset="-128"/>
              </a:rPr>
              <a:t>     </a:t>
            </a:r>
            <a:r>
              <a:rPr lang="en-US" sz="8000" b="1" dirty="0" smtClean="0">
                <a:ln w="11430"/>
                <a:solidFill>
                  <a:srgbClr val="0070C0"/>
                </a:solidFill>
                <a:effectLst>
                  <a:outerShdw blurRad="50800" dist="39000" dir="5460000" algn="tl">
                    <a:srgbClr val="000000">
                      <a:alpha val="38000"/>
                    </a:srgbClr>
                  </a:outerShdw>
                </a:effectLst>
                <a:latin typeface="Edwardian Script ITC" pitchFamily="66" charset="0"/>
                <a:ea typeface="Adobe Gothic Std B" pitchFamily="34" charset="-128"/>
              </a:rPr>
              <a:t>Thank You……!</a:t>
            </a:r>
            <a:endParaRPr lang="en-US" sz="8000" b="1" dirty="0" smtClean="0">
              <a:ln w="11430"/>
              <a:solidFill>
                <a:srgbClr val="0070C0"/>
              </a:solidFill>
              <a:effectLst>
                <a:outerShdw blurRad="50800" dist="39000" dir="5460000" algn="tl">
                  <a:srgbClr val="000000">
                    <a:alpha val="38000"/>
                  </a:srgbClr>
                </a:outerShdw>
              </a:effectLst>
            </a:endParaRPr>
          </a:p>
          <a:p>
            <a:pPr>
              <a:buNone/>
            </a:pPr>
            <a:endParaRPr lang="en-US" sz="8000" dirty="0" smtClean="0"/>
          </a:p>
          <a:p>
            <a:pPr>
              <a:buNone/>
            </a:pPr>
            <a:r>
              <a:rPr lang="en-US" sz="8000" dirty="0" smtClean="0"/>
              <a:t>       </a:t>
            </a:r>
            <a:endParaRPr lang="en-US" sz="8000" dirty="0">
              <a:latin typeface="Blackadder ITC" pitchFamily="82" charset="0"/>
            </a:endParaRPr>
          </a:p>
        </p:txBody>
      </p:sp>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15962"/>
          </a:xfrm>
        </p:spPr>
        <p:txBody>
          <a:bodyPr>
            <a:normAutofit/>
          </a:bodyPr>
          <a:lstStyle/>
          <a:p>
            <a:pPr algn="ctr"/>
            <a:r>
              <a:rPr lang="en-US" sz="3200" b="1" dirty="0" smtClean="0">
                <a:solidFill>
                  <a:schemeClr val="accent2"/>
                </a:solidFill>
                <a:latin typeface="Times New Roman" pitchFamily="18" charset="0"/>
                <a:cs typeface="Times New Roman" pitchFamily="18" charset="0"/>
              </a:rPr>
              <a:t>INTRODUCTION</a:t>
            </a:r>
            <a:endParaRPr lang="en-US" sz="32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447800"/>
            <a:ext cx="7467600" cy="5026152"/>
          </a:xfrm>
        </p:spPr>
        <p:txBody>
          <a:bodyPr>
            <a:normAutofit/>
          </a:bodyPr>
          <a:lstStyle/>
          <a:p>
            <a:pPr algn="just"/>
            <a:r>
              <a:rPr lang="en-US" sz="1800" dirty="0" smtClean="0">
                <a:latin typeface="Times New Roman" pitchFamily="18" charset="0"/>
                <a:cs typeface="Times New Roman" pitchFamily="18" charset="0"/>
              </a:rPr>
              <a:t>The nanoparticles is an important Branch in the field of biology, chemistry, physics and material science. Nanotechnology deals with the study of material which are small in size (nanometer.) (Prasad et al.,2010 ,Singh at el., 2009  )</a:t>
            </a:r>
          </a:p>
          <a:p>
            <a:pPr algn="just"/>
            <a:r>
              <a:rPr lang="en-US" sz="1800" dirty="0" smtClean="0">
                <a:latin typeface="Times New Roman" pitchFamily="18" charset="0"/>
                <a:cs typeface="Times New Roman" pitchFamily="18" charset="0"/>
              </a:rPr>
              <a:t>Nano is a Greek word synonymous to dwarf means extremely small.(Feynman 1959) There was numbers of different types of Nanoparticles was synthesis includes copper, zink, titanium, magnesium, gold , alginate and silver nanoparticles.(Schabe et al.2006) (Tong at el.,2003,Ahmed et al.,2005)</a:t>
            </a:r>
          </a:p>
          <a:p>
            <a:pPr algn="just"/>
            <a:r>
              <a:rPr lang="en-US" sz="1800" dirty="0" smtClean="0">
                <a:latin typeface="Times New Roman" pitchFamily="18" charset="0"/>
                <a:cs typeface="Times New Roman" pitchFamily="18" charset="0"/>
              </a:rPr>
              <a:t>There was different method such as physical, chemical, irradiation and biological method used to synthesis for nanoparticles. Various plant material was used to synthesis of nanoparticles are called the green technology.  </a:t>
            </a:r>
          </a:p>
          <a:p>
            <a:pPr algn="just"/>
            <a:r>
              <a:rPr lang="en-US" sz="1800" dirty="0" smtClean="0">
                <a:latin typeface="Times New Roman" pitchFamily="18" charset="0"/>
                <a:cs typeface="Times New Roman" pitchFamily="18" charset="0"/>
              </a:rPr>
              <a:t>The </a:t>
            </a:r>
            <a:r>
              <a:rPr lang="en-US" sz="1800" i="1" dirty="0" smtClean="0">
                <a:latin typeface="Times New Roman" pitchFamily="18" charset="0"/>
                <a:cs typeface="Times New Roman" pitchFamily="18" charset="0"/>
              </a:rPr>
              <a:t>Calotropis procera </a:t>
            </a:r>
            <a:r>
              <a:rPr lang="en-US" sz="1800" dirty="0" smtClean="0">
                <a:latin typeface="Times New Roman" pitchFamily="18" charset="0"/>
                <a:cs typeface="Times New Roman" pitchFamily="18" charset="0"/>
              </a:rPr>
              <a:t>is medicinal plant which is used for the synthesis of nanoparticle. </a:t>
            </a:r>
            <a:r>
              <a:rPr lang="en-US" sz="1800" i="1" dirty="0" smtClean="0">
                <a:latin typeface="Times New Roman" pitchFamily="18" charset="0"/>
                <a:cs typeface="Times New Roman" pitchFamily="18" charset="0"/>
              </a:rPr>
              <a:t>Calotropis</a:t>
            </a:r>
            <a:r>
              <a:rPr lang="en-US" sz="1800" dirty="0" smtClean="0">
                <a:latin typeface="Times New Roman" pitchFamily="18" charset="0"/>
                <a:cs typeface="Times New Roman" pitchFamily="18" charset="0"/>
              </a:rPr>
              <a:t> is genus having two species </a:t>
            </a:r>
            <a:r>
              <a:rPr lang="en-US" sz="1800" i="1" dirty="0" smtClean="0">
                <a:latin typeface="Times New Roman" pitchFamily="18" charset="0"/>
                <a:cs typeface="Times New Roman" pitchFamily="18" charset="0"/>
              </a:rPr>
              <a:t>Calotropis gigantea </a:t>
            </a:r>
            <a:r>
              <a:rPr lang="en-US" sz="1800" dirty="0" smtClean="0">
                <a:latin typeface="Times New Roman" pitchFamily="18" charset="0"/>
                <a:cs typeface="Times New Roman" pitchFamily="18" charset="0"/>
              </a:rPr>
              <a:t>and </a:t>
            </a:r>
            <a:r>
              <a:rPr lang="en-US" sz="1800" i="1" dirty="0" smtClean="0">
                <a:latin typeface="Times New Roman" pitchFamily="18" charset="0"/>
                <a:cs typeface="Times New Roman" pitchFamily="18" charset="0"/>
              </a:rPr>
              <a:t>Calotropis procera.</a:t>
            </a:r>
            <a:r>
              <a:rPr lang="en-US" sz="1800" dirty="0" smtClean="0"/>
              <a:t> </a:t>
            </a:r>
          </a:p>
          <a:p>
            <a:pPr algn="just"/>
            <a:endParaRPr lang="en-US" sz="1600" dirty="0" smtClean="0">
              <a:latin typeface="Times New Roman" pitchFamily="18" charset="0"/>
              <a:cs typeface="Times New Roman" pitchFamily="18" charset="0"/>
            </a:endParaRPr>
          </a:p>
          <a:p>
            <a:endParaRPr lang="en-US" sz="2000" dirty="0"/>
          </a:p>
        </p:txBody>
      </p:sp>
    </p:spTree>
  </p:cSld>
  <p:clrMapOvr>
    <a:masterClrMapping/>
  </p:clrMapOvr>
  <p:transition>
    <p:cover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2133600"/>
            <a:ext cx="3962400" cy="4038600"/>
          </a:xfrm>
          <a:prstGeom prst="rect">
            <a:avLst/>
          </a:prstGeom>
          <a:noFill/>
          <a:ln w="9525">
            <a:solidFill>
              <a:schemeClr val="tx1"/>
            </a:solidFill>
            <a:miter lim="800000"/>
            <a:headEnd/>
            <a:tailEnd/>
          </a:ln>
          <a:effectLst/>
        </p:spPr>
      </p:pic>
      <p:sp>
        <p:nvSpPr>
          <p:cNvPr id="2" name="Title 1"/>
          <p:cNvSpPr>
            <a:spLocks noGrp="1"/>
          </p:cNvSpPr>
          <p:nvPr>
            <p:ph type="title"/>
          </p:nvPr>
        </p:nvSpPr>
        <p:spPr>
          <a:xfrm>
            <a:off x="457200" y="274638"/>
            <a:ext cx="7467600" cy="1477962"/>
          </a:xfrm>
        </p:spPr>
        <p:txBody>
          <a:bodyPr>
            <a:normAutofit/>
          </a:bodyPr>
          <a:lstStyle/>
          <a:p>
            <a:r>
              <a:rPr lang="en-US" sz="3200" b="1" dirty="0" smtClean="0">
                <a:solidFill>
                  <a:schemeClr val="accent2"/>
                </a:solidFill>
                <a:latin typeface="Times New Roman" pitchFamily="18" charset="0"/>
                <a:cs typeface="Times New Roman" pitchFamily="18" charset="0"/>
              </a:rPr>
              <a:t>SCIENTIFIC  CLASSIFICATION </a:t>
            </a:r>
            <a:r>
              <a:rPr lang="en-US" sz="3200" b="1" i="1" dirty="0" smtClean="0">
                <a:solidFill>
                  <a:schemeClr val="accent2"/>
                </a:solidFill>
                <a:latin typeface="Times New Roman" pitchFamily="18" charset="0"/>
                <a:cs typeface="Times New Roman" pitchFamily="18" charset="0"/>
              </a:rPr>
              <a:t>CALOTROPIS PROCERA</a:t>
            </a:r>
            <a:endParaRPr lang="en-US" sz="3200" b="1" i="1" dirty="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lgn="ctr">
              <a:buNone/>
            </a:pPr>
            <a:endParaRPr lang="en-US" sz="1400" b="1" dirty="0" smtClean="0">
              <a:solidFill>
                <a:schemeClr val="bg2"/>
              </a:solidFill>
              <a:latin typeface="Times New Roman" pitchFamily="18" charset="0"/>
              <a:cs typeface="Times New Roman" pitchFamily="18" charset="0"/>
            </a:endParaRPr>
          </a:p>
          <a:p>
            <a:pPr algn="ctr">
              <a:buNone/>
            </a:pPr>
            <a:endParaRPr lang="en-US" sz="1400" b="1" dirty="0" smtClean="0">
              <a:solidFill>
                <a:schemeClr val="bg2"/>
              </a:solidFill>
              <a:latin typeface="Times New Roman" pitchFamily="18" charset="0"/>
              <a:cs typeface="Times New Roman" pitchFamily="18" charset="0"/>
            </a:endParaRPr>
          </a:p>
          <a:p>
            <a:pPr algn="ctr">
              <a:buNone/>
            </a:pPr>
            <a:endParaRPr lang="en-US" sz="1400" b="1" dirty="0" smtClean="0">
              <a:solidFill>
                <a:schemeClr val="bg2"/>
              </a:solidFill>
              <a:latin typeface="Times New Roman" pitchFamily="18" charset="0"/>
              <a:cs typeface="Times New Roman" pitchFamily="18" charset="0"/>
            </a:endParaRPr>
          </a:p>
          <a:p>
            <a:pPr algn="ctr">
              <a:buNone/>
            </a:pPr>
            <a:endParaRPr lang="en-US" sz="1400" b="1" dirty="0" smtClean="0">
              <a:solidFill>
                <a:schemeClr val="bg2"/>
              </a:solidFill>
              <a:latin typeface="Times New Roman" pitchFamily="18" charset="0"/>
              <a:cs typeface="Times New Roman" pitchFamily="18" charset="0"/>
            </a:endParaRPr>
          </a:p>
          <a:p>
            <a:pPr algn="ctr">
              <a:buNone/>
            </a:pPr>
            <a:endParaRPr lang="en-US" sz="1400" b="1" dirty="0" smtClean="0">
              <a:solidFill>
                <a:schemeClr val="bg2"/>
              </a:solidFill>
              <a:latin typeface="Times New Roman" pitchFamily="18" charset="0"/>
              <a:cs typeface="Times New Roman" pitchFamily="18" charset="0"/>
            </a:endParaRPr>
          </a:p>
          <a:p>
            <a:pPr algn="ctr">
              <a:buNone/>
            </a:pPr>
            <a:r>
              <a:rPr lang="en-US" sz="1400" b="1" dirty="0" smtClean="0">
                <a:solidFill>
                  <a:schemeClr val="bg2"/>
                </a:solidFill>
                <a:latin typeface="Times New Roman" pitchFamily="18" charset="0"/>
                <a:cs typeface="Times New Roman" pitchFamily="18" charset="0"/>
              </a:rPr>
              <a:t>Image of Calotropis procera </a:t>
            </a:r>
            <a:endParaRPr lang="en-US" sz="1400" b="1" dirty="0">
              <a:solidFill>
                <a:schemeClr val="bg2"/>
              </a:solidFill>
              <a:latin typeface="Times New Roman" pitchFamily="18" charset="0"/>
              <a:cs typeface="Times New Roman" pitchFamily="18" charset="0"/>
            </a:endParaRPr>
          </a:p>
        </p:txBody>
      </p:sp>
      <p:sp>
        <p:nvSpPr>
          <p:cNvPr id="9" name="Content Placeholder 8"/>
          <p:cNvSpPr>
            <a:spLocks noGrp="1"/>
          </p:cNvSpPr>
          <p:nvPr>
            <p:ph sz="quarter" idx="2"/>
          </p:nvPr>
        </p:nvSpPr>
        <p:spPr>
          <a:xfrm>
            <a:off x="4495800" y="2133600"/>
            <a:ext cx="4191000" cy="4038600"/>
          </a:xfrm>
          <a:ln>
            <a:solidFill>
              <a:schemeClr val="accent3">
                <a:lumMod val="50000"/>
              </a:schemeClr>
            </a:solidFill>
          </a:ln>
        </p:spPr>
        <p:txBody>
          <a:bodyPr>
            <a:normAutofit fontScale="92500" lnSpcReduction="20000"/>
          </a:bodyPr>
          <a:lstStyle/>
          <a:p>
            <a:pPr>
              <a:buFont typeface="Arial" pitchFamily="34" charset="0"/>
              <a:buChar char="•"/>
            </a:pPr>
            <a:r>
              <a:rPr lang="en-US" sz="1700" dirty="0" smtClean="0">
                <a:latin typeface="Times New Roman" pitchFamily="18" charset="0"/>
                <a:cs typeface="Times New Roman" pitchFamily="18" charset="0"/>
              </a:rPr>
              <a:t>Kingdom    : Plantae-Plant</a:t>
            </a:r>
          </a:p>
          <a:p>
            <a:pPr>
              <a:buFont typeface="Arial" pitchFamily="34" charset="0"/>
              <a:buChar char="•"/>
            </a:pPr>
            <a:r>
              <a:rPr lang="en-US" sz="1700" dirty="0" smtClean="0">
                <a:latin typeface="Times New Roman" pitchFamily="18" charset="0"/>
                <a:cs typeface="Times New Roman" pitchFamily="18" charset="0"/>
              </a:rPr>
              <a:t>Subkingdom : Tricheobionta Vascular              </a:t>
            </a:r>
          </a:p>
          <a:p>
            <a:pPr>
              <a:buFont typeface="Arial" pitchFamily="34" charset="0"/>
              <a:buChar char="•"/>
            </a:pPr>
            <a:r>
              <a:rPr lang="en-US" sz="1700" dirty="0" smtClean="0">
                <a:latin typeface="Times New Roman" pitchFamily="18" charset="0"/>
                <a:cs typeface="Times New Roman" pitchFamily="18" charset="0"/>
              </a:rPr>
              <a:t>                         plant</a:t>
            </a:r>
          </a:p>
          <a:p>
            <a:pPr>
              <a:buFont typeface="Arial" pitchFamily="34" charset="0"/>
              <a:buChar char="•"/>
            </a:pPr>
            <a:r>
              <a:rPr lang="en-US" sz="1700" dirty="0" smtClean="0">
                <a:latin typeface="Times New Roman" pitchFamily="18" charset="0"/>
                <a:cs typeface="Times New Roman" pitchFamily="18" charset="0"/>
              </a:rPr>
              <a:t>Division    :  Spermatophyta, Seedplants</a:t>
            </a:r>
          </a:p>
          <a:p>
            <a:pPr>
              <a:buFont typeface="Arial" pitchFamily="34" charset="0"/>
              <a:buChar char="•"/>
            </a:pPr>
            <a:r>
              <a:rPr lang="en-US" sz="1700" dirty="0" smtClean="0">
                <a:latin typeface="Times New Roman" pitchFamily="18" charset="0"/>
                <a:cs typeface="Times New Roman" pitchFamily="18" charset="0"/>
              </a:rPr>
              <a:t>Class         :  Magnoliphyta flowering plant</a:t>
            </a:r>
          </a:p>
          <a:p>
            <a:pPr>
              <a:buFont typeface="Arial" pitchFamily="34" charset="0"/>
              <a:buChar char="•"/>
            </a:pPr>
            <a:r>
              <a:rPr lang="en-US" sz="1700" dirty="0" smtClean="0">
                <a:latin typeface="Times New Roman" pitchFamily="18" charset="0"/>
                <a:cs typeface="Times New Roman" pitchFamily="18" charset="0"/>
              </a:rPr>
              <a:t>Subclass    : Asteridae</a:t>
            </a:r>
          </a:p>
          <a:p>
            <a:pPr>
              <a:buFont typeface="Arial" pitchFamily="34" charset="0"/>
              <a:buChar char="•"/>
            </a:pPr>
            <a:r>
              <a:rPr lang="en-US" sz="1700" dirty="0" smtClean="0">
                <a:latin typeface="Times New Roman" pitchFamily="18" charset="0"/>
                <a:cs typeface="Times New Roman" pitchFamily="18" charset="0"/>
              </a:rPr>
              <a:t>Order         : Gentianales</a:t>
            </a:r>
          </a:p>
          <a:p>
            <a:pPr>
              <a:buFont typeface="Arial" pitchFamily="34" charset="0"/>
              <a:buChar char="•"/>
            </a:pPr>
            <a:r>
              <a:rPr lang="en-US" sz="1700" dirty="0" smtClean="0">
                <a:latin typeface="Times New Roman" pitchFamily="18" charset="0"/>
                <a:cs typeface="Times New Roman" pitchFamily="18" charset="0"/>
              </a:rPr>
              <a:t>Family       : Apocynaceae</a:t>
            </a:r>
          </a:p>
          <a:p>
            <a:pPr>
              <a:buFont typeface="Arial" pitchFamily="34" charset="0"/>
              <a:buChar char="•"/>
            </a:pPr>
            <a:r>
              <a:rPr lang="en-US" sz="1700" dirty="0" smtClean="0">
                <a:latin typeface="Times New Roman" pitchFamily="18" charset="0"/>
                <a:cs typeface="Times New Roman" pitchFamily="18" charset="0"/>
              </a:rPr>
              <a:t>Subfamily  : Asclepiadoideae</a:t>
            </a:r>
          </a:p>
          <a:p>
            <a:pPr>
              <a:buFont typeface="Arial" pitchFamily="34" charset="0"/>
              <a:buChar char="•"/>
            </a:pPr>
            <a:r>
              <a:rPr lang="en-US" sz="1700" dirty="0" smtClean="0">
                <a:latin typeface="Times New Roman" pitchFamily="18" charset="0"/>
                <a:cs typeface="Times New Roman" pitchFamily="18" charset="0"/>
              </a:rPr>
              <a:t>Genus        : </a:t>
            </a:r>
            <a:r>
              <a:rPr lang="en-US" sz="1700" i="1" dirty="0" smtClean="0">
                <a:latin typeface="Times New Roman" pitchFamily="18" charset="0"/>
                <a:cs typeface="Times New Roman" pitchFamily="18" charset="0"/>
              </a:rPr>
              <a:t>Calotropis</a:t>
            </a:r>
            <a:endParaRPr lang="en-US" sz="1700" dirty="0" smtClean="0">
              <a:latin typeface="Times New Roman" pitchFamily="18" charset="0"/>
              <a:cs typeface="Times New Roman" pitchFamily="18" charset="0"/>
            </a:endParaRPr>
          </a:p>
          <a:p>
            <a:pPr>
              <a:buFont typeface="Arial" pitchFamily="34" charset="0"/>
              <a:buChar char="•"/>
            </a:pPr>
            <a:r>
              <a:rPr lang="en-US" sz="1700" dirty="0" smtClean="0">
                <a:latin typeface="Times New Roman" pitchFamily="18" charset="0"/>
                <a:cs typeface="Times New Roman" pitchFamily="18" charset="0"/>
              </a:rPr>
              <a:t>Species      : </a:t>
            </a:r>
            <a:r>
              <a:rPr lang="en-US" sz="1700" i="1" dirty="0" smtClean="0">
                <a:latin typeface="Times New Roman" pitchFamily="18" charset="0"/>
                <a:cs typeface="Times New Roman" pitchFamily="18" charset="0"/>
              </a:rPr>
              <a:t>C. procera</a:t>
            </a:r>
            <a:endParaRPr lang="en-US" sz="1700" dirty="0" smtClean="0">
              <a:latin typeface="Times New Roman" pitchFamily="18" charset="0"/>
              <a:cs typeface="Times New Roman" pitchFamily="18" charset="0"/>
            </a:endParaRPr>
          </a:p>
          <a:p>
            <a:pPr>
              <a:buNone/>
            </a:pPr>
            <a:endParaRPr lang="en-US" dirty="0" smtClean="0"/>
          </a:p>
          <a:p>
            <a:endParaRPr lang="en-US" dirty="0"/>
          </a:p>
        </p:txBody>
      </p:sp>
    </p:spTree>
  </p:cSld>
  <p:clrMapOvr>
    <a:masterClrMapping/>
  </p:clrMapOvr>
  <p:transition>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274638"/>
            <a:ext cx="7467600" cy="792162"/>
          </a:xfrm>
        </p:spPr>
        <p:txBody>
          <a:bodyPr>
            <a:normAutofit/>
          </a:bodyPr>
          <a:lstStyle/>
          <a:p>
            <a:pPr algn="ctr"/>
            <a:r>
              <a:rPr lang="en-US" sz="3200" b="1" dirty="0" smtClean="0">
                <a:solidFill>
                  <a:schemeClr val="accent2"/>
                </a:solidFill>
                <a:latin typeface="Times New Roman" pitchFamily="18" charset="0"/>
                <a:cs typeface="Times New Roman" pitchFamily="18" charset="0"/>
              </a:rPr>
              <a:t>MATERIAL AND METHOD</a:t>
            </a:r>
            <a:endParaRPr lang="en-US" sz="3200" b="1" dirty="0">
              <a:solidFill>
                <a:schemeClr val="accent2"/>
              </a:solidFill>
              <a:latin typeface="Times New Roman" pitchFamily="18" charset="0"/>
              <a:cs typeface="Times New Roman" pitchFamily="18" charset="0"/>
            </a:endParaRPr>
          </a:p>
        </p:txBody>
      </p:sp>
      <p:graphicFrame>
        <p:nvGraphicFramePr>
          <p:cNvPr id="13" name="Content Placeholder 12"/>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pPr algn="ctr"/>
            <a:r>
              <a:rPr lang="en-US" sz="3200" b="1" dirty="0" smtClean="0">
                <a:solidFill>
                  <a:schemeClr val="accent2"/>
                </a:solidFill>
                <a:latin typeface="Times New Roman" pitchFamily="18" charset="0"/>
                <a:cs typeface="Times New Roman" pitchFamily="18" charset="0"/>
              </a:rPr>
              <a:t>Aim and Objective</a:t>
            </a:r>
            <a:endParaRPr lang="en-US" sz="32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lvl="1" algn="just"/>
            <a:r>
              <a:rPr lang="en-US" sz="2000" dirty="0" smtClean="0">
                <a:latin typeface="Times New Roman" pitchFamily="18" charset="0"/>
                <a:cs typeface="Times New Roman" pitchFamily="18" charset="0"/>
              </a:rPr>
              <a:t>To synthesize  silver nanoparticles by green method using a flower extract of </a:t>
            </a:r>
            <a:r>
              <a:rPr lang="en-US" sz="2000" i="1" dirty="0" smtClean="0">
                <a:latin typeface="Times New Roman" pitchFamily="18" charset="0"/>
                <a:cs typeface="Times New Roman" pitchFamily="18" charset="0"/>
              </a:rPr>
              <a:t>Calotropis procera </a:t>
            </a:r>
            <a:r>
              <a:rPr lang="en-US" sz="2000" dirty="0" smtClean="0">
                <a:latin typeface="Times New Roman" pitchFamily="18" charset="0"/>
                <a:cs typeface="Times New Roman" pitchFamily="18" charset="0"/>
              </a:rPr>
              <a:t>and Evaluate antimicrobial activity against bacteria</a:t>
            </a:r>
            <a:r>
              <a:rPr lang="en-US" sz="2000" i="1" dirty="0" smtClean="0">
                <a:latin typeface="Times New Roman" pitchFamily="18" charset="0"/>
                <a:cs typeface="Times New Roman" pitchFamily="18" charset="0"/>
              </a:rPr>
              <a:t>.</a:t>
            </a:r>
          </a:p>
          <a:p>
            <a:pPr lvl="1" algn="just"/>
            <a:endParaRPr lang="en-US" sz="2000" i="1" dirty="0" smtClean="0">
              <a:latin typeface="Times New Roman" pitchFamily="18" charset="0"/>
              <a:cs typeface="Times New Roman" pitchFamily="18" charset="0"/>
            </a:endParaRPr>
          </a:p>
          <a:p>
            <a:pPr lvl="1" algn="just"/>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Characterization of the biosynthesized silver nanoparticles by UV-Vis spectrophotometer, XRD , FTIR , SEM and TEM analysis. </a:t>
            </a:r>
          </a:p>
          <a:p>
            <a:pPr lvl="1" algn="just"/>
            <a:endParaRPr lang="en-US" sz="2000" dirty="0" smtClean="0">
              <a:latin typeface="Times New Roman" pitchFamily="18" charset="0"/>
              <a:cs typeface="Times New Roman" pitchFamily="18" charset="0"/>
            </a:endParaRPr>
          </a:p>
          <a:p>
            <a:pPr lvl="1" algn="just"/>
            <a:r>
              <a:rPr lang="en-US" sz="2000" dirty="0" smtClean="0">
                <a:latin typeface="Times New Roman" pitchFamily="18" charset="0"/>
                <a:cs typeface="Times New Roman" pitchFamily="18" charset="0"/>
              </a:rPr>
              <a:t>Study of antioxidant, antifungal, wound healing, anti-cancer and larvicidal activities of synthesized silver nanoparticles. </a:t>
            </a:r>
          </a:p>
          <a:p>
            <a:pPr lvl="1" algn="just"/>
            <a:endParaRPr lang="en-US" sz="2000" i="1" dirty="0" smtClean="0">
              <a:latin typeface="Times New Roman" pitchFamily="18" charset="0"/>
              <a:cs typeface="Times New Roman" pitchFamily="18" charset="0"/>
            </a:endParaRPr>
          </a:p>
          <a:p>
            <a:pPr lvl="1" algn="just"/>
            <a:endParaRPr lang="en-US" sz="2000" dirty="0">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normAutofit/>
          </a:bodyPr>
          <a:lstStyle/>
          <a:p>
            <a:pPr algn="ctr"/>
            <a:r>
              <a:rPr lang="en-US" sz="3200" b="1" dirty="0" smtClean="0">
                <a:solidFill>
                  <a:schemeClr val="accent2"/>
                </a:solidFill>
                <a:latin typeface="Times New Roman" pitchFamily="18" charset="0"/>
                <a:cs typeface="Times New Roman" pitchFamily="18" charset="0"/>
              </a:rPr>
              <a:t>RESULT AND DISCUSSION</a:t>
            </a:r>
            <a:endParaRPr lang="en-US" sz="32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33400" y="838200"/>
            <a:ext cx="7391400" cy="5635752"/>
          </a:xfrm>
        </p:spPr>
        <p:txBody>
          <a:bodyPr>
            <a:normAutofit fontScale="92500" lnSpcReduction="20000"/>
          </a:bodyPr>
          <a:lstStyle/>
          <a:p>
            <a:pPr>
              <a:buNone/>
            </a:pPr>
            <a:r>
              <a:rPr lang="en-US" sz="1200" b="1" dirty="0" smtClean="0"/>
              <a:t> </a:t>
            </a:r>
            <a:endParaRPr lang="en-US" sz="1200" dirty="0" smtClean="0"/>
          </a:p>
          <a:p>
            <a:pPr>
              <a:buFont typeface="Courier New" pitchFamily="49" charset="0"/>
              <a:buChar char="o"/>
            </a:pPr>
            <a:r>
              <a:rPr lang="en-US" sz="1800" dirty="0" smtClean="0">
                <a:latin typeface="Times New Roman" pitchFamily="18" charset="0"/>
                <a:cs typeface="Times New Roman" pitchFamily="18" charset="0"/>
              </a:rPr>
              <a:t>The reduction of silver ion in the aqueous solution of silver solution during the reaction with a flower extract of Calotropis procera was observed by the UV Visible Spectroscopy.</a:t>
            </a:r>
          </a:p>
          <a:p>
            <a:pPr algn="just">
              <a:buFont typeface="Courier New" pitchFamily="49" charset="0"/>
              <a:buChar char="o"/>
            </a:pPr>
            <a:endParaRPr lang="en-US" sz="15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lgn="ctr">
              <a:buNone/>
            </a:pPr>
            <a:r>
              <a:rPr lang="en-US" sz="1200" b="1" dirty="0" smtClean="0">
                <a:latin typeface="Times New Roman" pitchFamily="18" charset="0"/>
                <a:cs typeface="Times New Roman" pitchFamily="18" charset="0"/>
              </a:rPr>
              <a:t>                                 </a:t>
            </a:r>
          </a:p>
          <a:p>
            <a:pPr algn="ctr">
              <a:buNone/>
            </a:pPr>
            <a:endParaRPr lang="en-US" sz="1200" b="1" dirty="0" smtClean="0">
              <a:latin typeface="Times New Roman" pitchFamily="18" charset="0"/>
              <a:cs typeface="Times New Roman" pitchFamily="18" charset="0"/>
            </a:endParaRPr>
          </a:p>
          <a:p>
            <a:pPr algn="ctr">
              <a:buNone/>
            </a:pPr>
            <a:endParaRPr lang="en-US" sz="1200" b="1" dirty="0" smtClean="0">
              <a:latin typeface="Times New Roman" pitchFamily="18" charset="0"/>
              <a:cs typeface="Times New Roman" pitchFamily="18" charset="0"/>
            </a:endParaRPr>
          </a:p>
          <a:p>
            <a:pPr algn="ctr">
              <a:buNone/>
            </a:pPr>
            <a:endParaRPr lang="en-US" sz="1500" b="1" dirty="0" smtClean="0">
              <a:latin typeface="Times New Roman" pitchFamily="18" charset="0"/>
              <a:cs typeface="Times New Roman" pitchFamily="18" charset="0"/>
            </a:endParaRPr>
          </a:p>
          <a:p>
            <a:pPr algn="ctr">
              <a:buNone/>
            </a:pPr>
            <a:r>
              <a:rPr lang="en-US" sz="1500" b="1" dirty="0" smtClean="0">
                <a:latin typeface="Times New Roman" pitchFamily="18" charset="0"/>
                <a:cs typeface="Times New Roman" pitchFamily="18" charset="0"/>
              </a:rPr>
              <a:t>  </a:t>
            </a:r>
          </a:p>
          <a:p>
            <a:pPr algn="ctr">
              <a:buNone/>
            </a:pPr>
            <a:endParaRPr lang="en-US" sz="1700" b="1" dirty="0" smtClean="0">
              <a:latin typeface="Times New Roman" pitchFamily="18" charset="0"/>
              <a:cs typeface="Times New Roman" pitchFamily="18" charset="0"/>
            </a:endParaRPr>
          </a:p>
          <a:p>
            <a:pPr algn="ctr">
              <a:buNone/>
            </a:pPr>
            <a:endParaRPr lang="en-US" sz="1700" b="1" dirty="0" smtClean="0">
              <a:latin typeface="Times New Roman" pitchFamily="18" charset="0"/>
              <a:cs typeface="Times New Roman" pitchFamily="18" charset="0"/>
            </a:endParaRPr>
          </a:p>
          <a:p>
            <a:pPr algn="ctr">
              <a:buNone/>
            </a:pPr>
            <a:r>
              <a:rPr lang="en-US" sz="1700" b="1" dirty="0" smtClean="0">
                <a:latin typeface="Times New Roman" pitchFamily="18" charset="0"/>
                <a:cs typeface="Times New Roman" pitchFamily="18" charset="0"/>
              </a:rPr>
              <a:t>Aqueous solution of AgNO</a:t>
            </a:r>
            <a:r>
              <a:rPr lang="en-US" sz="1500" b="1" dirty="0" smtClean="0">
                <a:latin typeface="Times New Roman" pitchFamily="18" charset="0"/>
                <a:cs typeface="Times New Roman" pitchFamily="18" charset="0"/>
              </a:rPr>
              <a:t>3</a:t>
            </a:r>
            <a:r>
              <a:rPr lang="en-US" sz="1700" b="1" dirty="0" smtClean="0">
                <a:latin typeface="Times New Roman" pitchFamily="18" charset="0"/>
                <a:cs typeface="Times New Roman" pitchFamily="18" charset="0"/>
              </a:rPr>
              <a:t> With </a:t>
            </a:r>
            <a:r>
              <a:rPr lang="en-US" sz="1700" b="1" i="1" dirty="0" smtClean="0">
                <a:latin typeface="Times New Roman" pitchFamily="18" charset="0"/>
                <a:cs typeface="Times New Roman" pitchFamily="18" charset="0"/>
              </a:rPr>
              <a:t>C. procera</a:t>
            </a:r>
            <a:r>
              <a:rPr lang="en-US" sz="1700" b="1" dirty="0" smtClean="0">
                <a:latin typeface="Times New Roman" pitchFamily="18" charset="0"/>
                <a:cs typeface="Times New Roman" pitchFamily="18" charset="0"/>
              </a:rPr>
              <a:t> flower extract (left) before  adding the leaf extract and (right) after addition of leaf extract after 8 hours</a:t>
            </a:r>
            <a:endParaRPr lang="en-US" sz="1500" dirty="0" smtClean="0">
              <a:latin typeface="Times New Roman" pitchFamily="18" charset="0"/>
              <a:cs typeface="Times New Roman" pitchFamily="18" charset="0"/>
            </a:endParaRPr>
          </a:p>
        </p:txBody>
      </p:sp>
      <p:pic>
        <p:nvPicPr>
          <p:cNvPr id="4" name="Picture 3" descr="D:\DILU\20180514_102038.jpg"/>
          <p:cNvPicPr/>
          <p:nvPr/>
        </p:nvPicPr>
        <p:blipFill>
          <a:blip r:embed="rId2" cstate="print"/>
          <a:srcRect/>
          <a:stretch>
            <a:fillRect/>
          </a:stretch>
        </p:blipFill>
        <p:spPr bwMode="auto">
          <a:xfrm>
            <a:off x="762000" y="2057400"/>
            <a:ext cx="7239000" cy="3581400"/>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563562"/>
          </a:xfrm>
        </p:spPr>
        <p:txBody>
          <a:bodyPr>
            <a:noAutofit/>
          </a:bodyPr>
          <a:lstStyle/>
          <a:p>
            <a:pPr algn="ctr"/>
            <a:r>
              <a:rPr lang="en-US" sz="3200" b="1" smtClean="0">
                <a:solidFill>
                  <a:schemeClr val="accent2"/>
                </a:solidFill>
                <a:latin typeface="Times New Roman" pitchFamily="18" charset="0"/>
                <a:cs typeface="Times New Roman" pitchFamily="18" charset="0"/>
              </a:rPr>
              <a:t>UV Visible Spectrum </a:t>
            </a:r>
            <a:r>
              <a:rPr lang="en-US" sz="3200" b="1" dirty="0" smtClean="0">
                <a:solidFill>
                  <a:schemeClr val="accent2"/>
                </a:solidFill>
                <a:latin typeface="Times New Roman" pitchFamily="18" charset="0"/>
                <a:cs typeface="Times New Roman" pitchFamily="18" charset="0"/>
              </a:rPr>
              <a:t>Analysis</a:t>
            </a:r>
            <a:endParaRPr lang="en-US" sz="3200" b="1" dirty="0">
              <a:solidFill>
                <a:schemeClr val="accent2"/>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914400"/>
            <a:ext cx="8382000" cy="5791200"/>
          </a:xfrm>
        </p:spPr>
        <p:txBody>
          <a:bodyPr>
            <a:normAutofit lnSpcReduction="10000"/>
          </a:bodyPr>
          <a:lstStyle/>
          <a:p>
            <a:r>
              <a:rPr lang="en-US" sz="1800" dirty="0" smtClean="0">
                <a:latin typeface="Times New Roman" pitchFamily="18" charset="0"/>
                <a:cs typeface="Times New Roman" pitchFamily="18" charset="0"/>
              </a:rPr>
              <a:t>The silver nanoparticles were characterized by UV-VIS spectroscopy, one of the most widely used techniques for structural characterization of silver nanoparticles. The nanoparticles synthesized by the process were confirmed through measurement of UV-VIS spectroscopy of the reaction mixture. </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sz="1200" b="1" dirty="0" smtClean="0">
                <a:latin typeface="Times New Roman" pitchFamily="18" charset="0"/>
                <a:cs typeface="Times New Roman" pitchFamily="18" charset="0"/>
              </a:rPr>
              <a:t>    </a:t>
            </a:r>
          </a:p>
          <a:p>
            <a:pPr>
              <a:buNone/>
            </a:pPr>
            <a:r>
              <a:rPr lang="en-US" sz="1600" b="1" dirty="0" smtClean="0">
                <a:latin typeface="Times New Roman" pitchFamily="18" charset="0"/>
                <a:cs typeface="Times New Roman" pitchFamily="18" charset="0"/>
              </a:rPr>
              <a:t>    </a:t>
            </a:r>
          </a:p>
          <a:p>
            <a:pPr>
              <a:buNone/>
            </a:pPr>
            <a:endParaRPr lang="en-US" sz="1600" b="1" dirty="0" smtClean="0">
              <a:latin typeface="Times New Roman" pitchFamily="18" charset="0"/>
              <a:cs typeface="Times New Roman" pitchFamily="18" charset="0"/>
            </a:endParaRPr>
          </a:p>
          <a:p>
            <a:pPr algn="ctr">
              <a:buNone/>
            </a:pPr>
            <a:r>
              <a:rPr lang="en-US" sz="20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Image (a) :  UV Visible spectrum at ratio 8:2</a:t>
            </a:r>
            <a:endParaRPr lang="en-US" sz="3200" dirty="0">
              <a:latin typeface="Times New Roman" pitchFamily="18" charset="0"/>
              <a:cs typeface="Times New Roman" pitchFamily="18" charset="0"/>
            </a:endParaRPr>
          </a:p>
        </p:txBody>
      </p:sp>
      <p:pic>
        <p:nvPicPr>
          <p:cNvPr id="4" name="Picture 3" descr="D:\DILU\IMG-20180402-WA0026.jpg"/>
          <p:cNvPicPr/>
          <p:nvPr/>
        </p:nvPicPr>
        <p:blipFill>
          <a:blip r:embed="rId2"/>
          <a:srcRect/>
          <a:stretch>
            <a:fillRect/>
          </a:stretch>
        </p:blipFill>
        <p:spPr bwMode="auto">
          <a:xfrm>
            <a:off x="457200" y="2057400"/>
            <a:ext cx="7924800" cy="388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cover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5562600"/>
            <a:ext cx="7467600" cy="990600"/>
          </a:xfrm>
        </p:spPr>
        <p:txBody>
          <a:bodyPr>
            <a:normAutofit fontScale="90000"/>
          </a:bodyPr>
          <a:lstStyle/>
          <a:p>
            <a:pPr algn="ct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Image (b) :  UV Visible spectrum at ratio 10:1</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dirty="0"/>
          </a:p>
        </p:txBody>
      </p:sp>
      <p:pic>
        <p:nvPicPr>
          <p:cNvPr id="7" name="Content Placeholder 6" descr="D:\DILU\IMG-20180402-WA0021.jpg"/>
          <p:cNvPicPr>
            <a:picLocks noGrp="1"/>
          </p:cNvPicPr>
          <p:nvPr>
            <p:ph sz="quarter" idx="1"/>
          </p:nvPr>
        </p:nvPicPr>
        <p:blipFill>
          <a:blip r:embed="rId2"/>
          <a:srcRect/>
          <a:stretch>
            <a:fillRect/>
          </a:stretch>
        </p:blipFill>
        <p:spPr bwMode="auto">
          <a:xfrm>
            <a:off x="381000" y="381000"/>
            <a:ext cx="8153400"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cover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585</TotalTime>
  <Words>1156</Words>
  <Application>Microsoft Office PowerPoint</Application>
  <PresentationFormat>On-screen Show (4:3)</PresentationFormat>
  <Paragraphs>382</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Oriel</vt:lpstr>
      <vt:lpstr>PDF</vt:lpstr>
      <vt:lpstr>Biosynthesis and Antimicrobial Activity of Silver Nanoparticles Using a Flower Extract Of Calotropis procera </vt:lpstr>
      <vt:lpstr>CONTENT</vt:lpstr>
      <vt:lpstr>INTRODUCTION</vt:lpstr>
      <vt:lpstr>SCIENTIFIC  CLASSIFICATION CALOTROPIS PROCERA</vt:lpstr>
      <vt:lpstr>MATERIAL AND METHOD</vt:lpstr>
      <vt:lpstr>Aim and Objective</vt:lpstr>
      <vt:lpstr>RESULT AND DISCUSSION</vt:lpstr>
      <vt:lpstr>UV Visible Spectrum Analysis</vt:lpstr>
      <vt:lpstr> Image (b) :  UV Visible spectrum at ratio 10:1 </vt:lpstr>
      <vt:lpstr>Fourier Transform Infrared Spectroscopy (FTIR) Analysis</vt:lpstr>
      <vt:lpstr>Slide 11</vt:lpstr>
      <vt:lpstr>Scanning Electron Microscopy (SEM) Analysis</vt:lpstr>
      <vt:lpstr>X-ray Differaction (XRD) Analysis</vt:lpstr>
      <vt:lpstr>   </vt:lpstr>
      <vt:lpstr> </vt:lpstr>
      <vt:lpstr>Antimicrobial Activity</vt:lpstr>
      <vt:lpstr> </vt:lpstr>
      <vt:lpstr> </vt:lpstr>
      <vt:lpstr>Conclusion</vt:lpstr>
      <vt:lpstr>References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Biosynthesis and Antimicrobial Activity of Silver Nanoparticles Using a Flower Extract Of Calotropis procera</dc:title>
  <dc:creator>Bharti</dc:creator>
  <cp:lastModifiedBy>Bharti</cp:lastModifiedBy>
  <cp:revision>58</cp:revision>
  <dcterms:created xsi:type="dcterms:W3CDTF">2018-05-30T16:39:18Z</dcterms:created>
  <dcterms:modified xsi:type="dcterms:W3CDTF">2018-06-15T09:03:55Z</dcterms:modified>
</cp:coreProperties>
</file>