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3" r:id="rId5"/>
    <p:sldId id="261" r:id="rId6"/>
    <p:sldId id="258" r:id="rId7"/>
    <p:sldId id="265" r:id="rId8"/>
    <p:sldId id="266" r:id="rId9"/>
    <p:sldId id="267" r:id="rId10"/>
    <p:sldId id="259" r:id="rId11"/>
    <p:sldId id="268" r:id="rId12"/>
    <p:sldId id="270" r:id="rId13"/>
    <p:sldId id="274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75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AC3CB-DE0B-4235-8920-B0A529349E9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258B63-FD67-4692-8232-E0F4B7C26587}">
      <dgm:prSet/>
      <dgm:spPr/>
      <dgm:t>
        <a:bodyPr/>
        <a:lstStyle/>
        <a:p>
          <a:r>
            <a:rPr lang="en-US"/>
            <a:t>Face Detection</a:t>
          </a:r>
        </a:p>
      </dgm:t>
    </dgm:pt>
    <dgm:pt modelId="{49D99C54-E3EB-421B-A65D-939538AC1FE9}" type="parTrans" cxnId="{CBBE948A-9B10-4FF7-9FF3-379E860AB3DC}">
      <dgm:prSet/>
      <dgm:spPr/>
      <dgm:t>
        <a:bodyPr/>
        <a:lstStyle/>
        <a:p>
          <a:endParaRPr lang="en-US"/>
        </a:p>
      </dgm:t>
    </dgm:pt>
    <dgm:pt modelId="{489CC035-D6FE-498E-A793-311E73D806CC}" type="sibTrans" cxnId="{CBBE948A-9B10-4FF7-9FF3-379E860AB3DC}">
      <dgm:prSet/>
      <dgm:spPr/>
      <dgm:t>
        <a:bodyPr/>
        <a:lstStyle/>
        <a:p>
          <a:endParaRPr lang="en-US"/>
        </a:p>
      </dgm:t>
    </dgm:pt>
    <dgm:pt modelId="{303D4A8F-C1BC-45D5-99CC-B63B40AEFCA1}">
      <dgm:prSet/>
      <dgm:spPr/>
      <dgm:t>
        <a:bodyPr/>
        <a:lstStyle/>
        <a:p>
          <a:r>
            <a:rPr lang="en-US"/>
            <a:t>Train the Recognizer</a:t>
          </a:r>
        </a:p>
      </dgm:t>
    </dgm:pt>
    <dgm:pt modelId="{D3567C98-828D-4146-BBB1-4B993020AB9B}" type="parTrans" cxnId="{EF0E8F9C-3805-4FD4-AC65-3C76A9172F64}">
      <dgm:prSet/>
      <dgm:spPr/>
      <dgm:t>
        <a:bodyPr/>
        <a:lstStyle/>
        <a:p>
          <a:endParaRPr lang="en-US"/>
        </a:p>
      </dgm:t>
    </dgm:pt>
    <dgm:pt modelId="{5AF3EC7C-9168-447F-AA01-2979D2906F82}" type="sibTrans" cxnId="{EF0E8F9C-3805-4FD4-AC65-3C76A9172F64}">
      <dgm:prSet/>
      <dgm:spPr/>
      <dgm:t>
        <a:bodyPr/>
        <a:lstStyle/>
        <a:p>
          <a:endParaRPr lang="en-US"/>
        </a:p>
      </dgm:t>
    </dgm:pt>
    <dgm:pt modelId="{34039A35-BCE2-4295-B833-841515C0DD45}">
      <dgm:prSet/>
      <dgm:spPr/>
      <dgm:t>
        <a:bodyPr/>
        <a:lstStyle/>
        <a:p>
          <a:r>
            <a:rPr lang="en-US"/>
            <a:t>Real-Time face Recognition</a:t>
          </a:r>
        </a:p>
      </dgm:t>
    </dgm:pt>
    <dgm:pt modelId="{BC786038-1A62-4ED8-A8C8-C2FCCA8D7598}" type="parTrans" cxnId="{90CD2AE4-1300-4F3A-8B17-E7B861292845}">
      <dgm:prSet/>
      <dgm:spPr/>
      <dgm:t>
        <a:bodyPr/>
        <a:lstStyle/>
        <a:p>
          <a:endParaRPr lang="en-US"/>
        </a:p>
      </dgm:t>
    </dgm:pt>
    <dgm:pt modelId="{8600077F-797F-450F-A84D-2956B10D2BEF}" type="sibTrans" cxnId="{90CD2AE4-1300-4F3A-8B17-E7B861292845}">
      <dgm:prSet/>
      <dgm:spPr/>
      <dgm:t>
        <a:bodyPr/>
        <a:lstStyle/>
        <a:p>
          <a:endParaRPr lang="en-US"/>
        </a:p>
      </dgm:t>
    </dgm:pt>
    <dgm:pt modelId="{E135A079-D95F-4D9B-94DF-F50450B60325}" type="pres">
      <dgm:prSet presAssocID="{C02AC3CB-DE0B-4235-8920-B0A529349E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2C128C-7353-4F72-A386-5616ACBE3CF2}" type="pres">
      <dgm:prSet presAssocID="{00258B63-FD67-4692-8232-E0F4B7C26587}" presName="hierRoot1" presStyleCnt="0"/>
      <dgm:spPr/>
    </dgm:pt>
    <dgm:pt modelId="{D96D3389-E52D-4066-ACF7-D95DA503324A}" type="pres">
      <dgm:prSet presAssocID="{00258B63-FD67-4692-8232-E0F4B7C26587}" presName="composite" presStyleCnt="0"/>
      <dgm:spPr/>
    </dgm:pt>
    <dgm:pt modelId="{686FA26B-CFDE-4117-898B-372F12426DD2}" type="pres">
      <dgm:prSet presAssocID="{00258B63-FD67-4692-8232-E0F4B7C26587}" presName="background" presStyleLbl="node0" presStyleIdx="0" presStyleCnt="3"/>
      <dgm:spPr/>
    </dgm:pt>
    <dgm:pt modelId="{E1259B89-4994-414C-8E3E-F91C97F2E64D}" type="pres">
      <dgm:prSet presAssocID="{00258B63-FD67-4692-8232-E0F4B7C26587}" presName="text" presStyleLbl="fgAcc0" presStyleIdx="0" presStyleCnt="3">
        <dgm:presLayoutVars>
          <dgm:chPref val="3"/>
        </dgm:presLayoutVars>
      </dgm:prSet>
      <dgm:spPr/>
    </dgm:pt>
    <dgm:pt modelId="{00746842-7656-4D43-BC3B-DF7A7AF8AC0A}" type="pres">
      <dgm:prSet presAssocID="{00258B63-FD67-4692-8232-E0F4B7C26587}" presName="hierChild2" presStyleCnt="0"/>
      <dgm:spPr/>
    </dgm:pt>
    <dgm:pt modelId="{B4BBC516-5D3D-46A0-B9B9-238AA38CFFF8}" type="pres">
      <dgm:prSet presAssocID="{303D4A8F-C1BC-45D5-99CC-B63B40AEFCA1}" presName="hierRoot1" presStyleCnt="0"/>
      <dgm:spPr/>
    </dgm:pt>
    <dgm:pt modelId="{B71581D7-DF5D-4AFE-BB56-01550082E42B}" type="pres">
      <dgm:prSet presAssocID="{303D4A8F-C1BC-45D5-99CC-B63B40AEFCA1}" presName="composite" presStyleCnt="0"/>
      <dgm:spPr/>
    </dgm:pt>
    <dgm:pt modelId="{738E5FA5-5084-438C-9DA9-8FAB3114ED2B}" type="pres">
      <dgm:prSet presAssocID="{303D4A8F-C1BC-45D5-99CC-B63B40AEFCA1}" presName="background" presStyleLbl="node0" presStyleIdx="1" presStyleCnt="3"/>
      <dgm:spPr/>
    </dgm:pt>
    <dgm:pt modelId="{7FBF2A0D-43FD-406B-9A62-645FD62B0C94}" type="pres">
      <dgm:prSet presAssocID="{303D4A8F-C1BC-45D5-99CC-B63B40AEFCA1}" presName="text" presStyleLbl="fgAcc0" presStyleIdx="1" presStyleCnt="3">
        <dgm:presLayoutVars>
          <dgm:chPref val="3"/>
        </dgm:presLayoutVars>
      </dgm:prSet>
      <dgm:spPr/>
    </dgm:pt>
    <dgm:pt modelId="{6AAF3116-8F9C-4286-BBA8-9BA072BAFA54}" type="pres">
      <dgm:prSet presAssocID="{303D4A8F-C1BC-45D5-99CC-B63B40AEFCA1}" presName="hierChild2" presStyleCnt="0"/>
      <dgm:spPr/>
    </dgm:pt>
    <dgm:pt modelId="{522D96CE-1A9E-4A59-8F62-57AB5901F81A}" type="pres">
      <dgm:prSet presAssocID="{34039A35-BCE2-4295-B833-841515C0DD45}" presName="hierRoot1" presStyleCnt="0"/>
      <dgm:spPr/>
    </dgm:pt>
    <dgm:pt modelId="{6D110ED0-E015-41B8-8F8D-BFC8409E2CA8}" type="pres">
      <dgm:prSet presAssocID="{34039A35-BCE2-4295-B833-841515C0DD45}" presName="composite" presStyleCnt="0"/>
      <dgm:spPr/>
    </dgm:pt>
    <dgm:pt modelId="{63670761-8155-4132-BE09-ED0625908C27}" type="pres">
      <dgm:prSet presAssocID="{34039A35-BCE2-4295-B833-841515C0DD45}" presName="background" presStyleLbl="node0" presStyleIdx="2" presStyleCnt="3"/>
      <dgm:spPr/>
    </dgm:pt>
    <dgm:pt modelId="{C4AE9FBE-A01A-47C2-87E7-3417A589E7C2}" type="pres">
      <dgm:prSet presAssocID="{34039A35-BCE2-4295-B833-841515C0DD45}" presName="text" presStyleLbl="fgAcc0" presStyleIdx="2" presStyleCnt="3">
        <dgm:presLayoutVars>
          <dgm:chPref val="3"/>
        </dgm:presLayoutVars>
      </dgm:prSet>
      <dgm:spPr/>
    </dgm:pt>
    <dgm:pt modelId="{361EA0A4-621E-4289-98CE-98D151EB3FF9}" type="pres">
      <dgm:prSet presAssocID="{34039A35-BCE2-4295-B833-841515C0DD45}" presName="hierChild2" presStyleCnt="0"/>
      <dgm:spPr/>
    </dgm:pt>
  </dgm:ptLst>
  <dgm:cxnLst>
    <dgm:cxn modelId="{06059D0C-E866-4E31-81BA-6192AF29B5F9}" type="presOf" srcId="{C02AC3CB-DE0B-4235-8920-B0A529349E90}" destId="{E135A079-D95F-4D9B-94DF-F50450B60325}" srcOrd="0" destOrd="0" presId="urn:microsoft.com/office/officeart/2005/8/layout/hierarchy1"/>
    <dgm:cxn modelId="{668B1943-099E-4324-8FBA-0D45E3874F7D}" type="presOf" srcId="{303D4A8F-C1BC-45D5-99CC-B63B40AEFCA1}" destId="{7FBF2A0D-43FD-406B-9A62-645FD62B0C94}" srcOrd="0" destOrd="0" presId="urn:microsoft.com/office/officeart/2005/8/layout/hierarchy1"/>
    <dgm:cxn modelId="{9923096C-6B18-4BFF-931E-BC889CDB040D}" type="presOf" srcId="{34039A35-BCE2-4295-B833-841515C0DD45}" destId="{C4AE9FBE-A01A-47C2-87E7-3417A589E7C2}" srcOrd="0" destOrd="0" presId="urn:microsoft.com/office/officeart/2005/8/layout/hierarchy1"/>
    <dgm:cxn modelId="{5A93B778-DABB-4DEC-8076-72264E14D694}" type="presOf" srcId="{00258B63-FD67-4692-8232-E0F4B7C26587}" destId="{E1259B89-4994-414C-8E3E-F91C97F2E64D}" srcOrd="0" destOrd="0" presId="urn:microsoft.com/office/officeart/2005/8/layout/hierarchy1"/>
    <dgm:cxn modelId="{CBBE948A-9B10-4FF7-9FF3-379E860AB3DC}" srcId="{C02AC3CB-DE0B-4235-8920-B0A529349E90}" destId="{00258B63-FD67-4692-8232-E0F4B7C26587}" srcOrd="0" destOrd="0" parTransId="{49D99C54-E3EB-421B-A65D-939538AC1FE9}" sibTransId="{489CC035-D6FE-498E-A793-311E73D806CC}"/>
    <dgm:cxn modelId="{EF0E8F9C-3805-4FD4-AC65-3C76A9172F64}" srcId="{C02AC3CB-DE0B-4235-8920-B0A529349E90}" destId="{303D4A8F-C1BC-45D5-99CC-B63B40AEFCA1}" srcOrd="1" destOrd="0" parTransId="{D3567C98-828D-4146-BBB1-4B993020AB9B}" sibTransId="{5AF3EC7C-9168-447F-AA01-2979D2906F82}"/>
    <dgm:cxn modelId="{90CD2AE4-1300-4F3A-8B17-E7B861292845}" srcId="{C02AC3CB-DE0B-4235-8920-B0A529349E90}" destId="{34039A35-BCE2-4295-B833-841515C0DD45}" srcOrd="2" destOrd="0" parTransId="{BC786038-1A62-4ED8-A8C8-C2FCCA8D7598}" sibTransId="{8600077F-797F-450F-A84D-2956B10D2BEF}"/>
    <dgm:cxn modelId="{7F7DD2D2-F617-413B-9B49-EDB1F4DD8404}" type="presParOf" srcId="{E135A079-D95F-4D9B-94DF-F50450B60325}" destId="{C42C128C-7353-4F72-A386-5616ACBE3CF2}" srcOrd="0" destOrd="0" presId="urn:microsoft.com/office/officeart/2005/8/layout/hierarchy1"/>
    <dgm:cxn modelId="{E927A410-4F42-42FC-9169-5D0AD8114D30}" type="presParOf" srcId="{C42C128C-7353-4F72-A386-5616ACBE3CF2}" destId="{D96D3389-E52D-4066-ACF7-D95DA503324A}" srcOrd="0" destOrd="0" presId="urn:microsoft.com/office/officeart/2005/8/layout/hierarchy1"/>
    <dgm:cxn modelId="{04FE1A5D-3B8B-4493-8898-BD60F5D58EA3}" type="presParOf" srcId="{D96D3389-E52D-4066-ACF7-D95DA503324A}" destId="{686FA26B-CFDE-4117-898B-372F12426DD2}" srcOrd="0" destOrd="0" presId="urn:microsoft.com/office/officeart/2005/8/layout/hierarchy1"/>
    <dgm:cxn modelId="{CE8936C4-CC38-49F0-AF58-F4F55783046D}" type="presParOf" srcId="{D96D3389-E52D-4066-ACF7-D95DA503324A}" destId="{E1259B89-4994-414C-8E3E-F91C97F2E64D}" srcOrd="1" destOrd="0" presId="urn:microsoft.com/office/officeart/2005/8/layout/hierarchy1"/>
    <dgm:cxn modelId="{956513C6-F287-45B5-A842-DA42691A7763}" type="presParOf" srcId="{C42C128C-7353-4F72-A386-5616ACBE3CF2}" destId="{00746842-7656-4D43-BC3B-DF7A7AF8AC0A}" srcOrd="1" destOrd="0" presId="urn:microsoft.com/office/officeart/2005/8/layout/hierarchy1"/>
    <dgm:cxn modelId="{18012405-397B-47F5-B63D-FC7B5D0C9D65}" type="presParOf" srcId="{E135A079-D95F-4D9B-94DF-F50450B60325}" destId="{B4BBC516-5D3D-46A0-B9B9-238AA38CFFF8}" srcOrd="1" destOrd="0" presId="urn:microsoft.com/office/officeart/2005/8/layout/hierarchy1"/>
    <dgm:cxn modelId="{153FDD44-337E-4F6A-B704-DECF9ED52B0C}" type="presParOf" srcId="{B4BBC516-5D3D-46A0-B9B9-238AA38CFFF8}" destId="{B71581D7-DF5D-4AFE-BB56-01550082E42B}" srcOrd="0" destOrd="0" presId="urn:microsoft.com/office/officeart/2005/8/layout/hierarchy1"/>
    <dgm:cxn modelId="{5654AFFB-E890-4F01-A56E-FD1A6D208FF6}" type="presParOf" srcId="{B71581D7-DF5D-4AFE-BB56-01550082E42B}" destId="{738E5FA5-5084-438C-9DA9-8FAB3114ED2B}" srcOrd="0" destOrd="0" presId="urn:microsoft.com/office/officeart/2005/8/layout/hierarchy1"/>
    <dgm:cxn modelId="{5FB6CEB2-1123-44FE-AE98-A5D28F0B3B53}" type="presParOf" srcId="{B71581D7-DF5D-4AFE-BB56-01550082E42B}" destId="{7FBF2A0D-43FD-406B-9A62-645FD62B0C94}" srcOrd="1" destOrd="0" presId="urn:microsoft.com/office/officeart/2005/8/layout/hierarchy1"/>
    <dgm:cxn modelId="{FF3D60CA-8EC1-45B8-BB7D-9829AB98EE70}" type="presParOf" srcId="{B4BBC516-5D3D-46A0-B9B9-238AA38CFFF8}" destId="{6AAF3116-8F9C-4286-BBA8-9BA072BAFA54}" srcOrd="1" destOrd="0" presId="urn:microsoft.com/office/officeart/2005/8/layout/hierarchy1"/>
    <dgm:cxn modelId="{B8A3DB23-8F6E-48B2-8369-ACFBFD6A5E1A}" type="presParOf" srcId="{E135A079-D95F-4D9B-94DF-F50450B60325}" destId="{522D96CE-1A9E-4A59-8F62-57AB5901F81A}" srcOrd="2" destOrd="0" presId="urn:microsoft.com/office/officeart/2005/8/layout/hierarchy1"/>
    <dgm:cxn modelId="{7BFDBF09-F478-4708-9007-6E0071CC5989}" type="presParOf" srcId="{522D96CE-1A9E-4A59-8F62-57AB5901F81A}" destId="{6D110ED0-E015-41B8-8F8D-BFC8409E2CA8}" srcOrd="0" destOrd="0" presId="urn:microsoft.com/office/officeart/2005/8/layout/hierarchy1"/>
    <dgm:cxn modelId="{639C8DEF-1354-45B1-9852-62E5C67DB85E}" type="presParOf" srcId="{6D110ED0-E015-41B8-8F8D-BFC8409E2CA8}" destId="{63670761-8155-4132-BE09-ED0625908C27}" srcOrd="0" destOrd="0" presId="urn:microsoft.com/office/officeart/2005/8/layout/hierarchy1"/>
    <dgm:cxn modelId="{34970244-16B9-49CA-B39B-BA6C2E368FCC}" type="presParOf" srcId="{6D110ED0-E015-41B8-8F8D-BFC8409E2CA8}" destId="{C4AE9FBE-A01A-47C2-87E7-3417A589E7C2}" srcOrd="1" destOrd="0" presId="urn:microsoft.com/office/officeart/2005/8/layout/hierarchy1"/>
    <dgm:cxn modelId="{CFB9D979-AB79-4E70-AAB5-1C9C05525529}" type="presParOf" srcId="{522D96CE-1A9E-4A59-8F62-57AB5901F81A}" destId="{361EA0A4-621E-4289-98CE-98D151EB3F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FA26B-CFDE-4117-898B-372F12426DD2}">
      <dsp:nvSpPr>
        <dsp:cNvPr id="0" name=""/>
        <dsp:cNvSpPr/>
      </dsp:nvSpPr>
      <dsp:spPr>
        <a:xfrm>
          <a:off x="0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59B89-4994-414C-8E3E-F91C97F2E64D}">
      <dsp:nvSpPr>
        <dsp:cNvPr id="0" name=""/>
        <dsp:cNvSpPr/>
      </dsp:nvSpPr>
      <dsp:spPr>
        <a:xfrm>
          <a:off x="328612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Face Detection</a:t>
          </a:r>
        </a:p>
      </dsp:txBody>
      <dsp:txXfrm>
        <a:off x="383617" y="1302682"/>
        <a:ext cx="2847502" cy="1768010"/>
      </dsp:txXfrm>
    </dsp:sp>
    <dsp:sp modelId="{738E5FA5-5084-438C-9DA9-8FAB3114ED2B}">
      <dsp:nvSpPr>
        <dsp:cNvPr id="0" name=""/>
        <dsp:cNvSpPr/>
      </dsp:nvSpPr>
      <dsp:spPr>
        <a:xfrm>
          <a:off x="3614737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2A0D-43FD-406B-9A62-645FD62B0C94}">
      <dsp:nvSpPr>
        <dsp:cNvPr id="0" name=""/>
        <dsp:cNvSpPr/>
      </dsp:nvSpPr>
      <dsp:spPr>
        <a:xfrm>
          <a:off x="3943350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Train the Recognizer</a:t>
          </a:r>
        </a:p>
      </dsp:txBody>
      <dsp:txXfrm>
        <a:off x="3998355" y="1302682"/>
        <a:ext cx="2847502" cy="1768010"/>
      </dsp:txXfrm>
    </dsp:sp>
    <dsp:sp modelId="{63670761-8155-4132-BE09-ED0625908C27}">
      <dsp:nvSpPr>
        <dsp:cNvPr id="0" name=""/>
        <dsp:cNvSpPr/>
      </dsp:nvSpPr>
      <dsp:spPr>
        <a:xfrm>
          <a:off x="7229475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E9FBE-A01A-47C2-87E7-3417A589E7C2}">
      <dsp:nvSpPr>
        <dsp:cNvPr id="0" name=""/>
        <dsp:cNvSpPr/>
      </dsp:nvSpPr>
      <dsp:spPr>
        <a:xfrm>
          <a:off x="7558087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Real-Time face Recognition</a:t>
          </a:r>
        </a:p>
      </dsp:txBody>
      <dsp:txXfrm>
        <a:off x="7613092" y="130268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15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8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merala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s.com.au/national/nsw-act/crime/thieves-allegedly-stole-12m-from-exclusive-sydney-addresses-designer-shops/news-story/a3fda9fe2daf2769c2cd44e63704bbe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imagesearch.com/2019/09/16/install-opencv-4-on-raspberry-pi-4-and-raspbian-bus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37E7E52-C1F8-465B-8003-FE25537D5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CED57-A66B-41BE-962A-C8B01DDF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Facial Recognition with Python, OpenCV and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AA7D1-1C83-45FB-B71A-80155CF44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For security against crime tourism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15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3B58-E6BB-4B3F-A50B-193BD4E0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9D7F-7152-45DC-BD07-63375F5E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need to expand your filesystem to be able to use the entire 32GB of Pi memory</a:t>
            </a:r>
          </a:p>
          <a:p>
            <a:r>
              <a:rPr lang="en-US" dirty="0"/>
              <a:t>You need to create a Python 3 virtual environment and always make sure that you’re working inside that environment</a:t>
            </a:r>
          </a:p>
          <a:p>
            <a:r>
              <a:rPr lang="en-US" dirty="0"/>
              <a:t>Before you begin the compile process – </a:t>
            </a:r>
          </a:p>
          <a:p>
            <a:pPr marL="0" indent="0">
              <a:buNone/>
            </a:pPr>
            <a:r>
              <a:rPr lang="en-US" dirty="0"/>
              <a:t>Increase the SWAP space from 100 MB to 2048 MB to enable you to compile OpenCV with </a:t>
            </a:r>
            <a:r>
              <a:rPr lang="en-US" b="1" i="1" dirty="0"/>
              <a:t>all four cores</a:t>
            </a:r>
            <a:r>
              <a:rPr lang="en-US" dirty="0"/>
              <a:t> of the Raspberry Pi </a:t>
            </a:r>
            <a:r>
              <a:rPr lang="en-US" i="1" dirty="0"/>
              <a:t>(and </a:t>
            </a:r>
            <a:r>
              <a:rPr lang="en-US" dirty="0"/>
              <a:t>without the compile hanging due to memory exhausting).</a:t>
            </a:r>
          </a:p>
          <a:p>
            <a:r>
              <a:rPr lang="en-US" dirty="0"/>
              <a:t>After installation of NumPy and completion of compilation, </a:t>
            </a:r>
            <a:r>
              <a:rPr lang="en-US" dirty="0" err="1"/>
              <a:t>reswap</a:t>
            </a:r>
            <a:r>
              <a:rPr lang="en-US" dirty="0"/>
              <a:t> to 100MB</a:t>
            </a:r>
          </a:p>
        </p:txBody>
      </p:sp>
    </p:spTree>
    <p:extLst>
      <p:ext uri="{BB962C8B-B14F-4D97-AF65-F5344CB8AC3E}">
        <p14:creationId xmlns:p14="http://schemas.microsoft.com/office/powerpoint/2010/main" val="265975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EEA1C-8E51-46EA-98F2-07E63F38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Three Simple Python Programs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FA615-7036-44CA-876C-F23222F7F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734763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52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883C-3E02-4536-95F9-E771186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Face Detection Using </a:t>
            </a:r>
            <a:r>
              <a:rPr lang="en-US" dirty="0" err="1"/>
              <a:t>Haar</a:t>
            </a:r>
            <a:r>
              <a:rPr lang="en-US" dirty="0"/>
              <a:t> 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00F7-0256-4BA0-94E5-71BF00CD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Object Detection using </a:t>
            </a:r>
            <a:r>
              <a:rPr lang="en-US" sz="2400" dirty="0" err="1"/>
              <a:t>Haar</a:t>
            </a:r>
            <a:r>
              <a:rPr lang="en-US" sz="2400" dirty="0"/>
              <a:t> feature-based cascade classifiers is an effective object detection method proposed by Paul Viola and Michael Jones in their paper, "Rapid Object Detection using a Boosted Cascade of Simple Features" in 2001. </a:t>
            </a:r>
          </a:p>
          <a:p>
            <a:pPr marL="0" indent="0">
              <a:buNone/>
            </a:pPr>
            <a:r>
              <a:rPr lang="en-US" sz="2400" dirty="0"/>
              <a:t>ML based-approach where cascade function is trained from a lot of positive and negative images and then used to detect objects in other images.</a:t>
            </a:r>
          </a:p>
          <a:p>
            <a:pPr marL="0" indent="0">
              <a:buNone/>
            </a:pPr>
            <a:r>
              <a:rPr lang="en-US" sz="2400" dirty="0" err="1"/>
              <a:t>Haar</a:t>
            </a:r>
            <a:r>
              <a:rPr lang="en-US" sz="2400" dirty="0"/>
              <a:t> Cascades directory available on </a:t>
            </a:r>
            <a:r>
              <a:rPr lang="en-US" sz="2400" dirty="0" err="1"/>
              <a:t>OpenCv</a:t>
            </a:r>
            <a:r>
              <a:rPr lang="en-US" sz="2400" dirty="0"/>
              <a:t> </a:t>
            </a:r>
            <a:r>
              <a:rPr lang="en-US" sz="2400" dirty="0" err="1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89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18D7-43F6-4101-AAC9-0F9FDBA6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project and all my code is available on my </a:t>
            </a:r>
            <a:r>
              <a:rPr lang="en-US" dirty="0" err="1"/>
              <a:t>github</a:t>
            </a:r>
            <a:r>
              <a:rPr lang="en-US" dirty="0"/>
              <a:t> profile: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https://github.com/dilipmerala/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0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1718-D1B8-459C-BB1C-A49A77FD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Big Thank You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2BDE-F1E8-4EFB-A0FB-ED7E6053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Adrian </a:t>
            </a:r>
            <a:r>
              <a:rPr lang="en-US" sz="4800" dirty="0" err="1"/>
              <a:t>Rosebrock</a:t>
            </a:r>
            <a:r>
              <a:rPr lang="en-US" sz="4800" dirty="0"/>
              <a:t> – </a:t>
            </a:r>
            <a:r>
              <a:rPr lang="en-US" sz="4800" dirty="0" err="1"/>
              <a:t>PyImagesearch</a:t>
            </a:r>
            <a:endParaRPr lang="en-US" sz="4800" dirty="0"/>
          </a:p>
          <a:p>
            <a:r>
              <a:rPr lang="en-US" sz="4800" dirty="0"/>
              <a:t>Marcelo – </a:t>
            </a:r>
            <a:r>
              <a:rPr lang="en-US" sz="4800" dirty="0" err="1"/>
              <a:t>MjRobot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880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9C01E-E3B0-41CD-9FF0-13F932A5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DEMONSTRATION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49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311E9-ADA1-48F8-B6D7-27B54053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Everybody Loves Recognition</a:t>
            </a:r>
          </a:p>
        </p:txBody>
      </p:sp>
      <p:pic>
        <p:nvPicPr>
          <p:cNvPr id="5" name="Content Placeholder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A9FAFDC-CF81-41F0-84A7-D16F0E2DB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626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EEED-3BFB-4E15-B73A-4BCD58E0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Crime Tourism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AAFC-8F9A-4851-B5CB-5D2C02CE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Very different from ‘crime against tourists’ (also a major problem), crime tourism refers to </a:t>
            </a:r>
            <a:r>
              <a:rPr lang="en-US" b="1" dirty="0">
                <a:solidFill>
                  <a:srgbClr val="FF0000"/>
                </a:solidFill>
              </a:rPr>
              <a:t>organized gangs that enter countries on tourist visas with the sole intention to commit crime</a:t>
            </a:r>
            <a:r>
              <a:rPr lang="en-US" dirty="0"/>
              <a:t> or make a quick buck.</a:t>
            </a:r>
          </a:p>
          <a:p>
            <a:r>
              <a:rPr lang="en-US" dirty="0"/>
              <a:t>These tourists do not reside in countries for more than a few weeks, they seek to inflict maximum damage on locals before returning to their home countries.</a:t>
            </a:r>
          </a:p>
          <a:p>
            <a:r>
              <a:rPr lang="en-US" dirty="0"/>
              <a:t>Although crime tourism exists to a certain level in most countries, recent news cycles suggest that </a:t>
            </a:r>
            <a:r>
              <a:rPr lang="en-US" b="1" dirty="0">
                <a:solidFill>
                  <a:srgbClr val="FF0000"/>
                </a:solidFill>
              </a:rPr>
              <a:t>Canada, US, Australia</a:t>
            </a:r>
            <a:r>
              <a:rPr lang="en-US" dirty="0"/>
              <a:t> have been dealing with an increased level or crime tourism as an organized crime. </a:t>
            </a:r>
          </a:p>
        </p:txBody>
      </p:sp>
    </p:spTree>
    <p:extLst>
      <p:ext uri="{BB962C8B-B14F-4D97-AF65-F5344CB8AC3E}">
        <p14:creationId xmlns:p14="http://schemas.microsoft.com/office/powerpoint/2010/main" val="77655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AB50-3FC2-4FDB-802A-F7CE63BE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Excerpt from Canadian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8A3E-6CBA-4674-8E2D-EE83036D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“Over the weekend, we got a notification that there were at least three people arrested,” he said. “And there were two detained yesterday in a different city. It’s just a growing problem.”</a:t>
            </a:r>
          </a:p>
          <a:p>
            <a:pPr marL="0" indent="0">
              <a:buNone/>
            </a:pPr>
            <a:r>
              <a:rPr lang="en-US" dirty="0"/>
              <a:t>When police in Australia broke up a Chilean gang in December, they thanked Canadian police </a:t>
            </a:r>
            <a:r>
              <a:rPr lang="en-US" b="1" dirty="0">
                <a:solidFill>
                  <a:srgbClr val="FF0000"/>
                </a:solidFill>
              </a:rPr>
              <a:t>for tipping them off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Three suspects who’d fled Ontario and returned to Chile turned up in Sydney, Australia.</a:t>
            </a:r>
          </a:p>
          <a:p>
            <a:pPr marL="0" indent="0">
              <a:buNone/>
            </a:pPr>
            <a:r>
              <a:rPr lang="en-US" dirty="0"/>
              <a:t>The tip from Halton Regional Police led to </a:t>
            </a:r>
            <a:r>
              <a:rPr lang="en-US" b="1" dirty="0">
                <a:hlinkClick r:id="rId2"/>
              </a:rPr>
              <a:t>eight arrests and the recovery of more than $1 million</a:t>
            </a:r>
            <a:r>
              <a:rPr lang="en-US" dirty="0"/>
              <a:t> worth of stolen goods.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7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98A5-0833-4E01-989C-F7F693D3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BEA0-7AD4-4144-9F38-8EDA5C1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Definition: Identification of someone or something or person from previous encounters or knowledge</a:t>
            </a:r>
          </a:p>
          <a:p>
            <a:pPr marL="0" indent="0">
              <a:buNone/>
            </a:pPr>
            <a:r>
              <a:rPr lang="en-US" dirty="0"/>
              <a:t>This is where FACIAL RECOGNITION comes in! Coordination between response teams can be made much better with real-time facial recognition.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321-783D-4019-8220-B8542297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A674-56A2-409E-9452-EF790995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Simple, portable devices using computer vision can be installed at places like airports and public places to raise a flag if a suspicious person is detected.</a:t>
            </a:r>
          </a:p>
        </p:txBody>
      </p:sp>
    </p:spTree>
    <p:extLst>
      <p:ext uri="{BB962C8B-B14F-4D97-AF65-F5344CB8AC3E}">
        <p14:creationId xmlns:p14="http://schemas.microsoft.com/office/powerpoint/2010/main" val="107645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85EAB07D-6F8B-42A9-BF7C-D0E7E366E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/>
          <a:stretch/>
        </p:blipFill>
        <p:spPr>
          <a:xfrm>
            <a:off x="3245637" y="-1"/>
            <a:ext cx="8946363" cy="6858000"/>
          </a:xfrm>
          <a:custGeom>
            <a:avLst/>
            <a:gdLst>
              <a:gd name="connsiteX0" fmla="*/ 0 w 8946363"/>
              <a:gd name="connsiteY0" fmla="*/ 0 h 6858000"/>
              <a:gd name="connsiteX1" fmla="*/ 8946363 w 8946363"/>
              <a:gd name="connsiteY1" fmla="*/ 0 h 6858000"/>
              <a:gd name="connsiteX2" fmla="*/ 8946363 w 8946363"/>
              <a:gd name="connsiteY2" fmla="*/ 6858000 h 6858000"/>
              <a:gd name="connsiteX3" fmla="*/ 1 w 8946363"/>
              <a:gd name="connsiteY3" fmla="*/ 6858000 h 6858000"/>
              <a:gd name="connsiteX4" fmla="*/ 60040 w 8946363"/>
              <a:gd name="connsiteY4" fmla="*/ 6788731 h 6858000"/>
              <a:gd name="connsiteX5" fmla="*/ 1210035 w 8946363"/>
              <a:gd name="connsiteY5" fmla="*/ 3429001 h 6858000"/>
              <a:gd name="connsiteX6" fmla="*/ 60040 w 8946363"/>
              <a:gd name="connsiteY6" fmla="*/ 692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98D21-1A73-4DFB-B1FE-E7BDC97A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Components and 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43E1-25B0-4BC3-ACB1-E2AD3C2C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For this project, I used a low-budget solution using a Raspberry Pi ($35), a Pi camera($15) on the hardware side, and OpenCV and Python on the software side.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2773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DDAA-EFA2-4E18-96D8-B73007A3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First step :</a:t>
            </a:r>
            <a:br>
              <a:rPr lang="en-US" sz="7200" dirty="0"/>
            </a:br>
            <a:r>
              <a:rPr lang="en-US" sz="7200" dirty="0"/>
              <a:t>Configure your Raspberry Pi and install your Pi camera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33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4463A-D7ED-4315-BBEA-21879F07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Second Step:</a:t>
            </a:r>
            <a:br>
              <a:rPr lang="en-US" sz="7200" dirty="0"/>
            </a:br>
            <a:r>
              <a:rPr lang="en-US" sz="7200" dirty="0"/>
              <a:t>OpenCV compilation – 7 hours</a:t>
            </a:r>
            <a:br>
              <a:rPr lang="en-US" sz="7200" dirty="0"/>
            </a:br>
            <a:r>
              <a:rPr lang="en-US" sz="2200" dirty="0">
                <a:hlinkClick r:id="rId2"/>
              </a:rPr>
              <a:t>https://www.pyimagesearch.com/2019/09/16/install-opencv-4-on-raspberry-pi-4-and-raspbian-buster/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299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3C2441"/>
      </a:dk2>
      <a:lt2>
        <a:srgbClr val="E3E8E2"/>
      </a:lt2>
      <a:accent1>
        <a:srgbClr val="AA96C6"/>
      </a:accent1>
      <a:accent2>
        <a:srgbClr val="AF7FBA"/>
      </a:accent2>
      <a:accent3>
        <a:srgbClr val="C593B9"/>
      </a:accent3>
      <a:accent4>
        <a:srgbClr val="80AE77"/>
      </a:accent4>
      <a:accent5>
        <a:srgbClr val="84AE8E"/>
      </a:accent5>
      <a:accent6>
        <a:srgbClr val="76AD9B"/>
      </a:accent6>
      <a:hlink>
        <a:srgbClr val="6190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594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Facial Recognition with Python, OpenCV and Raspberry Pi</vt:lpstr>
      <vt:lpstr>Everybody Loves Recognition</vt:lpstr>
      <vt:lpstr>Problem - Crime Tourism</vt:lpstr>
      <vt:lpstr>Excerpt from Canadian Report</vt:lpstr>
      <vt:lpstr>Solution - Recognition</vt:lpstr>
      <vt:lpstr>What’s this project?</vt:lpstr>
      <vt:lpstr>Components and Software</vt:lpstr>
      <vt:lpstr>First step : Configure your Raspberry Pi and install your Pi camera </vt:lpstr>
      <vt:lpstr>Second Step: OpenCV compilation – 7 hours https://www.pyimagesearch.com/2019/09/16/install-opencv-4-on-raspberry-pi-4-and-raspbian-buster/</vt:lpstr>
      <vt:lpstr>Important Things to Remember</vt:lpstr>
      <vt:lpstr>Three Simple Python Programs</vt:lpstr>
      <vt:lpstr>Face Detection Using Haar Cascade Classifier</vt:lpstr>
      <vt:lpstr>This project and all my code is available on my github profile: https://github.com/dilipmerala/</vt:lpstr>
      <vt:lpstr>A Big Thank You to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with Python, OpenCV and Raspberry Pi</dc:title>
  <dc:creator>Dilip Merala</dc:creator>
  <cp:lastModifiedBy>Dilip Merala</cp:lastModifiedBy>
  <cp:revision>2</cp:revision>
  <dcterms:created xsi:type="dcterms:W3CDTF">2020-02-10T04:00:02Z</dcterms:created>
  <dcterms:modified xsi:type="dcterms:W3CDTF">2020-02-10T04:14:02Z</dcterms:modified>
</cp:coreProperties>
</file>