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6/1/2020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a:t>
            </a:r>
            <a:r>
              <a:rPr lang="en-US" dirty="0">
                <a:latin typeface="Calibri" panose="020F0502020204030204" pitchFamily="34" charset="0"/>
                <a:cs typeface="Calibri" panose="020F0502020204030204" pitchFamily="34" charset="0"/>
              </a:rPr>
              <a:t>Need of the hour</a:t>
            </a:r>
            <a:endParaRPr lang="en-IN" dirty="0"/>
          </a:p>
        </p:txBody>
      </p:sp>
      <p:sp>
        <p:nvSpPr>
          <p:cNvPr id="6" name="TextBox 5"/>
          <p:cNvSpPr txBox="1"/>
          <p:nvPr/>
        </p:nvSpPr>
        <p:spPr>
          <a:xfrm>
            <a:off x="679269" y="1031966"/>
            <a:ext cx="10084525" cy="5232202"/>
          </a:xfrm>
          <a:prstGeom prst="rect">
            <a:avLst/>
          </a:prstGeom>
          <a:noFill/>
        </p:spPr>
        <p:txBody>
          <a:bodyPr wrap="square" rtlCol="0">
            <a:spAutoFit/>
          </a:bodyPr>
          <a:lstStyle/>
          <a:p>
            <a:pPr marL="285750" indent="-285750">
              <a:buFont typeface="Arial" panose="020B0604020202020204" pitchFamily="34" charset="0"/>
              <a:buChar char="•"/>
            </a:pPr>
            <a:r>
              <a:rPr lang="en-US" sz="2000" b="1" dirty="0" smtClean="0">
                <a:latin typeface="Calibri" panose="020F0502020204030204" pitchFamily="34" charset="0"/>
                <a:cs typeface="Calibri" panose="020F0502020204030204" pitchFamily="34" charset="0"/>
              </a:rPr>
              <a:t>India</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had </a:t>
            </a:r>
            <a:r>
              <a:rPr lang="en-US" sz="2000" dirty="0">
                <a:latin typeface="Calibri" panose="020F0502020204030204" pitchFamily="34" charset="0"/>
                <a:cs typeface="Calibri" panose="020F0502020204030204" pitchFamily="34" charset="0"/>
              </a:rPr>
              <a:t>an </a:t>
            </a:r>
            <a:r>
              <a:rPr lang="en-US" sz="2000" b="1" dirty="0">
                <a:latin typeface="Calibri" panose="020F0502020204030204" pitchFamily="34" charset="0"/>
                <a:cs typeface="Calibri" panose="020F0502020204030204" pitchFamily="34" charset="0"/>
              </a:rPr>
              <a:t>internet</a:t>
            </a:r>
            <a:r>
              <a:rPr lang="en-US" sz="2000" dirty="0">
                <a:latin typeface="Calibri" panose="020F0502020204030204" pitchFamily="34" charset="0"/>
                <a:cs typeface="Calibri" panose="020F0502020204030204" pitchFamily="34" charset="0"/>
              </a:rPr>
              <a:t> users base of about 475 million as of July 2019, about 40% of the population. This number </a:t>
            </a:r>
            <a:r>
              <a:rPr lang="en-US" sz="2000" dirty="0" smtClean="0">
                <a:latin typeface="Calibri" panose="020F0502020204030204" pitchFamily="34" charset="0"/>
                <a:cs typeface="Calibri" panose="020F0502020204030204" pitchFamily="34" charset="0"/>
              </a:rPr>
              <a:t>has increased to </a:t>
            </a:r>
            <a:r>
              <a:rPr lang="en-US" sz="2000" dirty="0">
                <a:latin typeface="Calibri" panose="020F0502020204030204" pitchFamily="34" charset="0"/>
                <a:cs typeface="Calibri" panose="020F0502020204030204" pitchFamily="34" charset="0"/>
              </a:rPr>
              <a:t>627 million by the end of 2019</a:t>
            </a:r>
            <a:r>
              <a:rPr lang="en-US"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We could see a growth of 32% in a span of 5 months bringing 53% of population on internet.</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With increased mobile networks outreach, cheapest plans in comparison to the world, growing awareness towards Smartphones and its capabilities we expect the numbers of internet users to grow exponentially in near future.</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With Government’s Digital India plan and policies Digitalization and online presence is the new normal.</a:t>
            </a:r>
          </a:p>
          <a:p>
            <a:pPr marL="285750" indent="-28575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Close to </a:t>
            </a:r>
            <a:r>
              <a:rPr lang="en-US" sz="2000" b="1" dirty="0">
                <a:latin typeface="Calibri" panose="020F0502020204030204" pitchFamily="34" charset="0"/>
                <a:cs typeface="Calibri" panose="020F0502020204030204" pitchFamily="34" charset="0"/>
              </a:rPr>
              <a:t>329.1 million people</a:t>
            </a:r>
            <a:r>
              <a:rPr lang="en-US" sz="2000" dirty="0">
                <a:latin typeface="Calibri" panose="020F0502020204030204" pitchFamily="34" charset="0"/>
                <a:cs typeface="Calibri" panose="020F0502020204030204" pitchFamily="34" charset="0"/>
              </a:rPr>
              <a:t> are projected to buy goods and services online in India by 2020. </a:t>
            </a:r>
            <a:endParaRPr lang="en-US" sz="20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a:p>
            <a:endParaRPr lang="en-US" dirty="0" smtClean="0"/>
          </a:p>
          <a:p>
            <a:endParaRPr lang="en-IN" dirty="0"/>
          </a:p>
        </p:txBody>
      </p:sp>
    </p:spTree>
    <p:extLst>
      <p:ext uri="{BB962C8B-B14F-4D97-AF65-F5344CB8AC3E}">
        <p14:creationId xmlns:p14="http://schemas.microsoft.com/office/powerpoint/2010/main" val="1931253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normAutofit fontScale="90000"/>
          </a:bodyPr>
          <a:lstStyle/>
          <a:p>
            <a:pPr algn="ctr"/>
            <a:r>
              <a:rPr lang="en-US" sz="4000" dirty="0" smtClean="0">
                <a:latin typeface="Calibri" panose="020F0502020204030204" pitchFamily="34" charset="0"/>
                <a:cs typeface="Calibri" panose="020F0502020204030204" pitchFamily="34" charset="0"/>
              </a:rPr>
              <a:t>Digitization-</a:t>
            </a:r>
            <a:r>
              <a:rPr lang="en-US" dirty="0" smtClean="0">
                <a:latin typeface="Calibri" panose="020F0502020204030204" pitchFamily="34" charset="0"/>
                <a:cs typeface="Calibri" panose="020F0502020204030204" pitchFamily="34" charset="0"/>
              </a:rPr>
              <a:t> Year on year growth Trend</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4" y="966652"/>
            <a:ext cx="9086822" cy="4637314"/>
          </a:xfrm>
          <a:prstGeom prst="rect">
            <a:avLst/>
          </a:prstGeom>
        </p:spPr>
      </p:pic>
    </p:spTree>
    <p:extLst>
      <p:ext uri="{BB962C8B-B14F-4D97-AF65-F5344CB8AC3E}">
        <p14:creationId xmlns:p14="http://schemas.microsoft.com/office/powerpoint/2010/main" val="132303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WHY IT IS IMPORTANT !!</a:t>
            </a:r>
            <a:endParaRPr lang="en-IN" dirty="0"/>
          </a:p>
        </p:txBody>
      </p:sp>
      <p:sp>
        <p:nvSpPr>
          <p:cNvPr id="2" name="Rounded Rectangle 1"/>
          <p:cNvSpPr/>
          <p:nvPr/>
        </p:nvSpPr>
        <p:spPr>
          <a:xfrm>
            <a:off x="744583" y="1358537"/>
            <a:ext cx="6988628" cy="125403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anose="020F0502020204030204" pitchFamily="34" charset="0"/>
                <a:cs typeface="Calibri" panose="020F0502020204030204" pitchFamily="34" charset="0"/>
              </a:rPr>
              <a:t>DIGITAL POPULATION AS OF JANUARY 2020</a:t>
            </a:r>
          </a:p>
          <a:p>
            <a:pPr algn="ctr"/>
            <a:r>
              <a:rPr lang="en-US" sz="2400" dirty="0" smtClean="0">
                <a:solidFill>
                  <a:schemeClr val="tx1"/>
                </a:solidFill>
                <a:latin typeface="Calibri" panose="020F0502020204030204" pitchFamily="34" charset="0"/>
                <a:cs typeface="Calibri" panose="020F0502020204030204" pitchFamily="34" charset="0"/>
              </a:rPr>
              <a:t>687.6 Million</a:t>
            </a:r>
            <a:endParaRPr lang="en-IN" sz="2400" dirty="0">
              <a:solidFill>
                <a:schemeClr val="tx1"/>
              </a:solidFill>
              <a:latin typeface="Calibri" panose="020F0502020204030204" pitchFamily="34" charset="0"/>
              <a:cs typeface="Calibri" panose="020F0502020204030204" pitchFamily="34" charset="0"/>
            </a:endParaRPr>
          </a:p>
        </p:txBody>
      </p:sp>
      <p:sp>
        <p:nvSpPr>
          <p:cNvPr id="5" name="Rounded Rectangle 4"/>
          <p:cNvSpPr/>
          <p:nvPr/>
        </p:nvSpPr>
        <p:spPr>
          <a:xfrm>
            <a:off x="744583" y="3265714"/>
            <a:ext cx="6988628" cy="125403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anose="020F0502020204030204" pitchFamily="34" charset="0"/>
                <a:cs typeface="Calibri" panose="020F0502020204030204" pitchFamily="34" charset="0"/>
              </a:rPr>
              <a:t>EXPECTED E-COMMERCE MARKET SIZE BY 2027</a:t>
            </a:r>
          </a:p>
          <a:p>
            <a:pPr algn="ctr"/>
            <a:r>
              <a:rPr lang="en-US" sz="2400" dirty="0" smtClean="0">
                <a:solidFill>
                  <a:schemeClr val="tx1"/>
                </a:solidFill>
                <a:latin typeface="Calibri" panose="020F0502020204030204" pitchFamily="34" charset="0"/>
                <a:cs typeface="Calibri" panose="020F0502020204030204" pitchFamily="34" charset="0"/>
              </a:rPr>
              <a:t>200 </a:t>
            </a:r>
            <a:r>
              <a:rPr lang="en-US" sz="2400" dirty="0" err="1" smtClean="0">
                <a:solidFill>
                  <a:schemeClr val="tx1"/>
                </a:solidFill>
                <a:latin typeface="Calibri" panose="020F0502020204030204" pitchFamily="34" charset="0"/>
                <a:cs typeface="Calibri" panose="020F0502020204030204" pitchFamily="34" charset="0"/>
              </a:rPr>
              <a:t>bn</a:t>
            </a:r>
            <a:r>
              <a:rPr lang="en-US" sz="2400" dirty="0" smtClean="0">
                <a:solidFill>
                  <a:schemeClr val="tx1"/>
                </a:solidFill>
                <a:latin typeface="Calibri" panose="020F0502020204030204" pitchFamily="34" charset="0"/>
                <a:cs typeface="Calibri" panose="020F0502020204030204" pitchFamily="34" charset="0"/>
              </a:rPr>
              <a:t> USD</a:t>
            </a:r>
            <a:endParaRPr lang="en-IN" sz="2400" dirty="0">
              <a:solidFill>
                <a:schemeClr val="tx1"/>
              </a:solidFill>
              <a:latin typeface="Calibri" panose="020F0502020204030204" pitchFamily="34" charset="0"/>
              <a:cs typeface="Calibri" panose="020F0502020204030204" pitchFamily="34" charset="0"/>
            </a:endParaRPr>
          </a:p>
        </p:txBody>
      </p:sp>
      <p:sp>
        <p:nvSpPr>
          <p:cNvPr id="7" name="Rounded Rectangle 6"/>
          <p:cNvSpPr/>
          <p:nvPr/>
        </p:nvSpPr>
        <p:spPr>
          <a:xfrm>
            <a:off x="744583" y="4990011"/>
            <a:ext cx="6988628" cy="125403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libri" panose="020F0502020204030204" pitchFamily="34" charset="0"/>
                <a:cs typeface="Calibri" panose="020F0502020204030204" pitchFamily="34" charset="0"/>
              </a:rPr>
              <a:t>ACTIVE E-COMMERCE PENETRATION</a:t>
            </a:r>
          </a:p>
          <a:p>
            <a:pPr algn="ctr"/>
            <a:r>
              <a:rPr lang="en-US" sz="2400" dirty="0" smtClean="0">
                <a:solidFill>
                  <a:schemeClr val="tx1"/>
                </a:solidFill>
                <a:latin typeface="Calibri" panose="020F0502020204030204" pitchFamily="34" charset="0"/>
                <a:cs typeface="Calibri" panose="020F0502020204030204" pitchFamily="34" charset="0"/>
              </a:rPr>
              <a:t>74%</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3574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IN MSME</a:t>
            </a:r>
            <a:endParaRPr lang="en-IN" dirty="0"/>
          </a:p>
        </p:txBody>
      </p:sp>
      <p:sp>
        <p:nvSpPr>
          <p:cNvPr id="2" name="Rounded Rectangle 1"/>
          <p:cNvSpPr/>
          <p:nvPr/>
        </p:nvSpPr>
        <p:spPr>
          <a:xfrm>
            <a:off x="705394" y="1018903"/>
            <a:ext cx="8752115" cy="77070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Online shoppers in India are growing at compounded annual growth rate (CAGR) of 18% </a:t>
            </a:r>
            <a:endParaRPr lang="en-IN" sz="2000" dirty="0">
              <a:latin typeface="Calibri" panose="020F0502020204030204" pitchFamily="34" charset="0"/>
              <a:cs typeface="Calibri" panose="020F0502020204030204" pitchFamily="34" charset="0"/>
            </a:endParaRPr>
          </a:p>
        </p:txBody>
      </p:sp>
      <p:sp>
        <p:nvSpPr>
          <p:cNvPr id="5" name="Rounded Rectangle 4"/>
          <p:cNvSpPr/>
          <p:nvPr/>
        </p:nvSpPr>
        <p:spPr>
          <a:xfrm>
            <a:off x="705393" y="2477588"/>
            <a:ext cx="8752115" cy="77070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Calibri" panose="020F0502020204030204" pitchFamily="34" charset="0"/>
                <a:cs typeface="Calibri" panose="020F0502020204030204" pitchFamily="34" charset="0"/>
              </a:rPr>
              <a:t>Out of </a:t>
            </a:r>
            <a:r>
              <a:rPr lang="en-US" sz="2000" dirty="0">
                <a:latin typeface="Calibri" panose="020F0502020204030204" pitchFamily="34" charset="0"/>
                <a:cs typeface="Calibri" panose="020F0502020204030204" pitchFamily="34" charset="0"/>
              </a:rPr>
              <a:t>51 million SMEs in India, less than 5-6% have an online presence</a:t>
            </a:r>
            <a:endParaRPr lang="en-IN" sz="2000" dirty="0">
              <a:latin typeface="Calibri" panose="020F0502020204030204" pitchFamily="34" charset="0"/>
              <a:cs typeface="Calibri" panose="020F0502020204030204" pitchFamily="34" charset="0"/>
            </a:endParaRPr>
          </a:p>
        </p:txBody>
      </p:sp>
      <p:sp>
        <p:nvSpPr>
          <p:cNvPr id="7" name="Rounded Rectangle 6"/>
          <p:cNvSpPr/>
          <p:nvPr/>
        </p:nvSpPr>
        <p:spPr>
          <a:xfrm>
            <a:off x="705393" y="3805645"/>
            <a:ext cx="8752115" cy="9100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000" dirty="0">
                <a:latin typeface="Calibri" panose="020F0502020204030204" pitchFamily="34" charset="0"/>
                <a:cs typeface="Calibri" panose="020F0502020204030204" pitchFamily="34" charset="0"/>
              </a:rPr>
              <a:t>Research shows that the companies migrating to an online platform could potentially increase their revenues by 51%, improve operational efficiency </a:t>
            </a:r>
            <a:r>
              <a:rPr lang="en-US" sz="2000" dirty="0" smtClean="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rPr>
              <a:t>broaden their customer</a:t>
            </a:r>
            <a:endParaRPr lang="en-IN" sz="2000" dirty="0">
              <a:latin typeface="Calibri" panose="020F0502020204030204" pitchFamily="34" charset="0"/>
              <a:cs typeface="Calibri" panose="020F0502020204030204" pitchFamily="34" charset="0"/>
            </a:endParaRPr>
          </a:p>
        </p:txBody>
      </p:sp>
      <p:sp>
        <p:nvSpPr>
          <p:cNvPr id="8" name="Rounded Rectangle 7"/>
          <p:cNvSpPr/>
          <p:nvPr/>
        </p:nvSpPr>
        <p:spPr>
          <a:xfrm>
            <a:off x="705393" y="5020491"/>
            <a:ext cx="8752115" cy="770708"/>
          </a:xfrm>
          <a:prstGeom prst="round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panose="020F0502020204030204" pitchFamily="34" charset="0"/>
                <a:cs typeface="Calibri" panose="020F0502020204030204" pitchFamily="34" charset="0"/>
              </a:rPr>
              <a:t>G</a:t>
            </a:r>
            <a:r>
              <a:rPr lang="en-US" sz="2000" dirty="0" smtClean="0">
                <a:latin typeface="Calibri" panose="020F0502020204030204" pitchFamily="34" charset="0"/>
                <a:cs typeface="Calibri" panose="020F0502020204030204" pitchFamily="34" charset="0"/>
              </a:rPr>
              <a:t>overnment </a:t>
            </a:r>
            <a:r>
              <a:rPr lang="en-US" sz="2000" dirty="0">
                <a:latin typeface="Calibri" panose="020F0502020204030204" pitchFamily="34" charset="0"/>
                <a:cs typeface="Calibri" panose="020F0502020204030204" pitchFamily="34" charset="0"/>
              </a:rPr>
              <a:t>schemes such as Start-up India, Digital India, E-Governance, etc. are also helping the MSME sector in India</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4086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9034554" cy="659433"/>
          </a:xfrm>
        </p:spPr>
        <p:txBody>
          <a:bodyPr>
            <a:normAutofit fontScale="90000"/>
          </a:bodyPr>
          <a:lstStyle/>
          <a:p>
            <a:pPr algn="ctr"/>
            <a:r>
              <a:rPr lang="en-US" sz="4000" dirty="0" smtClean="0">
                <a:latin typeface="Calibri" panose="020F0502020204030204" pitchFamily="34" charset="0"/>
                <a:cs typeface="Calibri" panose="020F0502020204030204" pitchFamily="34" charset="0"/>
              </a:rPr>
              <a:t>Digitization-</a:t>
            </a:r>
            <a:r>
              <a:rPr lang="en-US" dirty="0" smtClean="0">
                <a:latin typeface="Calibri" panose="020F0502020204030204" pitchFamily="34" charset="0"/>
                <a:cs typeface="Calibri" panose="020F0502020204030204" pitchFamily="34" charset="0"/>
              </a:rPr>
              <a:t> WORRIED ABOUT YOUR PAYMENT?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6" y="953589"/>
            <a:ext cx="8556172" cy="4101737"/>
          </a:xfrm>
          <a:prstGeom prst="rect">
            <a:avLst/>
          </a:prstGeom>
        </p:spPr>
      </p:pic>
      <p:sp>
        <p:nvSpPr>
          <p:cNvPr id="5" name="TextBox 4"/>
          <p:cNvSpPr txBox="1"/>
          <p:nvPr/>
        </p:nvSpPr>
        <p:spPr>
          <a:xfrm>
            <a:off x="666206" y="5434149"/>
            <a:ext cx="8556172" cy="1015663"/>
          </a:xfrm>
          <a:prstGeom prst="rect">
            <a:avLst/>
          </a:prstGeom>
          <a:noFill/>
        </p:spPr>
        <p:txBody>
          <a:bodyPr wrap="square" rtlCol="0">
            <a:spAutoFit/>
          </a:bodyPr>
          <a:lstStyle/>
          <a:p>
            <a:r>
              <a:rPr lang="en-US" sz="2000" dirty="0" smtClean="0">
                <a:latin typeface="Calibri" panose="020F0502020204030204" pitchFamily="34" charset="0"/>
                <a:cs typeface="Calibri" panose="020F0502020204030204" pitchFamily="34" charset="0"/>
              </a:rPr>
              <a:t>With Introduction of e-wallets and other digital payment methods, cash, COD transactions are taking a dip every year. This helps our MSME vendors to get the amount instantly credited to their account.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783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in ONLINE GROCERY MARKET</a:t>
            </a:r>
            <a:endParaRPr lang="en-IN" dirty="0"/>
          </a:p>
        </p:txBody>
      </p:sp>
      <p:sp>
        <p:nvSpPr>
          <p:cNvPr id="2" name="Rounded Rectangle 1"/>
          <p:cNvSpPr/>
          <p:nvPr/>
        </p:nvSpPr>
        <p:spPr>
          <a:xfrm>
            <a:off x="718457" y="1091648"/>
            <a:ext cx="7328263" cy="75764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Online Grocery is </a:t>
            </a:r>
            <a:r>
              <a:rPr lang="en-US" sz="2400" b="1" dirty="0" smtClean="0">
                <a:latin typeface="Calibri" panose="020F0502020204030204" pitchFamily="34" charset="0"/>
                <a:cs typeface="Calibri" panose="020F0502020204030204" pitchFamily="34" charset="0"/>
              </a:rPr>
              <a:t>expected </a:t>
            </a:r>
            <a:r>
              <a:rPr lang="en-US" sz="2400" b="1" dirty="0">
                <a:latin typeface="Calibri" panose="020F0502020204030204" pitchFamily="34" charset="0"/>
                <a:cs typeface="Calibri" panose="020F0502020204030204" pitchFamily="34" charset="0"/>
              </a:rPr>
              <a:t>to grow at 60% CAGR</a:t>
            </a:r>
            <a:endParaRPr lang="en-US" sz="24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2144108"/>
            <a:ext cx="7328263" cy="3458058"/>
          </a:xfrm>
          <a:prstGeom prst="rect">
            <a:avLst/>
          </a:prstGeom>
        </p:spPr>
      </p:pic>
    </p:spTree>
    <p:extLst>
      <p:ext uri="{BB962C8B-B14F-4D97-AF65-F5344CB8AC3E}">
        <p14:creationId xmlns:p14="http://schemas.microsoft.com/office/powerpoint/2010/main" val="766627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10223274" cy="659433"/>
          </a:xfrm>
        </p:spPr>
        <p:txBody>
          <a:bodyPr>
            <a:normAutofit/>
          </a:bodyPr>
          <a:lstStyle/>
          <a:p>
            <a:pPr algn="ctr"/>
            <a:r>
              <a:rPr lang="en-US" dirty="0" smtClean="0">
                <a:latin typeface="Calibri" panose="020F0502020204030204" pitchFamily="34" charset="0"/>
                <a:cs typeface="Calibri" panose="020F0502020204030204" pitchFamily="34" charset="0"/>
              </a:rPr>
              <a:t>Digitization in ONLINE GROCERY MARKET-FUTURE</a:t>
            </a:r>
            <a:endParaRPr lang="en-IN" dirty="0"/>
          </a:p>
        </p:txBody>
      </p:sp>
      <p:sp>
        <p:nvSpPr>
          <p:cNvPr id="5" name="Rounded Rectangle 4"/>
          <p:cNvSpPr/>
          <p:nvPr/>
        </p:nvSpPr>
        <p:spPr>
          <a:xfrm>
            <a:off x="757646" y="1162594"/>
            <a:ext cx="9575074" cy="653143"/>
          </a:xfrm>
          <a:prstGeom prst="roundRect">
            <a:avLst/>
          </a:prstGeom>
          <a:solidFill>
            <a:schemeClr val="bg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libri" panose="020F0502020204030204" pitchFamily="34" charset="0"/>
                <a:cs typeface="Calibri" panose="020F0502020204030204" pitchFamily="34" charset="0"/>
              </a:rPr>
              <a:t>Hyperlocal e-grocery- Market growing at triple digits</a:t>
            </a:r>
            <a:endParaRPr lang="en-US" sz="2400" dirty="0">
              <a:latin typeface="Calibri" panose="020F0502020204030204" pitchFamily="34" charset="0"/>
              <a:cs typeface="Calibri" panose="020F0502020204030204" pitchFamily="34" charset="0"/>
            </a:endParaRPr>
          </a:p>
        </p:txBody>
      </p:sp>
      <p:sp>
        <p:nvSpPr>
          <p:cNvPr id="6" name="Rounded Rectangle 5"/>
          <p:cNvSpPr/>
          <p:nvPr/>
        </p:nvSpPr>
        <p:spPr>
          <a:xfrm>
            <a:off x="757646" y="2181497"/>
            <a:ext cx="9575074" cy="6531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Daily Essentials category has grown rapidly within the online grocery market- accounting </a:t>
            </a:r>
            <a:r>
              <a:rPr lang="en-US" sz="2000" b="1" dirty="0" smtClean="0">
                <a:latin typeface="Calibri" panose="020F0502020204030204" pitchFamily="34" charset="0"/>
                <a:cs typeface="Calibri" panose="020F0502020204030204" pitchFamily="34" charset="0"/>
              </a:rPr>
              <a:t>for </a:t>
            </a:r>
            <a:r>
              <a:rPr lang="en-US" sz="2000" b="1" dirty="0">
                <a:latin typeface="Calibri" panose="020F0502020204030204" pitchFamily="34" charset="0"/>
                <a:cs typeface="Calibri" panose="020F0502020204030204" pitchFamily="34" charset="0"/>
              </a:rPr>
              <a:t>~40% of all transactions</a:t>
            </a:r>
            <a:endParaRPr lang="en-US" sz="2000" dirty="0">
              <a:latin typeface="Calibri" panose="020F0502020204030204" pitchFamily="34" charset="0"/>
              <a:cs typeface="Calibri" panose="020F0502020204030204" pitchFamily="34" charset="0"/>
            </a:endParaRPr>
          </a:p>
        </p:txBody>
      </p:sp>
      <p:sp>
        <p:nvSpPr>
          <p:cNvPr id="7" name="Rounded Rectangle 6"/>
          <p:cNvSpPr/>
          <p:nvPr/>
        </p:nvSpPr>
        <p:spPr>
          <a:xfrm>
            <a:off x="757646" y="3243942"/>
            <a:ext cx="9575074" cy="653143"/>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Online grocery verticals have been able to shift one third of their user base to subscription programs</a:t>
            </a:r>
            <a:endParaRPr lang="en-US" sz="2000" dirty="0">
              <a:latin typeface="Calibri" panose="020F0502020204030204" pitchFamily="34" charset="0"/>
              <a:cs typeface="Calibri" panose="020F0502020204030204" pitchFamily="34" charset="0"/>
            </a:endParaRPr>
          </a:p>
        </p:txBody>
      </p:sp>
      <p:sp>
        <p:nvSpPr>
          <p:cNvPr id="8" name="Rounded Rectangle 7"/>
          <p:cNvSpPr/>
          <p:nvPr/>
        </p:nvSpPr>
        <p:spPr>
          <a:xfrm>
            <a:off x="757646" y="4306387"/>
            <a:ext cx="9575074" cy="65314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Calibri" panose="020F0502020204030204" pitchFamily="34" charset="0"/>
                <a:cs typeface="Calibri" panose="020F0502020204030204" pitchFamily="34" charset="0"/>
              </a:rPr>
              <a:t>Super verticals are playing a key role in habituating consumers to online meat purchases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7458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Digitization- Case study</a:t>
            </a:r>
            <a:endParaRPr lang="en-IN" dirty="0"/>
          </a:p>
        </p:txBody>
      </p:sp>
      <p:sp>
        <p:nvSpPr>
          <p:cNvPr id="5" name="TextBox 4"/>
          <p:cNvSpPr txBox="1"/>
          <p:nvPr/>
        </p:nvSpPr>
        <p:spPr>
          <a:xfrm>
            <a:off x="553583" y="953589"/>
            <a:ext cx="11059297" cy="400110"/>
          </a:xfrm>
          <a:prstGeom prst="rect">
            <a:avLst/>
          </a:prstGeom>
          <a:noFill/>
        </p:spPr>
        <p:txBody>
          <a:bodyPr wrap="square" rtlCol="0">
            <a:spAutoFit/>
          </a:bodyPr>
          <a:lstStyle/>
          <a:p>
            <a:r>
              <a:rPr lang="en-IN" sz="2000" b="1" dirty="0" err="1">
                <a:solidFill>
                  <a:schemeClr val="bg2">
                    <a:lumMod val="50000"/>
                  </a:schemeClr>
                </a:solidFill>
                <a:latin typeface="Calibri" panose="020F0502020204030204" pitchFamily="34" charset="0"/>
                <a:cs typeface="Calibri" panose="020F0502020204030204" pitchFamily="34" charset="0"/>
              </a:rPr>
              <a:t>Haldiram’s</a:t>
            </a:r>
            <a:r>
              <a:rPr lang="en-IN" sz="2000" b="1" dirty="0">
                <a:solidFill>
                  <a:schemeClr val="bg2">
                    <a:lumMod val="50000"/>
                  </a:schemeClr>
                </a:solidFill>
                <a:latin typeface="Calibri" panose="020F0502020204030204" pitchFamily="34" charset="0"/>
                <a:cs typeface="Calibri" panose="020F0502020204030204" pitchFamily="34" charset="0"/>
              </a:rPr>
              <a:t> Foods International</a:t>
            </a:r>
            <a:endParaRPr lang="en-IN" sz="2000" dirty="0">
              <a:solidFill>
                <a:schemeClr val="bg2">
                  <a:lumMod val="50000"/>
                </a:schemeClr>
              </a:solidFill>
              <a:latin typeface="Calibri" panose="020F0502020204030204" pitchFamily="34" charset="0"/>
              <a:cs typeface="Calibri" panose="020F0502020204030204" pitchFamily="34" charset="0"/>
            </a:endParaRPr>
          </a:p>
        </p:txBody>
      </p:sp>
      <p:sp>
        <p:nvSpPr>
          <p:cNvPr id="6" name="TextBox 5"/>
          <p:cNvSpPr txBox="1"/>
          <p:nvPr/>
        </p:nvSpPr>
        <p:spPr>
          <a:xfrm>
            <a:off x="653142" y="1789611"/>
            <a:ext cx="9980023" cy="4555093"/>
          </a:xfrm>
          <a:prstGeom prst="rect">
            <a:avLst/>
          </a:prstGeom>
          <a:noFill/>
        </p:spPr>
        <p:txBody>
          <a:bodyPr wrap="square" rtlCol="0">
            <a:spAutoFit/>
          </a:bodyPr>
          <a:lstStyle/>
          <a:p>
            <a:pPr fontAlgn="base"/>
            <a:r>
              <a:rPr lang="en-US" sz="2000" i="1" dirty="0" err="1">
                <a:latin typeface="Calibri" panose="020F0502020204030204" pitchFamily="34" charset="0"/>
                <a:cs typeface="Calibri" panose="020F0502020204030204" pitchFamily="34" charset="0"/>
              </a:rPr>
              <a:t>Haldiram’s</a:t>
            </a:r>
            <a:r>
              <a:rPr lang="en-US" sz="2000" i="1" dirty="0">
                <a:latin typeface="Calibri" panose="020F0502020204030204" pitchFamily="34" charset="0"/>
                <a:cs typeface="Calibri" panose="020F0502020204030204" pitchFamily="34" charset="0"/>
              </a:rPr>
              <a:t> is a brand with a lot of legacy. When we ventured into the digital world, our biggest lookout was to not disrupt what we have already created. Our digital strategy focuses on augmenting the brand in every possible way. We now actively spend on digital initiatives such as our online store and our outreach on </a:t>
            </a:r>
            <a:r>
              <a:rPr lang="en-US" sz="2000" i="1" dirty="0" err="1">
                <a:latin typeface="Calibri" panose="020F0502020204030204" pitchFamily="34" charset="0"/>
                <a:cs typeface="Calibri" panose="020F0502020204030204" pitchFamily="34" charset="0"/>
              </a:rPr>
              <a:t>Google,Facebook</a:t>
            </a:r>
            <a:r>
              <a:rPr lang="en-US" sz="2000" i="1" dirty="0">
                <a:latin typeface="Calibri" panose="020F0502020204030204" pitchFamily="34" charset="0"/>
                <a:cs typeface="Calibri" panose="020F0502020204030204" pitchFamily="34" charset="0"/>
              </a:rPr>
              <a:t>, and Twitter</a:t>
            </a:r>
            <a:r>
              <a:rPr lang="en-US" sz="2000" i="1" dirty="0" smtClean="0">
                <a:latin typeface="Calibri" panose="020F0502020204030204" pitchFamily="34" charset="0"/>
                <a:cs typeface="Calibri" panose="020F0502020204030204" pitchFamily="34" charset="0"/>
              </a:rPr>
              <a:t>.</a:t>
            </a:r>
          </a:p>
          <a:p>
            <a:pPr fontAlgn="base"/>
            <a:endParaRPr lang="en-US" sz="2000" i="1" dirty="0">
              <a:latin typeface="Calibri" panose="020F0502020204030204" pitchFamily="34" charset="0"/>
              <a:cs typeface="Calibri" panose="020F0502020204030204" pitchFamily="34" charset="0"/>
            </a:endParaRPr>
          </a:p>
          <a:p>
            <a:pPr fontAlgn="base"/>
            <a:r>
              <a:rPr lang="en-US" sz="2000" i="1" dirty="0">
                <a:latin typeface="Calibri" panose="020F0502020204030204" pitchFamily="34" charset="0"/>
                <a:cs typeface="Calibri" panose="020F0502020204030204" pitchFamily="34" charset="0"/>
              </a:rPr>
              <a:t>Our initiatives have helped us build our brand presence among the younger generation.</a:t>
            </a:r>
            <a:br>
              <a:rPr lang="en-US" sz="2000" i="1" dirty="0">
                <a:latin typeface="Calibri" panose="020F0502020204030204" pitchFamily="34" charset="0"/>
                <a:cs typeface="Calibri" panose="020F0502020204030204" pitchFamily="34" charset="0"/>
              </a:rPr>
            </a:br>
            <a:r>
              <a:rPr lang="en-US" sz="2000" i="1" dirty="0">
                <a:latin typeface="Calibri" panose="020F0502020204030204" pitchFamily="34" charset="0"/>
                <a:cs typeface="Calibri" panose="020F0502020204030204" pitchFamily="34" charset="0"/>
              </a:rPr>
              <a:t>Our online sales are now </a:t>
            </a:r>
            <a:r>
              <a:rPr lang="en-US" sz="2000" b="1" i="1" dirty="0">
                <a:latin typeface="Calibri" panose="020F0502020204030204" pitchFamily="34" charset="0"/>
                <a:cs typeface="Calibri" panose="020F0502020204030204" pitchFamily="34" charset="0"/>
              </a:rPr>
              <a:t>10%</a:t>
            </a:r>
            <a:r>
              <a:rPr lang="en-US" sz="2000" i="1" dirty="0">
                <a:latin typeface="Calibri" panose="020F0502020204030204" pitchFamily="34" charset="0"/>
                <a:cs typeface="Calibri" panose="020F0502020204030204" pitchFamily="34" charset="0"/>
              </a:rPr>
              <a:t> of a physical store, with a fraction of the cost. We are</a:t>
            </a:r>
            <a:br>
              <a:rPr lang="en-US" sz="2000" i="1" dirty="0">
                <a:latin typeface="Calibri" panose="020F0502020204030204" pitchFamily="34" charset="0"/>
                <a:cs typeface="Calibri" panose="020F0502020204030204" pitchFamily="34" charset="0"/>
              </a:rPr>
            </a:br>
            <a:r>
              <a:rPr lang="en-US" sz="2000" i="1" dirty="0">
                <a:latin typeface="Calibri" panose="020F0502020204030204" pitchFamily="34" charset="0"/>
                <a:cs typeface="Calibri" panose="020F0502020204030204" pitchFamily="34" charset="0"/>
              </a:rPr>
              <a:t>now looking forward to launching apps for Android and iOS in the coming months. With</a:t>
            </a:r>
            <a:br>
              <a:rPr lang="en-US" sz="2000" i="1" dirty="0">
                <a:latin typeface="Calibri" panose="020F0502020204030204" pitchFamily="34" charset="0"/>
                <a:cs typeface="Calibri" panose="020F0502020204030204" pitchFamily="34" charset="0"/>
              </a:rPr>
            </a:br>
            <a:r>
              <a:rPr lang="en-US" sz="2000" i="1" dirty="0">
                <a:latin typeface="Calibri" panose="020F0502020204030204" pitchFamily="34" charset="0"/>
                <a:cs typeface="Calibri" panose="020F0502020204030204" pitchFamily="34" charset="0"/>
              </a:rPr>
              <a:t>these initiatives, </a:t>
            </a:r>
            <a:r>
              <a:rPr lang="en-US" sz="2000" b="1" i="1" dirty="0">
                <a:latin typeface="Calibri" panose="020F0502020204030204" pitchFamily="34" charset="0"/>
                <a:cs typeface="Calibri" panose="020F0502020204030204" pitchFamily="34" charset="0"/>
              </a:rPr>
              <a:t>we are targeting 1,000 orders per day from the online store and apps</a:t>
            </a:r>
            <a:br>
              <a:rPr lang="en-US" sz="2000" b="1" i="1" dirty="0">
                <a:latin typeface="Calibri" panose="020F0502020204030204" pitchFamily="34" charset="0"/>
                <a:cs typeface="Calibri" panose="020F0502020204030204" pitchFamily="34" charset="0"/>
              </a:rPr>
            </a:br>
            <a:r>
              <a:rPr lang="en-US" sz="2000" b="1" i="1" dirty="0">
                <a:latin typeface="Calibri" panose="020F0502020204030204" pitchFamily="34" charset="0"/>
                <a:cs typeface="Calibri" panose="020F0502020204030204" pitchFamily="34" charset="0"/>
              </a:rPr>
              <a:t>this festive season</a:t>
            </a:r>
            <a:r>
              <a:rPr lang="en-US" sz="2000" i="1" dirty="0" smtClean="0">
                <a:latin typeface="Calibri" panose="020F0502020204030204" pitchFamily="34" charset="0"/>
                <a:cs typeface="Calibri" panose="020F0502020204030204" pitchFamily="34" charset="0"/>
              </a:rPr>
              <a:t>.</a:t>
            </a:r>
          </a:p>
          <a:p>
            <a:pPr fontAlgn="base"/>
            <a:endParaRPr lang="en-US" dirty="0"/>
          </a:p>
          <a:p>
            <a:pPr fontAlgn="base"/>
            <a:endParaRPr lang="en-US" dirty="0" smtClean="0"/>
          </a:p>
          <a:p>
            <a:pPr fontAlgn="base"/>
            <a:endParaRPr lang="en-US" dirty="0"/>
          </a:p>
          <a:p>
            <a:pPr fontAlgn="base"/>
            <a:endParaRPr lang="en-US" dirty="0"/>
          </a:p>
          <a:p>
            <a:pPr fontAlgn="base"/>
            <a:r>
              <a:rPr lang="en-US" dirty="0"/>
              <a:t>—</a:t>
            </a:r>
            <a:r>
              <a:rPr lang="en-US" b="1" dirty="0" err="1"/>
              <a:t>Neeraj</a:t>
            </a:r>
            <a:r>
              <a:rPr lang="en-US" b="1" dirty="0"/>
              <a:t> </a:t>
            </a:r>
            <a:r>
              <a:rPr lang="en-US" b="1" dirty="0" err="1"/>
              <a:t>Agrawal,Director,Haldiram’s</a:t>
            </a:r>
            <a:r>
              <a:rPr lang="en-US" b="1" dirty="0"/>
              <a:t> Foods International</a:t>
            </a:r>
            <a:endParaRPr lang="en-US" dirty="0"/>
          </a:p>
        </p:txBody>
      </p:sp>
    </p:spTree>
    <p:extLst>
      <p:ext uri="{BB962C8B-B14F-4D97-AF65-F5344CB8AC3E}">
        <p14:creationId xmlns:p14="http://schemas.microsoft.com/office/powerpoint/2010/main" val="1866430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3583" y="137401"/>
            <a:ext cx="8534400" cy="659433"/>
          </a:xfrm>
        </p:spPr>
        <p:txBody>
          <a:bodyPr/>
          <a:lstStyle/>
          <a:p>
            <a:pPr algn="ctr"/>
            <a:r>
              <a:rPr lang="en-US" dirty="0" smtClean="0">
                <a:latin typeface="Calibri" panose="020F0502020204030204" pitchFamily="34" charset="0"/>
                <a:cs typeface="Calibri" panose="020F0502020204030204" pitchFamily="34" charset="0"/>
              </a:rPr>
              <a:t>Bibliography</a:t>
            </a:r>
            <a:endParaRPr lang="en-IN" dirty="0"/>
          </a:p>
        </p:txBody>
      </p:sp>
      <p:sp>
        <p:nvSpPr>
          <p:cNvPr id="6" name="TextBox 5"/>
          <p:cNvSpPr txBox="1"/>
          <p:nvPr/>
        </p:nvSpPr>
        <p:spPr>
          <a:xfrm>
            <a:off x="679269" y="1031966"/>
            <a:ext cx="1008452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Google.com</a:t>
            </a:r>
          </a:p>
          <a:p>
            <a:pPr marL="285750" indent="-285750">
              <a:buFont typeface="Arial" panose="020B0604020202020204" pitchFamily="34" charset="0"/>
              <a:buChar char="•"/>
            </a:pPr>
            <a:r>
              <a:rPr lang="en-US" dirty="0" smtClean="0"/>
              <a:t>Wikipedia.com</a:t>
            </a:r>
          </a:p>
          <a:p>
            <a:pPr marL="285750" indent="-285750">
              <a:buFont typeface="Arial" panose="020B0604020202020204" pitchFamily="34" charset="0"/>
              <a:buChar char="•"/>
            </a:pPr>
            <a:r>
              <a:rPr lang="en-US" dirty="0" smtClean="0"/>
              <a:t>Dqindia.com</a:t>
            </a:r>
          </a:p>
          <a:p>
            <a:pPr marL="285750" indent="-285750">
              <a:buFont typeface="Arial" panose="020B0604020202020204" pitchFamily="34" charset="0"/>
              <a:buChar char="•"/>
            </a:pPr>
            <a:r>
              <a:rPr lang="en-US" dirty="0" smtClean="0"/>
              <a:t>Statista.com</a:t>
            </a:r>
          </a:p>
          <a:p>
            <a:pPr marL="285750" indent="-285750">
              <a:buFont typeface="Arial" panose="020B0604020202020204" pitchFamily="34" charset="0"/>
              <a:buChar char="•"/>
            </a:pPr>
            <a:r>
              <a:rPr lang="en-US" dirty="0" smtClean="0"/>
              <a:t>Redseer.com</a:t>
            </a:r>
            <a:endParaRPr lang="en-US" dirty="0"/>
          </a:p>
          <a:p>
            <a:endParaRPr lang="en-US" dirty="0" smtClean="0"/>
          </a:p>
          <a:p>
            <a:endParaRPr lang="en-IN" dirty="0"/>
          </a:p>
        </p:txBody>
      </p:sp>
    </p:spTree>
    <p:extLst>
      <p:ext uri="{BB962C8B-B14F-4D97-AF65-F5344CB8AC3E}">
        <p14:creationId xmlns:p14="http://schemas.microsoft.com/office/powerpoint/2010/main" val="3501757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224</TotalTime>
  <Words>308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Slice</vt:lpstr>
      <vt:lpstr>Digitization- Need of the hour</vt:lpstr>
      <vt:lpstr>Digitization- Year on year growth Trend</vt:lpstr>
      <vt:lpstr>Digitization- WHY IT IS IMPORTANT !!</vt:lpstr>
      <vt:lpstr>Digitization IN MSME</vt:lpstr>
      <vt:lpstr>Digitization- WORRIED ABOUT YOUR PAYMENT?</vt:lpstr>
      <vt:lpstr>Digitization in ONLINE GROCERY MARKET</vt:lpstr>
      <vt:lpstr>Digitization in ONLINE GROCERY MARKET-FUTURE</vt:lpstr>
      <vt:lpstr>Digitization- Case study</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Digitalization- Need of the hour</dc:title>
  <dc:creator>Dilip Kumar</dc:creator>
  <cp:lastModifiedBy>Dilip Kumar</cp:lastModifiedBy>
  <cp:revision>16</cp:revision>
  <dcterms:created xsi:type="dcterms:W3CDTF">2020-06-01T06:18:00Z</dcterms:created>
  <dcterms:modified xsi:type="dcterms:W3CDTF">2020-06-01T10:02:49Z</dcterms:modified>
</cp:coreProperties>
</file>