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306" r:id="rId3"/>
    <p:sldId id="342" r:id="rId4"/>
    <p:sldId id="343" r:id="rId5"/>
    <p:sldId id="344" r:id="rId6"/>
    <p:sldId id="345" r:id="rId7"/>
    <p:sldId id="346" r:id="rId8"/>
    <p:sldId id="347" r:id="rId9"/>
    <p:sldId id="348" r:id="rId10"/>
    <p:sldId id="349" r:id="rId11"/>
    <p:sldId id="350" r:id="rId12"/>
    <p:sldId id="351" r:id="rId13"/>
    <p:sldId id="352" r:id="rId14"/>
    <p:sldId id="359" r:id="rId15"/>
    <p:sldId id="353" r:id="rId16"/>
    <p:sldId id="360" r:id="rId17"/>
    <p:sldId id="354" r:id="rId18"/>
    <p:sldId id="355" r:id="rId19"/>
    <p:sldId id="356" r:id="rId20"/>
    <p:sldId id="357" r:id="rId21"/>
    <p:sldId id="35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6" autoAdjust="0"/>
    <p:restoredTop sz="94660"/>
  </p:normalViewPr>
  <p:slideViewPr>
    <p:cSldViewPr>
      <p:cViewPr varScale="1">
        <p:scale>
          <a:sx n="65" d="100"/>
          <a:sy n="65" d="100"/>
        </p:scale>
        <p:origin x="-1280"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8/28/2018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931B3491-B3FB-488B-8EB6-399BDFD2613F}"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smtClean="0"/>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13075E15-53C8-4523-8974-8BA7B3D0B1B5}"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535EA575-3527-424C-A005-428A5216F81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28B47393-8FF8-44C3-91B0-CBF880CC377B}"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6739EB02-20BD-4C4F-B59A-1CA3F89D91B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620688"/>
            <a:ext cx="8229600" cy="4392488"/>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err="1" smtClean="0">
                <a:solidFill>
                  <a:schemeClr val="bg1"/>
                </a:solidFill>
                <a:latin typeface="+mn-lt"/>
                <a:cs typeface="+mn-cs"/>
              </a:rPr>
              <a:t>Sankita</a:t>
            </a:r>
            <a:r>
              <a:rPr lang="en-US" sz="1200" dirty="0" smtClean="0">
                <a:solidFill>
                  <a:schemeClr val="bg1"/>
                </a:solidFill>
                <a:latin typeface="+mn-lt"/>
                <a:cs typeface="+mn-cs"/>
              </a:rPr>
              <a:t> Patel</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931B3491-B3FB-488B-8EB6-399BDFD2613F}" type="datetime1">
              <a:rPr lang="en-US" smtClean="0"/>
              <a:pPr>
                <a:defRPr/>
              </a:pPr>
              <a:t>8/28/2018</a:t>
            </a:fld>
            <a:endParaRPr lang="en-US"/>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smtClean="0"/>
              <a:t>M.Tech. I </a:t>
            </a:r>
            <a:endParaRPr lang="en-US" dirty="0" smtClean="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err="1" smtClean="0">
                <a:solidFill>
                  <a:schemeClr val="bg1"/>
                </a:solidFill>
                <a:latin typeface="+mn-lt"/>
                <a:cs typeface="+mn-cs"/>
              </a:rPr>
              <a:t>Sankita</a:t>
            </a:r>
            <a:r>
              <a:rPr lang="en-US" sz="1200" dirty="0" smtClean="0">
                <a:solidFill>
                  <a:schemeClr val="bg1"/>
                </a:solidFill>
                <a:latin typeface="+mn-lt"/>
                <a:cs typeface="+mn-cs"/>
              </a:rPr>
              <a:t> Patel</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B0DB5CEA-6F79-4FE7-81A3-6D7AEE3F29DE}" type="datetime1">
              <a:rPr lang="en-US" smtClean="0"/>
              <a:pPr>
                <a:defRPr/>
              </a:pPr>
              <a:t>8/28/2018</a:t>
            </a:fld>
            <a:endParaRPr lang="en-US"/>
          </a:p>
        </p:txBody>
      </p:sp>
      <p:sp>
        <p:nvSpPr>
          <p:cNvPr id="9" name="Footer Placeholder 4"/>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FA33C28C-0B35-4505-BA4B-82CACF34F094}" type="datetime1">
              <a:rPr lang="en-US" smtClean="0"/>
              <a:pPr>
                <a:defRPr/>
              </a:pPr>
              <a:t>8/28/2018</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9396C698-2C11-46AA-8584-1EC24F2722C1}" type="datetime1">
              <a:rPr lang="en-US" smtClean="0"/>
              <a:pPr>
                <a:defRPr/>
              </a:pPr>
              <a:t>8/28/2018</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D9B2E044-4DB3-41A9-A228-DC5F653F1D24}" type="datetime1">
              <a:rPr lang="en-US" smtClean="0"/>
              <a:pPr>
                <a:defRPr/>
              </a:pPr>
              <a:t>8/28/2018</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96EC8DEE-5B4C-43E8-B23C-7F63EC229FD1}" type="datetime1">
              <a:rPr lang="en-US" smtClean="0"/>
              <a:pPr>
                <a:defRPr/>
              </a:pPr>
              <a:t>8/28/2018</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3497409-9BA9-4CF6-8716-01F18033DA48}"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69F2F621-4695-46C1-8607-7F4A48817B1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FA33C28C-0B35-4505-BA4B-82CACF34F094}" type="datetime1">
              <a:rPr lang="en-US" smtClean="0"/>
              <a:pPr>
                <a:defRPr/>
              </a:pPr>
              <a:t>8/28/2018</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CA58546F-1E4E-426D-9940-5EB4B4A7467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9396C698-2C11-46AA-8584-1EC24F2722C1}" type="datetime1">
              <a:rPr lang="en-US" smtClean="0"/>
              <a:pPr>
                <a:defRPr/>
              </a:pPr>
              <a:t>8/28/2018</a:t>
            </a:fld>
            <a:endParaRPr lang="en-US"/>
          </a:p>
        </p:txBody>
      </p:sp>
      <p:sp>
        <p:nvSpPr>
          <p:cNvPr id="8" name="Footer Placeholder 7"/>
          <p:cNvSpPr>
            <a:spLocks noGrp="1"/>
          </p:cNvSpPr>
          <p:nvPr>
            <p:ph type="ftr" sz="quarter" idx="11"/>
          </p:nvPr>
        </p:nvSpPr>
        <p:spPr/>
        <p:txBody>
          <a:bodyPr/>
          <a:lstStyle/>
          <a:p>
            <a:pPr>
              <a:defRPr/>
            </a:pPr>
            <a:r>
              <a:rPr lang="en-US" smtClean="0"/>
              <a:t>M.Tech. I </a:t>
            </a:r>
            <a:endParaRPr lang="en-US"/>
          </a:p>
        </p:txBody>
      </p:sp>
      <p:sp>
        <p:nvSpPr>
          <p:cNvPr id="9" name="Slide Number Placeholder 8"/>
          <p:cNvSpPr>
            <a:spLocks noGrp="1"/>
          </p:cNvSpPr>
          <p:nvPr>
            <p:ph type="sldNum" sz="quarter" idx="12"/>
          </p:nvPr>
        </p:nvSpPr>
        <p:spPr/>
        <p:txBody>
          <a:bodyPr/>
          <a:lstStyle/>
          <a:p>
            <a:pPr>
              <a:defRPr/>
            </a:pPr>
            <a:fld id="{4F25B14B-C98E-4C14-96E7-18DD3A29C1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D489039F-3E91-4A3A-9BA7-55F4AF29C6F6}" type="datetime1">
              <a:rPr lang="en-US" smtClean="0"/>
              <a:pPr>
                <a:defRPr/>
              </a:pPr>
              <a:t>8/28/2018</a:t>
            </a:fld>
            <a:endParaRPr lang="en-US"/>
          </a:p>
        </p:txBody>
      </p:sp>
      <p:sp>
        <p:nvSpPr>
          <p:cNvPr id="4" name="Footer Placeholder 3"/>
          <p:cNvSpPr>
            <a:spLocks noGrp="1"/>
          </p:cNvSpPr>
          <p:nvPr>
            <p:ph type="ftr" sz="quarter" idx="11"/>
          </p:nvPr>
        </p:nvSpPr>
        <p:spPr/>
        <p:txBody>
          <a:bodyPr/>
          <a:lstStyle/>
          <a:p>
            <a:pPr>
              <a:defRPr/>
            </a:pPr>
            <a:r>
              <a:rPr lang="en-US" smtClean="0"/>
              <a:t>M.Tech. I </a:t>
            </a:r>
            <a:endParaRPr lang="en-US" dirty="0"/>
          </a:p>
        </p:txBody>
      </p:sp>
      <p:sp>
        <p:nvSpPr>
          <p:cNvPr id="5" name="Slide Number Placeholder 4"/>
          <p:cNvSpPr>
            <a:spLocks noGrp="1"/>
          </p:cNvSpPr>
          <p:nvPr>
            <p:ph type="sldNum" sz="quarter" idx="12"/>
          </p:nvPr>
        </p:nvSpPr>
        <p:spPr/>
        <p:txBody>
          <a:bodyPr/>
          <a:lstStyle/>
          <a:p>
            <a:pPr>
              <a:defRPr/>
            </a:pPr>
            <a:fld id="{6D6CB6DE-1033-4C2C-8280-139BC16F7CB4}" type="slidenum">
              <a:rPr lang="en-US" smtClean="0"/>
              <a:pPr>
                <a:defRPr/>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489039F-3E91-4A3A-9BA7-55F4AF29C6F6}" type="datetime1">
              <a:rPr lang="en-US" smtClean="0"/>
              <a:pPr>
                <a:defRPr/>
              </a:pPr>
              <a:t>8/28/2018</a:t>
            </a:fld>
            <a:endParaRPr lang="en-US"/>
          </a:p>
        </p:txBody>
      </p:sp>
      <p:sp>
        <p:nvSpPr>
          <p:cNvPr id="3" name="Footer Placeholder 2"/>
          <p:cNvSpPr>
            <a:spLocks noGrp="1"/>
          </p:cNvSpPr>
          <p:nvPr>
            <p:ph type="ftr" sz="quarter" idx="11"/>
          </p:nvPr>
        </p:nvSpPr>
        <p:spPr/>
        <p:txBody>
          <a:bodyPr/>
          <a:lstStyle/>
          <a:p>
            <a:pPr>
              <a:defRPr/>
            </a:pPr>
            <a:r>
              <a:rPr lang="en-US" smtClean="0"/>
              <a:t>M.Tech. I </a:t>
            </a:r>
            <a:endParaRPr lang="en-US" dirty="0"/>
          </a:p>
        </p:txBody>
      </p:sp>
      <p:sp>
        <p:nvSpPr>
          <p:cNvPr id="4" name="Slide Number Placeholder 3"/>
          <p:cNvSpPr>
            <a:spLocks noGrp="1"/>
          </p:cNvSpPr>
          <p:nvPr>
            <p:ph type="sldNum" sz="quarter" idx="12"/>
          </p:nvPr>
        </p:nvSpPr>
        <p:spPr/>
        <p:txBody>
          <a:bodyPr/>
          <a:lstStyle/>
          <a:p>
            <a:pPr>
              <a:defRPr/>
            </a:pPr>
            <a:fld id="{6D6CB6DE-1033-4C2C-8280-139BC16F7CB4}" type="slidenum">
              <a:rPr lang="en-US" smtClean="0"/>
              <a:pPr>
                <a:defRPr/>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DC5E5A1-3D8E-4E6A-B439-515745E147FB}" type="datetime1">
              <a:rPr lang="en-US" smtClean="0"/>
              <a:pPr>
                <a:defRPr/>
              </a:pPr>
              <a:t>8/28/2018</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E502A947-F0B9-4AC8-B617-2CA04D39997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5FFB214-B913-419A-A31D-DFA84BFAD538}" type="datetime1">
              <a:rPr lang="en-US" smtClean="0"/>
              <a:pPr>
                <a:defRPr/>
              </a:pPr>
              <a:t>8/28/2018</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8DC05516-340B-459A-81CA-6701DA508FD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489039F-3E91-4A3A-9BA7-55F4AF29C6F6}" type="datetime1">
              <a:rPr lang="en-US" smtClean="0"/>
              <a:pPr>
                <a:defRPr/>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M.Tech. I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D6CB6DE-1033-4C2C-8280-139BC16F7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71" r:id="rId12"/>
    <p:sldLayoutId id="2147483672" r:id="rId13"/>
    <p:sldLayoutId id="2147483673" r:id="rId14"/>
    <p:sldLayoutId id="2147483674" r:id="rId15"/>
    <p:sldLayoutId id="2147483675" r:id="rId16"/>
    <p:sldLayoutId id="2147483676" r:id="rId17"/>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42910" y="2590800"/>
            <a:ext cx="7772400" cy="838200"/>
          </a:xfrm>
        </p:spPr>
        <p:txBody>
          <a:bodyPr>
            <a:normAutofit fontScale="90000"/>
          </a:bodyPr>
          <a:lstStyle/>
          <a:p>
            <a:r>
              <a:rPr lang="en-IN" dirty="0" smtClean="0"/>
              <a:t>Block cipher modes of operation</a:t>
            </a:r>
            <a:br>
              <a:rPr lang="en-IN" dirty="0" smtClean="0"/>
            </a:br>
            <a:r>
              <a:rPr lang="en-IN" sz="1600" dirty="0" smtClean="0"/>
              <a:t>[Slide courtesy: Cryptography and network security by </a:t>
            </a:r>
            <a:r>
              <a:rPr lang="en-IN" sz="1600" dirty="0" err="1" smtClean="0"/>
              <a:t>Behrouz</a:t>
            </a:r>
            <a:r>
              <a:rPr lang="en-IN" sz="1600" dirty="0" smtClean="0"/>
              <a:t> </a:t>
            </a:r>
            <a:r>
              <a:rPr lang="en-IN" sz="1600" dirty="0" err="1" smtClean="0"/>
              <a:t>Fourozan</a:t>
            </a:r>
            <a:r>
              <a:rPr lang="en-IN" sz="1600" dirty="0" smtClean="0"/>
              <a:t>]</a:t>
            </a:r>
            <a:endParaRPr lang="en-US" dirty="0" smtClean="0"/>
          </a:p>
        </p:txBody>
      </p:sp>
      <p:sp>
        <p:nvSpPr>
          <p:cNvPr id="5" name="Date Placeholder 4"/>
          <p:cNvSpPr>
            <a:spLocks noGrp="1"/>
          </p:cNvSpPr>
          <p:nvPr>
            <p:ph type="dt" sz="half" idx="10"/>
          </p:nvPr>
        </p:nvSpPr>
        <p:spPr/>
        <p:txBody>
          <a:bodyPr/>
          <a:lstStyle/>
          <a:p>
            <a:pPr>
              <a:defRPr/>
            </a:pPr>
            <a:fld id="{D5A99D3D-3886-42E3-8130-C75A1A441372}" type="datetime1">
              <a:rPr lang="en-US" smtClean="0"/>
              <a:pPr>
                <a:defRPr/>
              </a:pPr>
              <a:t>8/28/2018</a:t>
            </a:fld>
            <a:endParaRPr lang="en-US"/>
          </a:p>
        </p:txBody>
      </p:sp>
      <p:sp>
        <p:nvSpPr>
          <p:cNvPr id="7" name="Footer Placeholder 6"/>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1</a:t>
            </a:fld>
            <a:endParaRPr lang="en-US"/>
          </a:p>
        </p:txBody>
      </p:sp>
      <p:sp>
        <p:nvSpPr>
          <p:cNvPr id="8" name="Rectangle 7"/>
          <p:cNvSpPr/>
          <p:nvPr/>
        </p:nvSpPr>
        <p:spPr>
          <a:xfrm>
            <a:off x="8633240" y="1636167"/>
            <a:ext cx="373820" cy="769441"/>
          </a:xfrm>
          <a:prstGeom prst="rect">
            <a:avLst/>
          </a:prstGeom>
        </p:spPr>
        <p:txBody>
          <a:bodyPr wrap="none">
            <a:spAutoFit/>
          </a:bodyPr>
          <a:lstStyle/>
          <a:p>
            <a:r>
              <a:rPr lang="en-IN" sz="4400" dirty="0" smtClean="0">
                <a:solidFill>
                  <a:prstClr val="white"/>
                </a:solidFill>
                <a:latin typeface="Calibri"/>
                <a:ea typeface="+mj-ea"/>
                <a:cs typeface="+mj-cs"/>
              </a:rPr>
              <a:t>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Block Chaining (CBC) Mode</a:t>
            </a:r>
            <a:endParaRPr lang="en-IN" dirty="0"/>
          </a:p>
        </p:txBody>
      </p:sp>
      <p:sp>
        <p:nvSpPr>
          <p:cNvPr id="2" name="Content Placeholder 1"/>
          <p:cNvSpPr>
            <a:spLocks noGrp="1"/>
          </p:cNvSpPr>
          <p:nvPr>
            <p:ph idx="1"/>
          </p:nvPr>
        </p:nvSpPr>
        <p:spPr/>
        <p:txBody>
          <a:bodyPr/>
          <a:lstStyle/>
          <a:p>
            <a:r>
              <a:rPr lang="en-IN" dirty="0" smtClean="0"/>
              <a:t>Prove that each plaintext block at Alice’s site is recovered exactly at Bob’s site. </a:t>
            </a:r>
          </a:p>
          <a:p>
            <a:r>
              <a:rPr lang="en-IN" dirty="0" smtClean="0"/>
              <a:t>Because encryption and decryption are inverses of each other,</a:t>
            </a:r>
          </a:p>
          <a:p>
            <a:endParaRPr lang="en-IN" dirty="0" smtClean="0"/>
          </a:p>
          <a:p>
            <a:r>
              <a:rPr lang="en-IN" dirty="0" smtClean="0"/>
              <a:t>Initialization Vector (IV)</a:t>
            </a:r>
          </a:p>
          <a:p>
            <a:pPr lvl="1"/>
            <a:r>
              <a:rPr lang="en-IN" dirty="0" smtClean="0"/>
              <a:t>The initialization vector (IV) should be known by the sender and the receiver. </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pic>
        <p:nvPicPr>
          <p:cNvPr id="7" name="Picture 13"/>
          <p:cNvPicPr>
            <a:picLocks noChangeAspect="1" noChangeArrowheads="1"/>
          </p:cNvPicPr>
          <p:nvPr/>
        </p:nvPicPr>
        <p:blipFill>
          <a:blip r:embed="rId2" cstate="print"/>
          <a:srcRect/>
          <a:stretch>
            <a:fillRect/>
          </a:stretch>
        </p:blipFill>
        <p:spPr bwMode="auto">
          <a:xfrm>
            <a:off x="724098" y="3759207"/>
            <a:ext cx="7880350" cy="598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Block Chaining (CBC) Mode</a:t>
            </a:r>
            <a:endParaRPr lang="en-IN" dirty="0"/>
          </a:p>
        </p:txBody>
      </p:sp>
      <p:sp>
        <p:nvSpPr>
          <p:cNvPr id="2" name="Content Placeholder 1"/>
          <p:cNvSpPr>
            <a:spLocks noGrp="1"/>
          </p:cNvSpPr>
          <p:nvPr>
            <p:ph idx="1"/>
          </p:nvPr>
        </p:nvSpPr>
        <p:spPr/>
        <p:txBody>
          <a:bodyPr/>
          <a:lstStyle/>
          <a:p>
            <a:r>
              <a:rPr lang="en-IN" dirty="0" smtClean="0"/>
              <a:t>Error Propagation</a:t>
            </a:r>
          </a:p>
          <a:p>
            <a:pPr lvl="1"/>
            <a:r>
              <a:rPr lang="en-IN" dirty="0" smtClean="0"/>
              <a:t>a single bit error in </a:t>
            </a:r>
            <a:r>
              <a:rPr lang="en-IN" dirty="0" err="1" smtClean="0"/>
              <a:t>ciphertext</a:t>
            </a:r>
            <a:r>
              <a:rPr lang="en-IN" dirty="0" smtClean="0"/>
              <a:t> block </a:t>
            </a:r>
            <a:r>
              <a:rPr lang="en-IN" dirty="0" err="1" smtClean="0"/>
              <a:t>C</a:t>
            </a:r>
            <a:r>
              <a:rPr lang="en-IN" baseline="-25000" dirty="0" err="1" smtClean="0"/>
              <a:t>j</a:t>
            </a:r>
            <a:r>
              <a:rPr lang="en-IN" dirty="0" smtClean="0"/>
              <a:t> during transmission may create error in most bits in plaintext block </a:t>
            </a:r>
            <a:r>
              <a:rPr lang="en-IN" dirty="0" err="1" smtClean="0"/>
              <a:t>P</a:t>
            </a:r>
            <a:r>
              <a:rPr lang="en-IN" baseline="-25000" dirty="0" err="1" smtClean="0"/>
              <a:t>j</a:t>
            </a:r>
            <a:r>
              <a:rPr lang="en-IN" baseline="-25000" dirty="0" smtClean="0"/>
              <a:t> </a:t>
            </a:r>
            <a:r>
              <a:rPr lang="en-IN" dirty="0" smtClean="0"/>
              <a:t>during decryption. </a:t>
            </a:r>
          </a:p>
          <a:p>
            <a:pPr lvl="1"/>
            <a:r>
              <a:rPr lang="en-IN" dirty="0" smtClean="0"/>
              <a:t>What about plaintext block P</a:t>
            </a:r>
            <a:r>
              <a:rPr lang="en-IN" baseline="-25000" dirty="0" smtClean="0"/>
              <a:t>j+1</a:t>
            </a:r>
            <a:r>
              <a:rPr lang="en-IN" dirty="0" smtClean="0"/>
              <a:t> ???</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Feedback (CFB) Mode</a:t>
            </a:r>
            <a:endParaRPr lang="en-IN" dirty="0"/>
          </a:p>
        </p:txBody>
      </p:sp>
      <p:sp>
        <p:nvSpPr>
          <p:cNvPr id="2" name="Content Placeholder 1"/>
          <p:cNvSpPr>
            <a:spLocks noGrp="1"/>
          </p:cNvSpPr>
          <p:nvPr>
            <p:ph idx="1"/>
          </p:nvPr>
        </p:nvSpPr>
        <p:spPr>
          <a:xfrm>
            <a:off x="457200" y="1189053"/>
            <a:ext cx="8229600" cy="4525963"/>
          </a:xfrm>
        </p:spPr>
        <p:txBody>
          <a:bodyPr/>
          <a:lstStyle/>
          <a:p>
            <a:r>
              <a:rPr lang="en-IN" sz="2800" dirty="0" smtClean="0"/>
              <a:t>In situations where,</a:t>
            </a:r>
          </a:p>
          <a:p>
            <a:pPr lvl="1"/>
            <a:r>
              <a:rPr lang="en-IN" sz="2400" dirty="0" smtClean="0"/>
              <a:t>we need to use DES or AES as secure ciphers, </a:t>
            </a:r>
          </a:p>
          <a:p>
            <a:pPr lvl="1"/>
            <a:r>
              <a:rPr lang="en-IN" sz="2400" dirty="0" smtClean="0"/>
              <a:t>but the plaintext or </a:t>
            </a:r>
            <a:r>
              <a:rPr lang="en-IN" sz="2400" dirty="0" err="1" smtClean="0"/>
              <a:t>ciphertext</a:t>
            </a:r>
            <a:r>
              <a:rPr lang="en-IN" sz="2400" dirty="0" smtClean="0"/>
              <a:t> block sizes are to be smaller. </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pic>
        <p:nvPicPr>
          <p:cNvPr id="7" name="Picture 18"/>
          <p:cNvPicPr>
            <a:picLocks noChangeAspect="1" noChangeArrowheads="1"/>
          </p:cNvPicPr>
          <p:nvPr/>
        </p:nvPicPr>
        <p:blipFill>
          <a:blip r:embed="rId2" cstate="print"/>
          <a:srcRect/>
          <a:stretch>
            <a:fillRect/>
          </a:stretch>
        </p:blipFill>
        <p:spPr bwMode="auto">
          <a:xfrm>
            <a:off x="560388" y="2571744"/>
            <a:ext cx="8281987" cy="421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Feedback (CFB) Mode…</a:t>
            </a:r>
            <a:endParaRPr lang="en-IN" dirty="0"/>
          </a:p>
        </p:txBody>
      </p:sp>
      <p:sp>
        <p:nvSpPr>
          <p:cNvPr id="2" name="Content Placeholder 1"/>
          <p:cNvSpPr>
            <a:spLocks noGrp="1"/>
          </p:cNvSpPr>
          <p:nvPr>
            <p:ph idx="1"/>
          </p:nvPr>
        </p:nvSpPr>
        <p:spPr/>
        <p:txBody>
          <a:bodyPr/>
          <a:lstStyle/>
          <a:p>
            <a:r>
              <a:rPr lang="en-IN" sz="2800" dirty="0" smtClean="0"/>
              <a:t>The relation between plaintext and </a:t>
            </a:r>
            <a:r>
              <a:rPr lang="en-IN" sz="2800" dirty="0" err="1" smtClean="0"/>
              <a:t>ciphertext</a:t>
            </a:r>
            <a:r>
              <a:rPr lang="en-IN" sz="2800" dirty="0" smtClean="0"/>
              <a:t> blocks is shown below:</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pic>
        <p:nvPicPr>
          <p:cNvPr id="8" name="Picture 17"/>
          <p:cNvPicPr>
            <a:picLocks noChangeAspect="1" noChangeArrowheads="1"/>
          </p:cNvPicPr>
          <p:nvPr/>
        </p:nvPicPr>
        <p:blipFill>
          <a:blip r:embed="rId2" cstate="print"/>
          <a:srcRect/>
          <a:stretch>
            <a:fillRect/>
          </a:stretch>
        </p:blipFill>
        <p:spPr bwMode="auto">
          <a:xfrm>
            <a:off x="827584" y="2752725"/>
            <a:ext cx="7221538" cy="67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Feedback (CFB) Mode…</a:t>
            </a:r>
            <a:endParaRPr lang="en-IN" dirty="0"/>
          </a:p>
        </p:txBody>
      </p:sp>
      <p:sp>
        <p:nvSpPr>
          <p:cNvPr id="2" name="Content Placeholder 1"/>
          <p:cNvSpPr>
            <a:spLocks noGrp="1"/>
          </p:cNvSpPr>
          <p:nvPr>
            <p:ph idx="1"/>
          </p:nvPr>
        </p:nvSpPr>
        <p:spPr/>
        <p:txBody>
          <a:bodyPr/>
          <a:lstStyle/>
          <a:p>
            <a:r>
              <a:rPr lang="en-IN" sz="2800" dirty="0" smtClean="0"/>
              <a:t>Security analysis</a:t>
            </a:r>
          </a:p>
          <a:p>
            <a:pPr lvl="1"/>
            <a:r>
              <a:rPr lang="en-IN" sz="2400" dirty="0" smtClean="0"/>
              <a:t>No padding is required</a:t>
            </a:r>
          </a:p>
          <a:p>
            <a:pPr lvl="1"/>
            <a:r>
              <a:rPr lang="en-IN" sz="2400" dirty="0" smtClean="0"/>
              <a:t>System does not have to wait until it has received a large block of data before starting encryption</a:t>
            </a:r>
          </a:p>
          <a:p>
            <a:pPr lvl="1"/>
            <a:r>
              <a:rPr lang="en-IN" sz="2400" dirty="0" smtClean="0"/>
              <a:t>Less efficient than CBC or ECB</a:t>
            </a:r>
          </a:p>
          <a:p>
            <a:pPr lvl="2"/>
            <a:r>
              <a:rPr lang="en-IN" sz="2000" dirty="0" smtClean="0"/>
              <a:t>Why???</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Feedback (CFB) Mode</a:t>
            </a:r>
            <a:endParaRPr lang="en-IN" dirty="0"/>
          </a:p>
        </p:txBody>
      </p:sp>
      <p:sp>
        <p:nvSpPr>
          <p:cNvPr id="2" name="Content Placeholder 1"/>
          <p:cNvSpPr>
            <a:spLocks noGrp="1"/>
          </p:cNvSpPr>
          <p:nvPr>
            <p:ph idx="1"/>
          </p:nvPr>
        </p:nvSpPr>
        <p:spPr/>
        <p:txBody>
          <a:bodyPr/>
          <a:lstStyle/>
          <a:p>
            <a:r>
              <a:rPr lang="en-IN" sz="2800" dirty="0" smtClean="0"/>
              <a:t>CFB as a Stream Cipher</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pic>
        <p:nvPicPr>
          <p:cNvPr id="9" name="Picture 12"/>
          <p:cNvPicPr>
            <a:picLocks noChangeAspect="1" noChangeArrowheads="1"/>
          </p:cNvPicPr>
          <p:nvPr/>
        </p:nvPicPr>
        <p:blipFill>
          <a:blip r:embed="rId2" cstate="print"/>
          <a:srcRect/>
          <a:stretch>
            <a:fillRect/>
          </a:stretch>
        </p:blipFill>
        <p:spPr bwMode="auto">
          <a:xfrm>
            <a:off x="457230" y="2214554"/>
            <a:ext cx="8401050" cy="3459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Feedback (CFB) Mode</a:t>
            </a:r>
            <a:endParaRPr lang="en-IN" dirty="0"/>
          </a:p>
        </p:txBody>
      </p:sp>
      <p:sp>
        <p:nvSpPr>
          <p:cNvPr id="2" name="Content Placeholder 1"/>
          <p:cNvSpPr>
            <a:spLocks noGrp="1"/>
          </p:cNvSpPr>
          <p:nvPr>
            <p:ph idx="1"/>
          </p:nvPr>
        </p:nvSpPr>
        <p:spPr/>
        <p:txBody>
          <a:bodyPr/>
          <a:lstStyle/>
          <a:p>
            <a:r>
              <a:rPr lang="en-IN" sz="2800" dirty="0" smtClean="0"/>
              <a:t>Error </a:t>
            </a:r>
            <a:r>
              <a:rPr lang="en-IN" sz="2800" dirty="0" err="1" smtClean="0"/>
              <a:t>Propogation</a:t>
            </a:r>
            <a:endParaRPr lang="en-IN" sz="2800" dirty="0" smtClean="0"/>
          </a:p>
          <a:p>
            <a:pPr lvl="1"/>
            <a:r>
              <a:rPr lang="en-IN" sz="2400" dirty="0" smtClean="0"/>
              <a:t>What if a single bit of </a:t>
            </a:r>
            <a:r>
              <a:rPr lang="en-IN" sz="2400" dirty="0" err="1" smtClean="0"/>
              <a:t>C</a:t>
            </a:r>
            <a:r>
              <a:rPr lang="en-IN" sz="2400" baseline="-25000" dirty="0" err="1" smtClean="0"/>
              <a:t>i</a:t>
            </a:r>
            <a:r>
              <a:rPr lang="en-IN" sz="2400" dirty="0" smtClean="0"/>
              <a:t> is changed?</a:t>
            </a:r>
          </a:p>
          <a:p>
            <a:pPr lvl="1"/>
            <a:r>
              <a:rPr lang="en-IN" sz="2400" dirty="0" smtClean="0"/>
              <a:t>What will be the effect on P</a:t>
            </a:r>
            <a:r>
              <a:rPr lang="en-IN" sz="2400" baseline="-25000" dirty="0" smtClean="0"/>
              <a:t>i</a:t>
            </a:r>
            <a:r>
              <a:rPr lang="en-IN" sz="2400" dirty="0" smtClean="0"/>
              <a:t> ?</a:t>
            </a:r>
          </a:p>
          <a:p>
            <a:pPr lvl="1"/>
            <a:r>
              <a:rPr lang="en-IN" sz="2400" dirty="0" smtClean="0"/>
              <a:t>What will  be the effect on subsequent blocks?</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Output Feedback (OFB) Mode</a:t>
            </a:r>
            <a:endParaRPr lang="en-IN" dirty="0"/>
          </a:p>
        </p:txBody>
      </p:sp>
      <p:sp>
        <p:nvSpPr>
          <p:cNvPr id="2" name="Content Placeholder 1"/>
          <p:cNvSpPr>
            <a:spLocks noGrp="1"/>
          </p:cNvSpPr>
          <p:nvPr>
            <p:ph idx="1"/>
          </p:nvPr>
        </p:nvSpPr>
        <p:spPr>
          <a:xfrm>
            <a:off x="457200" y="1285860"/>
            <a:ext cx="8229600" cy="4525963"/>
          </a:xfrm>
        </p:spPr>
        <p:txBody>
          <a:bodyPr/>
          <a:lstStyle/>
          <a:p>
            <a:r>
              <a:rPr lang="en-IN" sz="2800" dirty="0" smtClean="0"/>
              <a:t>In this mode each bit in the </a:t>
            </a:r>
            <a:r>
              <a:rPr lang="en-IN" sz="2800" dirty="0" err="1" smtClean="0"/>
              <a:t>ciphertext</a:t>
            </a:r>
            <a:r>
              <a:rPr lang="en-IN" sz="2800" dirty="0" smtClean="0"/>
              <a:t> is independent of the previous bit or bits.</a:t>
            </a:r>
          </a:p>
          <a:p>
            <a:r>
              <a:rPr lang="en-IN" sz="2800" dirty="0" smtClean="0"/>
              <a:t>This avoids error propagation.</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17</a:t>
            </a:fld>
            <a:endParaRPr lang="en-US"/>
          </a:p>
        </p:txBody>
      </p:sp>
      <p:pic>
        <p:nvPicPr>
          <p:cNvPr id="7" name="Picture 18"/>
          <p:cNvPicPr>
            <a:picLocks noChangeAspect="1" noChangeArrowheads="1"/>
          </p:cNvPicPr>
          <p:nvPr/>
        </p:nvPicPr>
        <p:blipFill>
          <a:blip r:embed="rId2" cstate="print"/>
          <a:srcRect/>
          <a:stretch>
            <a:fillRect/>
          </a:stretch>
        </p:blipFill>
        <p:spPr bwMode="auto">
          <a:xfrm>
            <a:off x="904825" y="2780928"/>
            <a:ext cx="7267575" cy="389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Output Feedback (OFB) Mode…</a:t>
            </a:r>
            <a:endParaRPr lang="en-IN" dirty="0"/>
          </a:p>
        </p:txBody>
      </p:sp>
      <p:sp>
        <p:nvSpPr>
          <p:cNvPr id="2" name="Content Placeholder 1"/>
          <p:cNvSpPr>
            <a:spLocks noGrp="1"/>
          </p:cNvSpPr>
          <p:nvPr>
            <p:ph idx="1"/>
          </p:nvPr>
        </p:nvSpPr>
        <p:spPr/>
        <p:txBody>
          <a:bodyPr/>
          <a:lstStyle/>
          <a:p>
            <a:r>
              <a:rPr lang="en-IN" sz="2800" dirty="0" smtClean="0"/>
              <a:t>OFB as a Stream Cipher</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18</a:t>
            </a:fld>
            <a:endParaRPr lang="en-US"/>
          </a:p>
        </p:txBody>
      </p:sp>
      <p:pic>
        <p:nvPicPr>
          <p:cNvPr id="8" name="Picture 12"/>
          <p:cNvPicPr>
            <a:picLocks noChangeAspect="1" noChangeArrowheads="1"/>
          </p:cNvPicPr>
          <p:nvPr/>
        </p:nvPicPr>
        <p:blipFill>
          <a:blip r:embed="rId2" cstate="print"/>
          <a:srcRect/>
          <a:stretch>
            <a:fillRect/>
          </a:stretch>
        </p:blipFill>
        <p:spPr bwMode="auto">
          <a:xfrm>
            <a:off x="493713" y="2060848"/>
            <a:ext cx="8116887" cy="386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Counter (CTR) Mode</a:t>
            </a:r>
            <a:endParaRPr lang="en-IN" dirty="0"/>
          </a:p>
        </p:txBody>
      </p:sp>
      <p:sp>
        <p:nvSpPr>
          <p:cNvPr id="2" name="Content Placeholder 1"/>
          <p:cNvSpPr>
            <a:spLocks noGrp="1"/>
          </p:cNvSpPr>
          <p:nvPr>
            <p:ph idx="1"/>
          </p:nvPr>
        </p:nvSpPr>
        <p:spPr/>
        <p:txBody>
          <a:bodyPr/>
          <a:lstStyle/>
          <a:p>
            <a:r>
              <a:rPr lang="en-IN" sz="2800" dirty="0" smtClean="0"/>
              <a:t>In the counter (CTR) mode, there is no feedback.</a:t>
            </a:r>
          </a:p>
          <a:p>
            <a:r>
              <a:rPr lang="en-IN" sz="2800" dirty="0" smtClean="0"/>
              <a:t>The </a:t>
            </a:r>
            <a:r>
              <a:rPr lang="en-IN" sz="2800" dirty="0" err="1" smtClean="0"/>
              <a:t>pseudorandomness</a:t>
            </a:r>
            <a:r>
              <a:rPr lang="en-IN" sz="2800" dirty="0" smtClean="0"/>
              <a:t> in the key stream is achieved using a counter. </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19</a:t>
            </a:fld>
            <a:endParaRPr lang="en-US"/>
          </a:p>
        </p:txBody>
      </p:sp>
      <p:pic>
        <p:nvPicPr>
          <p:cNvPr id="7" name="Picture 18"/>
          <p:cNvPicPr>
            <a:picLocks noChangeAspect="1" noChangeArrowheads="1"/>
          </p:cNvPicPr>
          <p:nvPr/>
        </p:nvPicPr>
        <p:blipFill>
          <a:blip r:embed="rId2" cstate="print"/>
          <a:srcRect/>
          <a:stretch>
            <a:fillRect/>
          </a:stretch>
        </p:blipFill>
        <p:spPr bwMode="auto">
          <a:xfrm>
            <a:off x="490538" y="2636912"/>
            <a:ext cx="8272462" cy="3808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Modes of operation</a:t>
            </a:r>
            <a:endParaRPr lang="en-IN" dirty="0"/>
          </a:p>
        </p:txBody>
      </p:sp>
      <p:sp>
        <p:nvSpPr>
          <p:cNvPr id="2" name="Content Placeholder 1"/>
          <p:cNvSpPr>
            <a:spLocks noGrp="1"/>
          </p:cNvSpPr>
          <p:nvPr>
            <p:ph idx="1"/>
          </p:nvPr>
        </p:nvSpPr>
        <p:spPr/>
        <p:txBody>
          <a:bodyPr/>
          <a:lstStyle/>
          <a:p>
            <a:r>
              <a:rPr lang="en-IN" dirty="0" smtClean="0"/>
              <a:t>Modes of operation have been devised to encipher text of any size employing either DES or AES.</a:t>
            </a:r>
          </a:p>
          <a:p>
            <a:pPr lvl="1">
              <a:buNone/>
            </a:pPr>
            <a:endParaRPr lang="en-IN" dirty="0" smtClean="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pic>
        <p:nvPicPr>
          <p:cNvPr id="7" name="Picture 8"/>
          <p:cNvPicPr>
            <a:picLocks noChangeAspect="1" noChangeArrowheads="1"/>
          </p:cNvPicPr>
          <p:nvPr/>
        </p:nvPicPr>
        <p:blipFill>
          <a:blip r:embed="rId2" cstate="print"/>
          <a:srcRect/>
          <a:stretch>
            <a:fillRect/>
          </a:stretch>
        </p:blipFill>
        <p:spPr bwMode="auto">
          <a:xfrm>
            <a:off x="307975" y="3357562"/>
            <a:ext cx="8226425" cy="180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Counter (CTR) Mode</a:t>
            </a:r>
            <a:endParaRPr lang="en-IN" dirty="0"/>
          </a:p>
        </p:txBody>
      </p:sp>
      <p:sp>
        <p:nvSpPr>
          <p:cNvPr id="2" name="Content Placeholder 1"/>
          <p:cNvSpPr>
            <a:spLocks noGrp="1"/>
          </p:cNvSpPr>
          <p:nvPr>
            <p:ph idx="1"/>
          </p:nvPr>
        </p:nvSpPr>
        <p:spPr/>
        <p:txBody>
          <a:bodyPr/>
          <a:lstStyle/>
          <a:p>
            <a:r>
              <a:rPr lang="en-IN" sz="2800" dirty="0" smtClean="0"/>
              <a:t>CTR mode as a stream cipher</a:t>
            </a:r>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20</a:t>
            </a:fld>
            <a:endParaRPr lang="en-US"/>
          </a:p>
        </p:txBody>
      </p:sp>
      <p:pic>
        <p:nvPicPr>
          <p:cNvPr id="8" name="Picture 12"/>
          <p:cNvPicPr>
            <a:picLocks noChangeAspect="1" noChangeArrowheads="1"/>
          </p:cNvPicPr>
          <p:nvPr/>
        </p:nvPicPr>
        <p:blipFill>
          <a:blip r:embed="rId2" cstate="print"/>
          <a:srcRect/>
          <a:stretch>
            <a:fillRect/>
          </a:stretch>
        </p:blipFill>
        <p:spPr bwMode="auto">
          <a:xfrm>
            <a:off x="683568" y="2060848"/>
            <a:ext cx="7321550" cy="308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Comparison of Different Modes</a:t>
            </a:r>
            <a:endParaRPr lang="en-IN" dirty="0"/>
          </a:p>
        </p:txBody>
      </p:sp>
      <p:pic>
        <p:nvPicPr>
          <p:cNvPr id="7" name="Picture 11"/>
          <p:cNvPicPr>
            <a:picLocks noGrp="1" noChangeAspect="1" noChangeArrowheads="1"/>
          </p:cNvPicPr>
          <p:nvPr>
            <p:ph idx="1"/>
          </p:nvPr>
        </p:nvPicPr>
        <p:blipFill>
          <a:blip r:embed="rId2" cstate="print"/>
          <a:stretch>
            <a:fillRect/>
          </a:stretch>
        </p:blipFill>
        <p:spPr bwMode="auto">
          <a:xfrm>
            <a:off x="457200" y="1849616"/>
            <a:ext cx="8229600" cy="4027131"/>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Electronic Codebook (ECB) Mode</a:t>
            </a:r>
            <a:endParaRPr lang="en-IN" dirty="0"/>
          </a:p>
        </p:txBody>
      </p:sp>
      <p:pic>
        <p:nvPicPr>
          <p:cNvPr id="7" name="Picture 19"/>
          <p:cNvPicPr>
            <a:picLocks noGrp="1" noChangeAspect="1" noChangeArrowheads="1"/>
          </p:cNvPicPr>
          <p:nvPr>
            <p:ph idx="1"/>
          </p:nvPr>
        </p:nvPicPr>
        <p:blipFill>
          <a:blip r:embed="rId2" cstate="print"/>
          <a:stretch>
            <a:fillRect/>
          </a:stretch>
        </p:blipFill>
        <p:spPr bwMode="auto">
          <a:xfrm>
            <a:off x="457200" y="2280752"/>
            <a:ext cx="8229600" cy="3164858"/>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pic>
        <p:nvPicPr>
          <p:cNvPr id="8" name="Picture 17"/>
          <p:cNvPicPr>
            <a:picLocks noChangeAspect="1" noChangeArrowheads="1"/>
          </p:cNvPicPr>
          <p:nvPr/>
        </p:nvPicPr>
        <p:blipFill>
          <a:blip r:embed="rId3" cstate="print"/>
          <a:srcRect/>
          <a:stretch>
            <a:fillRect/>
          </a:stretch>
        </p:blipFill>
        <p:spPr bwMode="auto">
          <a:xfrm>
            <a:off x="395536" y="1611303"/>
            <a:ext cx="7980363" cy="38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Electronic Codebook (ECB) Mode…</a:t>
            </a:r>
            <a:endParaRPr lang="en-IN" dirty="0"/>
          </a:p>
        </p:txBody>
      </p:sp>
      <p:sp>
        <p:nvSpPr>
          <p:cNvPr id="9" name="Content Placeholder 8"/>
          <p:cNvSpPr>
            <a:spLocks noGrp="1"/>
          </p:cNvSpPr>
          <p:nvPr>
            <p:ph idx="1"/>
          </p:nvPr>
        </p:nvSpPr>
        <p:spPr/>
        <p:txBody>
          <a:bodyPr>
            <a:normAutofit lnSpcReduction="10000"/>
          </a:bodyPr>
          <a:lstStyle/>
          <a:p>
            <a:r>
              <a:rPr lang="en-IN" sz="2800" dirty="0" smtClean="0"/>
              <a:t>It can be proved that each plaintext block at Alice’s site is exactly recovered at Bob’s site.</a:t>
            </a:r>
          </a:p>
          <a:p>
            <a:pPr lvl="1"/>
            <a:r>
              <a:rPr lang="en-IN" sz="2400" dirty="0" smtClean="0"/>
              <a:t>Because encryption and decryption are inverses of each other,</a:t>
            </a:r>
          </a:p>
          <a:p>
            <a:pPr lvl="1"/>
            <a:endParaRPr lang="en-IN" sz="2400" dirty="0" smtClean="0"/>
          </a:p>
          <a:p>
            <a:r>
              <a:rPr lang="en-US" sz="2800" dirty="0" smtClean="0"/>
              <a:t>Called electronic codebook </a:t>
            </a:r>
          </a:p>
          <a:p>
            <a:pPr lvl="1"/>
            <a:r>
              <a:rPr lang="en-US" sz="2400" dirty="0" smtClean="0"/>
              <a:t>because one can </a:t>
            </a:r>
            <a:r>
              <a:rPr lang="en-US" sz="2400" dirty="0" err="1" smtClean="0"/>
              <a:t>precompile</a:t>
            </a:r>
            <a:r>
              <a:rPr lang="en-US" sz="2400" dirty="0" smtClean="0"/>
              <a:t> 2</a:t>
            </a:r>
            <a:r>
              <a:rPr lang="en-US" sz="2400" baseline="30000" dirty="0" smtClean="0"/>
              <a:t>K</a:t>
            </a:r>
            <a:r>
              <a:rPr lang="en-US" sz="2400" dirty="0" smtClean="0"/>
              <a:t> codebooks (one for each key) in which each codebook has 2</a:t>
            </a:r>
            <a:r>
              <a:rPr lang="en-US" sz="2400" baseline="30000" dirty="0" smtClean="0"/>
              <a:t>n</a:t>
            </a:r>
            <a:r>
              <a:rPr lang="en-US" sz="2400" dirty="0" smtClean="0"/>
              <a:t> entries in two columns. </a:t>
            </a:r>
          </a:p>
          <a:p>
            <a:pPr lvl="1"/>
            <a:r>
              <a:rPr lang="en-US" sz="2400" dirty="0" smtClean="0"/>
              <a:t>Each entry can list the plaintext and the corresponding </a:t>
            </a:r>
            <a:r>
              <a:rPr lang="en-US" sz="2400" dirty="0" err="1" smtClean="0"/>
              <a:t>ciphertext</a:t>
            </a:r>
            <a:r>
              <a:rPr lang="en-US" sz="2400" dirty="0" smtClean="0"/>
              <a:t> blocks. </a:t>
            </a:r>
          </a:p>
          <a:p>
            <a:endParaRPr lang="en-IN" sz="2800" dirty="0" smtClean="0"/>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pic>
        <p:nvPicPr>
          <p:cNvPr id="10" name="Picture 14"/>
          <p:cNvPicPr>
            <a:picLocks noChangeAspect="1" noChangeArrowheads="1"/>
          </p:cNvPicPr>
          <p:nvPr/>
        </p:nvPicPr>
        <p:blipFill>
          <a:blip r:embed="rId3" cstate="print"/>
          <a:srcRect/>
          <a:stretch>
            <a:fillRect/>
          </a:stretch>
        </p:blipFill>
        <p:spPr bwMode="auto">
          <a:xfrm>
            <a:off x="655666" y="3143248"/>
            <a:ext cx="7916862" cy="439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Electronic Codebook (ECB) Mode…</a:t>
            </a:r>
            <a:endParaRPr lang="en-IN" dirty="0"/>
          </a:p>
        </p:txBody>
      </p:sp>
      <p:sp>
        <p:nvSpPr>
          <p:cNvPr id="9" name="Content Placeholder 8"/>
          <p:cNvSpPr>
            <a:spLocks noGrp="1"/>
          </p:cNvSpPr>
          <p:nvPr>
            <p:ph idx="1"/>
          </p:nvPr>
        </p:nvSpPr>
        <p:spPr/>
        <p:txBody>
          <a:bodyPr>
            <a:normAutofit lnSpcReduction="10000"/>
          </a:bodyPr>
          <a:lstStyle/>
          <a:p>
            <a:r>
              <a:rPr lang="en-IN" sz="2800" dirty="0" smtClean="0"/>
              <a:t>Assume that Eve works in a company a few hours per month (her monthly payment is very low). She knows that the company uses several blocks of information for each employee in which the seventh block is the amount of money to be deposited in the employee’s account. Eve can intercept the </a:t>
            </a:r>
            <a:r>
              <a:rPr lang="en-IN" sz="2800" dirty="0" err="1" smtClean="0"/>
              <a:t>ciphertext</a:t>
            </a:r>
            <a:r>
              <a:rPr lang="en-IN" sz="2800" dirty="0" smtClean="0"/>
              <a:t> sent to the bank at the end of the month, replace the block with the information about her payment with a copy of the block with the information about the payment of a full-time colleague. Each month Eve can receive more money than she deserves.</a:t>
            </a:r>
          </a:p>
          <a:p>
            <a:endParaRPr lang="en-IN" sz="2800" dirty="0" smtClean="0"/>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Electronic Codebook (ECB) Mode…</a:t>
            </a:r>
            <a:endParaRPr lang="en-IN" dirty="0"/>
          </a:p>
        </p:txBody>
      </p:sp>
      <p:sp>
        <p:nvSpPr>
          <p:cNvPr id="9" name="Content Placeholder 8"/>
          <p:cNvSpPr>
            <a:spLocks noGrp="1"/>
          </p:cNvSpPr>
          <p:nvPr>
            <p:ph idx="1"/>
          </p:nvPr>
        </p:nvSpPr>
        <p:spPr/>
        <p:txBody>
          <a:bodyPr/>
          <a:lstStyle/>
          <a:p>
            <a:r>
              <a:rPr lang="en-IN" sz="2800" dirty="0" smtClean="0"/>
              <a:t>Error Propagation</a:t>
            </a:r>
          </a:p>
          <a:p>
            <a:pPr lvl="1"/>
            <a:r>
              <a:rPr lang="en-IN" sz="2400" dirty="0" smtClean="0"/>
              <a:t>A single bit error in transmission can create errors in several in the corresponding block. </a:t>
            </a:r>
          </a:p>
          <a:p>
            <a:pPr lvl="1"/>
            <a:r>
              <a:rPr lang="en-IN" sz="2400" dirty="0" smtClean="0"/>
              <a:t>However, the error does not have any effect on the other blocks. </a:t>
            </a:r>
          </a:p>
          <a:p>
            <a:endParaRPr lang="en-IN" sz="2800" dirty="0" smtClean="0"/>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Electronic Codebook (ECB) Mode…</a:t>
            </a:r>
            <a:endParaRPr lang="en-IN" dirty="0"/>
          </a:p>
        </p:txBody>
      </p:sp>
      <p:sp>
        <p:nvSpPr>
          <p:cNvPr id="9" name="Content Placeholder 8"/>
          <p:cNvSpPr>
            <a:spLocks noGrp="1"/>
          </p:cNvSpPr>
          <p:nvPr>
            <p:ph idx="1"/>
          </p:nvPr>
        </p:nvSpPr>
        <p:spPr/>
        <p:txBody>
          <a:bodyPr/>
          <a:lstStyle/>
          <a:p>
            <a:r>
              <a:rPr lang="en-IN" sz="2800" dirty="0" smtClean="0"/>
              <a:t>What if one does not want to use </a:t>
            </a:r>
            <a:r>
              <a:rPr lang="en-IN" sz="2800" dirty="0" err="1" smtClean="0"/>
              <a:t>padding?or</a:t>
            </a:r>
            <a:r>
              <a:rPr lang="en-IN" sz="2800" dirty="0" smtClean="0"/>
              <a:t> the plaintext is fixed and stored somewhere?</a:t>
            </a:r>
          </a:p>
          <a:p>
            <a:pPr lvl="1"/>
            <a:r>
              <a:rPr lang="en-IN" sz="2400" dirty="0" smtClean="0"/>
              <a:t>A technique called </a:t>
            </a:r>
            <a:r>
              <a:rPr lang="en-IN" sz="2400" dirty="0" err="1" smtClean="0"/>
              <a:t>ciphertext</a:t>
            </a:r>
            <a:r>
              <a:rPr lang="en-IN" sz="2400" dirty="0" smtClean="0"/>
              <a:t> stealing (CTS) can make it possible to use ECB mode without padding.</a:t>
            </a:r>
          </a:p>
          <a:p>
            <a:pPr lvl="1"/>
            <a:r>
              <a:rPr lang="en-IN" sz="2400" dirty="0" smtClean="0"/>
              <a:t>In this technique the last two plaintext blocks, P</a:t>
            </a:r>
            <a:r>
              <a:rPr lang="en-IN" sz="2400" baseline="-25000" dirty="0" smtClean="0"/>
              <a:t>N−1</a:t>
            </a:r>
            <a:r>
              <a:rPr lang="en-IN" sz="2400" dirty="0" smtClean="0"/>
              <a:t> and P</a:t>
            </a:r>
            <a:r>
              <a:rPr lang="en-IN" sz="2400" baseline="-25000" dirty="0" smtClean="0"/>
              <a:t>N</a:t>
            </a:r>
            <a:r>
              <a:rPr lang="en-IN" sz="2400" dirty="0" smtClean="0"/>
              <a:t> , are encrypted differently and out of order, as shown below, assuming that P</a:t>
            </a:r>
            <a:r>
              <a:rPr lang="en-IN" sz="2400" baseline="-25000" dirty="0" smtClean="0"/>
              <a:t>N−1</a:t>
            </a:r>
            <a:r>
              <a:rPr lang="en-IN" sz="2400" dirty="0" smtClean="0"/>
              <a:t> has n bits and P</a:t>
            </a:r>
            <a:r>
              <a:rPr lang="en-IN" sz="2400" baseline="-25000" dirty="0" smtClean="0"/>
              <a:t>N</a:t>
            </a:r>
            <a:r>
              <a:rPr lang="en-IN" sz="2400" dirty="0" smtClean="0"/>
              <a:t> has m bits, where m ≤ n </a:t>
            </a:r>
          </a:p>
          <a:p>
            <a:pPr lvl="1"/>
            <a:endParaRPr lang="en-IN" sz="2000" dirty="0" smtClean="0"/>
          </a:p>
          <a:p>
            <a:endParaRPr lang="en-IN" sz="2800" dirty="0" smtClean="0"/>
          </a:p>
          <a:p>
            <a:endParaRPr lang="en-IN" sz="2800"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pic>
        <p:nvPicPr>
          <p:cNvPr id="7" name="Picture 11"/>
          <p:cNvPicPr>
            <a:picLocks noChangeAspect="1" noChangeArrowheads="1"/>
          </p:cNvPicPr>
          <p:nvPr/>
        </p:nvPicPr>
        <p:blipFill>
          <a:blip r:embed="rId3" cstate="print"/>
          <a:srcRect/>
          <a:stretch>
            <a:fillRect/>
          </a:stretch>
        </p:blipFill>
        <p:spPr bwMode="auto">
          <a:xfrm>
            <a:off x="958850" y="4857760"/>
            <a:ext cx="7226300" cy="1341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Block Chaining (CBC) Mode</a:t>
            </a:r>
            <a:endParaRPr lang="en-IN" dirty="0"/>
          </a:p>
        </p:txBody>
      </p:sp>
      <p:sp>
        <p:nvSpPr>
          <p:cNvPr id="2" name="Content Placeholder 1"/>
          <p:cNvSpPr>
            <a:spLocks noGrp="1"/>
          </p:cNvSpPr>
          <p:nvPr>
            <p:ph idx="1"/>
          </p:nvPr>
        </p:nvSpPr>
        <p:spPr>
          <a:xfrm>
            <a:off x="457200" y="1142984"/>
            <a:ext cx="8229600" cy="4525963"/>
          </a:xfrm>
        </p:spPr>
        <p:txBody>
          <a:bodyPr/>
          <a:lstStyle/>
          <a:p>
            <a:r>
              <a:rPr lang="en-IN" dirty="0" smtClean="0"/>
              <a:t>Each plaintext block is exclusive-</a:t>
            </a:r>
            <a:r>
              <a:rPr lang="en-IN" dirty="0" err="1" smtClean="0"/>
              <a:t>ored</a:t>
            </a:r>
            <a:r>
              <a:rPr lang="en-IN" dirty="0" smtClean="0"/>
              <a:t> with the previous </a:t>
            </a:r>
            <a:r>
              <a:rPr lang="en-IN" dirty="0" err="1" smtClean="0"/>
              <a:t>ciphertext</a:t>
            </a:r>
            <a:r>
              <a:rPr lang="en-IN" dirty="0" smtClean="0"/>
              <a:t> block before being encrypted. </a:t>
            </a:r>
          </a:p>
          <a:p>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pic>
        <p:nvPicPr>
          <p:cNvPr id="7" name="Picture 18"/>
          <p:cNvPicPr>
            <a:picLocks noChangeAspect="1" noChangeArrowheads="1"/>
          </p:cNvPicPr>
          <p:nvPr/>
        </p:nvPicPr>
        <p:blipFill>
          <a:blip r:embed="rId2" cstate="print"/>
          <a:srcRect/>
          <a:stretch>
            <a:fillRect/>
          </a:stretch>
        </p:blipFill>
        <p:spPr bwMode="auto">
          <a:xfrm>
            <a:off x="203200" y="2590800"/>
            <a:ext cx="8712200" cy="401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Block Chaining (CBC) Mode</a:t>
            </a:r>
            <a:endParaRPr lang="en-IN" dirty="0"/>
          </a:p>
        </p:txBody>
      </p:sp>
      <p:sp>
        <p:nvSpPr>
          <p:cNvPr id="2" name="Content Placeholder 1"/>
          <p:cNvSpPr>
            <a:spLocks noGrp="1"/>
          </p:cNvSpPr>
          <p:nvPr>
            <p:ph idx="1"/>
          </p:nvPr>
        </p:nvSpPr>
        <p:spPr/>
        <p:txBody>
          <a:bodyPr/>
          <a:lstStyle/>
          <a:p>
            <a:r>
              <a:rPr lang="en-IN" dirty="0" smtClean="0"/>
              <a:t>Prove that each plaintext block at Alice’s site is recovered exactly at Bob’s site. </a:t>
            </a:r>
          </a:p>
          <a:p>
            <a:pPr>
              <a:buNone/>
            </a:pPr>
            <a:endParaRPr lang="en-IN" dirty="0"/>
          </a:p>
        </p:txBody>
      </p:sp>
      <p:sp>
        <p:nvSpPr>
          <p:cNvPr id="4" name="Date Placeholder 3"/>
          <p:cNvSpPr>
            <a:spLocks noGrp="1"/>
          </p:cNvSpPr>
          <p:nvPr>
            <p:ph type="dt" sz="half" idx="10"/>
          </p:nvPr>
        </p:nvSpPr>
        <p:spPr/>
        <p:txBody>
          <a:bodyPr/>
          <a:lstStyle/>
          <a:p>
            <a:pPr>
              <a:defRPr/>
            </a:pPr>
            <a:fld id="{B0DB5CEA-6F79-4FE7-81A3-6D7AEE3F29D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2403</TotalTime>
  <Words>809</Words>
  <Application>Microsoft Office PowerPoint</Application>
  <PresentationFormat>On-screen Show (4:3)</PresentationFormat>
  <Paragraphs>137</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Block cipher modes of operation [Slide courtesy: Cryptography and network security by Behrouz Fourozan]</vt:lpstr>
      <vt:lpstr>Modes of operation</vt:lpstr>
      <vt:lpstr>Electronic Codebook (ECB) Mode</vt:lpstr>
      <vt:lpstr>Electronic Codebook (ECB) Mode…</vt:lpstr>
      <vt:lpstr>Electronic Codebook (ECB) Mode…</vt:lpstr>
      <vt:lpstr>Electronic Codebook (ECB) Mode…</vt:lpstr>
      <vt:lpstr>Electronic Codebook (ECB) Mode…</vt:lpstr>
      <vt:lpstr>Cipher Block Chaining (CBC) Mode</vt:lpstr>
      <vt:lpstr>Cipher Block Chaining (CBC) Mode</vt:lpstr>
      <vt:lpstr>Cipher Block Chaining (CBC) Mode</vt:lpstr>
      <vt:lpstr>Cipher Block Chaining (CBC) Mode</vt:lpstr>
      <vt:lpstr>Cipher Feedback (CFB) Mode</vt:lpstr>
      <vt:lpstr>Cipher Feedback (CFB) Mode…</vt:lpstr>
      <vt:lpstr>Cipher Feedback (CFB) Mode…</vt:lpstr>
      <vt:lpstr>Cipher Feedback (CFB) Mode</vt:lpstr>
      <vt:lpstr>Cipher Feedback (CFB) Mode</vt:lpstr>
      <vt:lpstr>Output Feedback (OFB) Mode</vt:lpstr>
      <vt:lpstr>Output Feedback (OFB) Mode…</vt:lpstr>
      <vt:lpstr>Counter (CTR) Mode</vt:lpstr>
      <vt:lpstr>Counter (CTR) Mode</vt:lpstr>
      <vt:lpstr>Comparison of Different Modes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Elliptic curve Digital signature algorithm and its variants</dc:title>
  <dc:creator>dell</dc:creator>
  <cp:lastModifiedBy>sony</cp:lastModifiedBy>
  <cp:revision>390</cp:revision>
  <dcterms:created xsi:type="dcterms:W3CDTF">2014-03-26T07:58:07Z</dcterms:created>
  <dcterms:modified xsi:type="dcterms:W3CDTF">2018-08-28T23:50:28Z</dcterms:modified>
</cp:coreProperties>
</file>