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5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3" r:id="rId17"/>
    <p:sldId id="392" r:id="rId18"/>
    <p:sldId id="394" r:id="rId19"/>
    <p:sldId id="395" r:id="rId20"/>
    <p:sldId id="396" r:id="rId21"/>
    <p:sldId id="412" r:id="rId22"/>
    <p:sldId id="397" r:id="rId23"/>
    <p:sldId id="398" r:id="rId24"/>
    <p:sldId id="413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37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1004" autoAdjust="0"/>
  </p:normalViewPr>
  <p:slideViewPr>
    <p:cSldViewPr>
      <p:cViewPr varScale="1">
        <p:scale>
          <a:sx n="56" d="100"/>
          <a:sy n="56" d="100"/>
        </p:scale>
        <p:origin x="-154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92E25-FF43-40C4-BC0A-32B91BDE8E2D}" type="datetimeFigureOut">
              <a:rPr lang="en-IN" smtClean="0"/>
              <a:pPr/>
              <a:t>04-09-2018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657A-2DE5-43BF-948D-A763E8048EC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31EF2F4-1735-4AB9-B052-781CAEFF681A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Talk at SASIT, Surat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2472-B293-4717-848E-4B315C858C96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Talk at SASIT,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52D1-AECB-4266-93A6-A1A738DB879B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Talk at SASIT,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51A-9E93-4FBC-BAFA-1C1776422F7D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Talk at SASIT,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26682B1-37F8-4DB1-88D5-1A132E365A29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Talk at SASIT,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1B86-7FA3-4D3B-B359-3BC8772083ED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Talk at SASIT, Surat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2941-0756-488E-A26E-0ED53D8BC6C1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Talk at SASIT, Surat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C8AD3135-A901-4741-B171-03A68505C127}" type="datetime1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Talk at SASIT, Surat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AC89-776F-4494-8D44-BD1B4E172E2C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Talk at SASIT, Surat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B1F1-0938-4B73-B069-A07DE6C72155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Talk at SASIT, Surat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F01-D436-41FF-8C58-DAFD3B1B2749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Talk at SASIT, Surat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5BBC236-D88F-48D3-94FB-87A1EE5F29C1}" type="datetime1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Talk at SASIT, Surat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ctr"/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8686800" cy="3962400"/>
          </a:xfrm>
        </p:spPr>
        <p:txBody>
          <a:bodyPr>
            <a:noAutofit/>
          </a:bodyPr>
          <a:lstStyle/>
          <a:p>
            <a:pPr marL="274320" lvl="0" indent="-274320" algn="ctr">
              <a:spcBef>
                <a:spcPts val="600"/>
              </a:spcBef>
            </a:pPr>
            <a:r>
              <a:rPr lang="en-IN" sz="4400" dirty="0" smtClean="0"/>
              <a:t>Digital Signature</a:t>
            </a:r>
            <a:br>
              <a:rPr lang="en-IN" sz="4400" dirty="0" smtClean="0"/>
            </a:br>
            <a:r>
              <a:rPr lang="en-IN" sz="4400" dirty="0" smtClean="0"/>
              <a:t/>
            </a:r>
            <a:br>
              <a:rPr lang="en-IN" sz="4400" dirty="0" smtClean="0"/>
            </a:br>
            <a:endParaRPr lang="en-IN" sz="4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1AF6-BEBB-4EAE-9183-D9FFB74615E7}" type="datetime1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Message Authentication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4269-BE14-41B3-86B2-131632A11A0E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 secure digital signature scheme, like a secure conventional signature can provide message authentication.</a:t>
            </a:r>
          </a:p>
          <a:p>
            <a:endParaRPr lang="en-IN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495300" y="3554413"/>
            <a:ext cx="8077200" cy="94615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</a:rPr>
              <a:t>A digital signature provides message authentication.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Message Integrity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7478-CFFC-4381-BC7B-646285CBA5DB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integrity of the message is preserved even if we sign the whole message because we cannot get the same signature if the message is changed. </a:t>
            </a:r>
          </a:p>
          <a:p>
            <a:endParaRPr lang="en-IN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495300" y="4316413"/>
            <a:ext cx="8077200" cy="519112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</a:rPr>
              <a:t>A digital signature provides message integrity.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Nonrepudiation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2790-98D2-48E5-80FE-46DB1CE6A0F0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7575" y="1443038"/>
            <a:ext cx="6856413" cy="387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495300" y="5611813"/>
            <a:ext cx="8077200" cy="94615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dirty="0" err="1">
                <a:latin typeface="Times New Roman" pitchFamily="18" charset="0"/>
              </a:rPr>
              <a:t>Nonrepudiation</a:t>
            </a:r>
            <a:r>
              <a:rPr lang="en-US" sz="2800" dirty="0">
                <a:latin typeface="Times New Roman" pitchFamily="18" charset="0"/>
              </a:rPr>
              <a:t> can be provided using a trusted party.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Confidentiality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3EC6-BA68-4D01-B651-28300282E05E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371600"/>
            <a:ext cx="6499225" cy="305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495300" y="4800600"/>
            <a:ext cx="8077200" cy="1373187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</a:rPr>
              <a:t>A digital signature does not provide </a:t>
            </a:r>
            <a:r>
              <a:rPr lang="en-US" sz="2800" dirty="0" smtClean="0">
                <a:latin typeface="Times New Roman" pitchFamily="18" charset="0"/>
              </a:rPr>
              <a:t>confidentiality.</a:t>
            </a:r>
            <a:endParaRPr lang="en-US" sz="2800" dirty="0">
              <a:latin typeface="Times New Roman" pitchFamily="18" charset="0"/>
            </a:endParaRPr>
          </a:p>
          <a:p>
            <a:pPr algn="ctr"/>
            <a:r>
              <a:rPr lang="en-US" sz="2800" dirty="0">
                <a:latin typeface="Times New Roman" pitchFamily="18" charset="0"/>
              </a:rPr>
              <a:t>If there is a need for </a:t>
            </a:r>
            <a:r>
              <a:rPr lang="en-US" sz="2800" dirty="0" smtClean="0">
                <a:latin typeface="Times New Roman" pitchFamily="18" charset="0"/>
              </a:rPr>
              <a:t>confidentiality, </a:t>
            </a:r>
            <a:r>
              <a:rPr lang="en-US" sz="2800" dirty="0">
                <a:latin typeface="Times New Roman" pitchFamily="18" charset="0"/>
              </a:rPr>
              <a:t>another layer of encryption/decryption must be applied.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 types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C42C-0B1D-4E61-AF6E-D0F8A0D28EB7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Key-Only Attack</a:t>
            </a:r>
          </a:p>
          <a:p>
            <a:pPr lvl="1"/>
            <a:r>
              <a:rPr lang="en-IN" dirty="0" smtClean="0"/>
              <a:t>the attacker is only given the public verification key.</a:t>
            </a:r>
          </a:p>
          <a:p>
            <a:r>
              <a:rPr lang="en-IN" dirty="0" smtClean="0"/>
              <a:t>Known-Message Attack</a:t>
            </a:r>
          </a:p>
          <a:p>
            <a:pPr lvl="1"/>
            <a:r>
              <a:rPr lang="en-IN" dirty="0" smtClean="0"/>
              <a:t>the attacker is given valid signatures for a variety of messages known by the attacker but not chosen by the attacker.</a:t>
            </a:r>
          </a:p>
          <a:p>
            <a:r>
              <a:rPr lang="en-IN" dirty="0" smtClean="0"/>
              <a:t>Chosen-Message Attack</a:t>
            </a:r>
          </a:p>
          <a:p>
            <a:pPr lvl="1"/>
            <a:r>
              <a:rPr lang="en-IN" dirty="0" smtClean="0"/>
              <a:t>the attacker first learns signatures on arbitrary messages of the attacker's choice.</a:t>
            </a:r>
          </a:p>
          <a:p>
            <a:pPr lvl="2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Forgery Types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81BF-8EAA-4CA3-AE4D-02A08A246A3C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Existential Forgery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Existential forgery is the creation (by an adversary) of any message/signature pair (</a:t>
            </a:r>
            <a:r>
              <a:rPr lang="en-IN" dirty="0" err="1" smtClean="0">
                <a:solidFill>
                  <a:schemeClr val="tx1"/>
                </a:solidFill>
              </a:rPr>
              <a:t>m,σ</a:t>
            </a:r>
            <a:r>
              <a:rPr lang="en-IN" dirty="0" smtClean="0">
                <a:solidFill>
                  <a:schemeClr val="tx1"/>
                </a:solidFill>
              </a:rPr>
              <a:t>), where σ was not produced by the legitimate signer. </a:t>
            </a:r>
          </a:p>
          <a:p>
            <a:r>
              <a:rPr lang="en-IN" dirty="0" smtClean="0"/>
              <a:t>Selective Forgery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Selective forgery is the creation (by an adversary) of a message/signature pair (</a:t>
            </a:r>
            <a:r>
              <a:rPr lang="en-IN" dirty="0" err="1" smtClean="0">
                <a:solidFill>
                  <a:schemeClr val="tx1"/>
                </a:solidFill>
              </a:rPr>
              <a:t>m,σ</a:t>
            </a:r>
            <a:r>
              <a:rPr lang="en-IN" dirty="0" smtClean="0">
                <a:solidFill>
                  <a:schemeClr val="tx1"/>
                </a:solidFill>
              </a:rPr>
              <a:t>) where m has been chosen by the adversary prior to the attack.  </a:t>
            </a:r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Digital Signature Schemes</a:t>
            </a:r>
            <a:endParaRPr lang="en-IN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C7E8-95F8-4407-8E3E-BC3E53BDA5FC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Digital Signature Schemes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2D2A-55FC-4552-A40A-E10117B77002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RSA Digital Signature Scheme</a:t>
            </a:r>
          </a:p>
          <a:p>
            <a:r>
              <a:rPr lang="en-IN" dirty="0" err="1" smtClean="0"/>
              <a:t>ElGamal</a:t>
            </a:r>
            <a:r>
              <a:rPr lang="en-IN" dirty="0" smtClean="0"/>
              <a:t> Digital Signature Scheme</a:t>
            </a:r>
          </a:p>
          <a:p>
            <a:r>
              <a:rPr lang="en-IN" dirty="0" err="1" smtClean="0"/>
              <a:t>Schnorr</a:t>
            </a:r>
            <a:r>
              <a:rPr lang="en-IN" dirty="0" smtClean="0"/>
              <a:t> Digital Signature Scheme</a:t>
            </a:r>
          </a:p>
          <a:p>
            <a:r>
              <a:rPr lang="en-IN" dirty="0" smtClean="0"/>
              <a:t>Digital Signature Standard (DSS)</a:t>
            </a:r>
          </a:p>
          <a:p>
            <a:r>
              <a:rPr lang="en-IN" dirty="0" smtClean="0"/>
              <a:t>Elliptic Curve Digital Signature Scheme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RSA Digital Signature Scheme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9731-2DB7-4D38-8358-9696DF024C0D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Key Generation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Key generation in the RSA digital signature scheme is exactly the same as key generation in the RSA</a:t>
            </a:r>
          </a:p>
          <a:p>
            <a:pPr lvl="1"/>
            <a:endParaRPr lang="en-IN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495300" y="3397250"/>
            <a:ext cx="8077200" cy="94615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</a:rPr>
              <a:t>In the RSA digital signature scheme, </a:t>
            </a:r>
            <a:r>
              <a:rPr lang="en-US" sz="2800" i="1" dirty="0">
                <a:latin typeface="Times New Roman" pitchFamily="18" charset="0"/>
              </a:rPr>
              <a:t>d</a:t>
            </a:r>
            <a:r>
              <a:rPr lang="en-US" sz="2800" dirty="0">
                <a:latin typeface="Times New Roman" pitchFamily="18" charset="0"/>
              </a:rPr>
              <a:t> is private; </a:t>
            </a:r>
            <a:br>
              <a:rPr lang="en-US" sz="2800" dirty="0">
                <a:latin typeface="Times New Roman" pitchFamily="18" charset="0"/>
              </a:rPr>
            </a:br>
            <a:r>
              <a:rPr lang="en-US" sz="2800" i="1" dirty="0">
                <a:latin typeface="Times New Roman" pitchFamily="18" charset="0"/>
              </a:rPr>
              <a:t>e</a:t>
            </a:r>
            <a:r>
              <a:rPr lang="en-US" sz="2800" dirty="0">
                <a:latin typeface="Times New Roman" pitchFamily="18" charset="0"/>
              </a:rPr>
              <a:t> and </a:t>
            </a:r>
            <a:r>
              <a:rPr lang="en-US" sz="2800" i="1" dirty="0">
                <a:latin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</a:rPr>
              <a:t> are public.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RSA Digital Signature Scheme…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9155-7F4F-467D-9474-42E6CFFBB002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491537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  <a:cs typeface="Times New Roman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Differences between conventional signatures and digital signatures.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Signature Generation</a:t>
            </a:r>
          </a:p>
          <a:p>
            <a:pPr lvl="2"/>
            <a:r>
              <a:rPr lang="en-IN" dirty="0" smtClean="0">
                <a:solidFill>
                  <a:schemeClr val="tx1"/>
                </a:solidFill>
              </a:rPr>
              <a:t>A conventional signature is included in the document; it is part of the document. </a:t>
            </a:r>
          </a:p>
          <a:p>
            <a:pPr lvl="2"/>
            <a:r>
              <a:rPr lang="en-IN" dirty="0" smtClean="0">
                <a:solidFill>
                  <a:schemeClr val="tx1"/>
                </a:solidFill>
              </a:rPr>
              <a:t>But when we sign a document digitally,  we send the signature as a separate document.</a:t>
            </a:r>
          </a:p>
          <a:p>
            <a:pPr lvl="1"/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/>
          </a:p>
          <a:p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F1CD-E1DC-4737-ABA7-4FE9EDA0E22C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RSA Digital Signature Scheme…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AF44-FC47-4993-828E-2FABEFD0087C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 smtClean="0"/>
              <a:t>As a trivial example, suppose that Alice chooses p = 823 and q = 953, and calculates n = 784319. The value of </a:t>
            </a:r>
            <a:r>
              <a:rPr lang="en-US" sz="2400" dirty="0" smtClean="0">
                <a:latin typeface="Symbol" pitchFamily="18" charset="2"/>
              </a:rPr>
              <a:t>f </a:t>
            </a:r>
            <a:r>
              <a:rPr lang="en-IN" sz="2400" dirty="0" smtClean="0"/>
              <a:t>(n) is 782544. Now she chooses e = 313 and calculates d = 160009. At this point key generation is complete. Now imagine that Alice wants to send a message with the value of M = 19070 to Bob. She uses her private exponent, 160009, to sign the message:</a:t>
            </a:r>
          </a:p>
          <a:p>
            <a:endParaRPr lang="en-IN" dirty="0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425" y="3673475"/>
            <a:ext cx="7851775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304800" y="4267200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400" dirty="0">
                <a:latin typeface="Times New Roman" pitchFamily="18" charset="0"/>
              </a:rPr>
              <a:t>Alice sends the message and the signature to Bob. Bob receives the message and the signature. He calculates</a:t>
            </a:r>
          </a:p>
        </p:txBody>
      </p:sp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688" y="5059363"/>
            <a:ext cx="874871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228600" y="57912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400">
                <a:latin typeface="Times New Roman" pitchFamily="18" charset="0"/>
              </a:rPr>
              <a:t>Bob accepts the message because he has verified Alice’s signature.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RSA Digital Signature Scheme…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AF44-FC47-4993-828E-2FABEFD0087C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Key  only attack:</a:t>
            </a:r>
          </a:p>
          <a:p>
            <a:pPr lvl="1"/>
            <a:r>
              <a:rPr lang="en-IN" dirty="0" smtClean="0"/>
              <a:t>Eve has access only to Alice’s public key. Eve intercepts the pair (M,S) and tries to create another message M’ such that it generates the same S</a:t>
            </a:r>
          </a:p>
          <a:p>
            <a:r>
              <a:rPr lang="en-IN" dirty="0" smtClean="0"/>
              <a:t>Known-message attack:</a:t>
            </a:r>
          </a:p>
          <a:p>
            <a:pPr lvl="1"/>
            <a:r>
              <a:rPr lang="en-IN" dirty="0" smtClean="0"/>
              <a:t>Eve intercepts two message signature pairs (M</a:t>
            </a:r>
            <a:r>
              <a:rPr lang="en-IN" baseline="-25000" dirty="0" smtClean="0"/>
              <a:t>1</a:t>
            </a:r>
            <a:r>
              <a:rPr lang="en-IN" dirty="0" smtClean="0"/>
              <a:t>, S</a:t>
            </a:r>
            <a:r>
              <a:rPr lang="en-IN" baseline="-25000" dirty="0" smtClean="0"/>
              <a:t>1</a:t>
            </a:r>
            <a:r>
              <a:rPr lang="en-IN" dirty="0" smtClean="0"/>
              <a:t>) and (M</a:t>
            </a:r>
            <a:r>
              <a:rPr lang="en-IN" baseline="-25000" dirty="0" smtClean="0"/>
              <a:t>2</a:t>
            </a:r>
            <a:r>
              <a:rPr lang="en-IN" dirty="0" smtClean="0"/>
              <a:t>, S</a:t>
            </a:r>
            <a:r>
              <a:rPr lang="en-IN" baseline="-25000" dirty="0" smtClean="0"/>
              <a:t>2</a:t>
            </a:r>
            <a:r>
              <a:rPr lang="en-IN" dirty="0" smtClean="0"/>
              <a:t>) that have been created using same private key. Can Eve find Signature on the message M</a:t>
            </a:r>
            <a:r>
              <a:rPr lang="en-IN" baseline="-25000" dirty="0" smtClean="0"/>
              <a:t>1</a:t>
            </a:r>
            <a:r>
              <a:rPr lang="en-IN" dirty="0" smtClean="0"/>
              <a:t>xM</a:t>
            </a:r>
            <a:r>
              <a:rPr lang="en-IN" baseline="-25000" dirty="0" smtClean="0"/>
              <a:t>2</a:t>
            </a:r>
            <a:r>
              <a:rPr lang="en-IN" dirty="0" smtClean="0"/>
              <a:t>?</a:t>
            </a:r>
          </a:p>
          <a:p>
            <a:r>
              <a:rPr lang="en-IN" dirty="0" smtClean="0"/>
              <a:t>Chosen-message attack:</a:t>
            </a:r>
          </a:p>
          <a:p>
            <a:pPr lvl="1"/>
            <a:r>
              <a:rPr lang="en-IN" dirty="0" smtClean="0"/>
              <a:t>What if Eve convince Alice to sign M</a:t>
            </a:r>
            <a:r>
              <a:rPr lang="en-IN" baseline="-25000" dirty="0" smtClean="0"/>
              <a:t>1</a:t>
            </a:r>
            <a:r>
              <a:rPr lang="en-IN" dirty="0" smtClean="0"/>
              <a:t> </a:t>
            </a:r>
            <a:r>
              <a:rPr lang="en-IN" dirty="0" smtClean="0"/>
              <a:t>and M</a:t>
            </a:r>
            <a:r>
              <a:rPr lang="en-IN" baseline="-25000" dirty="0" smtClean="0"/>
              <a:t>2 </a:t>
            </a:r>
            <a:r>
              <a:rPr lang="en-IN" dirty="0" smtClean="0"/>
              <a:t>chosen by her? Is this selective forgery or existential 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RSA Digital Signature Scheme…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B99-80BB-47FB-A539-18A4B80A8053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28600" y="1766887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dirty="0">
                <a:solidFill>
                  <a:schemeClr val="folHlink"/>
                </a:solidFill>
                <a:latin typeface="Times New Roman" pitchFamily="18" charset="0"/>
              </a:rPr>
              <a:t>RSA Signature on the Message Digest</a:t>
            </a:r>
            <a:endParaRPr lang="en-US" sz="2800" i="1" dirty="0">
              <a:latin typeface="Times New Roman" pitchFamily="18" charset="0"/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8" y="3070225"/>
            <a:ext cx="8977312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RSA Digital Signature Scheme…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3978-A16B-420B-B8F2-1F10C0D65AB6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495300" y="2209800"/>
            <a:ext cx="8077200" cy="1800225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</a:rPr>
              <a:t>When the digest is signed instead of the message itself, the susceptibility of the RSA digital signature scheme depends on the strength of the hash algorithm.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04800" y="4419600"/>
            <a:ext cx="8686800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dirty="0" smtClean="0">
                <a:solidFill>
                  <a:schemeClr val="folHlink"/>
                </a:solidFill>
                <a:latin typeface="Times New Roman" pitchFamily="18" charset="0"/>
              </a:rPr>
              <a:t>Can you justify the above statement?</a:t>
            </a:r>
            <a:endParaRPr lang="en-US" sz="2800" i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RSA Digital Signature Scheme…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AF44-FC47-4993-828E-2FABEFD0087C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Key  only attack:</a:t>
            </a:r>
          </a:p>
          <a:p>
            <a:pPr lvl="1"/>
            <a:r>
              <a:rPr lang="en-IN" dirty="0" smtClean="0"/>
              <a:t>Eve intercepts the pair (M,S) and tries to create another message M’ such that it creates the same digest !!!</a:t>
            </a:r>
          </a:p>
          <a:p>
            <a:pPr lvl="1"/>
            <a:r>
              <a:rPr lang="en-IN" dirty="0" smtClean="0"/>
              <a:t>Eve finds two messages </a:t>
            </a:r>
            <a:r>
              <a:rPr lang="en-IN" dirty="0" smtClean="0"/>
              <a:t>M</a:t>
            </a:r>
            <a:r>
              <a:rPr lang="en-IN" baseline="-25000" dirty="0" smtClean="0"/>
              <a:t>1</a:t>
            </a:r>
            <a:r>
              <a:rPr lang="en-IN" dirty="0" smtClean="0"/>
              <a:t> and M</a:t>
            </a:r>
            <a:r>
              <a:rPr lang="en-IN" baseline="-25000" dirty="0" smtClean="0"/>
              <a:t>2 </a:t>
            </a:r>
            <a:r>
              <a:rPr lang="en-IN" dirty="0" smtClean="0"/>
              <a:t>such that they hash to same value !!!</a:t>
            </a:r>
          </a:p>
          <a:p>
            <a:r>
              <a:rPr lang="en-IN" dirty="0" smtClean="0"/>
              <a:t>Known-message attack:</a:t>
            </a:r>
          </a:p>
          <a:p>
            <a:pPr lvl="1"/>
            <a:r>
              <a:rPr lang="en-IN" dirty="0" smtClean="0"/>
              <a:t>Eve intercepts two message signature pairs (M</a:t>
            </a:r>
            <a:r>
              <a:rPr lang="en-IN" baseline="-25000" dirty="0" smtClean="0"/>
              <a:t>1</a:t>
            </a:r>
            <a:r>
              <a:rPr lang="en-IN" dirty="0" smtClean="0"/>
              <a:t>, S</a:t>
            </a:r>
            <a:r>
              <a:rPr lang="en-IN" baseline="-25000" dirty="0" smtClean="0"/>
              <a:t>1</a:t>
            </a:r>
            <a:r>
              <a:rPr lang="en-IN" dirty="0" smtClean="0"/>
              <a:t>) and (M</a:t>
            </a:r>
            <a:r>
              <a:rPr lang="en-IN" baseline="-25000" dirty="0" smtClean="0"/>
              <a:t>2</a:t>
            </a:r>
            <a:r>
              <a:rPr lang="en-IN" dirty="0" smtClean="0"/>
              <a:t>, S</a:t>
            </a:r>
            <a:r>
              <a:rPr lang="en-IN" baseline="-25000" dirty="0" smtClean="0"/>
              <a:t>2</a:t>
            </a:r>
            <a:r>
              <a:rPr lang="en-IN" dirty="0" smtClean="0"/>
              <a:t>) that have been created using same private key. Can Eve find Signature on the message M</a:t>
            </a:r>
            <a:r>
              <a:rPr lang="en-IN" baseline="-25000" dirty="0" smtClean="0"/>
              <a:t>1</a:t>
            </a:r>
            <a:r>
              <a:rPr lang="en-IN" dirty="0" smtClean="0"/>
              <a:t>xM</a:t>
            </a:r>
            <a:r>
              <a:rPr lang="en-IN" baseline="-25000" dirty="0" smtClean="0"/>
              <a:t>2</a:t>
            </a:r>
            <a:r>
              <a:rPr lang="en-IN" dirty="0" smtClean="0"/>
              <a:t>?</a:t>
            </a:r>
          </a:p>
          <a:p>
            <a:pPr lvl="1"/>
            <a:r>
              <a:rPr lang="en-IN" dirty="0" smtClean="0"/>
              <a:t>Can Eve find the message M</a:t>
            </a:r>
            <a:r>
              <a:rPr lang="en-IN" dirty="0" smtClean="0"/>
              <a:t> </a:t>
            </a:r>
            <a:r>
              <a:rPr lang="en-IN" dirty="0" smtClean="0"/>
              <a:t>= M</a:t>
            </a:r>
            <a:r>
              <a:rPr lang="en-IN" baseline="-25000" dirty="0" smtClean="0"/>
              <a:t>1</a:t>
            </a:r>
            <a:r>
              <a:rPr lang="en-IN" dirty="0" smtClean="0"/>
              <a:t>xM</a:t>
            </a:r>
            <a:r>
              <a:rPr lang="en-IN" baseline="-25000" dirty="0" smtClean="0"/>
              <a:t>2</a:t>
            </a:r>
            <a:r>
              <a:rPr lang="en-IN" dirty="0" smtClean="0"/>
              <a:t>?</a:t>
            </a:r>
            <a:r>
              <a:rPr lang="en-IN" baseline="-25000" dirty="0" smtClean="0"/>
              <a:t> </a:t>
            </a:r>
            <a:r>
              <a:rPr lang="en-IN" dirty="0" smtClean="0"/>
              <a:t> </a:t>
            </a:r>
          </a:p>
          <a:p>
            <a:r>
              <a:rPr lang="en-IN" dirty="0" smtClean="0"/>
              <a:t>Chosen-message attack:</a:t>
            </a:r>
          </a:p>
          <a:p>
            <a:pPr lvl="1"/>
            <a:r>
              <a:rPr lang="en-IN" dirty="0" smtClean="0"/>
              <a:t>What if Eve convince Alice to sign M</a:t>
            </a:r>
            <a:r>
              <a:rPr lang="en-IN" baseline="-25000" dirty="0" smtClean="0"/>
              <a:t>1</a:t>
            </a:r>
            <a:r>
              <a:rPr lang="en-IN" dirty="0" smtClean="0"/>
              <a:t> </a:t>
            </a:r>
            <a:r>
              <a:rPr lang="en-IN" dirty="0" smtClean="0"/>
              <a:t>and M</a:t>
            </a:r>
            <a:r>
              <a:rPr lang="en-IN" baseline="-25000" dirty="0" smtClean="0"/>
              <a:t>2 </a:t>
            </a:r>
            <a:r>
              <a:rPr lang="en-IN" dirty="0" smtClean="0"/>
              <a:t>chosen by her? </a:t>
            </a:r>
          </a:p>
          <a:p>
            <a:pPr lvl="1"/>
            <a:r>
              <a:rPr lang="en-IN" dirty="0" smtClean="0"/>
              <a:t>Can Eve find the message M = M</a:t>
            </a:r>
            <a:r>
              <a:rPr lang="en-IN" baseline="-25000" dirty="0" smtClean="0"/>
              <a:t>1</a:t>
            </a:r>
            <a:r>
              <a:rPr lang="en-IN" dirty="0" smtClean="0"/>
              <a:t>xM</a:t>
            </a:r>
            <a:r>
              <a:rPr lang="en-IN" baseline="-25000" dirty="0" smtClean="0"/>
              <a:t>2</a:t>
            </a:r>
            <a:r>
              <a:rPr lang="en-IN" dirty="0" smtClean="0"/>
              <a:t>?</a:t>
            </a:r>
            <a:r>
              <a:rPr lang="en-IN" baseline="-25000" dirty="0" smtClean="0"/>
              <a:t> </a:t>
            </a:r>
            <a:r>
              <a:rPr lang="en-IN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ElGamal</a:t>
            </a:r>
            <a:r>
              <a:rPr lang="en-IN" dirty="0" smtClean="0"/>
              <a:t> Digital Signature Scheme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00C3-A1C4-4059-BB9F-43A00E71EAEF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1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19" y="1828800"/>
            <a:ext cx="8922981" cy="3337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3962400" y="5562600"/>
            <a:ext cx="2362200" cy="52322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</a:rPr>
              <a:t>e</a:t>
            </a:r>
            <a:r>
              <a:rPr lang="en-US" sz="2800" baseline="-25000" dirty="0" smtClean="0">
                <a:latin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</a:rPr>
              <a:t> = e</a:t>
            </a:r>
            <a:r>
              <a:rPr lang="en-US" sz="2800" baseline="-25000" dirty="0" smtClean="0">
                <a:latin typeface="Times New Roman" pitchFamily="18" charset="0"/>
              </a:rPr>
              <a:t>1</a:t>
            </a:r>
            <a:r>
              <a:rPr lang="en-US" sz="2800" baseline="30000" dirty="0" smtClean="0">
                <a:latin typeface="Times New Roman" pitchFamily="18" charset="0"/>
              </a:rPr>
              <a:t>d</a:t>
            </a:r>
            <a:r>
              <a:rPr lang="en-US" sz="2800" dirty="0" smtClean="0">
                <a:latin typeface="Times New Roman" pitchFamily="18" charset="0"/>
              </a:rPr>
              <a:t>mod p.</a:t>
            </a:r>
            <a:endParaRPr 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ElGamal</a:t>
            </a:r>
            <a:r>
              <a:rPr lang="en-IN" dirty="0" smtClean="0"/>
              <a:t> Digital Signature Scheme…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E60-743F-4AF4-8E13-BA8FB0EFDD71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28600" y="1720850"/>
            <a:ext cx="8686800" cy="1373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dirty="0">
                <a:solidFill>
                  <a:schemeClr val="folHlink"/>
                </a:solidFill>
                <a:latin typeface="Times New Roman" pitchFamily="18" charset="0"/>
              </a:rPr>
              <a:t>Key Generation</a:t>
            </a:r>
          </a:p>
          <a:p>
            <a:pPr algn="just"/>
            <a:r>
              <a:rPr lang="en-US" sz="2800" i="1" dirty="0">
                <a:latin typeface="Times New Roman" pitchFamily="18" charset="0"/>
              </a:rPr>
              <a:t>The key generation procedure here is exactly the same as the one used in the cryptosystem. 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495300" y="4387850"/>
            <a:ext cx="8077200" cy="94615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>
                <a:latin typeface="Times New Roman" pitchFamily="18" charset="0"/>
              </a:rPr>
              <a:t>In ElGamal digital signature scheme, (</a:t>
            </a:r>
            <a:r>
              <a:rPr lang="en-US" sz="2800" i="1">
                <a:latin typeface="Times New Roman" pitchFamily="18" charset="0"/>
              </a:rPr>
              <a:t>e</a:t>
            </a:r>
            <a:r>
              <a:rPr lang="en-US" sz="2800" baseline="-25000">
                <a:latin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</a:rPr>
              <a:t>, </a:t>
            </a:r>
            <a:r>
              <a:rPr lang="en-US" sz="2800" i="1">
                <a:latin typeface="Times New Roman" pitchFamily="18" charset="0"/>
              </a:rPr>
              <a:t>e</a:t>
            </a:r>
            <a:r>
              <a:rPr lang="en-US" sz="2800" baseline="-25000">
                <a:latin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</a:rPr>
              <a:t>, </a:t>
            </a:r>
            <a:r>
              <a:rPr lang="en-US" sz="2800" i="1">
                <a:latin typeface="Times New Roman" pitchFamily="18" charset="0"/>
              </a:rPr>
              <a:t>p</a:t>
            </a:r>
            <a:r>
              <a:rPr lang="en-US" sz="2800">
                <a:latin typeface="Times New Roman" pitchFamily="18" charset="0"/>
              </a:rPr>
              <a:t>) is Alice’s public key; </a:t>
            </a:r>
            <a:r>
              <a:rPr lang="en-US" sz="2800" i="1">
                <a:latin typeface="Times New Roman" pitchFamily="18" charset="0"/>
              </a:rPr>
              <a:t>d</a:t>
            </a:r>
            <a:r>
              <a:rPr lang="en-US" sz="2800">
                <a:latin typeface="Times New Roman" pitchFamily="18" charset="0"/>
              </a:rPr>
              <a:t> is her private key.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ElGamal</a:t>
            </a:r>
            <a:r>
              <a:rPr lang="en-IN" dirty="0" smtClean="0"/>
              <a:t> Digital Signature Scheme…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5939-35FB-45BB-84D6-F4AD53E675D4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629650" cy="401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Schnorr</a:t>
            </a:r>
            <a:r>
              <a:rPr lang="en-IN" dirty="0" smtClean="0"/>
              <a:t> Digital Signature Scheme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3DFB-0F77-4BC4-B648-4E8DF4FA0975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8620125" cy="330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Schnorr</a:t>
            </a:r>
            <a:r>
              <a:rPr lang="en-IN" dirty="0" smtClean="0"/>
              <a:t> Digital Signature Scheme…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2F91-612F-4BD9-8AC3-5736C26547BB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81000" y="1157287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en-US" sz="2800" i="1" dirty="0">
                <a:solidFill>
                  <a:schemeClr val="folHlink"/>
                </a:solidFill>
                <a:latin typeface="Times New Roman" pitchFamily="18" charset="0"/>
              </a:rPr>
              <a:t>Key Generation</a:t>
            </a:r>
            <a:endParaRPr lang="en-US" altLang="en-US" sz="2800" i="1" dirty="0">
              <a:latin typeface="Times New Roman" pitchFamily="18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28600" y="1905000"/>
            <a:ext cx="8686800" cy="1774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5000"/>
              </a:lnSpc>
              <a:buFontTx/>
              <a:buAutoNum type="arabicParenR"/>
            </a:pPr>
            <a:r>
              <a:rPr lang="en-US" altLang="en-US" sz="2400" i="1" dirty="0">
                <a:latin typeface="Times New Roman" pitchFamily="18" charset="0"/>
              </a:rPr>
              <a:t>Alice selects a prime p, which is usually 1024 bits in length.</a:t>
            </a:r>
          </a:p>
          <a:p>
            <a:pPr marL="457200" indent="-457200" algn="just">
              <a:lnSpc>
                <a:spcPct val="115000"/>
              </a:lnSpc>
              <a:buFontTx/>
              <a:buAutoNum type="arabicParenR"/>
            </a:pPr>
            <a:r>
              <a:rPr lang="en-US" altLang="en-US" sz="2400" i="1" dirty="0">
                <a:latin typeface="Times New Roman" pitchFamily="18" charset="0"/>
              </a:rPr>
              <a:t>Alice selects another prime q.</a:t>
            </a:r>
          </a:p>
          <a:p>
            <a:pPr marL="457200" indent="-457200" algn="just">
              <a:lnSpc>
                <a:spcPct val="115000"/>
              </a:lnSpc>
              <a:buFontTx/>
              <a:buAutoNum type="arabicParenR"/>
            </a:pPr>
            <a:r>
              <a:rPr lang="en-US" altLang="en-US" sz="2400" i="1" dirty="0">
                <a:latin typeface="Times New Roman" pitchFamily="18" charset="0"/>
              </a:rPr>
              <a:t>Alice chooses e</a:t>
            </a:r>
            <a:r>
              <a:rPr lang="en-US" altLang="en-US" sz="2400" i="1" baseline="-25000" dirty="0">
                <a:latin typeface="Times New Roman" pitchFamily="18" charset="0"/>
              </a:rPr>
              <a:t>1</a:t>
            </a:r>
            <a:r>
              <a:rPr lang="en-US" altLang="en-US" sz="2400" i="1" dirty="0">
                <a:latin typeface="Times New Roman" pitchFamily="18" charset="0"/>
              </a:rPr>
              <a:t> to be the </a:t>
            </a:r>
            <a:r>
              <a:rPr lang="en-US" altLang="en-US" sz="2400" i="1" dirty="0" err="1">
                <a:latin typeface="Times New Roman" pitchFamily="18" charset="0"/>
              </a:rPr>
              <a:t>qth</a:t>
            </a:r>
            <a:r>
              <a:rPr lang="en-US" altLang="en-US" sz="2400" i="1" dirty="0">
                <a:latin typeface="Times New Roman" pitchFamily="18" charset="0"/>
              </a:rPr>
              <a:t> root of 1 modulo p. </a:t>
            </a:r>
          </a:p>
          <a:p>
            <a:pPr marL="457200" indent="-457200" algn="just">
              <a:lnSpc>
                <a:spcPct val="115000"/>
              </a:lnSpc>
              <a:buFontTx/>
              <a:buAutoNum type="arabicParenR"/>
            </a:pPr>
            <a:r>
              <a:rPr lang="en-US" altLang="en-US" sz="2400" i="1" dirty="0">
                <a:latin typeface="Times New Roman" pitchFamily="18" charset="0"/>
              </a:rPr>
              <a:t>Alice chooses an integer, d, as her private key.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8600" y="3714750"/>
            <a:ext cx="8686800" cy="933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5000"/>
              </a:lnSpc>
              <a:buFontTx/>
              <a:buAutoNum type="arabicParenR" startAt="5"/>
            </a:pPr>
            <a:r>
              <a:rPr lang="en-US" altLang="en-US" sz="2400" i="1">
                <a:latin typeface="Times New Roman" pitchFamily="18" charset="0"/>
              </a:rPr>
              <a:t>Alice calculates e</a:t>
            </a:r>
            <a:r>
              <a:rPr lang="en-US" altLang="en-US" sz="2400" i="1" baseline="-25000">
                <a:latin typeface="Times New Roman" pitchFamily="18" charset="0"/>
              </a:rPr>
              <a:t>2</a:t>
            </a:r>
            <a:r>
              <a:rPr lang="en-US" altLang="en-US" sz="2400" i="1">
                <a:latin typeface="Times New Roman" pitchFamily="18" charset="0"/>
              </a:rPr>
              <a:t> = e</a:t>
            </a:r>
            <a:r>
              <a:rPr lang="en-US" altLang="en-US" sz="2400" i="1" baseline="-25000">
                <a:latin typeface="Times New Roman" pitchFamily="18" charset="0"/>
              </a:rPr>
              <a:t>1</a:t>
            </a:r>
            <a:r>
              <a:rPr lang="en-US" altLang="en-US" sz="2400" i="1" baseline="30000">
                <a:latin typeface="Times New Roman" pitchFamily="18" charset="0"/>
              </a:rPr>
              <a:t>d</a:t>
            </a:r>
            <a:r>
              <a:rPr lang="en-US" altLang="en-US" sz="2400" i="1">
                <a:latin typeface="Times New Roman" pitchFamily="18" charset="0"/>
              </a:rPr>
              <a:t> mod p.</a:t>
            </a:r>
          </a:p>
          <a:p>
            <a:pPr marL="457200" indent="-457200" algn="just">
              <a:lnSpc>
                <a:spcPct val="115000"/>
              </a:lnSpc>
              <a:buFontTx/>
              <a:buAutoNum type="arabicParenR" startAt="5"/>
            </a:pPr>
            <a:r>
              <a:rPr lang="en-US" altLang="en-US" sz="2400" i="1">
                <a:latin typeface="Times New Roman" pitchFamily="18" charset="0"/>
              </a:rPr>
              <a:t>Alice’s public key is (e</a:t>
            </a:r>
            <a:r>
              <a:rPr lang="en-US" altLang="en-US" sz="2400" i="1" baseline="-25000">
                <a:latin typeface="Times New Roman" pitchFamily="18" charset="0"/>
              </a:rPr>
              <a:t>1</a:t>
            </a:r>
            <a:r>
              <a:rPr lang="en-US" altLang="en-US" sz="2400" i="1">
                <a:latin typeface="Times New Roman" pitchFamily="18" charset="0"/>
              </a:rPr>
              <a:t>, e</a:t>
            </a:r>
            <a:r>
              <a:rPr lang="en-US" altLang="en-US" sz="2400" i="1" baseline="-25000">
                <a:latin typeface="Times New Roman" pitchFamily="18" charset="0"/>
              </a:rPr>
              <a:t>2</a:t>
            </a:r>
            <a:r>
              <a:rPr lang="en-US" altLang="en-US" sz="2400" i="1">
                <a:latin typeface="Times New Roman" pitchFamily="18" charset="0"/>
              </a:rPr>
              <a:t>, p, q); her private key is (d).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495300" y="5181600"/>
            <a:ext cx="8077200" cy="94615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en-US" sz="2800" dirty="0">
                <a:latin typeface="Times New Roman" pitchFamily="18" charset="0"/>
              </a:rPr>
              <a:t>In the </a:t>
            </a:r>
            <a:r>
              <a:rPr lang="en-US" altLang="en-US" sz="2800" dirty="0" err="1">
                <a:latin typeface="Times New Roman" pitchFamily="18" charset="0"/>
              </a:rPr>
              <a:t>Schnorr</a:t>
            </a:r>
            <a:r>
              <a:rPr lang="en-US" altLang="en-US" sz="2800" dirty="0">
                <a:latin typeface="Times New Roman" pitchFamily="18" charset="0"/>
              </a:rPr>
              <a:t> digital signature scheme, Alice’s public key is (</a:t>
            </a:r>
            <a:r>
              <a:rPr lang="en-US" altLang="en-US" sz="2800" i="1" dirty="0">
                <a:latin typeface="Times New Roman" pitchFamily="18" charset="0"/>
              </a:rPr>
              <a:t>e</a:t>
            </a:r>
            <a:r>
              <a:rPr lang="en-US" altLang="en-US" sz="2800" baseline="-25000" dirty="0">
                <a:latin typeface="Times New Roman" pitchFamily="18" charset="0"/>
              </a:rPr>
              <a:t>1</a:t>
            </a:r>
            <a:r>
              <a:rPr lang="en-US" altLang="en-US" sz="2800" dirty="0">
                <a:latin typeface="Times New Roman" pitchFamily="18" charset="0"/>
              </a:rPr>
              <a:t>, </a:t>
            </a:r>
            <a:r>
              <a:rPr lang="en-US" altLang="en-US" sz="2800" i="1" dirty="0">
                <a:latin typeface="Times New Roman" pitchFamily="18" charset="0"/>
              </a:rPr>
              <a:t>e</a:t>
            </a:r>
            <a:r>
              <a:rPr lang="en-US" altLang="en-US" sz="2800" baseline="-25000" dirty="0">
                <a:latin typeface="Times New Roman" pitchFamily="18" charset="0"/>
              </a:rPr>
              <a:t>2</a:t>
            </a:r>
            <a:r>
              <a:rPr lang="en-US" altLang="en-US" sz="2800" dirty="0">
                <a:latin typeface="Times New Roman" pitchFamily="18" charset="0"/>
              </a:rPr>
              <a:t>, </a:t>
            </a:r>
            <a:r>
              <a:rPr lang="en-US" altLang="en-US" sz="2800" i="1" dirty="0">
                <a:latin typeface="Times New Roman" pitchFamily="18" charset="0"/>
              </a:rPr>
              <a:t>p</a:t>
            </a:r>
            <a:r>
              <a:rPr lang="en-US" altLang="en-US" sz="2800" dirty="0">
                <a:latin typeface="Times New Roman" pitchFamily="18" charset="0"/>
              </a:rPr>
              <a:t>, </a:t>
            </a:r>
            <a:r>
              <a:rPr lang="en-US" altLang="en-US" sz="2800" i="1" dirty="0">
                <a:latin typeface="Times New Roman" pitchFamily="18" charset="0"/>
              </a:rPr>
              <a:t>q</a:t>
            </a:r>
            <a:r>
              <a:rPr lang="en-US" altLang="en-US" sz="2800" dirty="0">
                <a:latin typeface="Times New Roman" pitchFamily="18" charset="0"/>
              </a:rPr>
              <a:t>); her private key (</a:t>
            </a:r>
            <a:r>
              <a:rPr lang="en-US" altLang="en-US" sz="2800" i="1" dirty="0">
                <a:latin typeface="Times New Roman" pitchFamily="18" charset="0"/>
              </a:rPr>
              <a:t>d</a:t>
            </a:r>
            <a:r>
              <a:rPr lang="en-US" altLang="en-US" sz="2800" dirty="0">
                <a:latin typeface="Times New Roman" pitchFamily="18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  <a:cs typeface="Times New Roman" pitchFamily="18" charset="0"/>
              </a:rPr>
              <a:t>Introduction…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dirty="0" smtClean="0">
                <a:solidFill>
                  <a:schemeClr val="tx1"/>
                </a:solidFill>
              </a:rPr>
              <a:t>Signature  Verification</a:t>
            </a:r>
          </a:p>
          <a:p>
            <a:pPr lvl="2"/>
            <a:r>
              <a:rPr lang="en-IN" dirty="0" smtClean="0">
                <a:solidFill>
                  <a:schemeClr val="tx1"/>
                </a:solidFill>
              </a:rPr>
              <a:t>For a conventional signature, when the recipient receives a document, she compares the signature on the document with the signature on file. </a:t>
            </a:r>
          </a:p>
          <a:p>
            <a:pPr lvl="2"/>
            <a:r>
              <a:rPr lang="en-IN" dirty="0" smtClean="0">
                <a:solidFill>
                  <a:schemeClr val="tx1"/>
                </a:solidFill>
              </a:rPr>
              <a:t>For a digital signature, the recipient receives the message and the signature. The recipient needs to apply a verification technique to the combination of the message and the signature to verify the authenticity.</a:t>
            </a:r>
          </a:p>
          <a:p>
            <a:pPr lvl="1"/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/>
          </a:p>
          <a:p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1FCD-B49B-424A-9907-7D568E31A518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Schnorr</a:t>
            </a:r>
            <a:r>
              <a:rPr lang="en-IN" dirty="0" smtClean="0"/>
              <a:t> Digital Signature Scheme…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5D5E-C026-478C-9A29-D9DE3CC0EE35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676400"/>
            <a:ext cx="8547100" cy="399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Digital Signature Standard (DSS)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78DB-5899-4E9E-A732-D473B3DBF3E6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89113"/>
            <a:ext cx="8620125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Digital Signature Standard (DSS)…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AB53-5DD4-4ABA-B88C-721786330503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" y="1295400"/>
            <a:ext cx="8153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3333CC"/>
                </a:solidFill>
                <a:latin typeface="Times New Roman" pitchFamily="18" charset="0"/>
              </a:rPr>
              <a:t>Key Generation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R"/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Alice chooses primes p and q.</a:t>
            </a: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R"/>
            </a:pPr>
            <a:endParaRPr lang="en-US" altLang="en-US" sz="2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R"/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Alice uses &lt;</a:t>
            </a:r>
            <a:r>
              <a:rPr lang="en-US" altLang="en-US" sz="2800" dirty="0" err="1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US" altLang="en-US" sz="2800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*, × &gt; and &lt;</a:t>
            </a:r>
            <a:r>
              <a:rPr lang="en-US" altLang="en-US" sz="2800" dirty="0" err="1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US" altLang="en-US" sz="2800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*, ×&gt;.</a:t>
            </a: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R"/>
            </a:pPr>
            <a:endParaRPr lang="en-US" altLang="en-US" sz="2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R"/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Alice creates e</a:t>
            </a:r>
            <a:r>
              <a:rPr lang="en-US" altLang="en-US" sz="2800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 to be the </a:t>
            </a:r>
            <a:r>
              <a:rPr lang="en-US" altLang="en-US" sz="2800" dirty="0" err="1" smtClean="0">
                <a:solidFill>
                  <a:srgbClr val="000000"/>
                </a:solidFill>
                <a:latin typeface="Times New Roman" pitchFamily="18" charset="0"/>
              </a:rPr>
              <a:t>qth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 root of 1 modulo p.</a:t>
            </a: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R"/>
            </a:pPr>
            <a:endParaRPr lang="en-US" altLang="en-US" sz="2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R"/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Alice chooses d and calculates  e</a:t>
            </a:r>
            <a:r>
              <a:rPr lang="en-US" altLang="en-US" sz="2800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 = e</a:t>
            </a:r>
            <a:r>
              <a:rPr lang="en-US" altLang="en-US" sz="2800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en-US" sz="2800" baseline="30000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R"/>
            </a:pPr>
            <a:endParaRPr lang="en-US" altLang="en-US" sz="2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R"/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Alice’s public key is (e</a:t>
            </a:r>
            <a:r>
              <a:rPr lang="en-US" altLang="en-US" sz="2800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, e</a:t>
            </a:r>
            <a:r>
              <a:rPr lang="en-US" altLang="en-US" sz="2800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, p, q); her private key is (d).</a:t>
            </a:r>
            <a:endParaRPr lang="en-US" alt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Digital Signature Standard (DSS)…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9A2-A05F-4B82-9C04-67F01FFC9623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637587" cy="407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Elliptic Curve Digital Signature Scheme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1BF0-0D7F-40DC-9332-116C00710F32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1905000"/>
            <a:ext cx="878522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Elliptic Curve Digital Signature Scheme…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36FB-820F-42CC-A1A6-37482351052B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en-US" sz="2800" dirty="0">
                <a:solidFill>
                  <a:schemeClr val="folHlink"/>
                </a:solidFill>
                <a:latin typeface="Times New Roman" pitchFamily="18" charset="0"/>
              </a:rPr>
              <a:t>Key Generation</a:t>
            </a:r>
          </a:p>
          <a:p>
            <a:pPr algn="just"/>
            <a:r>
              <a:rPr lang="en-US" altLang="en-US" sz="2800" dirty="0">
                <a:latin typeface="Times New Roman" pitchFamily="18" charset="0"/>
              </a:rPr>
              <a:t>Key generation follows these steps: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28600" y="2286000"/>
            <a:ext cx="8686800" cy="4362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buFontTx/>
              <a:buAutoNum type="arabicParenR"/>
            </a:pPr>
            <a:r>
              <a:rPr lang="en-US" altLang="en-US" sz="2800" dirty="0">
                <a:latin typeface="Times New Roman" pitchFamily="18" charset="0"/>
              </a:rPr>
              <a:t>Alice chooses an elliptic curve </a:t>
            </a:r>
            <a:r>
              <a:rPr lang="en-US" altLang="en-US" sz="2800" dirty="0" err="1">
                <a:latin typeface="Times New Roman" pitchFamily="18" charset="0"/>
              </a:rPr>
              <a:t>E</a:t>
            </a:r>
            <a:r>
              <a:rPr lang="en-US" altLang="en-US" sz="2800" baseline="-25000" dirty="0" err="1">
                <a:latin typeface="Times New Roman" pitchFamily="18" charset="0"/>
              </a:rPr>
              <a:t>p</a:t>
            </a:r>
            <a:r>
              <a:rPr lang="en-US" altLang="en-US" sz="2800" dirty="0">
                <a:latin typeface="Times New Roman" pitchFamily="18" charset="0"/>
              </a:rPr>
              <a:t>(a, b).</a:t>
            </a:r>
          </a:p>
          <a:p>
            <a:pPr marL="457200" indent="-457200" algn="just">
              <a:buFontTx/>
              <a:buAutoNum type="arabicParenR"/>
            </a:pPr>
            <a:endParaRPr lang="en-US" altLang="en-US" sz="2800" dirty="0">
              <a:latin typeface="Times New Roman" pitchFamily="18" charset="0"/>
            </a:endParaRPr>
          </a:p>
          <a:p>
            <a:pPr marL="457200" indent="-457200" algn="just">
              <a:buFontTx/>
              <a:buAutoNum type="arabicParenR"/>
            </a:pPr>
            <a:r>
              <a:rPr lang="en-US" altLang="en-US" sz="2800" dirty="0">
                <a:latin typeface="Times New Roman" pitchFamily="18" charset="0"/>
              </a:rPr>
              <a:t>Alice chooses another prime q the private key d.</a:t>
            </a:r>
          </a:p>
          <a:p>
            <a:pPr marL="457200" indent="-457200" algn="just">
              <a:buFontTx/>
              <a:buAutoNum type="arabicParenR"/>
            </a:pPr>
            <a:endParaRPr lang="en-US" altLang="en-US" sz="2800" dirty="0">
              <a:latin typeface="Times New Roman" pitchFamily="18" charset="0"/>
            </a:endParaRPr>
          </a:p>
          <a:p>
            <a:pPr marL="457200" indent="-457200" algn="just">
              <a:buFontTx/>
              <a:buAutoNum type="arabicParenR"/>
            </a:pPr>
            <a:r>
              <a:rPr lang="en-US" altLang="en-US" sz="2800" dirty="0">
                <a:latin typeface="Times New Roman" pitchFamily="18" charset="0"/>
              </a:rPr>
              <a:t>Alice chooses e</a:t>
            </a:r>
            <a:r>
              <a:rPr lang="en-US" altLang="en-US" sz="2800" baseline="-25000" dirty="0">
                <a:latin typeface="Times New Roman" pitchFamily="18" charset="0"/>
              </a:rPr>
              <a:t>1</a:t>
            </a:r>
            <a:r>
              <a:rPr lang="en-US" altLang="en-US" sz="2800" dirty="0">
                <a:latin typeface="Times New Roman" pitchFamily="18" charset="0"/>
              </a:rPr>
              <a:t>(…, …), a point on the curve.</a:t>
            </a:r>
          </a:p>
          <a:p>
            <a:pPr marL="457200" indent="-457200" algn="just">
              <a:buFontTx/>
              <a:buAutoNum type="arabicParenR"/>
            </a:pPr>
            <a:endParaRPr lang="en-US" altLang="en-US" sz="2800" dirty="0">
              <a:latin typeface="Times New Roman" pitchFamily="18" charset="0"/>
            </a:endParaRPr>
          </a:p>
          <a:p>
            <a:pPr marL="457200" indent="-457200" algn="just">
              <a:buFontTx/>
              <a:buAutoNum type="arabicParenR"/>
            </a:pPr>
            <a:r>
              <a:rPr lang="en-US" altLang="en-US" sz="2800" dirty="0">
                <a:latin typeface="Times New Roman" pitchFamily="18" charset="0"/>
              </a:rPr>
              <a:t>Alice calculates e</a:t>
            </a:r>
            <a:r>
              <a:rPr lang="en-US" altLang="en-US" sz="2800" baseline="-25000" dirty="0">
                <a:latin typeface="Times New Roman" pitchFamily="18" charset="0"/>
              </a:rPr>
              <a:t>2</a:t>
            </a:r>
            <a:r>
              <a:rPr lang="en-US" altLang="en-US" sz="2800" dirty="0">
                <a:latin typeface="Times New Roman" pitchFamily="18" charset="0"/>
              </a:rPr>
              <a:t>(…, …) = d × e</a:t>
            </a:r>
            <a:r>
              <a:rPr lang="en-US" altLang="en-US" sz="2800" baseline="-25000" dirty="0">
                <a:latin typeface="Times New Roman" pitchFamily="18" charset="0"/>
              </a:rPr>
              <a:t>1</a:t>
            </a:r>
            <a:r>
              <a:rPr lang="en-US" altLang="en-US" sz="2800" dirty="0">
                <a:latin typeface="Times New Roman" pitchFamily="18" charset="0"/>
              </a:rPr>
              <a:t>(…, …).</a:t>
            </a:r>
          </a:p>
          <a:p>
            <a:pPr marL="457200" indent="-457200" algn="just">
              <a:buFontTx/>
              <a:buAutoNum type="arabicParenR"/>
            </a:pPr>
            <a:endParaRPr lang="en-US" altLang="en-US" sz="2800" dirty="0">
              <a:latin typeface="Times New Roman" pitchFamily="18" charset="0"/>
            </a:endParaRPr>
          </a:p>
          <a:p>
            <a:pPr marL="457200" indent="-457200" algn="just">
              <a:buFontTx/>
              <a:buAutoNum type="arabicParenR"/>
            </a:pPr>
            <a:r>
              <a:rPr lang="en-US" altLang="en-US" sz="2800" dirty="0">
                <a:latin typeface="Times New Roman" pitchFamily="18" charset="0"/>
              </a:rPr>
              <a:t>Alice’s public key is (a, b, p, q, e1, e2); her private key is 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Elliptic Curve Digital Signature Scheme…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9988-9468-4C3F-9992-FD4990020A40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528050" cy="400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Variations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986C-6BB7-4187-8A6C-3FAC2A90C8ED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Time Stamped Signatures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Sometimes a signed document needs to be time stamped to prevent it from being replayed by an adversary. This is called time-stamped digital signature scheme. </a:t>
            </a:r>
          </a:p>
          <a:p>
            <a:r>
              <a:rPr lang="en-IN" dirty="0" smtClean="0"/>
              <a:t>Blind Signatures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Sometimes we have a document that we want to get signed without revealing the contents of the document to the signer. </a:t>
            </a:r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Thank you !!!</a:t>
            </a:r>
            <a:endParaRPr lang="en-IN" sz="40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3918-8F43-44DB-978F-155B7EEDF721}" type="datetime1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  <a:cs typeface="Times New Roman" pitchFamily="18" charset="0"/>
              </a:rPr>
              <a:t>Introduction…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N" dirty="0" smtClean="0">
                <a:solidFill>
                  <a:schemeClr val="tx1"/>
                </a:solidFill>
              </a:rPr>
              <a:t>Relationship</a:t>
            </a:r>
          </a:p>
          <a:p>
            <a:pPr lvl="2"/>
            <a:r>
              <a:rPr lang="en-IN" dirty="0" smtClean="0"/>
              <a:t>For a conventional signature, there is normally a one-to-many relationship between a signature and documents. </a:t>
            </a:r>
          </a:p>
          <a:p>
            <a:pPr lvl="2"/>
            <a:r>
              <a:rPr lang="en-IN" dirty="0" smtClean="0"/>
              <a:t>For a digital signature, there is a one-to-one relationship between a signature and a message. 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Duplicity</a:t>
            </a:r>
          </a:p>
          <a:p>
            <a:pPr lvl="2"/>
            <a:r>
              <a:rPr lang="en-IN" dirty="0" smtClean="0"/>
              <a:t>In conventional signature, a copy of the signed document can be distinguished from the original one on file. </a:t>
            </a:r>
          </a:p>
          <a:p>
            <a:pPr lvl="2"/>
            <a:r>
              <a:rPr lang="en-IN" dirty="0" smtClean="0"/>
              <a:t>In digital signature, there is no such distinction unless there is a factor of time on the document. </a:t>
            </a:r>
          </a:p>
          <a:p>
            <a:pPr lvl="2"/>
            <a:endParaRPr lang="en-IN" dirty="0" smtClean="0">
              <a:solidFill>
                <a:schemeClr val="tx1"/>
              </a:solidFill>
            </a:endParaRPr>
          </a:p>
          <a:p>
            <a:pPr lvl="2"/>
            <a:endParaRPr lang="en-IN" dirty="0" smtClean="0"/>
          </a:p>
          <a:p>
            <a:pPr lvl="2"/>
            <a:endParaRPr lang="en-IN" dirty="0" smtClean="0">
              <a:solidFill>
                <a:schemeClr val="tx1"/>
              </a:solidFill>
            </a:endParaRPr>
          </a:p>
          <a:p>
            <a:pPr lvl="1"/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/>
          </a:p>
          <a:p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3D46-0FF2-45F5-B2DB-3FCF534CF33C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Digital Signature: Process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BF77-B246-4B24-BEFD-AC8525026CAC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1"/>
            <a:ext cx="8198494" cy="259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for Keys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D85-587E-4990-A724-7A9C362182B2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8" y="1524000"/>
            <a:ext cx="7605712" cy="242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495300" y="4572000"/>
            <a:ext cx="8077200" cy="1373188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</a:rPr>
              <a:t>A digital signature needs a public-key system.</a:t>
            </a:r>
          </a:p>
          <a:p>
            <a:pPr algn="ctr"/>
            <a:r>
              <a:rPr lang="en-US" sz="2800" dirty="0">
                <a:latin typeface="Times New Roman" pitchFamily="18" charset="0"/>
              </a:rPr>
              <a:t>The signer signs with her private key; the verifier verifies with the signer’s public key.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for Keys…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F425-579E-4E87-A087-17D56B51D581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495300" y="2716213"/>
            <a:ext cx="8077200" cy="1373187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</a:rPr>
              <a:t>A cryptosystem uses the private and public keys of the receiver: a digital signature uses</a:t>
            </a:r>
          </a:p>
          <a:p>
            <a:pPr algn="ctr"/>
            <a:r>
              <a:rPr lang="en-US" sz="2800" dirty="0">
                <a:latin typeface="Times New Roman" pitchFamily="18" charset="0"/>
              </a:rPr>
              <a:t>the private and public keys of the sender.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Signing the digest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87CD-637A-4769-A892-37C8EE7A6566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3" y="1828800"/>
            <a:ext cx="8510587" cy="275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Security Services offered by digital signature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5906-15EE-4BA5-9FD3-DADC32313FCA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Message confidentiality</a:t>
            </a:r>
          </a:p>
          <a:p>
            <a:r>
              <a:rPr lang="en-IN" dirty="0" smtClean="0"/>
              <a:t>Message authentication,</a:t>
            </a:r>
          </a:p>
          <a:p>
            <a:r>
              <a:rPr lang="en-IN" dirty="0" smtClean="0"/>
              <a:t>Message integrity</a:t>
            </a:r>
          </a:p>
          <a:p>
            <a:r>
              <a:rPr lang="en-IN" dirty="0" err="1" smtClean="0"/>
              <a:t>Nonrepudiation</a:t>
            </a:r>
            <a:endParaRPr lang="en-IN" dirty="0" smtClean="0"/>
          </a:p>
          <a:p>
            <a:r>
              <a:rPr lang="en-IN" dirty="0" smtClean="0"/>
              <a:t>A digital signature can directly provide the last three; </a:t>
            </a:r>
          </a:p>
          <a:p>
            <a:pPr lvl="1"/>
            <a:r>
              <a:rPr lang="en-IN" dirty="0" smtClean="0"/>
              <a:t>for message confidentiality we still need encryption/decryption.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1842</TotalTime>
  <Words>1442</Words>
  <Application>Microsoft Office PowerPoint</Application>
  <PresentationFormat>On-screen Show (4:3)</PresentationFormat>
  <Paragraphs>229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Origin</vt:lpstr>
      <vt:lpstr>Digital Signature  </vt:lpstr>
      <vt:lpstr>Introduction</vt:lpstr>
      <vt:lpstr>Introduction…</vt:lpstr>
      <vt:lpstr>Introduction…</vt:lpstr>
      <vt:lpstr>Digital Signature: Process</vt:lpstr>
      <vt:lpstr>Need for Keys</vt:lpstr>
      <vt:lpstr>Need for Keys…</vt:lpstr>
      <vt:lpstr>Signing the digest</vt:lpstr>
      <vt:lpstr>Security Services offered by digital signature</vt:lpstr>
      <vt:lpstr>Message Authentication</vt:lpstr>
      <vt:lpstr>Message Integrity</vt:lpstr>
      <vt:lpstr>Nonrepudiation</vt:lpstr>
      <vt:lpstr>Confidentiality</vt:lpstr>
      <vt:lpstr>Attack types</vt:lpstr>
      <vt:lpstr>Forgery Types</vt:lpstr>
      <vt:lpstr>Digital Signature Schemes</vt:lpstr>
      <vt:lpstr>Digital Signature Schemes</vt:lpstr>
      <vt:lpstr>RSA Digital Signature Scheme</vt:lpstr>
      <vt:lpstr>RSA Digital Signature Scheme…</vt:lpstr>
      <vt:lpstr>RSA Digital Signature Scheme…</vt:lpstr>
      <vt:lpstr>RSA Digital Signature Scheme…</vt:lpstr>
      <vt:lpstr>RSA Digital Signature Scheme…</vt:lpstr>
      <vt:lpstr>RSA Digital Signature Scheme…</vt:lpstr>
      <vt:lpstr>RSA Digital Signature Scheme…</vt:lpstr>
      <vt:lpstr>ElGamal Digital Signature Scheme</vt:lpstr>
      <vt:lpstr>ElGamal Digital Signature Scheme…</vt:lpstr>
      <vt:lpstr>ElGamal Digital Signature Scheme…</vt:lpstr>
      <vt:lpstr>Schnorr Digital Signature Scheme</vt:lpstr>
      <vt:lpstr>Schnorr Digital Signature Scheme…</vt:lpstr>
      <vt:lpstr>Schnorr Digital Signature Scheme…</vt:lpstr>
      <vt:lpstr>Digital Signature Standard (DSS)</vt:lpstr>
      <vt:lpstr>Digital Signature Standard (DSS)…</vt:lpstr>
      <vt:lpstr>Digital Signature Standard (DSS)…</vt:lpstr>
      <vt:lpstr>Elliptic Curve Digital Signature Scheme</vt:lpstr>
      <vt:lpstr>Elliptic Curve Digital Signature Scheme…</vt:lpstr>
      <vt:lpstr>Elliptic Curve Digital Signature Scheme…</vt:lpstr>
      <vt:lpstr>Variations</vt:lpstr>
      <vt:lpstr>Thank you 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Issues and Challenges in Social Networking Presented By: Sankita J Patel Ph.D Assistant Professor S V National Institute of Technology, Surat</dc:title>
  <dc:creator>SONY</dc:creator>
  <cp:lastModifiedBy>sony</cp:lastModifiedBy>
  <cp:revision>129</cp:revision>
  <dcterms:created xsi:type="dcterms:W3CDTF">2006-08-16T00:00:00Z</dcterms:created>
  <dcterms:modified xsi:type="dcterms:W3CDTF">2018-09-04T10:19:21Z</dcterms:modified>
</cp:coreProperties>
</file>