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146847062" r:id="rId8"/>
    <p:sldId id="263" r:id="rId9"/>
    <p:sldId id="265" r:id="rId10"/>
    <p:sldId id="266" r:id="rId11"/>
    <p:sldId id="267" r:id="rId12"/>
    <p:sldId id="2146847064" r:id="rId13"/>
    <p:sldId id="2146847063" r:id="rId14"/>
    <p:sldId id="2146847065" r:id="rId15"/>
    <p:sldId id="268" r:id="rId16"/>
    <p:sldId id="269" r:id="rId17"/>
    <p:sldId id="2146847067" r:id="rId18"/>
    <p:sldId id="2146847059" r:id="rId19"/>
    <p:sldId id="2146847060" r:id="rId20"/>
    <p:sldId id="2146847066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69" y="67"/>
      </p:cViewPr>
      <p:guideLst/>
    </p:cSldViewPr>
  </p:slideViewPr>
  <p:outlineViewPr>
    <p:cViewPr>
      <p:scale>
        <a:sx n="33" d="100"/>
        <a:sy n="33" d="100"/>
      </p:scale>
      <p:origin x="0" y="-463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rahul/AI_AGENT_FOR_FARM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AI Agent for Smart Farming Advice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329" y="4058588"/>
            <a:ext cx="1011541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Name- DILIP RAHUL BUDIMURI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Name- NIMRA COLLEGE OF ENGINEERING AND TECHNOLOGY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–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57453-DD28-A67D-B1FC-42EE71E7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00DA5-3091-D562-96E9-D6B35303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3B50D3-662B-A70D-82D6-F859D6C304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942" y="1301750"/>
            <a:ext cx="8406581" cy="4673600"/>
          </a:xfrm>
        </p:spPr>
      </p:pic>
    </p:spTree>
    <p:extLst>
      <p:ext uri="{BB962C8B-B14F-4D97-AF65-F5344CB8AC3E}">
        <p14:creationId xmlns:p14="http://schemas.microsoft.com/office/powerpoint/2010/main" val="344875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02020-22EF-8872-B98D-3C44B0FC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790316-B539-0730-5ABC-9823598F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D1B66F9-61C1-9DB9-3506-A0314114F2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458" y="1301750"/>
            <a:ext cx="8249265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0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AI Agent for Farmers is a smart assistant built to support small-scale Indian farmers with localized, timely agricultural advice. Powered by IBM Cloud Lite and IBM Granite using Retrieval-Augmented Generation (RAG), it helps with crop guidance, soil health, weather forecasts, pest control, and real-time mandi prices. It retrieves trusted data from sources like e-NAM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Apdaq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ensuring practical and region-specific responses.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makes this agent unique is its ability to continue functioning even when real-time tools fail—by offering fallback prices and historical data. It’s multilingual, simple to use, and provides both technical and economic farming help. Overall, it acts as a reliable digital guide from sowing to market, making farming more informed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1" y="1302026"/>
            <a:ext cx="9989574" cy="4673324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Lite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deploying and managing backend services.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https://www.ibm.com/cloud/free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Granite Foundation Models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natural language understanding and generation.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https://www.ibm.com/products/granite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e-NAM (National Agriculture Market)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to access structured crop price data across India.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https://enam.gov.in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48BBD-E548-2E41-0882-E72F7A1B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728F-331C-93E0-A748-CBF9ED09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DAF13-59C6-8099-8645-75846A4AF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302026"/>
            <a:ext cx="10323872" cy="46733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future, the AI Agent can be enhanced with voice-enabled features and regional language support, allowing farmers to interact through speech in their native language. Integrating satellite data and advanced image recognition could help with real-time crop disease detection and soil health monitoring using photos or live drone feeds.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Additionally, real-time integration with mandi APIs, IoT sensors, and mobile USSD access can make the agent usable even in low-internet or remote areas. The system could evolve into a comprehensive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agri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-intelligence hub, connecting farmers with buyers, weather alerts, insurance claims, and personalized crop plans across seasons.</a:t>
            </a:r>
          </a:p>
        </p:txBody>
      </p:sp>
    </p:spTree>
    <p:extLst>
      <p:ext uri="{BB962C8B-B14F-4D97-AF65-F5344CB8AC3E}">
        <p14:creationId xmlns:p14="http://schemas.microsoft.com/office/powerpoint/2010/main" val="413195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267FE8-FAC8-D606-2262-9979CEC0B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8232" y="1482244"/>
            <a:ext cx="744861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C929E-783A-5E70-FEE7-5BA3C46A2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556" y="1553136"/>
            <a:ext cx="7669160" cy="5304864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59DA-15E7-76A4-5F5D-D512E6A2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9315-D991-2F01-049A-9706CF63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6D59-C057-AB62-4ABB-ACE34435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 link :-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https://github.com/diliprahul/AI_AGENT_FOR_FARMERS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Problem Statement (Should not include solution)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+mn-lt"/>
                <a:cs typeface="Calibri"/>
              </a:rPr>
              <a:t>System </a:t>
            </a:r>
            <a:r>
              <a:rPr lang="en-US" sz="2000" dirty="0">
                <a:latin typeface="Arial"/>
                <a:ea typeface="+mn-lt"/>
                <a:cs typeface="+mn-lt"/>
              </a:rPr>
              <a:t>Development Approach 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Future Scope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8" y="1237632"/>
            <a:ext cx="10373032" cy="46733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Small-scale farmers often lack access to timely and localized agricultural advice. Unpredictable weather, poor soil management, pest attacks, and fluctuating crop prices lead to </a:t>
            </a:r>
            <a:r>
              <a:rPr lang="en-US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reduced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yield and income.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challenge is to build an AI agent using Retrieval-Augmented Generation (RAG) that provides real-time, region-specific guidance on crops, weather, soil, pest control, and market prices — accessible in local languages — to empower farmers with data-driven decisions.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4698-E835-C991-9DA5-30B10A80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AND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CAE2-7066-AC8A-F145-B9D3A7D7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IBM Watson / IBM Granite (language generation)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IBM Cloud Lite (retrieval and hosting)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Vector Database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Presto for querying structured Agri-data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(for orchestration)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REST API &amp; RAG workflows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A753F1-B569-8218-1413-B7804707E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2870" y="1616313"/>
            <a:ext cx="11127938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8000"/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 AI agent using IBM Cloud Lite and optionally IBM Granite to retrieve agricultural data and generate contextual responses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8000"/>
              <a:buNone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Pct val="128000"/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1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suggestions based on region and weather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2 Fertilizer guidance and soil interpretation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3 Pest management tips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4 Real-time mandi (market) price information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28000"/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integrating trusted data sources like meteorological services, e-NAM, and agricultural departments.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WOW FACTORS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2172929"/>
            <a:ext cx="11168355" cy="3684434"/>
          </a:xfrm>
        </p:spPr>
        <p:txBody>
          <a:bodyPr>
            <a:noAutofit/>
          </a:bodyPr>
          <a:lstStyle/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1.  Real-Time, Contextual Advice via RAG</a:t>
            </a:r>
          </a:p>
          <a:p>
            <a:pPr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doesn’t just give canned responses — it retrieves relevant documents and data, then generates customized, meaningful guidance for each farmer’s question.</a:t>
            </a:r>
          </a:p>
          <a:p>
            <a:pPr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 “Is it good to plant rice in Vijayawada today?” → It checks local weather, soil, season — and gives a precise answer.</a:t>
            </a:r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2.  End-to-End IBM Cloud Solution</a:t>
            </a:r>
          </a:p>
          <a:p>
            <a:pPr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Entire solution is deployed using IBM Cloud Lite, Granite, Watson ML, Object Storage, Functions, etc.</a:t>
            </a:r>
          </a:p>
          <a:p>
            <a:pPr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 reliance on third-party infrastructure — a purely enterprise-grade architecture with free-tier accessibility.</a:t>
            </a:r>
          </a:p>
          <a:p>
            <a:pPr marL="0" indent="0">
              <a:spcAft>
                <a:spcPts val="300"/>
              </a:spcAft>
              <a:buClr>
                <a:schemeClr val="tx1"/>
              </a:buCl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3. Decision-Making, Not Just Information</a:t>
            </a:r>
          </a:p>
          <a:p>
            <a:pPr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doesn’t say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"Here is the data"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it says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"Based on this data, here's what you should do"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reasoning layer adds trust and usability, converting raw insights into actionable steps.</a:t>
            </a:r>
          </a:p>
          <a:p>
            <a:pPr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Algorithm &amp; Deployment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Algorithm Selection: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Retrieval-Augmented Generation (RAG) + Embedding model (e.g., BAAI/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bge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Vector index enables semantic search of soil, weather, pest, and mandi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IBM Granite or GPT models used for generating the final answer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Deployment Steps: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Create cloud functions for retrieval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Host frontend on IBM Cloud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Connect tools like Presto/Milvus via REST API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Deploy agent via web UI / chatbot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8EE4BE2-77E4-731F-4732-C432616DF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413" y="1301750"/>
            <a:ext cx="10903174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5C613-50DB-E7DF-E0D9-CAA358314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DD0F67-BA72-AA32-E944-88F433FF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909273-CBA4-71F2-AECB-370CF539D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5445" y="1301750"/>
            <a:ext cx="8003458" cy="4673600"/>
          </a:xfrm>
        </p:spPr>
      </p:pic>
    </p:spTree>
    <p:extLst>
      <p:ext uri="{BB962C8B-B14F-4D97-AF65-F5344CB8AC3E}">
        <p14:creationId xmlns:p14="http://schemas.microsoft.com/office/powerpoint/2010/main" val="15540192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258</TotalTime>
  <Words>837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</vt:lpstr>
      <vt:lpstr>Franklin Gothic Book</vt:lpstr>
      <vt:lpstr>Franklin Gothic Demi</vt:lpstr>
      <vt:lpstr>Wingdings 2</vt:lpstr>
      <vt:lpstr>DividendVTI</vt:lpstr>
      <vt:lpstr>AI Agent for Smart Farming Advice</vt:lpstr>
      <vt:lpstr>OUTLINE</vt:lpstr>
      <vt:lpstr>Problem Statement</vt:lpstr>
      <vt:lpstr>TECHNOLOGIES AND SERVICES USED</vt:lpstr>
      <vt:lpstr>Proposed Solution</vt:lpstr>
      <vt:lpstr>WOW FACTORS</vt:lpstr>
      <vt:lpstr>Algorithm &amp; Deployment</vt:lpstr>
      <vt:lpstr>OVERVIEW</vt:lpstr>
      <vt:lpstr>Result</vt:lpstr>
      <vt:lpstr>Result</vt:lpstr>
      <vt:lpstr>Result</vt:lpstr>
      <vt:lpstr>Conclusion</vt:lpstr>
      <vt:lpstr>References</vt:lpstr>
      <vt:lpstr>FUTURE SCOPE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Dilip Rahul</cp:lastModifiedBy>
  <cp:revision>29</cp:revision>
  <dcterms:created xsi:type="dcterms:W3CDTF">2021-05-26T16:50:10Z</dcterms:created>
  <dcterms:modified xsi:type="dcterms:W3CDTF">2025-08-02T21:50:30Z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