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6"/>
  </p:notesMasterIdLst>
  <p:sldIdLst>
    <p:sldId id="256" r:id="rId5"/>
    <p:sldId id="2146847054" r:id="rId6"/>
    <p:sldId id="262" r:id="rId7"/>
    <p:sldId id="2146847062" r:id="rId8"/>
    <p:sldId id="263" r:id="rId9"/>
    <p:sldId id="265" r:id="rId10"/>
    <p:sldId id="266" r:id="rId11"/>
    <p:sldId id="267" r:id="rId12"/>
    <p:sldId id="2146847069" r:id="rId13"/>
    <p:sldId id="2146847070" r:id="rId14"/>
    <p:sldId id="2146847071" r:id="rId15"/>
    <p:sldId id="2146847063" r:id="rId16"/>
    <p:sldId id="2146847065" r:id="rId17"/>
    <p:sldId id="268" r:id="rId18"/>
    <p:sldId id="269" r:id="rId19"/>
    <p:sldId id="2146847067" r:id="rId20"/>
    <p:sldId id="2146847059" r:id="rId21"/>
    <p:sldId id="2146847068" r:id="rId22"/>
    <p:sldId id="2146847060" r:id="rId23"/>
    <p:sldId id="2146847066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41BB1-E6ED-4705-A1D8-E3A01A7A2058}" v="1" dt="2025-08-08T21:11:50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51" autoAdjust="0"/>
    <p:restoredTop sz="94641" autoAdjust="0"/>
  </p:normalViewPr>
  <p:slideViewPr>
    <p:cSldViewPr snapToGrid="0">
      <p:cViewPr>
        <p:scale>
          <a:sx n="50" d="100"/>
          <a:sy n="50" d="100"/>
        </p:scale>
        <p:origin x="1114" y="29"/>
      </p:cViewPr>
      <p:guideLst/>
    </p:cSldViewPr>
  </p:slideViewPr>
  <p:outlineViewPr>
    <p:cViewPr>
      <p:scale>
        <a:sx n="33" d="100"/>
        <a:sy n="33" d="100"/>
      </p:scale>
      <p:origin x="0" y="-463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liprahul/AI_AGENT_FOR_FARMER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AI Agent for Smart Farming Advice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3329" y="4058588"/>
            <a:ext cx="1011541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rPr>
              <a:t>Student Name- DILIP RAHUL BUDIMURI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rPr>
              <a:t>College Name- NIMRA COLLEGE OF ENGINEERING AND TECHNOLOGY </a:t>
            </a:r>
          </a:p>
          <a:p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itchFamily="34" charset="0"/>
              </a:rPr>
              <a:t>Department-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2A2C4-0427-1698-D906-14CE2D581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C9A177-9EEE-6767-5449-0A06D0B1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B0BDF0-E50D-B561-45B4-91B21546F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436" y="1314604"/>
            <a:ext cx="9561448" cy="494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45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D6433-CF66-415A-6A63-B400ED2FE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A37ABE-6CBE-0772-FD6C-BFC40673F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EA21C2-61D1-8BAB-72EE-710C628F5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320" y="1247228"/>
            <a:ext cx="9571522" cy="490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21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57453-DD28-A67D-B1FC-42EE71E7D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600DA5-3091-D562-96E9-D6B35303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B7E285-D40B-EA9E-9865-1E1C98FE6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928" y="1245386"/>
            <a:ext cx="9810033" cy="491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5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02020-22EF-8872-B98D-3C44B0FCE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790316-B539-0730-5ABC-9823598F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6EE3BA-3422-920D-17E8-94245228F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1120" y="1379621"/>
            <a:ext cx="9397032" cy="464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00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Conclusion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632" y="1232452"/>
            <a:ext cx="11029615" cy="366903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AI Agent for Farmers is a smart assistant built to support small-scale Indian farmers with localized, timely agricultural advice. Powered by IBM Cloud Lite and IBM Granite using Retrieval-Augmented Generation (RAG), it helps with crop guidance, soil health, weather forecasts, pest control, and real-time mandi prices. It retrieves trusted data from sources like   ensuring practical and region-specific responses.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makes this agent unique is its ability to continue functioning even when real-time tools fail—by offering fallback prices and historical data. It’s multilingual, simple to use, and provides both technical and economic farming help. Overall, it acts as a reliable digital guide from sowing to market, making farming more informed and efficient.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References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6840"/>
            <a:ext cx="9989574" cy="1928694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 Lite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Used for deploying and managing backend services.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https://www.ibm.com/cloud/free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Granite Foundation Models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Used for natural language understanding and generation.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https://www.ibm.com/products/granite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48BBD-E548-2E41-0882-E72F7A1BA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DA728F-331C-93E0-A748-CBF9ED09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2DAF13-59C6-8099-8645-75846A4AF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91920"/>
            <a:ext cx="10323872" cy="317119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future, the AI Agent can be enhanced with voice-enabled features and regional language support, allowing farmers to interact through speech in their native language. Integrating satellite data and advanced image recognition could help with real-time crop disease detection and soil health monitoring using photos or live drone feeds.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Additionally, real-time integration with mandi APIs, IoT sensors, and mobile USSD access can make the agent usable even in low-internet or remote areas. The system could evolve into a comprehensive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agri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-intelligence hub, connecting farmers with buyers, weather alerts, insurance claims, and personalized crop plans across seasons.</a:t>
            </a:r>
          </a:p>
        </p:txBody>
      </p:sp>
    </p:spTree>
    <p:extLst>
      <p:ext uri="{BB962C8B-B14F-4D97-AF65-F5344CB8AC3E}">
        <p14:creationId xmlns:p14="http://schemas.microsoft.com/office/powerpoint/2010/main" val="4131955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Certifications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267FE8-FAC8-D606-2262-9979CEC0B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4559" y="1297766"/>
            <a:ext cx="7675482" cy="46736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BF44053-35D1-9271-9318-5086A6792ED8}"/>
              </a:ext>
            </a:extLst>
          </p:cNvPr>
          <p:cNvSpPr/>
          <p:nvPr/>
        </p:nvSpPr>
        <p:spPr>
          <a:xfrm>
            <a:off x="8180614" y="3429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1F69F-FA76-2961-2D7F-60202D7B7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F656-5406-067F-DF7C-12194AC5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Certifications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D47B1E-6506-BF92-93D4-7CC352003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957" y="1403350"/>
            <a:ext cx="7609114" cy="4673600"/>
          </a:xfrm>
        </p:spPr>
      </p:pic>
    </p:spTree>
    <p:extLst>
      <p:ext uri="{BB962C8B-B14F-4D97-AF65-F5344CB8AC3E}">
        <p14:creationId xmlns:p14="http://schemas.microsoft.com/office/powerpoint/2010/main" val="47783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2C929E-783A-5E70-FEE7-5BA3C46A2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2957" y="1553136"/>
            <a:ext cx="8147957" cy="5304864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90" y="1417003"/>
            <a:ext cx="10767310" cy="417607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Problem Statement 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Technologies and Services used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Proposed Solution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WOW Factor 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Algorithm &amp; Deployment  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Overview &amp; Result 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Conclusion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References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Future Scope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IBM Certifications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GitHub Link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659DA-15E7-76A4-5F5D-D512E6A22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9315-D991-2F01-049A-9706CF631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6D59-C057-AB62-4ABB-ACE34435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 link :-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https://github.com/diliprahul/AI_AGENT_FOR_FARMERS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272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20800"/>
            <a:ext cx="10373032" cy="329983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Small-scale farmers often lack access to timely and localized agricultural advice. Unpredictable weather, poor soil management, pest attacks, and fluctuating crop prices lead to reduced yield and income.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The challenge is to build an AI agent using Retrieval-Augmented Generation (RAG) that provides real-time, region-specific guidance on crops, weather, soil, pest control, and market prices — accessible in local languages — to empower farmers with data-driven decisions.</a:t>
            </a:r>
            <a:endParaRPr lang="en-IN" sz="2000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4698-E835-C991-9DA5-30B10A80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AND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9CAE2-7066-AC8A-F145-B9D3A7D77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361823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IBM Granite (language generation)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IBM Cloud Lite (retrieval and hosting)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Vector Database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Presto for querying structured Agri-data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Python,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LangChain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(for orchestration)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REST API &amp; RAG workflows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71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AA753F1-B569-8218-1413-B7804707E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31505"/>
            <a:ext cx="10832479" cy="3328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Overview of the solution: An AI agent built on IBM Cloud Lite and Granite, using retrieval and language generation to answer farming queries.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Crop suggestions adapted to weather and region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Fertilizer advice and soil analysis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Pest management tips</a:t>
            </a:r>
          </a:p>
          <a:p>
            <a:pPr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Real-time market price info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Emphasizes integration of trusted sources, ensuring reliable and practical advice.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WOW FACTORS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3" y="1800798"/>
            <a:ext cx="11168355" cy="3256403"/>
          </a:xfrm>
        </p:spPr>
        <p:txBody>
          <a:bodyPr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Real-Time, Contextual Advice via RAG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Retrieves latest, region-specific data for each query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Generates advice that adapts to weather, soil, &amp; local trends</a:t>
            </a:r>
          </a:p>
          <a:p>
            <a:pPr marL="0" indent="0">
              <a:buClr>
                <a:schemeClr val="tx1"/>
              </a:buClr>
              <a:buSzPct val="10000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End-to-End IBM Cloud Solution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Fully hosted on IBM Cloud Lite, no third-party tools needed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Seamlessly connects storage, functions, and AI services in one platform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Decision-Making, Not Just Information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Converts raw data into clear, actionable recommendations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Provides step-by-step guidance, boosting farmer confidence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Algorithm &amp; Deployment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20800"/>
            <a:ext cx="11029615" cy="3933190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Algorithm Selection: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Retrieval-Augmented Generation (RAG) + Embedding model (e.g., BAAI/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bge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Vector index enables semantic search of soil, weather, pest, and mandi data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IBM Granite model is used for generating the final answer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Deployment Steps: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Create cloud functions for retrieval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Hosted frontend on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Gradio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Deploy agent via web UI / chatbot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E82F7E-E623-210C-A761-9F6E32B6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4" y="1322706"/>
            <a:ext cx="9681410" cy="483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0CB67-0099-670F-FA01-3F8DF9BA4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7679E5A-3BC4-A05C-6701-B72800D54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F85EC72-B864-B9B6-07DF-54B2A6A6D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536" y="1262932"/>
            <a:ext cx="9709424" cy="468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201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368</TotalTime>
  <Words>711</Words>
  <Application>Microsoft Office PowerPoint</Application>
  <PresentationFormat>Widescreen</PresentationFormat>
  <Paragraphs>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Franklin Gothic Book</vt:lpstr>
      <vt:lpstr>Franklin Gothic Demi</vt:lpstr>
      <vt:lpstr>Wingdings 2</vt:lpstr>
      <vt:lpstr>DividendVTI</vt:lpstr>
      <vt:lpstr>AI Agent for Smart Farming Advice</vt:lpstr>
      <vt:lpstr>OUTLINE</vt:lpstr>
      <vt:lpstr>Problem Statement</vt:lpstr>
      <vt:lpstr>TECHNOLOGIES AND SERVICES USED</vt:lpstr>
      <vt:lpstr>Proposed Solution</vt:lpstr>
      <vt:lpstr>WOW FACTORS</vt:lpstr>
      <vt:lpstr>Algorithm &amp; Deployment</vt:lpstr>
      <vt:lpstr>OVERVIEW</vt:lpstr>
      <vt:lpstr>OVERVIEW</vt:lpstr>
      <vt:lpstr>OVERVIEW</vt:lpstr>
      <vt:lpstr>OVERVIEW</vt:lpstr>
      <vt:lpstr>Result</vt:lpstr>
      <vt:lpstr>Result</vt:lpstr>
      <vt:lpstr>Conclusion</vt:lpstr>
      <vt:lpstr>References</vt:lpstr>
      <vt:lpstr>FUTURE SCOPE</vt:lpstr>
      <vt:lpstr>IBM Certifications</vt:lpstr>
      <vt:lpstr>IBM Certifications</vt:lpstr>
      <vt:lpstr>IBM Certifications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Dilip Rahul</cp:lastModifiedBy>
  <cp:revision>34</cp:revision>
  <dcterms:created xsi:type="dcterms:W3CDTF">2021-05-26T16:50:10Z</dcterms:created>
  <dcterms:modified xsi:type="dcterms:W3CDTF">2025-08-08T21:26:35Z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