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3" r:id="rId2"/>
    <p:sldId id="278" r:id="rId3"/>
    <p:sldId id="304" r:id="rId4"/>
    <p:sldId id="305" r:id="rId5"/>
    <p:sldId id="306" r:id="rId6"/>
    <p:sldId id="307" r:id="rId7"/>
    <p:sldId id="295" r:id="rId8"/>
    <p:sldId id="296" r:id="rId9"/>
    <p:sldId id="297" r:id="rId10"/>
    <p:sldId id="308" r:id="rId11"/>
    <p:sldId id="309" r:id="rId12"/>
    <p:sldId id="300" r:id="rId13"/>
    <p:sldId id="301" r:id="rId14"/>
    <p:sldId id="276" r:id="rId15"/>
    <p:sldId id="292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5" autoAdjust="0"/>
    <p:restoredTop sz="84685" autoAdjust="0"/>
  </p:normalViewPr>
  <p:slideViewPr>
    <p:cSldViewPr>
      <p:cViewPr varScale="1">
        <p:scale>
          <a:sx n="63" d="100"/>
          <a:sy n="63" d="100"/>
        </p:scale>
        <p:origin x="160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95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56BA-FDAA-4F45-830B-71EC6B21F4E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FD99A-8578-440A-81AC-426D9C8C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FD99A-8578-440A-81AC-426D9C8CA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decompose and visualize our dataset from a dual view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NMF is efficient for identifying patterns and discover classes.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NMF methods have been applied to bioinformatics domain.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NMF methods provide a way to discover underlying patterns among risk factors and cluster patients into “meaningful” classes at the same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FD99A-8578-440A-81AC-426D9C8CA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FD99A-8578-440A-81AC-426D9C8CAB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6334780"/>
            <a:ext cx="441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Track 4: Novel Data </a:t>
            </a:r>
            <a:r>
              <a:rPr lang="en-US" altLang="zh-CN" sz="1400" b="1" dirty="0" smtClean="0"/>
              <a:t>Use</a:t>
            </a:r>
            <a:endParaRPr lang="en-US" altLang="zh-CN" sz="1400" b="1" dirty="0"/>
          </a:p>
          <a:p>
            <a:r>
              <a:rPr lang="en-US" altLang="zh-CN" sz="1400" dirty="0">
                <a:latin typeface="Georgia (正文)"/>
                <a:ea typeface="宋体" panose="02010600030101010101" pitchFamily="2" charset="-122"/>
              </a:rPr>
              <a:t>Seventh i2b2 Shared </a:t>
            </a:r>
            <a:r>
              <a:rPr lang="en-US" altLang="zh-CN" sz="1400" dirty="0" smtClean="0">
                <a:latin typeface="Georgia (正文)"/>
                <a:ea typeface="宋体" panose="02010600030101010101" pitchFamily="2" charset="-122"/>
              </a:rPr>
              <a:t>Task, 2014</a:t>
            </a:r>
            <a:endParaRPr lang="zh-CN" altLang="en-US" sz="1400" dirty="0">
              <a:latin typeface="Georgia (正文)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334780"/>
            <a:ext cx="441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Track 4: Novel Data </a:t>
            </a:r>
            <a:r>
              <a:rPr lang="en-US" altLang="zh-CN" sz="1400" b="1" dirty="0" smtClean="0"/>
              <a:t>Use</a:t>
            </a:r>
            <a:endParaRPr lang="en-US" altLang="zh-CN" sz="1400" b="1" dirty="0"/>
          </a:p>
          <a:p>
            <a:r>
              <a:rPr lang="en-US" altLang="zh-CN" sz="1400" dirty="0">
                <a:latin typeface="Georgia (正文)"/>
                <a:ea typeface="宋体" panose="02010600030101010101" pitchFamily="2" charset="-122"/>
              </a:rPr>
              <a:t>Seventh i2b2 Shared </a:t>
            </a:r>
            <a:r>
              <a:rPr lang="en-US" altLang="zh-CN" sz="1400" dirty="0" smtClean="0">
                <a:latin typeface="Georgia (正文)"/>
                <a:ea typeface="宋体" panose="02010600030101010101" pitchFamily="2" charset="-122"/>
              </a:rPr>
              <a:t>Task, 2014</a:t>
            </a:r>
            <a:endParaRPr lang="zh-CN" altLang="en-US" sz="1400" dirty="0">
              <a:latin typeface="Georgia (正文)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ricalingyu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500" b="1" dirty="0"/>
              <a:t>Data Exploration and Visualization of Risk Factors for Heart Disease from Medical Documents Using Non-Negative Matrix Factorization (NMF)</a:t>
            </a:r>
            <a:endParaRPr lang="zh-CN" altLang="en-US" sz="25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286000"/>
          </a:xfrm>
        </p:spPr>
        <p:txBody>
          <a:bodyPr>
            <a:normAutofit/>
          </a:bodyPr>
          <a:lstStyle/>
          <a:p>
            <a:r>
              <a:rPr lang="en-US" altLang="zh-CN" sz="2400" cap="none" dirty="0"/>
              <a:t>Yuan Ling, </a:t>
            </a:r>
            <a:r>
              <a:rPr lang="en-US" altLang="zh-CN" sz="2400" cap="none" dirty="0" err="1"/>
              <a:t>Xingpeng</a:t>
            </a:r>
            <a:r>
              <a:rPr lang="en-US" altLang="zh-CN" sz="2400" cap="none" dirty="0"/>
              <a:t> </a:t>
            </a:r>
            <a:r>
              <a:rPr lang="en-US" altLang="zh-CN" sz="2400" cap="none" dirty="0" smtClean="0"/>
              <a:t>Jiang, </a:t>
            </a:r>
            <a:r>
              <a:rPr lang="en-US" altLang="zh-CN" sz="2400" cap="none" dirty="0"/>
              <a:t>Yuan An, </a:t>
            </a:r>
            <a:r>
              <a:rPr lang="en-US" altLang="zh-CN" sz="2400" cap="none" dirty="0" err="1" smtClean="0"/>
              <a:t>Xiaohua</a:t>
            </a:r>
            <a:r>
              <a:rPr lang="en-US" altLang="zh-CN" sz="2400" cap="none" dirty="0" smtClean="0"/>
              <a:t> Hu</a:t>
            </a:r>
          </a:p>
          <a:p>
            <a:r>
              <a:rPr lang="en-US" altLang="zh-CN" sz="2000" b="0" cap="none" dirty="0" smtClean="0"/>
              <a:t>College </a:t>
            </a:r>
            <a:r>
              <a:rPr lang="en-US" altLang="zh-CN" sz="2000" b="0" cap="none" dirty="0"/>
              <a:t>of Computing &amp; Informatics</a:t>
            </a:r>
          </a:p>
          <a:p>
            <a:r>
              <a:rPr lang="en-US" altLang="zh-CN" sz="2000" b="0" cap="none" dirty="0"/>
              <a:t>Drexel University</a:t>
            </a:r>
          </a:p>
          <a:p>
            <a:r>
              <a:rPr lang="en-US" altLang="zh-CN" b="0" cap="none" dirty="0"/>
              <a:t>Email: </a:t>
            </a:r>
            <a:r>
              <a:rPr lang="en-US" altLang="zh-CN" b="0" cap="none" dirty="0">
                <a:hlinkClick r:id="rId3"/>
              </a:rPr>
              <a:t>ericalingyuan@gmail.com</a:t>
            </a:r>
            <a:r>
              <a:rPr lang="en-US" altLang="zh-CN" b="0" cap="none" dirty="0"/>
              <a:t> </a:t>
            </a:r>
            <a:endParaRPr lang="en-US" altLang="zh-CN" cap="none" dirty="0"/>
          </a:p>
          <a:p>
            <a:endParaRPr lang="zh-CN" altLang="en-US" dirty="0"/>
          </a:p>
        </p:txBody>
      </p:sp>
      <p:pic>
        <p:nvPicPr>
          <p:cNvPr id="4" name="Picture 5" descr="CCI_blueyellow_twoline.ep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257800"/>
            <a:ext cx="4648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illustration of NMF and results (k=2)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" descr="C:\Users\yling\AppData\Roaming\Tencent\Users\1192475705\QQ\WinTemp\RichOle\C42B1Y]2{V$13EA0LE9YSI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527048"/>
            <a:ext cx="3070860" cy="243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C:\Users\yling\AppData\Roaming\Tencent\Users\1192475705\QQ\WinTemp\RichOle\6~B`AU}U2{{{U~Z8R@)XJB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4114800"/>
            <a:ext cx="3571240" cy="20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038600" y="4244112"/>
            <a:ext cx="4916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Features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class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1: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diabetes-mention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hyperlipidemia-mention, hypertension-mention, hypertension-high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medication-aspirin, and etc.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Features in class 2 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CAD-mention, CAD-event, CAD-test, CAD-symptom, FAMILY_HIST-present, and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MEDICATION-nitrate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689" y="1612633"/>
            <a:ext cx="4972463" cy="22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chose 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Consensus clustering </a:t>
            </a:r>
            <a:r>
              <a:rPr lang="en-US" altLang="zh-CN" dirty="0" smtClean="0"/>
              <a:t>matrices</a:t>
            </a:r>
          </a:p>
          <a:p>
            <a:r>
              <a:rPr lang="en-US" altLang="zh-CN" dirty="0" err="1"/>
              <a:t>Cophenetic</a:t>
            </a:r>
            <a:r>
              <a:rPr lang="en-US" altLang="zh-CN" dirty="0"/>
              <a:t> correlation</a:t>
            </a:r>
            <a:endParaRPr lang="zh-CN" altLang="en-US" dirty="0"/>
          </a:p>
        </p:txBody>
      </p:sp>
      <p:pic>
        <p:nvPicPr>
          <p:cNvPr id="4" name="Picture 13" descr="C:\Users\yling\AppData\Roaming\Tencent\Users\1192475705\QQ\WinTemp\RichOle\1L%))N(({E~HCMA}{6RX5S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72" y="3048000"/>
            <a:ext cx="296875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19400"/>
            <a:ext cx="546451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illustration of </a:t>
            </a:r>
            <a:r>
              <a:rPr lang="en-US" altLang="zh-CN" dirty="0" smtClean="0"/>
              <a:t>results </a:t>
            </a:r>
            <a:r>
              <a:rPr lang="en-US" altLang="zh-CN" dirty="0"/>
              <a:t>(</a:t>
            </a:r>
            <a:r>
              <a:rPr lang="en-US" altLang="zh-CN" dirty="0" smtClean="0"/>
              <a:t>k=4)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4" y="2057400"/>
            <a:ext cx="8612446" cy="29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5" name="Picture 11" descr="C:\Users\yling\AppData\Roaming\Tencent\Users\1192475705\QQ\WinTemp\RichOle\T05B$])QS6WS]J1XQQXNXNQ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4038601"/>
            <a:ext cx="85344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32232" y="1752601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“patients whose ID numbers start with 1 (100-199) develop CAD, patients whose ID numbers start with 2 (200-299) have CAD in their first record, and patients whose ID numbers begin with 3 or 4 (300-400) never develop CAD (at least, not as far as we know)”.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68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 cohorts of patients with </a:t>
            </a:r>
            <a:r>
              <a:rPr lang="en-US" altLang="zh-CN" dirty="0" smtClean="0"/>
              <a:t>diabetes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) patients who have CAD in all their </a:t>
            </a:r>
            <a:r>
              <a:rPr lang="en-US" altLang="zh-CN" dirty="0" smtClean="0"/>
              <a:t>files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) patients who never develop </a:t>
            </a:r>
            <a:r>
              <a:rPr lang="en-US" altLang="zh-CN" dirty="0" smtClean="0"/>
              <a:t>CAD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) patients who develop CAD over the course of their files.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Heart disease is a major cause of death among people with </a:t>
            </a:r>
            <a:r>
              <a:rPr lang="en-US" altLang="zh-CN" dirty="0" smtClean="0"/>
              <a:t>diabetes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Identify risk </a:t>
            </a:r>
            <a:r>
              <a:rPr lang="en-US" altLang="zh-CN" dirty="0"/>
              <a:t>factors and track the progression of heart </a:t>
            </a:r>
            <a:r>
              <a:rPr lang="en-US" altLang="zh-CN" dirty="0" smtClean="0"/>
              <a:t>disease among diabetic population</a:t>
            </a:r>
          </a:p>
          <a:p>
            <a:r>
              <a:rPr lang="en-US" altLang="zh-CN" dirty="0"/>
              <a:t>Track 2 – Risk factor </a:t>
            </a:r>
            <a:r>
              <a:rPr lang="en-US" altLang="zh-CN" dirty="0" smtClean="0"/>
              <a:t>identification</a:t>
            </a:r>
          </a:p>
          <a:p>
            <a:endParaRPr lang="en-US" altLang="zh-CN" dirty="0"/>
          </a:p>
          <a:p>
            <a:r>
              <a:rPr lang="en-US" altLang="zh-CN" dirty="0" smtClean="0"/>
              <a:t>Risk </a:t>
            </a:r>
            <a:r>
              <a:rPr lang="en-US" altLang="zh-CN" dirty="0"/>
              <a:t>factors annotated in medical documents for data analysis and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(1) How to find the patterns in data by capturing inherent structures among risk factors and clustering patients into “meaningful” classes? </a:t>
            </a:r>
            <a:endParaRPr lang="zh-CN" altLang="zh-CN" dirty="0"/>
          </a:p>
          <a:p>
            <a:r>
              <a:rPr lang="en-US" altLang="zh-CN" dirty="0"/>
              <a:t>(2) How to demonstrate and visualize the results </a:t>
            </a:r>
            <a:r>
              <a:rPr lang="en-US" altLang="zh-CN" dirty="0" smtClean="0"/>
              <a:t>and </a:t>
            </a:r>
            <a:r>
              <a:rPr lang="en-US" altLang="zh-CN" dirty="0"/>
              <a:t>to deliver some medical insights?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Related Work:</a:t>
            </a:r>
          </a:p>
          <a:p>
            <a:r>
              <a:rPr lang="en-US" altLang="zh-CN" dirty="0" smtClean="0"/>
              <a:t>Correlations </a:t>
            </a:r>
            <a:r>
              <a:rPr lang="en-US" altLang="zh-CN" dirty="0"/>
              <a:t>between diseases and general </a:t>
            </a:r>
            <a:r>
              <a:rPr lang="en-US" altLang="zh-CN" dirty="0" smtClean="0"/>
              <a:t>factors</a:t>
            </a:r>
          </a:p>
          <a:p>
            <a:pPr indent="-720000">
              <a:buFont typeface="Wingdings" panose="05000000000000000000" pitchFamily="2" charset="2"/>
              <a:buChar char="Ø"/>
            </a:pPr>
            <a:r>
              <a:rPr lang="en-US" altLang="zh-CN" sz="2500" dirty="0" smtClean="0"/>
              <a:t>such </a:t>
            </a:r>
            <a:r>
              <a:rPr lang="en-US" altLang="zh-CN" sz="2500" dirty="0"/>
              <a:t>as age</a:t>
            </a:r>
            <a:r>
              <a:rPr lang="en-US" altLang="zh-CN" sz="2500" b="1" baseline="30000" dirty="0"/>
              <a:t>2</a:t>
            </a:r>
            <a:r>
              <a:rPr lang="en-US" altLang="zh-CN" sz="2500" dirty="0"/>
              <a:t>, gender</a:t>
            </a:r>
            <a:r>
              <a:rPr lang="en-US" altLang="zh-CN" sz="2500" b="1" baseline="30000" dirty="0"/>
              <a:t>3</a:t>
            </a:r>
            <a:r>
              <a:rPr lang="en-US" altLang="zh-CN" sz="2500" dirty="0"/>
              <a:t>, residence information</a:t>
            </a:r>
            <a:r>
              <a:rPr lang="en-US" altLang="zh-CN" sz="2500" b="1" baseline="30000" dirty="0"/>
              <a:t>4</a:t>
            </a:r>
            <a:r>
              <a:rPr lang="en-US" altLang="zh-CN" sz="2500" dirty="0"/>
              <a:t>, et </a:t>
            </a:r>
            <a:r>
              <a:rPr lang="en-US" altLang="zh-CN" sz="2500" dirty="0" smtClean="0"/>
              <a:t>cetera</a:t>
            </a:r>
          </a:p>
          <a:p>
            <a:pPr indent="-720000">
              <a:buFont typeface="Wingdings" panose="05000000000000000000" pitchFamily="2" charset="2"/>
              <a:buChar char="Ø"/>
            </a:pPr>
            <a:endParaRPr lang="en-US" altLang="zh-CN" sz="2500" dirty="0" smtClean="0"/>
          </a:p>
          <a:p>
            <a:r>
              <a:rPr lang="en-US" altLang="zh-CN" dirty="0" smtClean="0"/>
              <a:t>Discover </a:t>
            </a:r>
            <a:r>
              <a:rPr lang="en-US" altLang="zh-CN" dirty="0"/>
              <a:t>patterns within the diabetes mellitus </a:t>
            </a:r>
            <a:r>
              <a:rPr lang="en-US" altLang="zh-CN" dirty="0" smtClean="0"/>
              <a:t>population: clustering methods</a:t>
            </a:r>
          </a:p>
          <a:p>
            <a:pPr indent="-720000">
              <a:buFont typeface="Wingdings" panose="05000000000000000000" pitchFamily="2" charset="2"/>
              <a:buChar char="Ø"/>
            </a:pPr>
            <a:r>
              <a:rPr lang="en-US" altLang="zh-CN" sz="2500" dirty="0"/>
              <a:t>Principal Component Analysis (PCA) and Linear Discriminant Analysis (LDA)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789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NMF </a:t>
                </a:r>
                <a:r>
                  <a:rPr lang="en-US" altLang="zh-CN" sz="2800" dirty="0" smtClean="0"/>
                  <a:t>method: matrix </a:t>
                </a:r>
                <a:r>
                  <a:rPr lang="en-US" altLang="zh-CN" sz="2800" i="1" dirty="0" smtClean="0"/>
                  <a:t>X </a:t>
                </a:r>
                <a:r>
                  <a:rPr lang="en-US" altLang="zh-CN" sz="2800" dirty="0" smtClean="0"/>
                  <a:t>(whose </a:t>
                </a:r>
                <a:r>
                  <a:rPr lang="en-US" altLang="zh-CN" sz="2800" i="1" dirty="0"/>
                  <a:t>p </a:t>
                </a:r>
                <a:r>
                  <a:rPr lang="en-US" altLang="zh-CN" sz="2800" dirty="0"/>
                  <a:t>rows are </a:t>
                </a:r>
                <a:r>
                  <a:rPr lang="en-US" altLang="zh-CN" sz="2800" dirty="0" smtClean="0"/>
                  <a:t>features, </a:t>
                </a:r>
                <a:r>
                  <a:rPr lang="en-US" altLang="zh-CN" sz="2800" dirty="0"/>
                  <a:t>and </a:t>
                </a:r>
                <a:r>
                  <a:rPr lang="en-US" altLang="zh-CN" sz="2800" i="1" dirty="0"/>
                  <a:t>s </a:t>
                </a:r>
                <a:r>
                  <a:rPr lang="en-US" altLang="zh-CN" sz="2800" dirty="0"/>
                  <a:t>columns are </a:t>
                </a:r>
                <a:r>
                  <a:rPr lang="en-US" altLang="zh-CN" sz="2800" dirty="0" smtClean="0"/>
                  <a:t>samples)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800" dirty="0" smtClean="0"/>
                  <a:t> product </a:t>
                </a:r>
                <a:r>
                  <a:rPr lang="en-US" altLang="zh-CN" sz="2800" dirty="0"/>
                  <a:t>of </a:t>
                </a:r>
                <a:r>
                  <a:rPr lang="en-US" altLang="zh-CN" sz="2800" i="1" dirty="0"/>
                  <a:t>p 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k </a:t>
                </a:r>
                <a:r>
                  <a:rPr lang="en-US" altLang="zh-CN" sz="2800" dirty="0"/>
                  <a:t>and </a:t>
                </a:r>
                <a:r>
                  <a:rPr lang="en-US" altLang="zh-CN" sz="2800" i="1" dirty="0"/>
                  <a:t>k 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s </a:t>
                </a:r>
                <a:r>
                  <a:rPr lang="en-US" altLang="zh-CN" sz="2800" dirty="0"/>
                  <a:t>non-negative matrices, 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for </a:t>
                </a:r>
                <a:r>
                  <a:rPr lang="en-US" altLang="zh-CN" sz="2800" dirty="0"/>
                  <a:t>an appropriately chosen “degree” </a:t>
                </a:r>
                <a:r>
                  <a:rPr lang="en-US" altLang="zh-CN" sz="2800" i="1" dirty="0"/>
                  <a:t>k</a:t>
                </a:r>
                <a:r>
                  <a:rPr lang="en-US" altLang="zh-CN" sz="2800" dirty="0"/>
                  <a:t>, usually relatively small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860" t="-1467" r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62" y="3752253"/>
            <a:ext cx="3174191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47" y="4284023"/>
            <a:ext cx="5303853" cy="106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/>
          <p:nvPr/>
        </p:nvSpPr>
        <p:spPr>
          <a:xfrm>
            <a:off x="7058025" y="6553200"/>
            <a:ext cx="2085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gency FB" panose="020B0503020202020204" pitchFamily="34" charset="0"/>
              </a:rPr>
              <a:t>Lee and </a:t>
            </a:r>
            <a:r>
              <a:rPr lang="en-US" sz="1350" dirty="0" err="1">
                <a:latin typeface="Agency FB" panose="020B0503020202020204" pitchFamily="34" charset="0"/>
              </a:rPr>
              <a:t>Seung</a:t>
            </a:r>
            <a:r>
              <a:rPr lang="en-US" sz="1350" dirty="0">
                <a:latin typeface="Agency FB" panose="020B0503020202020204" pitchFamily="34" charset="0"/>
              </a:rPr>
              <a:t>, 1999, </a:t>
            </a:r>
            <a:r>
              <a:rPr lang="en-US" sz="1350" dirty="0" smtClean="0">
                <a:latin typeface="Agency FB" panose="020B0503020202020204" pitchFamily="34" charset="0"/>
              </a:rPr>
              <a:t>Nature</a:t>
            </a:r>
            <a:endParaRPr lang="en-US" sz="135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07" y="5614876"/>
            <a:ext cx="1371600" cy="91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43" y="5630577"/>
            <a:ext cx="2514600" cy="92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/>
              <p:cNvSpPr txBox="1"/>
              <p:nvPr/>
            </p:nvSpPr>
            <p:spPr>
              <a:xfrm>
                <a:off x="5346607" y="5927398"/>
                <a:ext cx="400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07" y="5927398"/>
                <a:ext cx="40005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1304 documents, from 296 patients. Each patient has about 3-5 medical documents.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05921"/>
            <a:ext cx="6041490" cy="38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total number of patients:  296</a:t>
            </a:r>
          </a:p>
          <a:p>
            <a:r>
              <a:rPr lang="en-US" altLang="zh-CN" dirty="0" smtClean="0"/>
              <a:t> total number of features: 39</a:t>
            </a:r>
            <a:endParaRPr lang="zh-CN" altLang="en-US" dirty="0"/>
          </a:p>
        </p:txBody>
      </p:sp>
      <p:pic>
        <p:nvPicPr>
          <p:cNvPr id="4" name="Picture 9" descr="C:\Users\yling\AppData\Roaming\Tencent\Users\1192475705\QQ\WinTemp\RichOle\6UEKS3I7STVVH(DYH$ENBJ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" y="2590799"/>
            <a:ext cx="7775448" cy="2898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7239000" y="5638800"/>
            <a:ext cx="1678815" cy="749571"/>
            <a:chOff x="7051040" y="5944361"/>
            <a:chExt cx="1678815" cy="749571"/>
          </a:xfrm>
        </p:grpSpPr>
        <p:grpSp>
          <p:nvGrpSpPr>
            <p:cNvPr id="5" name="Group 23"/>
            <p:cNvGrpSpPr/>
            <p:nvPr/>
          </p:nvGrpSpPr>
          <p:grpSpPr>
            <a:xfrm rot="16200000">
              <a:off x="7694930" y="5704078"/>
              <a:ext cx="237490" cy="996950"/>
              <a:chOff x="0" y="0"/>
              <a:chExt cx="237506" cy="480950"/>
            </a:xfrm>
          </p:grpSpPr>
          <p:pic>
            <p:nvPicPr>
              <p:cNvPr id="6" name="Picture 18" descr="C:\Users\yling\AppData\Roaming\Tencent\Users\1192475705\QQ\WinTemp\RichOle\}1}QFFKS][VW8OODO]GP5`I.jp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8753" cy="480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Arrow Connector 22"/>
              <p:cNvCxnSpPr/>
              <p:nvPr/>
            </p:nvCxnSpPr>
            <p:spPr>
              <a:xfrm>
                <a:off x="237506" y="148441"/>
                <a:ext cx="0" cy="24257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7051040" y="5944361"/>
              <a:ext cx="528320" cy="246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8201535" y="5944361"/>
              <a:ext cx="528320" cy="2463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83727" y="6324600"/>
              <a:ext cx="8458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Weight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illustration of NMF and results (k=2)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1" y="1447800"/>
            <a:ext cx="8246629" cy="47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1569</TotalTime>
  <Words>491</Words>
  <Application>Microsoft Office PowerPoint</Application>
  <PresentationFormat>全屏显示(4:3)</PresentationFormat>
  <Paragraphs>62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Georgia (正文)</vt:lpstr>
      <vt:lpstr>方正舒体</vt:lpstr>
      <vt:lpstr>宋体</vt:lpstr>
      <vt:lpstr>Agency FB</vt:lpstr>
      <vt:lpstr>Calibri</vt:lpstr>
      <vt:lpstr>Cambria Math</vt:lpstr>
      <vt:lpstr>Georgia</vt:lpstr>
      <vt:lpstr>Times New Roman</vt:lpstr>
      <vt:lpstr>Wingdings</vt:lpstr>
      <vt:lpstr>Wingdings 2</vt:lpstr>
      <vt:lpstr>Civic</vt:lpstr>
      <vt:lpstr>Data Exploration and Visualization of Risk Factors for Heart Disease from Medical Documents Using Non-Negative Matrix Factorization (NMF)</vt:lpstr>
      <vt:lpstr>Content</vt:lpstr>
      <vt:lpstr>Background</vt:lpstr>
      <vt:lpstr>Background</vt:lpstr>
      <vt:lpstr>Background</vt:lpstr>
      <vt:lpstr>Approach</vt:lpstr>
      <vt:lpstr>Datasets</vt:lpstr>
      <vt:lpstr>Datasets</vt:lpstr>
      <vt:lpstr>An illustration of NMF and results (k=2)</vt:lpstr>
      <vt:lpstr>An illustration of NMF and results (k=2)</vt:lpstr>
      <vt:lpstr>How to chose K</vt:lpstr>
      <vt:lpstr>An illustration of results (k=4)</vt:lpstr>
      <vt:lpstr>Evaluation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kLog</dc:title>
  <dc:creator>Yuan Ling</dc:creator>
  <cp:lastModifiedBy>Erica Ling</cp:lastModifiedBy>
  <cp:revision>228</cp:revision>
  <dcterms:created xsi:type="dcterms:W3CDTF">2006-08-16T00:00:00Z</dcterms:created>
  <dcterms:modified xsi:type="dcterms:W3CDTF">2014-11-14T20:45:11Z</dcterms:modified>
</cp:coreProperties>
</file>