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C9C"/>
    <a:srgbClr val="A4239F"/>
    <a:srgbClr val="66167B"/>
    <a:srgbClr val="262553"/>
    <a:srgbClr val="000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CF26-24F9-A44E-8C43-8023FA6C5B63}" type="datetimeFigureOut">
              <a:rPr lang="en-US" smtClean="0"/>
              <a:t>14/11/2014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75444-6E22-0049-A355-7EB70EBC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29" y="1493370"/>
            <a:ext cx="8428808" cy="192564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53"/>
                </a:solidFill>
              </a:rPr>
              <a:t>A Hybrid System for Automatic De-identification in Patient Discharge </a:t>
            </a:r>
            <a:r>
              <a:rPr lang="en-US" sz="4000" b="1" dirty="0" smtClean="0">
                <a:solidFill>
                  <a:srgbClr val="262553"/>
                </a:solidFill>
              </a:rPr>
              <a:t>Summaries</a:t>
            </a:r>
            <a:endParaRPr lang="en-US" sz="4000" b="1" dirty="0">
              <a:solidFill>
                <a:srgbClr val="26255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199"/>
            <a:ext cx="6945567" cy="2408297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Hui</a:t>
            </a:r>
            <a:r>
              <a:rPr lang="en-US" sz="2800" dirty="0" smtClean="0">
                <a:solidFill>
                  <a:srgbClr val="FF0000"/>
                </a:solidFill>
              </a:rPr>
              <a:t> Yang</a:t>
            </a:r>
            <a:r>
              <a:rPr lang="en-US" sz="2800" dirty="0" smtClean="0">
                <a:solidFill>
                  <a:schemeClr val="tx1"/>
                </a:solidFill>
              </a:rPr>
              <a:t>, Jonathan Garibaldi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Advanced Data Analysis Center (ADAC)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University of Nottingham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United Kingdom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1734" y="47732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23" y="0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" y="80268"/>
            <a:ext cx="7434671" cy="78791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53"/>
                </a:solidFill>
              </a:rPr>
              <a:t>Method (3)</a:t>
            </a:r>
            <a:endParaRPr lang="en-US" sz="4000" b="1" dirty="0">
              <a:solidFill>
                <a:srgbClr val="0000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0048"/>
            <a:ext cx="8229600" cy="543597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Post-processing (cont.) 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90"/>
                </a:solidFill>
              </a:rPr>
              <a:t>Extension  of trusted PHI terms by co-reference relations </a:t>
            </a:r>
          </a:p>
          <a:p>
            <a:pPr marL="857250" lvl="2" indent="0">
              <a:buNone/>
            </a:pPr>
            <a:r>
              <a:rPr lang="en-US" sz="2000" dirty="0" smtClean="0"/>
              <a:t>- </a:t>
            </a:r>
            <a:r>
              <a:rPr lang="en-US" sz="2000" i="1" dirty="0" smtClean="0"/>
              <a:t>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dirty="0"/>
              <a:t>‘</a:t>
            </a:r>
            <a:r>
              <a:rPr lang="en-US" sz="2000" i="1" dirty="0"/>
              <a:t>Harlan Valdez</a:t>
            </a:r>
            <a:r>
              <a:rPr lang="en-US" sz="2000" dirty="0"/>
              <a:t>’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{‘</a:t>
            </a:r>
            <a:r>
              <a:rPr lang="en-US" sz="2000" i="1" dirty="0"/>
              <a:t>Harlan Valdez</a:t>
            </a:r>
            <a:r>
              <a:rPr lang="en-US" sz="2000" dirty="0"/>
              <a:t>’, ‘</a:t>
            </a:r>
            <a:r>
              <a:rPr lang="en-US" sz="2000" i="1" dirty="0"/>
              <a:t>Valdez, Harlan</a:t>
            </a:r>
            <a:r>
              <a:rPr lang="en-US" sz="2000" dirty="0"/>
              <a:t>’, ‘</a:t>
            </a:r>
            <a:r>
              <a:rPr lang="en-US" sz="2000" i="1" dirty="0"/>
              <a:t>H. Valdez</a:t>
            </a:r>
            <a:r>
              <a:rPr lang="en-US" sz="2000" dirty="0"/>
              <a:t>’, ‘</a:t>
            </a:r>
            <a:r>
              <a:rPr lang="en-US" sz="2000" i="1" dirty="0"/>
              <a:t>Valdez</a:t>
            </a:r>
            <a:r>
              <a:rPr lang="en-US" sz="2000" dirty="0"/>
              <a:t>’}</a:t>
            </a:r>
            <a:r>
              <a:rPr lang="en-GB" sz="2000" dirty="0" smtClean="0">
                <a:effectLst/>
              </a:rPr>
              <a:t> [*</a:t>
            </a:r>
            <a:r>
              <a:rPr lang="en-GB" sz="2000" dirty="0" smtClean="0">
                <a:solidFill>
                  <a:srgbClr val="0000FF"/>
                </a:solidFill>
                <a:effectLst/>
              </a:rPr>
              <a:t>NAME</a:t>
            </a:r>
            <a:r>
              <a:rPr lang="en-GB" sz="2000" dirty="0" smtClean="0">
                <a:effectLst/>
              </a:rPr>
              <a:t>]</a:t>
            </a:r>
          </a:p>
          <a:p>
            <a:pPr marL="857250" lvl="2" indent="0">
              <a:buNone/>
            </a:pPr>
            <a:r>
              <a:rPr lang="en-US" sz="2000" i="1" dirty="0" smtClean="0"/>
              <a:t>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dirty="0"/>
              <a:t>‘</a:t>
            </a:r>
            <a:r>
              <a:rPr lang="en-US" sz="2000" i="1" dirty="0"/>
              <a:t>Atlantic North Rehabilitation Center</a:t>
            </a:r>
            <a:r>
              <a:rPr lang="en-US" sz="2000" dirty="0"/>
              <a:t>’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{‘</a:t>
            </a:r>
            <a:r>
              <a:rPr lang="en-US" sz="2000" i="1" dirty="0"/>
              <a:t>Atlantic North Rehabilitation Center</a:t>
            </a:r>
            <a:r>
              <a:rPr lang="en-US" sz="2000" dirty="0"/>
              <a:t>’, ‘</a:t>
            </a:r>
            <a:r>
              <a:rPr lang="en-US" sz="2000" i="1" dirty="0"/>
              <a:t>Atlantic North Rehabilitation</a:t>
            </a:r>
            <a:r>
              <a:rPr lang="en-US" sz="2000" dirty="0"/>
              <a:t>’, ‘</a:t>
            </a:r>
            <a:r>
              <a:rPr lang="en-US" sz="2000" i="1" dirty="0"/>
              <a:t>Atlantic North</a:t>
            </a:r>
            <a:r>
              <a:rPr lang="en-US" sz="2000" dirty="0"/>
              <a:t>’, ‘</a:t>
            </a:r>
            <a:r>
              <a:rPr lang="en-US" sz="2000" i="1" dirty="0"/>
              <a:t>ANRC</a:t>
            </a:r>
            <a:r>
              <a:rPr lang="en-US" sz="2000" dirty="0"/>
              <a:t>’}</a:t>
            </a:r>
            <a:r>
              <a:rPr lang="en-GB" sz="2000" dirty="0" smtClean="0">
                <a:effectLst/>
              </a:rPr>
              <a:t> [*</a:t>
            </a:r>
            <a:r>
              <a:rPr lang="en-GB" sz="2000" dirty="0" smtClean="0">
                <a:solidFill>
                  <a:srgbClr val="0000FF"/>
                </a:solidFill>
                <a:effectLst/>
              </a:rPr>
              <a:t>HOSPITAL</a:t>
            </a:r>
            <a:r>
              <a:rPr lang="en-GB" sz="2000" dirty="0" smtClean="0">
                <a:effectLst/>
              </a:rPr>
              <a:t>]</a:t>
            </a:r>
            <a:endParaRPr lang="en-US" sz="2000" i="1" dirty="0" smtClean="0"/>
          </a:p>
          <a:p>
            <a:pPr lvl="1">
              <a:buFont typeface="Wingdings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b="1" dirty="0" smtClean="0">
                <a:solidFill>
                  <a:srgbClr val="000090"/>
                </a:solidFill>
              </a:rPr>
              <a:t>Find more potential candidates using trusted PHI terms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- </a:t>
            </a:r>
            <a:r>
              <a:rPr lang="en-US" sz="2000" u="sng" dirty="0" smtClean="0">
                <a:solidFill>
                  <a:srgbClr val="000000"/>
                </a:solidFill>
              </a:rPr>
              <a:t>Strategy I</a:t>
            </a:r>
            <a:r>
              <a:rPr lang="en-US" sz="2000" dirty="0" smtClean="0">
                <a:solidFill>
                  <a:srgbClr val="000000"/>
                </a:solidFill>
              </a:rPr>
              <a:t>: find missed terms in the same document </a:t>
            </a:r>
          </a:p>
          <a:p>
            <a:pPr marL="857250" lvl="2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- </a:t>
            </a:r>
            <a:r>
              <a:rPr lang="en-US" sz="2000" u="sng" dirty="0" smtClean="0">
                <a:solidFill>
                  <a:srgbClr val="000000"/>
                </a:solidFill>
              </a:rPr>
              <a:t>Strategy II</a:t>
            </a:r>
            <a:r>
              <a:rPr lang="en-US" sz="2000" dirty="0" smtClean="0">
                <a:solidFill>
                  <a:srgbClr val="000000"/>
                </a:solidFill>
              </a:rPr>
              <a:t>: find more terms in other </a:t>
            </a:r>
            <a:r>
              <a:rPr lang="en-US" sz="2000" i="1" dirty="0" smtClean="0">
                <a:solidFill>
                  <a:srgbClr val="0000FF"/>
                </a:solidFill>
              </a:rPr>
              <a:t>timeline</a:t>
            </a:r>
            <a:r>
              <a:rPr lang="en-US" sz="2000" dirty="0" smtClean="0">
                <a:solidFill>
                  <a:srgbClr val="000000"/>
                </a:solidFill>
              </a:rPr>
              <a:t> documents with relation to the same patient </a:t>
            </a:r>
            <a:endParaRPr lang="en-US" sz="2000" b="1" dirty="0" smtClean="0"/>
          </a:p>
        </p:txBody>
      </p:sp>
      <p:pic>
        <p:nvPicPr>
          <p:cNvPr id="4" name="Picture 3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4" y="9804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2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53"/>
                </a:solidFill>
              </a:rPr>
              <a:t>Performance of PHI Categories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45244"/>
              </p:ext>
            </p:extLst>
          </p:nvPr>
        </p:nvGraphicFramePr>
        <p:xfrm>
          <a:off x="323970" y="1600201"/>
          <a:ext cx="8440584" cy="40883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44975"/>
                <a:gridCol w="1169604"/>
                <a:gridCol w="1285995"/>
                <a:gridCol w="1013339"/>
                <a:gridCol w="1115075"/>
                <a:gridCol w="1205798"/>
                <a:gridCol w="1205798"/>
              </a:tblGrid>
              <a:tr h="45426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#Predicted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45426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0.9764</a:t>
                      </a:r>
                      <a:endParaRPr lang="en-US" dirty="0"/>
                    </a:p>
                  </a:txBody>
                  <a:tcPr/>
                </a:tc>
              </a:tr>
              <a:tr h="45426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0.9424</a:t>
                      </a:r>
                      <a:endParaRPr lang="en-US" dirty="0"/>
                    </a:p>
                  </a:txBody>
                  <a:tcPr/>
                </a:tc>
              </a:tr>
              <a:tr h="45426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0.7612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A4239F"/>
                          </a:solidFill>
                        </a:rPr>
                        <a:t>0.8273</a:t>
                      </a:r>
                      <a:endParaRPr lang="en-US" dirty="0">
                        <a:solidFill>
                          <a:srgbClr val="A4239F"/>
                        </a:solidFill>
                      </a:endParaRPr>
                    </a:p>
                  </a:txBody>
                  <a:tcPr/>
                </a:tc>
              </a:tr>
              <a:tr h="45426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0.9477</a:t>
                      </a:r>
                      <a:endParaRPr lang="en-US" dirty="0"/>
                    </a:p>
                  </a:txBody>
                  <a:tcPr/>
                </a:tc>
              </a:tr>
              <a:tr h="45426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0.9272</a:t>
                      </a:r>
                      <a:endParaRPr lang="en-US" dirty="0"/>
                    </a:p>
                  </a:txBody>
                  <a:tcPr/>
                </a:tc>
              </a:tr>
              <a:tr h="45426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0.9437</a:t>
                      </a:r>
                      <a:endParaRPr lang="en-US" dirty="0"/>
                    </a:p>
                  </a:txBody>
                  <a:tcPr/>
                </a:tc>
              </a:tr>
              <a:tr h="45426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0.5978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167B"/>
                          </a:solidFill>
                        </a:rPr>
                        <a:t>0.6881</a:t>
                      </a:r>
                      <a:endParaRPr lang="en-US" dirty="0">
                        <a:solidFill>
                          <a:srgbClr val="66167B"/>
                        </a:solidFill>
                      </a:endParaRPr>
                    </a:p>
                  </a:txBody>
                  <a:tcPr/>
                </a:tc>
              </a:tr>
              <a:tr h="45426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93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270"/>
            <a:ext cx="8229600" cy="73608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53"/>
                </a:solidFill>
              </a:rPr>
              <a:t>Performance of PHI Sub-categories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82211"/>
              </p:ext>
            </p:extLst>
          </p:nvPr>
        </p:nvGraphicFramePr>
        <p:xfrm>
          <a:off x="246219" y="790436"/>
          <a:ext cx="8643737" cy="565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467"/>
                <a:gridCol w="1290976"/>
                <a:gridCol w="1088533"/>
                <a:gridCol w="1192203"/>
                <a:gridCol w="945987"/>
                <a:gridCol w="971904"/>
                <a:gridCol w="1075574"/>
                <a:gridCol w="998093"/>
              </a:tblGrid>
              <a:tr h="6627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Sub-category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#Predicted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#Correct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F-score</a:t>
                      </a:r>
                      <a:endParaRPr lang="en-US" sz="1600" dirty="0"/>
                    </a:p>
                  </a:txBody>
                  <a:tcPr/>
                </a:tc>
              </a:tr>
              <a:tr h="3484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4,980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4,877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4,812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0.9867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0.9663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0.9764</a:t>
                      </a:r>
                      <a:endParaRPr lang="en-US" sz="1200" dirty="0"/>
                    </a:p>
                  </a:txBody>
                  <a:tcPr/>
                </a:tc>
              </a:tr>
              <a:tr h="7040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Doctor</a:t>
                      </a:r>
                    </a:p>
                    <a:p>
                      <a:r>
                        <a:rPr lang="en-US" sz="1200" dirty="0" smtClean="0"/>
                        <a:t>Patient</a:t>
                      </a:r>
                    </a:p>
                    <a:p>
                      <a:r>
                        <a:rPr lang="en-US" sz="1200" dirty="0" smtClean="0"/>
                        <a:t>User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1,912</a:t>
                      </a:r>
                    </a:p>
                    <a:p>
                      <a:r>
                        <a:rPr lang="en-US" sz="1200" dirty="0" smtClean="0"/>
                        <a:t>879</a:t>
                      </a:r>
                    </a:p>
                    <a:p>
                      <a:r>
                        <a:rPr lang="en-US" sz="1200" dirty="0" smtClean="0"/>
                        <a:t>92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1,808</a:t>
                      </a:r>
                    </a:p>
                    <a:p>
                      <a:r>
                        <a:rPr lang="en-US" sz="1200" dirty="0" smtClean="0"/>
                        <a:t>830</a:t>
                      </a:r>
                    </a:p>
                    <a:p>
                      <a:r>
                        <a:rPr lang="en-US" sz="1200" dirty="0" smtClean="0"/>
                        <a:t>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1,758</a:t>
                      </a:r>
                    </a:p>
                    <a:p>
                      <a:r>
                        <a:rPr lang="en-US" sz="1200" dirty="0" smtClean="0"/>
                        <a:t>797</a:t>
                      </a:r>
                    </a:p>
                    <a:p>
                      <a:r>
                        <a:rPr lang="en-US" sz="1200" dirty="0" smtClean="0"/>
                        <a:t>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0.9723</a:t>
                      </a:r>
                    </a:p>
                    <a:p>
                      <a:r>
                        <a:rPr lang="en-US" sz="1200" dirty="0" smtClean="0"/>
                        <a:t>0.9602</a:t>
                      </a:r>
                    </a:p>
                    <a:p>
                      <a:r>
                        <a:rPr lang="en-US" sz="1200" dirty="0" smtClean="0"/>
                        <a:t>1.0000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0.9195</a:t>
                      </a:r>
                    </a:p>
                    <a:p>
                      <a:r>
                        <a:rPr lang="en-US" sz="1200" dirty="0" smtClean="0"/>
                        <a:t>0.9067</a:t>
                      </a:r>
                    </a:p>
                    <a:p>
                      <a:r>
                        <a:rPr lang="en-US" sz="1200" dirty="0" smtClean="0"/>
                        <a:t>0.9665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0.9452</a:t>
                      </a:r>
                    </a:p>
                    <a:p>
                      <a:r>
                        <a:rPr lang="en-US" sz="1200" dirty="0" smtClean="0"/>
                        <a:t>0.9327</a:t>
                      </a:r>
                    </a:p>
                    <a:p>
                      <a:r>
                        <a:rPr lang="en-US" sz="1200" dirty="0" smtClean="0"/>
                        <a:t>0.9778</a:t>
                      </a:r>
                      <a:endParaRPr lang="en-US" sz="1200" dirty="0"/>
                    </a:p>
                  </a:txBody>
                  <a:tcPr/>
                </a:tc>
              </a:tr>
              <a:tr h="3110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0.9712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0.9254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0.9477</a:t>
                      </a:r>
                      <a:endParaRPr lang="en-US" sz="1200" dirty="0"/>
                    </a:p>
                  </a:txBody>
                  <a:tcPr/>
                </a:tc>
              </a:tr>
              <a:tr h="7216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</a:p>
                    <a:p>
                      <a:r>
                        <a:rPr lang="en-US" sz="1200" dirty="0" smtClean="0"/>
                        <a:t>Fax</a:t>
                      </a:r>
                    </a:p>
                    <a:p>
                      <a:r>
                        <a:rPr lang="en-US" sz="1200" dirty="0" smtClean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215</a:t>
                      </a:r>
                    </a:p>
                    <a:p>
                      <a:r>
                        <a:rPr lang="en-US" sz="1200" dirty="0" smtClean="0"/>
                        <a:t>2</a:t>
                      </a:r>
                    </a:p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203</a:t>
                      </a:r>
                    </a:p>
                    <a:p>
                      <a:r>
                        <a:rPr lang="en-US" sz="1200" dirty="0" smtClean="0"/>
                        <a:t>2</a:t>
                      </a:r>
                    </a:p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</a:t>
                      </a:r>
                    </a:p>
                    <a:p>
                      <a:r>
                        <a:rPr lang="en-US" sz="1200" dirty="0" smtClean="0"/>
                        <a:t>1</a:t>
                      </a:r>
                    </a:p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0.9803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0.5000</a:t>
                      </a:r>
                    </a:p>
                    <a:p>
                      <a:r>
                        <a:rPr lang="en-US" sz="1200" dirty="0" smtClean="0"/>
                        <a:t>1.0000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0.9256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0.5000</a:t>
                      </a:r>
                    </a:p>
                    <a:p>
                      <a:r>
                        <a:rPr lang="en-US" sz="1200" dirty="0" smtClean="0"/>
                        <a:t>1.0000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0.9522</a:t>
                      </a:r>
                    </a:p>
                    <a:p>
                      <a:r>
                        <a:rPr lang="en-US" sz="1200" dirty="0" smtClean="0">
                          <a:solidFill>
                            <a:srgbClr val="A4239F"/>
                          </a:solidFill>
                        </a:rPr>
                        <a:t>0.5000</a:t>
                      </a:r>
                    </a:p>
                    <a:p>
                      <a:r>
                        <a:rPr lang="en-US" sz="1200" dirty="0" smtClean="0"/>
                        <a:t>1.0000</a:t>
                      </a:r>
                      <a:endParaRPr lang="en-US" sz="1200" dirty="0"/>
                    </a:p>
                  </a:txBody>
                  <a:tcPr/>
                </a:tc>
              </a:tr>
              <a:tr h="7248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Medical Record</a:t>
                      </a:r>
                    </a:p>
                    <a:p>
                      <a:r>
                        <a:rPr lang="en-US" sz="1200" dirty="0" err="1" smtClean="0"/>
                        <a:t>IDNum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422</a:t>
                      </a:r>
                    </a:p>
                    <a:p>
                      <a:r>
                        <a:rPr lang="en-US" sz="1200" dirty="0" smtClean="0"/>
                        <a:t>195</a:t>
                      </a:r>
                    </a:p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427</a:t>
                      </a:r>
                    </a:p>
                    <a:p>
                      <a:r>
                        <a:rPr lang="en-US" sz="1200" dirty="0" smtClean="0"/>
                        <a:t>182</a:t>
                      </a:r>
                    </a:p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412</a:t>
                      </a:r>
                    </a:p>
                    <a:p>
                      <a:r>
                        <a:rPr lang="en-US" sz="1200" dirty="0" smtClean="0"/>
                        <a:t>158</a:t>
                      </a:r>
                    </a:p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0.9649</a:t>
                      </a:r>
                    </a:p>
                    <a:p>
                      <a:r>
                        <a:rPr lang="en-US" sz="1200" dirty="0" smtClean="0"/>
                        <a:t>0.8681</a:t>
                      </a:r>
                    </a:p>
                    <a:p>
                      <a:r>
                        <a:rPr lang="en-US" sz="1200" dirty="0" smtClean="0"/>
                        <a:t>1.0000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0.9763</a:t>
                      </a:r>
                    </a:p>
                    <a:p>
                      <a:r>
                        <a:rPr lang="en-US" sz="1200" dirty="0" smtClean="0"/>
                        <a:t>0.8103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0.3750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0.9706</a:t>
                      </a:r>
                    </a:p>
                    <a:p>
                      <a:r>
                        <a:rPr lang="en-US" sz="1200" dirty="0" smtClean="0"/>
                        <a:t>0.8382</a:t>
                      </a:r>
                    </a:p>
                    <a:p>
                      <a:r>
                        <a:rPr lang="en-US" sz="1200" dirty="0" smtClean="0">
                          <a:solidFill>
                            <a:srgbClr val="A4239F"/>
                          </a:solidFill>
                        </a:rPr>
                        <a:t>0.5455</a:t>
                      </a:r>
                      <a:endParaRPr lang="en-US" sz="1200" dirty="0">
                        <a:solidFill>
                          <a:srgbClr val="A4239F"/>
                        </a:solidFill>
                      </a:endParaRPr>
                    </a:p>
                  </a:txBody>
                  <a:tcPr/>
                </a:tc>
              </a:tr>
              <a:tr h="17098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Hospital</a:t>
                      </a:r>
                    </a:p>
                    <a:p>
                      <a:r>
                        <a:rPr lang="en-US" sz="1200" dirty="0" smtClean="0"/>
                        <a:t>City</a:t>
                      </a:r>
                    </a:p>
                    <a:p>
                      <a:r>
                        <a:rPr lang="en-US" sz="1200" dirty="0" smtClean="0"/>
                        <a:t>State</a:t>
                      </a:r>
                    </a:p>
                    <a:p>
                      <a:r>
                        <a:rPr lang="en-US" sz="1200" dirty="0" smtClean="0"/>
                        <a:t>Street</a:t>
                      </a:r>
                    </a:p>
                    <a:p>
                      <a:r>
                        <a:rPr lang="en-US" sz="1200" dirty="0" smtClean="0"/>
                        <a:t>Zip</a:t>
                      </a:r>
                    </a:p>
                    <a:p>
                      <a:r>
                        <a:rPr lang="en-US" sz="1200" dirty="0" smtClean="0"/>
                        <a:t>Organization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Country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Location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other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875</a:t>
                      </a:r>
                    </a:p>
                    <a:p>
                      <a:r>
                        <a:rPr lang="en-US" sz="1200" dirty="0" smtClean="0"/>
                        <a:t>260</a:t>
                      </a:r>
                    </a:p>
                    <a:p>
                      <a:r>
                        <a:rPr lang="en-US" sz="1200" dirty="0" smtClean="0"/>
                        <a:t>190</a:t>
                      </a:r>
                    </a:p>
                    <a:p>
                      <a:r>
                        <a:rPr lang="en-US" sz="1200" dirty="0" smtClean="0"/>
                        <a:t>136</a:t>
                      </a:r>
                    </a:p>
                    <a:p>
                      <a:r>
                        <a:rPr lang="en-US" sz="1200" dirty="0" smtClean="0"/>
                        <a:t>140</a:t>
                      </a:r>
                    </a:p>
                    <a:p>
                      <a:r>
                        <a:rPr lang="en-US" sz="1200" dirty="0" smtClean="0"/>
                        <a:t>82</a:t>
                      </a:r>
                    </a:p>
                    <a:p>
                      <a:r>
                        <a:rPr lang="en-US" sz="1200" dirty="0" smtClean="0"/>
                        <a:t>117</a:t>
                      </a:r>
                    </a:p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807</a:t>
                      </a:r>
                    </a:p>
                    <a:p>
                      <a:r>
                        <a:rPr lang="en-US" sz="1200" dirty="0" smtClean="0"/>
                        <a:t>214</a:t>
                      </a:r>
                    </a:p>
                    <a:p>
                      <a:r>
                        <a:rPr lang="en-US" sz="1200" dirty="0" smtClean="0"/>
                        <a:t>167</a:t>
                      </a:r>
                    </a:p>
                    <a:p>
                      <a:r>
                        <a:rPr lang="en-US" sz="1200" dirty="0" smtClean="0"/>
                        <a:t>134</a:t>
                      </a:r>
                    </a:p>
                    <a:p>
                      <a:r>
                        <a:rPr lang="en-US" sz="1200" dirty="0" smtClean="0"/>
                        <a:t>136</a:t>
                      </a:r>
                    </a:p>
                    <a:p>
                      <a:r>
                        <a:rPr lang="en-US" sz="1200" dirty="0" smtClean="0"/>
                        <a:t>35</a:t>
                      </a:r>
                    </a:p>
                    <a:p>
                      <a:r>
                        <a:rPr lang="en-US" sz="1200" dirty="0" smtClean="0"/>
                        <a:t>28</a:t>
                      </a:r>
                    </a:p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727</a:t>
                      </a:r>
                    </a:p>
                    <a:p>
                      <a:r>
                        <a:rPr lang="en-US" sz="1200" dirty="0" smtClean="0"/>
                        <a:t>184</a:t>
                      </a:r>
                    </a:p>
                    <a:p>
                      <a:r>
                        <a:rPr lang="en-US" sz="1200" dirty="0" smtClean="0"/>
                        <a:t>154</a:t>
                      </a:r>
                    </a:p>
                    <a:p>
                      <a:r>
                        <a:rPr lang="en-US" sz="1200" dirty="0" smtClean="0"/>
                        <a:t>132</a:t>
                      </a:r>
                    </a:p>
                    <a:p>
                      <a:r>
                        <a:rPr lang="en-US" sz="1200" dirty="0" smtClean="0"/>
                        <a:t>136</a:t>
                      </a:r>
                    </a:p>
                    <a:p>
                      <a:r>
                        <a:rPr lang="en-US" sz="1200" dirty="0" smtClean="0"/>
                        <a:t>25</a:t>
                      </a:r>
                    </a:p>
                    <a:p>
                      <a:r>
                        <a:rPr lang="en-US" sz="1200" dirty="0" smtClean="0"/>
                        <a:t>22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0.9009</a:t>
                      </a:r>
                    </a:p>
                    <a:p>
                      <a:r>
                        <a:rPr lang="en-US" sz="1200" dirty="0" smtClean="0"/>
                        <a:t>0.8598</a:t>
                      </a:r>
                    </a:p>
                    <a:p>
                      <a:r>
                        <a:rPr lang="en-US" sz="1200" dirty="0" smtClean="0"/>
                        <a:t>0.9222</a:t>
                      </a:r>
                    </a:p>
                    <a:p>
                      <a:r>
                        <a:rPr lang="en-US" sz="1200" dirty="0" smtClean="0"/>
                        <a:t>9.9851</a:t>
                      </a:r>
                    </a:p>
                    <a:p>
                      <a:r>
                        <a:rPr lang="en-US" sz="1200" dirty="0" smtClean="0"/>
                        <a:t>1.0000</a:t>
                      </a:r>
                    </a:p>
                    <a:p>
                      <a:r>
                        <a:rPr lang="en-US" sz="1200" dirty="0" smtClean="0"/>
                        <a:t>0.7143</a:t>
                      </a:r>
                    </a:p>
                    <a:p>
                      <a:r>
                        <a:rPr lang="en-US" sz="1200" dirty="0" smtClean="0"/>
                        <a:t>0.7857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0.0000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0.8309</a:t>
                      </a:r>
                    </a:p>
                    <a:p>
                      <a:r>
                        <a:rPr lang="en-US" sz="1200" dirty="0" smtClean="0"/>
                        <a:t>0.7077</a:t>
                      </a:r>
                    </a:p>
                    <a:p>
                      <a:r>
                        <a:rPr lang="en-US" sz="1200" dirty="0" smtClean="0"/>
                        <a:t>0.8105</a:t>
                      </a:r>
                    </a:p>
                    <a:p>
                      <a:r>
                        <a:rPr lang="en-US" sz="1200" dirty="0" smtClean="0"/>
                        <a:t>0.9706</a:t>
                      </a:r>
                    </a:p>
                    <a:p>
                      <a:r>
                        <a:rPr lang="en-US" sz="1200" dirty="0" smtClean="0"/>
                        <a:t>0.9714</a:t>
                      </a:r>
                    </a:p>
                    <a:p>
                      <a:r>
                        <a:rPr lang="en-US" sz="1200" dirty="0" smtClean="0"/>
                        <a:t>0.3049</a:t>
                      </a:r>
                    </a:p>
                    <a:p>
                      <a:r>
                        <a:rPr lang="en-US" sz="1200" dirty="0" smtClean="0"/>
                        <a:t>0.1880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0.0000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0.8644</a:t>
                      </a:r>
                    </a:p>
                    <a:p>
                      <a:r>
                        <a:rPr lang="en-US" sz="1200" dirty="0" smtClean="0"/>
                        <a:t>0.7764</a:t>
                      </a:r>
                    </a:p>
                    <a:p>
                      <a:r>
                        <a:rPr lang="en-US" sz="1200" dirty="0" smtClean="0"/>
                        <a:t>0.8627</a:t>
                      </a:r>
                    </a:p>
                    <a:p>
                      <a:r>
                        <a:rPr lang="en-US" sz="1200" dirty="0" smtClean="0"/>
                        <a:t>0.9778</a:t>
                      </a:r>
                    </a:p>
                    <a:p>
                      <a:r>
                        <a:rPr lang="en-US" sz="1200" dirty="0" smtClean="0"/>
                        <a:t>0.9855</a:t>
                      </a:r>
                    </a:p>
                    <a:p>
                      <a:r>
                        <a:rPr lang="en-US" sz="1200" dirty="0" smtClean="0">
                          <a:solidFill>
                            <a:srgbClr val="A4239F"/>
                          </a:solidFill>
                        </a:rPr>
                        <a:t>0.4274</a:t>
                      </a:r>
                    </a:p>
                    <a:p>
                      <a:r>
                        <a:rPr lang="en-US" sz="1200" dirty="0" smtClean="0">
                          <a:solidFill>
                            <a:srgbClr val="A4239F"/>
                          </a:solidFill>
                        </a:rPr>
                        <a:t>0.3034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0.0000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45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PROFESSION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Profession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0.8106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0.5978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A4239F"/>
                          </a:solidFill>
                        </a:rPr>
                        <a:t>0.6881</a:t>
                      </a:r>
                      <a:endParaRPr lang="en-US" sz="1200" dirty="0">
                        <a:solidFill>
                          <a:srgbClr val="A4239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96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" y="80268"/>
            <a:ext cx="7434671" cy="78791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53"/>
                </a:solidFill>
              </a:rPr>
              <a:t>Lessons learnt</a:t>
            </a:r>
            <a:endParaRPr lang="en-US" sz="4000" b="1" dirty="0">
              <a:solidFill>
                <a:srgbClr val="0000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174"/>
            <a:ext cx="8229600" cy="528684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q"/>
            </a:pPr>
            <a:r>
              <a:rPr lang="en-US" sz="2400" dirty="0" smtClean="0"/>
              <a:t> Generally, </a:t>
            </a:r>
            <a:r>
              <a:rPr lang="en-US" sz="2400" i="1" dirty="0" smtClean="0">
                <a:solidFill>
                  <a:srgbClr val="0000FF"/>
                </a:solidFill>
              </a:rPr>
              <a:t>ML-based approaches </a:t>
            </a:r>
            <a:r>
              <a:rPr lang="en-US" sz="2400" dirty="0" smtClean="0"/>
              <a:t>perform well when enough training instances are available.</a:t>
            </a:r>
          </a:p>
          <a:p>
            <a:pPr marL="457200" lvl="1" indent="0">
              <a:buNone/>
            </a:pPr>
            <a:endParaRPr lang="en-US" sz="400" dirty="0" smtClean="0"/>
          </a:p>
          <a:p>
            <a:pPr lvl="1"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Regular expression template patterns</a:t>
            </a:r>
            <a:r>
              <a:rPr lang="en-US" sz="2400" dirty="0" smtClean="0"/>
              <a:t>, when combined with other </a:t>
            </a:r>
            <a:r>
              <a:rPr lang="en-US" sz="2400" i="1" dirty="0" smtClean="0">
                <a:solidFill>
                  <a:srgbClr val="0000FF"/>
                </a:solidFill>
              </a:rPr>
              <a:t>orthographic features</a:t>
            </a:r>
            <a:r>
              <a:rPr lang="en-US" sz="2400" dirty="0" smtClean="0"/>
              <a:t>, can be effective in predicting well-formed PHI categories. </a:t>
            </a:r>
          </a:p>
          <a:p>
            <a:pPr marL="457200" lvl="1" indent="0">
              <a:buNone/>
            </a:pPr>
            <a:endParaRPr lang="en-US" sz="400" dirty="0" smtClean="0"/>
          </a:p>
          <a:p>
            <a:pPr lvl="1">
              <a:buFont typeface="Wingdings" charset="2"/>
              <a:buChar char="q"/>
            </a:pPr>
            <a:r>
              <a:rPr lang="en-US" sz="2400" b="1" dirty="0" smtClean="0"/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Lexicon</a:t>
            </a:r>
            <a:r>
              <a:rPr lang="en-US" sz="2400" i="1" dirty="0" smtClean="0">
                <a:solidFill>
                  <a:srgbClr val="0000FF"/>
                </a:solidFill>
              </a:rPr>
              <a:t>-</a:t>
            </a:r>
            <a:r>
              <a:rPr lang="en-US" sz="2400" i="1" dirty="0" smtClean="0">
                <a:solidFill>
                  <a:srgbClr val="0000FF"/>
                </a:solidFill>
              </a:rPr>
              <a:t>based </a:t>
            </a:r>
            <a:r>
              <a:rPr lang="en-US" sz="2400" i="1" smtClean="0">
                <a:solidFill>
                  <a:srgbClr val="0000FF"/>
                </a:solidFill>
              </a:rPr>
              <a:t>keyword spotting approaches </a:t>
            </a:r>
            <a:r>
              <a:rPr lang="en-US" sz="2400" dirty="0" smtClean="0"/>
              <a:t>still have difficulty in PHI categories with few instances</a:t>
            </a:r>
          </a:p>
          <a:p>
            <a:pPr marL="457200" lvl="1" indent="0">
              <a:buNone/>
            </a:pPr>
            <a:endParaRPr lang="en-US" sz="400" dirty="0" smtClean="0"/>
          </a:p>
          <a:p>
            <a:pPr lvl="1">
              <a:buFont typeface="Wingdings" charset="2"/>
              <a:buChar char="q"/>
            </a:pPr>
            <a:r>
              <a:rPr lang="en-US" sz="2400" b="1" dirty="0" smtClean="0"/>
              <a:t> </a:t>
            </a:r>
            <a:r>
              <a:rPr lang="en-US" sz="2400" dirty="0" smtClean="0"/>
              <a:t>The approaches to </a:t>
            </a:r>
            <a:r>
              <a:rPr lang="en-US" sz="2400" i="1" dirty="0" smtClean="0">
                <a:solidFill>
                  <a:srgbClr val="0000FF"/>
                </a:solidFill>
              </a:rPr>
              <a:t>ambiguity resolution </a:t>
            </a:r>
            <a:r>
              <a:rPr lang="en-US" sz="2400" dirty="0" smtClean="0"/>
              <a:t>need to improve</a:t>
            </a:r>
          </a:p>
          <a:p>
            <a:pPr lvl="2">
              <a:buFont typeface="Wingdings" charset="2"/>
              <a:buChar char="Ø"/>
            </a:pPr>
            <a:r>
              <a:rPr lang="en-US" sz="2000" dirty="0" smtClean="0"/>
              <a:t> Name: DOCTOR vs. PATIENT</a:t>
            </a:r>
          </a:p>
          <a:p>
            <a:pPr lvl="2">
              <a:buFont typeface="Wingdings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Short terms (e.g., Abbreviation)  vs. Non-PHI terms</a:t>
            </a:r>
          </a:p>
          <a:p>
            <a:pPr marL="914400" lvl="2" indent="0">
              <a:buNone/>
            </a:pPr>
            <a:endParaRPr lang="en-US" sz="400" dirty="0" smtClean="0"/>
          </a:p>
          <a:p>
            <a:pPr lvl="1"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Post-processing </a:t>
            </a:r>
            <a:r>
              <a:rPr lang="en-US" sz="2400" dirty="0" smtClean="0"/>
              <a:t>plays an important role in improving system performance, especially for Recall </a:t>
            </a:r>
          </a:p>
        </p:txBody>
      </p:sp>
      <p:pic>
        <p:nvPicPr>
          <p:cNvPr id="4" name="Picture 3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4" y="9804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4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" y="80268"/>
            <a:ext cx="7434671" cy="78791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53"/>
                </a:solidFill>
              </a:rPr>
              <a:t>The End</a:t>
            </a:r>
            <a:endParaRPr lang="en-US" sz="4000" b="1" dirty="0">
              <a:solidFill>
                <a:srgbClr val="0000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705"/>
            <a:ext cx="8229600" cy="419200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0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Acknowledgements: </a:t>
            </a:r>
          </a:p>
          <a:p>
            <a:pPr>
              <a:buNone/>
            </a:pPr>
            <a:endParaRPr lang="en-GB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GB" sz="2000" dirty="0" smtClean="0">
                <a:latin typeface="Arial" charset="0"/>
                <a:ea typeface="ＭＳ Ｐゴシック" charset="0"/>
                <a:cs typeface="ＭＳ Ｐゴシック" charset="0"/>
              </a:rPr>
              <a:t>     Funded through the Advanced Data Analysis Centre (ADAC), University of Nottingham, UK.</a:t>
            </a:r>
          </a:p>
          <a:p>
            <a:pPr>
              <a:buNone/>
            </a:pPr>
            <a:endParaRPr lang="en-GB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GB" sz="2000" dirty="0" smtClean="0">
                <a:latin typeface="Arial" charset="0"/>
                <a:ea typeface="ＭＳ Ｐゴシック" charset="0"/>
                <a:cs typeface="ＭＳ Ｐゴシック" charset="0"/>
              </a:rPr>
              <a:t>     Thank the i2b2 2014 challenge organization for providing invaluable clinical dataset and this research opportunity. 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  <p:pic>
        <p:nvPicPr>
          <p:cNvPr id="4" name="Picture 3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4" y="9804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3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" y="802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53"/>
                </a:solidFill>
              </a:rPr>
              <a:t>Outline</a:t>
            </a:r>
            <a:endParaRPr lang="en-US" b="1" dirty="0">
              <a:solidFill>
                <a:srgbClr val="0000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PHI Dataset of the Challenge Task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b="1" dirty="0" smtClean="0"/>
              <a:t>Related Research Issues in De-identification</a:t>
            </a:r>
          </a:p>
          <a:p>
            <a:pPr marL="0" indent="0">
              <a:buNone/>
            </a:pPr>
            <a:endParaRPr lang="en-US" sz="800" b="1" dirty="0" smtClean="0"/>
          </a:p>
          <a:p>
            <a:r>
              <a:rPr lang="en-US" b="1" dirty="0" smtClean="0"/>
              <a:t>Methods</a:t>
            </a:r>
          </a:p>
          <a:p>
            <a:pPr marL="0" indent="0">
              <a:buNone/>
            </a:pPr>
            <a:endParaRPr lang="en-US" sz="800" b="1" dirty="0" smtClean="0"/>
          </a:p>
          <a:p>
            <a:r>
              <a:rPr lang="en-US" b="1" dirty="0" smtClean="0"/>
              <a:t>Evaluation and Results </a:t>
            </a:r>
          </a:p>
          <a:p>
            <a:pPr marL="0" indent="0">
              <a:buNone/>
            </a:pPr>
            <a:endParaRPr lang="en-US" sz="800" b="1" dirty="0" smtClean="0"/>
          </a:p>
          <a:p>
            <a:r>
              <a:rPr lang="en-US" b="1" dirty="0" smtClean="0"/>
              <a:t>Lessons Learnt from the Task  </a:t>
            </a:r>
            <a:endParaRPr lang="en-US" b="1" dirty="0"/>
          </a:p>
        </p:txBody>
      </p:sp>
      <p:pic>
        <p:nvPicPr>
          <p:cNvPr id="4" name="Picture 3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4" y="9804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6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" y="802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53"/>
                </a:solidFill>
              </a:rPr>
              <a:t>Dataset (1)</a:t>
            </a:r>
            <a:endParaRPr lang="en-US" b="1" dirty="0">
              <a:solidFill>
                <a:srgbClr val="0000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8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De-identification Corpus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Total 1,304 medical records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790 </a:t>
            </a:r>
            <a:r>
              <a:rPr lang="en-US" sz="2000" dirty="0" smtClean="0"/>
              <a:t>for the training, </a:t>
            </a:r>
            <a:r>
              <a:rPr lang="en-US" sz="2000" dirty="0" smtClean="0">
                <a:solidFill>
                  <a:srgbClr val="FF0000"/>
                </a:solidFill>
              </a:rPr>
              <a:t>514 </a:t>
            </a:r>
            <a:r>
              <a:rPr lang="en-US" sz="2000" dirty="0" smtClean="0"/>
              <a:t>for the test </a:t>
            </a:r>
          </a:p>
          <a:p>
            <a:r>
              <a:rPr lang="en-US" sz="2800" b="1" dirty="0" smtClean="0"/>
              <a:t>PHI Categories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7 </a:t>
            </a:r>
            <a:r>
              <a:rPr lang="en-US" sz="2000" dirty="0" smtClean="0"/>
              <a:t>main Protected Health Information (PHI) categories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</a:t>
            </a:r>
            <a:r>
              <a:rPr lang="en-US" sz="2000" i="1" dirty="0" smtClean="0">
                <a:solidFill>
                  <a:srgbClr val="0000FF"/>
                </a:solidFill>
              </a:rPr>
              <a:t>DATE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NAME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AGE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CONTACT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ID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LOCATION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PROFESSION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25</a:t>
            </a:r>
            <a:r>
              <a:rPr lang="en-US" sz="2000" dirty="0" smtClean="0"/>
              <a:t> associated sub-categories </a:t>
            </a:r>
            <a:endParaRPr lang="en-US" sz="800" dirty="0" smtClean="0"/>
          </a:p>
          <a:p>
            <a:r>
              <a:rPr lang="en-US" sz="2800" b="1" dirty="0" smtClean="0"/>
              <a:t>Time Series Feature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Each Patient: 3-5 records with different DCTs</a:t>
            </a:r>
          </a:p>
          <a:p>
            <a:pPr lvl="1">
              <a:buFont typeface="Wingdings" charset="2"/>
              <a:buChar char="q"/>
            </a:pPr>
            <a:r>
              <a:rPr lang="en-US" sz="2000" b="1" u="sng" dirty="0" smtClean="0"/>
              <a:t>E.g.</a:t>
            </a:r>
            <a:r>
              <a:rPr lang="en-US" sz="2000" dirty="0" smtClean="0"/>
              <a:t>   </a:t>
            </a:r>
            <a:r>
              <a:rPr lang="en-US" sz="2000" i="1" dirty="0" smtClean="0"/>
              <a:t>100-01.xml</a:t>
            </a:r>
            <a:r>
              <a:rPr lang="en-US" sz="2000" dirty="0" smtClean="0"/>
              <a:t>, </a:t>
            </a:r>
            <a:r>
              <a:rPr lang="en-US" sz="2000" i="1" dirty="0" smtClean="0"/>
              <a:t>100-02.xml</a:t>
            </a:r>
            <a:r>
              <a:rPr lang="en-US" sz="2000" dirty="0" smtClean="0"/>
              <a:t>, </a:t>
            </a:r>
            <a:r>
              <a:rPr lang="en-US" sz="2000" i="1" dirty="0" smtClean="0"/>
              <a:t>100-03.xml</a:t>
            </a:r>
            <a:r>
              <a:rPr lang="en-US" sz="2000" dirty="0" smtClean="0"/>
              <a:t>, </a:t>
            </a:r>
            <a:r>
              <a:rPr lang="en-US" sz="2000" i="1" dirty="0" smtClean="0"/>
              <a:t>100-04.xml</a:t>
            </a:r>
          </a:p>
        </p:txBody>
      </p:sp>
      <p:pic>
        <p:nvPicPr>
          <p:cNvPr id="4" name="Picture 3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4" y="9804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1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05" y="-38875"/>
            <a:ext cx="8229600" cy="601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53"/>
                </a:solidFill>
              </a:rPr>
              <a:t>Dataset (2)</a:t>
            </a:r>
            <a:endParaRPr lang="en-US" b="1" dirty="0">
              <a:solidFill>
                <a:srgbClr val="000053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357205"/>
              </p:ext>
            </p:extLst>
          </p:nvPr>
        </p:nvGraphicFramePr>
        <p:xfrm>
          <a:off x="1503213" y="757930"/>
          <a:ext cx="5973973" cy="58775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599369"/>
                <a:gridCol w="1599369"/>
                <a:gridCol w="1599369"/>
                <a:gridCol w="1175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PHI 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Sub-category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Data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7,495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4,980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Doctor</a:t>
                      </a:r>
                    </a:p>
                    <a:p>
                      <a:r>
                        <a:rPr lang="en-US" sz="1200" dirty="0" smtClean="0"/>
                        <a:t>Patient</a:t>
                      </a:r>
                    </a:p>
                    <a:p>
                      <a:r>
                        <a:rPr lang="en-US" sz="1200" dirty="0" smtClean="0"/>
                        <a:t>User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2,877</a:t>
                      </a:r>
                    </a:p>
                    <a:p>
                      <a:r>
                        <a:rPr lang="en-US" sz="1200" dirty="0" smtClean="0"/>
                        <a:t>1,315</a:t>
                      </a:r>
                    </a:p>
                    <a:p>
                      <a:r>
                        <a:rPr lang="en-US" sz="1200" dirty="0" smtClean="0"/>
                        <a:t>264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1,912</a:t>
                      </a:r>
                    </a:p>
                    <a:p>
                      <a:r>
                        <a:rPr lang="en-US" sz="1200" dirty="0" smtClean="0"/>
                        <a:t>879</a:t>
                      </a:r>
                    </a:p>
                    <a:p>
                      <a:r>
                        <a:rPr lang="en-US" sz="1200" dirty="0" smtClean="0"/>
                        <a:t>92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1,233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</a:p>
                    <a:p>
                      <a:r>
                        <a:rPr lang="en-US" sz="1200" dirty="0" smtClean="0"/>
                        <a:t>Fax</a:t>
                      </a:r>
                    </a:p>
                    <a:p>
                      <a:r>
                        <a:rPr lang="en-US" sz="1200" dirty="0" smtClean="0"/>
                        <a:t>Email</a:t>
                      </a:r>
                    </a:p>
                    <a:p>
                      <a:r>
                        <a:rPr lang="en-US" sz="1200" dirty="0" smtClean="0"/>
                        <a:t>URL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309</a:t>
                      </a:r>
                    </a:p>
                    <a:p>
                      <a:r>
                        <a:rPr lang="en-US" sz="1200" dirty="0" smtClean="0"/>
                        <a:t>8</a:t>
                      </a:r>
                    </a:p>
                    <a:p>
                      <a:r>
                        <a:rPr lang="en-US" sz="1200" dirty="0" smtClean="0"/>
                        <a:t>4</a:t>
                      </a:r>
                    </a:p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215</a:t>
                      </a:r>
                    </a:p>
                    <a:p>
                      <a:r>
                        <a:rPr lang="en-US" sz="1200" dirty="0" smtClean="0"/>
                        <a:t>2</a:t>
                      </a:r>
                    </a:p>
                    <a:p>
                      <a:r>
                        <a:rPr lang="en-US" sz="1200" dirty="0" smtClean="0"/>
                        <a:t>1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Medical Record</a:t>
                      </a:r>
                    </a:p>
                    <a:p>
                      <a:r>
                        <a:rPr lang="en-US" sz="1200" dirty="0" err="1" smtClean="0"/>
                        <a:t>IDNum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Device</a:t>
                      </a:r>
                    </a:p>
                    <a:p>
                      <a:r>
                        <a:rPr lang="en-US" sz="1200" dirty="0" err="1" smtClean="0"/>
                        <a:t>BioID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Health Plan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611</a:t>
                      </a:r>
                    </a:p>
                    <a:p>
                      <a:r>
                        <a:rPr lang="en-US" sz="1200" dirty="0" smtClean="0"/>
                        <a:t>261</a:t>
                      </a:r>
                    </a:p>
                    <a:p>
                      <a:r>
                        <a:rPr lang="en-US" sz="1200" dirty="0" smtClean="0"/>
                        <a:t>7</a:t>
                      </a:r>
                    </a:p>
                    <a:p>
                      <a:r>
                        <a:rPr lang="en-US" sz="1200" dirty="0" smtClean="0"/>
                        <a:t>1</a:t>
                      </a:r>
                    </a:p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422</a:t>
                      </a:r>
                    </a:p>
                    <a:p>
                      <a:r>
                        <a:rPr lang="en-US" sz="1200" dirty="0" smtClean="0"/>
                        <a:t>195</a:t>
                      </a:r>
                    </a:p>
                    <a:p>
                      <a:r>
                        <a:rPr lang="en-US" sz="1200" dirty="0" smtClean="0"/>
                        <a:t>8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Hospital</a:t>
                      </a:r>
                    </a:p>
                    <a:p>
                      <a:r>
                        <a:rPr lang="en-US" sz="1200" dirty="0" smtClean="0"/>
                        <a:t>City</a:t>
                      </a:r>
                    </a:p>
                    <a:p>
                      <a:r>
                        <a:rPr lang="en-US" sz="1200" dirty="0" smtClean="0"/>
                        <a:t>State</a:t>
                      </a:r>
                    </a:p>
                    <a:p>
                      <a:r>
                        <a:rPr lang="en-US" sz="1200" dirty="0" smtClean="0"/>
                        <a:t>Street</a:t>
                      </a:r>
                    </a:p>
                    <a:p>
                      <a:r>
                        <a:rPr lang="en-US" sz="1200" dirty="0" smtClean="0"/>
                        <a:t>Zip</a:t>
                      </a:r>
                    </a:p>
                    <a:p>
                      <a:r>
                        <a:rPr lang="en-US" sz="1200" dirty="0" smtClean="0"/>
                        <a:t>Organization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Country</a:t>
                      </a:r>
                    </a:p>
                    <a:p>
                      <a:r>
                        <a:rPr lang="en-US" sz="1200" dirty="0" smtClean="0"/>
                        <a:t>Location</a:t>
                      </a:r>
                      <a:r>
                        <a:rPr lang="en-US" sz="1200" baseline="0" dirty="0" smtClean="0"/>
                        <a:t> other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1,437</a:t>
                      </a:r>
                    </a:p>
                    <a:p>
                      <a:r>
                        <a:rPr lang="en-US" sz="1200" dirty="0" smtClean="0"/>
                        <a:t>394</a:t>
                      </a:r>
                    </a:p>
                    <a:p>
                      <a:r>
                        <a:rPr lang="en-US" sz="1200" dirty="0" smtClean="0"/>
                        <a:t>314</a:t>
                      </a:r>
                    </a:p>
                    <a:p>
                      <a:r>
                        <a:rPr lang="en-US" sz="1200" dirty="0" smtClean="0"/>
                        <a:t>216</a:t>
                      </a:r>
                    </a:p>
                    <a:p>
                      <a:r>
                        <a:rPr lang="en-US" sz="1200" dirty="0" smtClean="0"/>
                        <a:t>212</a:t>
                      </a:r>
                    </a:p>
                    <a:p>
                      <a:r>
                        <a:rPr lang="en-US" sz="1200" dirty="0" smtClean="0"/>
                        <a:t>124</a:t>
                      </a:r>
                    </a:p>
                    <a:p>
                      <a:r>
                        <a:rPr lang="en-US" sz="1200" dirty="0" smtClean="0"/>
                        <a:t>66</a:t>
                      </a:r>
                    </a:p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875</a:t>
                      </a:r>
                    </a:p>
                    <a:p>
                      <a:r>
                        <a:rPr lang="en-US" sz="1200" dirty="0" smtClean="0"/>
                        <a:t>260</a:t>
                      </a:r>
                    </a:p>
                    <a:p>
                      <a:r>
                        <a:rPr lang="en-US" sz="1200" dirty="0" smtClean="0"/>
                        <a:t>190</a:t>
                      </a:r>
                    </a:p>
                    <a:p>
                      <a:r>
                        <a:rPr lang="en-US" sz="1200" dirty="0" smtClean="0"/>
                        <a:t>136</a:t>
                      </a:r>
                    </a:p>
                    <a:p>
                      <a:r>
                        <a:rPr lang="en-US" sz="1200" dirty="0" smtClean="0"/>
                        <a:t>140</a:t>
                      </a:r>
                    </a:p>
                    <a:p>
                      <a:r>
                        <a:rPr lang="en-US" sz="1200" dirty="0" smtClean="0"/>
                        <a:t>82</a:t>
                      </a:r>
                    </a:p>
                    <a:p>
                      <a:r>
                        <a:rPr lang="en-US" sz="1200" dirty="0" smtClean="0"/>
                        <a:t>117</a:t>
                      </a:r>
                    </a:p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PROFESSION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Profession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Total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17,389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11.462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60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" y="80268"/>
            <a:ext cx="7434671" cy="90453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53"/>
                </a:solidFill>
              </a:rPr>
              <a:t>Research Issues (1)</a:t>
            </a:r>
            <a:endParaRPr lang="en-US" sz="4000" b="1" dirty="0">
              <a:solidFill>
                <a:srgbClr val="0000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712"/>
            <a:ext cx="8229600" cy="522864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Terminological variations and irregularities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Different </a:t>
            </a:r>
            <a:r>
              <a:rPr lang="en-US" sz="2000" i="1" dirty="0" smtClean="0">
                <a:solidFill>
                  <a:srgbClr val="FF0000"/>
                </a:solidFill>
              </a:rPr>
              <a:t>word forms </a:t>
            </a:r>
            <a:r>
              <a:rPr lang="en-US" sz="2000" dirty="0" smtClean="0"/>
              <a:t>for the </a:t>
            </a:r>
            <a:r>
              <a:rPr lang="en-US" sz="2000" dirty="0">
                <a:solidFill>
                  <a:srgbClr val="000000"/>
                </a:solidFill>
              </a:rPr>
              <a:t>s</a:t>
            </a:r>
            <a:r>
              <a:rPr lang="en-US" sz="2000" dirty="0" smtClean="0">
                <a:solidFill>
                  <a:srgbClr val="000000"/>
                </a:solidFill>
              </a:rPr>
              <a:t>ame </a:t>
            </a:r>
            <a:r>
              <a:rPr lang="en-US" sz="2000" dirty="0" smtClean="0"/>
              <a:t>entity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i="1" dirty="0" smtClean="0"/>
              <a:t>37 </a:t>
            </a:r>
            <a:r>
              <a:rPr lang="en-US" sz="2000" i="1" dirty="0" err="1" smtClean="0"/>
              <a:t>yoM</a:t>
            </a:r>
            <a:r>
              <a:rPr lang="en-US" sz="2000" dirty="0" smtClean="0"/>
              <a:t>, </a:t>
            </a:r>
            <a:r>
              <a:rPr lang="en-US" sz="2000" i="1" dirty="0" smtClean="0"/>
              <a:t>37yo Male</a:t>
            </a:r>
            <a:r>
              <a:rPr lang="en-US" sz="2000" dirty="0" smtClean="0"/>
              <a:t>, </a:t>
            </a:r>
            <a:r>
              <a:rPr lang="en-US" sz="2000" i="1" dirty="0" smtClean="0"/>
              <a:t>37yoM</a:t>
            </a:r>
            <a:r>
              <a:rPr lang="en-US" sz="2000" dirty="0" smtClean="0"/>
              <a:t>, </a:t>
            </a:r>
            <a:r>
              <a:rPr lang="en-US" sz="2000" i="1" dirty="0" smtClean="0"/>
              <a:t>37 </a:t>
            </a:r>
            <a:r>
              <a:rPr lang="en-US" sz="2000" i="1" dirty="0" err="1" smtClean="0"/>
              <a:t>y.o.m</a:t>
            </a:r>
            <a:r>
              <a:rPr lang="en-US" sz="2000" i="1" dirty="0" smtClean="0"/>
              <a:t>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  Different </a:t>
            </a:r>
            <a:r>
              <a:rPr lang="en-US" sz="2000" i="1" dirty="0" smtClean="0">
                <a:solidFill>
                  <a:srgbClr val="FF0000"/>
                </a:solidFill>
              </a:rPr>
              <a:t>entities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within one token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i="1" dirty="0" smtClean="0"/>
              <a:t>T-</a:t>
            </a:r>
            <a:r>
              <a:rPr lang="en-US" sz="2000" i="1" dirty="0" err="1" smtClean="0"/>
              <a:t>Th</a:t>
            </a:r>
            <a:r>
              <a:rPr lang="en-US" sz="2000" i="1" dirty="0" smtClean="0"/>
              <a:t>-Sa </a:t>
            </a:r>
            <a:r>
              <a:rPr lang="en-US" sz="2000" dirty="0" smtClean="0"/>
              <a:t>-&gt; </a:t>
            </a:r>
            <a:r>
              <a:rPr lang="en-US" sz="2000" i="1" dirty="0" smtClean="0"/>
              <a:t>T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Th</a:t>
            </a:r>
            <a:r>
              <a:rPr lang="en-US" sz="2000" dirty="0" smtClean="0"/>
              <a:t>, </a:t>
            </a:r>
            <a:r>
              <a:rPr lang="en-US" sz="2000" i="1" dirty="0" smtClean="0"/>
              <a:t>Sa</a:t>
            </a:r>
            <a:r>
              <a:rPr lang="en-US" sz="2000" dirty="0" smtClean="0"/>
              <a:t> [</a:t>
            </a:r>
            <a:r>
              <a:rPr lang="en-US" sz="2000" dirty="0" smtClean="0">
                <a:solidFill>
                  <a:srgbClr val="0000FF"/>
                </a:solidFill>
              </a:rPr>
              <a:t>Date</a:t>
            </a:r>
            <a:r>
              <a:rPr lang="en-US" sz="2000" dirty="0" smtClean="0"/>
              <a:t>]</a:t>
            </a:r>
            <a:endParaRPr lang="en-US" sz="2000" i="1" dirty="0" smtClean="0"/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i="1" dirty="0" smtClean="0"/>
              <a:t>3041023MARY</a:t>
            </a:r>
            <a:r>
              <a:rPr lang="en-US" sz="2000" dirty="0" smtClean="0"/>
              <a:t> -&gt; </a:t>
            </a:r>
            <a:r>
              <a:rPr lang="en-US" sz="2000" i="1" dirty="0" smtClean="0"/>
              <a:t>3041023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00FF"/>
                </a:solidFill>
              </a:rPr>
              <a:t>Med Record</a:t>
            </a:r>
            <a:r>
              <a:rPr lang="en-US" sz="2000" dirty="0" smtClean="0"/>
              <a:t>], </a:t>
            </a:r>
            <a:r>
              <a:rPr lang="en-US" sz="2000" i="1" dirty="0" smtClean="0"/>
              <a:t>MARY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00FF"/>
                </a:solidFill>
              </a:rPr>
              <a:t>Hospital</a:t>
            </a:r>
            <a:r>
              <a:rPr lang="en-US" sz="2000" dirty="0" smtClean="0"/>
              <a:t>]</a:t>
            </a:r>
          </a:p>
          <a:p>
            <a:r>
              <a:rPr lang="en-US" sz="2800" b="1" dirty="0" smtClean="0"/>
              <a:t>Regular expression template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DATE</a:t>
            </a:r>
            <a:r>
              <a:rPr lang="en-US" sz="2000" dirty="0" smtClean="0"/>
              <a:t>: </a:t>
            </a:r>
            <a:r>
              <a:rPr lang="en-US" sz="2000" i="1" dirty="0" smtClean="0"/>
              <a:t>2059-01-10</a:t>
            </a:r>
            <a:r>
              <a:rPr lang="en-US" sz="2000" dirty="0" smtClean="0"/>
              <a:t>, </a:t>
            </a:r>
            <a:r>
              <a:rPr lang="en-US" sz="2000" i="1" dirty="0" smtClean="0"/>
              <a:t>01-01-93</a:t>
            </a:r>
            <a:r>
              <a:rPr lang="en-US" sz="2000" dirty="0" smtClean="0"/>
              <a:t>, </a:t>
            </a:r>
            <a:r>
              <a:rPr lang="en-US" sz="2000" i="1" dirty="0" smtClean="0"/>
              <a:t>3/12/2012</a:t>
            </a:r>
            <a:r>
              <a:rPr lang="en-US" sz="2000" dirty="0" smtClean="0"/>
              <a:t>, </a:t>
            </a:r>
            <a:r>
              <a:rPr lang="en-US" sz="2000" i="1" dirty="0" smtClean="0"/>
              <a:t>30Aug71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AGE</a:t>
            </a:r>
            <a:r>
              <a:rPr lang="en-US" sz="2000" dirty="0" smtClean="0"/>
              <a:t>: </a:t>
            </a:r>
            <a:r>
              <a:rPr lang="es-ES_tradnl" sz="2000" i="1" dirty="0" smtClean="0"/>
              <a:t>87 y</a:t>
            </a:r>
            <a:r>
              <a:rPr lang="es-ES_tradnl" sz="2000" dirty="0" smtClean="0"/>
              <a:t>o, </a:t>
            </a:r>
            <a:r>
              <a:rPr lang="es-ES_tradnl" sz="2000" i="1" dirty="0" smtClean="0"/>
              <a:t>70y/o</a:t>
            </a:r>
            <a:r>
              <a:rPr lang="es-ES_tradnl" sz="2000" dirty="0" smtClean="0"/>
              <a:t>, </a:t>
            </a:r>
            <a:r>
              <a:rPr lang="es-ES_tradnl" sz="2000" i="1" dirty="0" smtClean="0"/>
              <a:t>72-year-old</a:t>
            </a:r>
            <a:r>
              <a:rPr lang="es-ES_tradnl" sz="2000" dirty="0" smtClean="0"/>
              <a:t>, </a:t>
            </a:r>
            <a:r>
              <a:rPr lang="es-ES_tradnl" sz="2000" i="1" dirty="0" smtClean="0"/>
              <a:t>72 </a:t>
            </a:r>
            <a:r>
              <a:rPr lang="es-ES_tradnl" sz="2000" i="1" dirty="0" err="1" smtClean="0"/>
              <a:t>year</a:t>
            </a:r>
            <a:r>
              <a:rPr lang="es-ES_tradnl" sz="2000" i="1" dirty="0" smtClean="0"/>
              <a:t> </a:t>
            </a:r>
            <a:r>
              <a:rPr lang="es-ES_tradnl" sz="2000" i="1" dirty="0" err="1" smtClean="0"/>
              <a:t>old</a:t>
            </a:r>
            <a:r>
              <a:rPr lang="es-ES_tradnl" sz="2000" dirty="0" smtClean="0"/>
              <a:t>, </a:t>
            </a:r>
            <a:r>
              <a:rPr lang="en-US" sz="2000" i="1" dirty="0" smtClean="0"/>
              <a:t>20s</a:t>
            </a:r>
            <a:r>
              <a:rPr lang="en-US" sz="2000" dirty="0" smtClean="0"/>
              <a:t>, </a:t>
            </a:r>
            <a:r>
              <a:rPr lang="en-US" sz="2000" i="1" dirty="0" smtClean="0"/>
              <a:t>49y7.7m</a:t>
            </a:r>
            <a:r>
              <a:rPr lang="en-US" sz="2000" dirty="0" smtClean="0"/>
              <a:t>  </a:t>
            </a:r>
            <a:r>
              <a:rPr lang="es-ES_tradnl" sz="2000" dirty="0" smtClean="0"/>
              <a:t>  </a:t>
            </a:r>
            <a:endParaRPr lang="en-US" sz="2000" dirty="0" smtClean="0"/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PHONE</a:t>
            </a:r>
            <a:r>
              <a:rPr lang="en-US" sz="2000" dirty="0" smtClean="0"/>
              <a:t>: </a:t>
            </a:r>
            <a:r>
              <a:rPr lang="en-US" sz="2000" i="1" dirty="0" smtClean="0"/>
              <a:t>123-102-2039</a:t>
            </a:r>
            <a:r>
              <a:rPr lang="en-US" sz="2000" dirty="0" smtClean="0"/>
              <a:t>, </a:t>
            </a:r>
            <a:r>
              <a:rPr lang="en-US" sz="2000" i="1" dirty="0" smtClean="0"/>
              <a:t>503 155-7742</a:t>
            </a:r>
            <a:r>
              <a:rPr lang="en-US" sz="2000" dirty="0" smtClean="0"/>
              <a:t>, </a:t>
            </a:r>
            <a:r>
              <a:rPr lang="en-US" sz="2000" i="1" dirty="0" smtClean="0"/>
              <a:t>(842) 544-2703 </a:t>
            </a:r>
          </a:p>
          <a:p>
            <a:r>
              <a:rPr lang="en-US" sz="2800" b="1" dirty="0" smtClean="0"/>
              <a:t>Hybrid approach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Different characteristics in individual PHI categories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Machine learning, rule/pattern based method, lexicon-based method </a:t>
            </a:r>
          </a:p>
        </p:txBody>
      </p:sp>
      <p:pic>
        <p:nvPicPr>
          <p:cNvPr id="4" name="Picture 3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4" y="9804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8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" y="80268"/>
            <a:ext cx="7434671" cy="78791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53"/>
                </a:solidFill>
              </a:rPr>
              <a:t>Research Issues (2)</a:t>
            </a:r>
            <a:endParaRPr lang="en-US" sz="4000" b="1" dirty="0">
              <a:solidFill>
                <a:srgbClr val="0000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0048"/>
            <a:ext cx="8229600" cy="5435974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Ambiguity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Ambiguous with </a:t>
            </a:r>
            <a:r>
              <a:rPr lang="en-US" sz="2000" dirty="0" smtClean="0">
                <a:solidFill>
                  <a:srgbClr val="FF0000"/>
                </a:solidFill>
              </a:rPr>
              <a:t>non-PHI </a:t>
            </a:r>
            <a:r>
              <a:rPr lang="en-US" sz="2000" dirty="0" smtClean="0"/>
              <a:t>terms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i="1" dirty="0"/>
              <a:t> </a:t>
            </a:r>
            <a:r>
              <a:rPr lang="en-US" sz="2000" i="1" dirty="0" smtClean="0"/>
              <a:t> 9/12 (*</a:t>
            </a:r>
            <a:r>
              <a:rPr lang="en-US" sz="2000" i="1" dirty="0" smtClean="0">
                <a:solidFill>
                  <a:srgbClr val="0000FF"/>
                </a:solidFill>
              </a:rPr>
              <a:t>DATE</a:t>
            </a:r>
            <a:r>
              <a:rPr lang="en-US" sz="2000" i="1" dirty="0" smtClean="0"/>
              <a:t> or a medical test value ??)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Inter-PHI </a:t>
            </a:r>
            <a:r>
              <a:rPr lang="en-US" sz="2000" dirty="0" smtClean="0">
                <a:solidFill>
                  <a:srgbClr val="000000"/>
                </a:solidFill>
              </a:rPr>
              <a:t>ambiguity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i="1" dirty="0" smtClean="0"/>
              <a:t>40’s (*</a:t>
            </a:r>
            <a:r>
              <a:rPr lang="en-US" sz="2000" i="1" dirty="0" smtClean="0">
                <a:solidFill>
                  <a:srgbClr val="0000FF"/>
                </a:solidFill>
              </a:rPr>
              <a:t>AGE</a:t>
            </a:r>
            <a:r>
              <a:rPr lang="en-US" sz="2000" i="1" dirty="0" smtClean="0"/>
              <a:t> or </a:t>
            </a:r>
            <a:r>
              <a:rPr lang="en-US" sz="2000" i="1" dirty="0" smtClean="0">
                <a:solidFill>
                  <a:srgbClr val="0000FF"/>
                </a:solidFill>
              </a:rPr>
              <a:t>DATE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??</a:t>
            </a:r>
            <a:r>
              <a:rPr lang="en-US" sz="2000" i="1" dirty="0" smtClean="0"/>
              <a:t>) </a:t>
            </a:r>
          </a:p>
          <a:p>
            <a:r>
              <a:rPr lang="en-US" sz="2800" b="1" dirty="0" smtClean="0"/>
              <a:t>Explicit/implicit correlation between entities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Coordination-structured </a:t>
            </a:r>
            <a:r>
              <a:rPr lang="en-US" sz="2000" dirty="0" smtClean="0">
                <a:solidFill>
                  <a:srgbClr val="000000"/>
                </a:solidFill>
              </a:rPr>
              <a:t>expression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   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i="1" dirty="0" smtClean="0"/>
              <a:t>GQ/NV/</a:t>
            </a:r>
            <a:r>
              <a:rPr lang="en-US" sz="2000" i="1" dirty="0" err="1" smtClean="0"/>
              <a:t>whalen</a:t>
            </a:r>
            <a:r>
              <a:rPr lang="en-US" sz="2000" i="1" dirty="0" smtClean="0"/>
              <a:t> </a:t>
            </a:r>
            <a:r>
              <a:rPr lang="en-US" sz="2000" dirty="0" smtClean="0"/>
              <a:t>(*different </a:t>
            </a:r>
            <a:r>
              <a:rPr lang="en-US" sz="2000" i="1" dirty="0" smtClean="0">
                <a:solidFill>
                  <a:srgbClr val="000000"/>
                </a:solidFill>
              </a:rPr>
              <a:t>DOCTOR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names)</a:t>
            </a:r>
          </a:p>
          <a:p>
            <a:pPr marL="457200" lvl="1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</a:t>
            </a:r>
            <a:r>
              <a:rPr lang="en-US" sz="2000" i="1" dirty="0" smtClean="0">
                <a:solidFill>
                  <a:srgbClr val="000000"/>
                </a:solidFill>
              </a:rPr>
              <a:t>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i="1" dirty="0"/>
              <a:t>EDVISIT^</a:t>
            </a:r>
            <a:r>
              <a:rPr lang="en-US" sz="2000" i="1" dirty="0">
                <a:solidFill>
                  <a:srgbClr val="0000FF"/>
                </a:solidFill>
              </a:rPr>
              <a:t>84091519</a:t>
            </a:r>
            <a:r>
              <a:rPr lang="en-US" sz="2000" i="1" dirty="0"/>
              <a:t>^</a:t>
            </a:r>
            <a:r>
              <a:rPr lang="en-US" sz="2000" i="1" dirty="0" smtClean="0">
                <a:solidFill>
                  <a:schemeClr val="accent2"/>
                </a:solidFill>
              </a:rPr>
              <a:t>Thomas, </a:t>
            </a:r>
            <a:r>
              <a:rPr lang="en-US" sz="2000" i="1" dirty="0">
                <a:solidFill>
                  <a:schemeClr val="accent2"/>
                </a:solidFill>
              </a:rPr>
              <a:t>Julia</a:t>
            </a:r>
            <a:r>
              <a:rPr lang="en-US" sz="2000" i="1" dirty="0"/>
              <a:t>^</a:t>
            </a:r>
            <a:r>
              <a:rPr lang="en-US" sz="2000" i="1" dirty="0">
                <a:solidFill>
                  <a:srgbClr val="A4239F"/>
                </a:solidFill>
              </a:rPr>
              <a:t>09/21/68</a:t>
            </a:r>
            <a:r>
              <a:rPr lang="en-US" sz="2000" i="1" dirty="0"/>
              <a:t>^</a:t>
            </a:r>
            <a:r>
              <a:rPr lang="en-US" sz="2000" i="1" dirty="0">
                <a:solidFill>
                  <a:srgbClr val="008000"/>
                </a:solidFill>
              </a:rPr>
              <a:t>KEMPER, SYLVAN</a:t>
            </a:r>
            <a:r>
              <a:rPr lang="en-GB" sz="2000" dirty="0" smtClean="0">
                <a:solidFill>
                  <a:srgbClr val="008000"/>
                </a:solidFill>
                <a:effectLst/>
              </a:rPr>
              <a:t> </a:t>
            </a:r>
            <a:endParaRPr lang="en-US" sz="2000" i="1" dirty="0" smtClean="0">
              <a:solidFill>
                <a:srgbClr val="008000"/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Co-reference</a:t>
            </a:r>
            <a:r>
              <a:rPr lang="es-ES_tradnl" sz="2000" dirty="0" smtClean="0"/>
              <a:t> in HOSPITAL, PATIENT, DOCTOR </a:t>
            </a:r>
            <a:r>
              <a:rPr lang="es-ES_tradnl" sz="2000" dirty="0" err="1" smtClean="0"/>
              <a:t>categories</a:t>
            </a:r>
            <a:endParaRPr lang="es-ES_tradnl" sz="2000" dirty="0" smtClean="0"/>
          </a:p>
          <a:p>
            <a:pPr marL="457200" lvl="1" indent="0">
              <a:buNone/>
            </a:pPr>
            <a:r>
              <a:rPr lang="es-ES_tradnl" sz="2000" dirty="0"/>
              <a:t> </a:t>
            </a:r>
            <a:r>
              <a:rPr lang="es-ES_tradnl" sz="2000" dirty="0" smtClean="0"/>
              <a:t>    </a:t>
            </a:r>
            <a:r>
              <a:rPr lang="en-US" sz="2000" i="1" dirty="0" smtClean="0">
                <a:solidFill>
                  <a:srgbClr val="000000"/>
                </a:solidFill>
              </a:rPr>
              <a:t>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i="1" dirty="0"/>
              <a:t>Homestead </a:t>
            </a:r>
            <a:r>
              <a:rPr lang="en-US" sz="2000" i="1" dirty="0" smtClean="0"/>
              <a:t>Hospital</a:t>
            </a:r>
            <a:r>
              <a:rPr lang="en-GB" sz="2000" dirty="0" smtClean="0"/>
              <a:t>, </a:t>
            </a:r>
            <a:r>
              <a:rPr lang="en-US" sz="2000" i="1" dirty="0" smtClean="0"/>
              <a:t>Homestead</a:t>
            </a:r>
            <a:r>
              <a:rPr lang="en-GB" sz="2000" dirty="0" smtClean="0"/>
              <a:t>, </a:t>
            </a:r>
            <a:r>
              <a:rPr lang="en-GB" sz="2000" i="1" dirty="0" smtClean="0"/>
              <a:t>HH</a:t>
            </a:r>
            <a:endParaRPr lang="en-US" sz="2000" i="1" dirty="0" smtClean="0"/>
          </a:p>
          <a:p>
            <a:r>
              <a:rPr lang="en-US" sz="2800" b="1" dirty="0" smtClean="0"/>
              <a:t>Connection in different timeline documents 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Same HOSPITAL, DOCTOR, PATIENT names in the medical history</a:t>
            </a:r>
          </a:p>
          <a:p>
            <a:pPr marL="857250" lvl="2" indent="0">
              <a:buNone/>
            </a:pPr>
            <a:r>
              <a:rPr lang="en-US" sz="2000" dirty="0" smtClean="0"/>
              <a:t>- </a:t>
            </a:r>
            <a:r>
              <a:rPr lang="en-US" sz="2000" b="1" u="sng" dirty="0" smtClean="0"/>
              <a:t>E.g.</a:t>
            </a:r>
            <a:r>
              <a:rPr lang="en-US" sz="2000" b="1" dirty="0" smtClean="0"/>
              <a:t> </a:t>
            </a:r>
            <a:r>
              <a:rPr lang="en-US" sz="2000" i="1" dirty="0" smtClean="0">
                <a:solidFill>
                  <a:srgbClr val="0000FF"/>
                </a:solidFill>
              </a:rPr>
              <a:t>Forest Hills </a:t>
            </a:r>
            <a:r>
              <a:rPr lang="en-US" sz="2000" dirty="0" smtClean="0"/>
              <a:t>[394-01.xml], </a:t>
            </a:r>
            <a:r>
              <a:rPr lang="en-US" sz="2000" i="1" dirty="0" smtClean="0">
                <a:solidFill>
                  <a:srgbClr val="0000FF"/>
                </a:solidFill>
              </a:rPr>
              <a:t>Forest Hills Center </a:t>
            </a:r>
            <a:r>
              <a:rPr lang="en-US" sz="2000" dirty="0" smtClean="0"/>
              <a:t>[394-02.xml]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Forest Hills</a:t>
            </a:r>
            <a:r>
              <a:rPr lang="en-US" sz="2000" i="1" dirty="0" smtClean="0"/>
              <a:t> </a:t>
            </a:r>
            <a:r>
              <a:rPr lang="en-US" sz="2000" dirty="0" smtClean="0"/>
              <a:t>[394-04.xml]</a:t>
            </a:r>
          </a:p>
        </p:txBody>
      </p:sp>
      <p:pic>
        <p:nvPicPr>
          <p:cNvPr id="4" name="Picture 3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4" y="9804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8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05" y="427613"/>
            <a:ext cx="8229600" cy="601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53"/>
                </a:solidFill>
              </a:rPr>
              <a:t>System Framework</a:t>
            </a:r>
            <a:endParaRPr lang="en-US" b="1" dirty="0">
              <a:solidFill>
                <a:srgbClr val="000053"/>
              </a:solidFill>
            </a:endParaRP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246216" y="1906316"/>
            <a:ext cx="8669385" cy="3743353"/>
            <a:chOff x="1561" y="10444"/>
            <a:chExt cx="8780" cy="234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015" y="11843"/>
              <a:ext cx="5020" cy="941"/>
            </a:xfrm>
            <a:prstGeom prst="rect">
              <a:avLst/>
            </a:prstGeom>
            <a:noFill/>
            <a:ln w="12700">
              <a:solidFill>
                <a:srgbClr val="4A7EBB"/>
              </a:solidFill>
              <a:prstDash val="dash"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Multidocument 2"/>
            <p:cNvSpPr>
              <a:spLocks noChangeArrowheads="1"/>
            </p:cNvSpPr>
            <p:nvPr/>
          </p:nvSpPr>
          <p:spPr bwMode="auto">
            <a:xfrm>
              <a:off x="1561" y="10624"/>
              <a:ext cx="680" cy="590"/>
            </a:xfrm>
            <a:prstGeom prst="flowChartMultidocumen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7200" tIns="36000" rIns="72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Input text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ounded Rectangle 4"/>
            <p:cNvSpPr>
              <a:spLocks noChangeArrowheads="1"/>
            </p:cNvSpPr>
            <p:nvPr/>
          </p:nvSpPr>
          <p:spPr bwMode="auto">
            <a:xfrm>
              <a:off x="2601" y="10624"/>
              <a:ext cx="907" cy="5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7200" tIns="36000" rIns="72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Text Pre-processing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ounded Rectangle 4"/>
            <p:cNvSpPr>
              <a:spLocks noChangeArrowheads="1"/>
            </p:cNvSpPr>
            <p:nvPr/>
          </p:nvSpPr>
          <p:spPr bwMode="auto">
            <a:xfrm>
              <a:off x="3861" y="10624"/>
              <a:ext cx="907" cy="5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7200" tIns="36000" rIns="72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Feature Generation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ight Arrow 3"/>
            <p:cNvSpPr>
              <a:spLocks noChangeArrowheads="1"/>
            </p:cNvSpPr>
            <p:nvPr/>
          </p:nvSpPr>
          <p:spPr bwMode="auto">
            <a:xfrm>
              <a:off x="4761" y="10804"/>
              <a:ext cx="352" cy="172"/>
            </a:xfrm>
            <a:prstGeom prst="rightArrow">
              <a:avLst>
                <a:gd name="adj1" fmla="val 50000"/>
                <a:gd name="adj2" fmla="val 5068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an 5"/>
            <p:cNvSpPr>
              <a:spLocks noChangeArrowheads="1"/>
            </p:cNvSpPr>
            <p:nvPr/>
          </p:nvSpPr>
          <p:spPr bwMode="auto">
            <a:xfrm>
              <a:off x="4562" y="12010"/>
              <a:ext cx="885" cy="713"/>
            </a:xfrm>
            <a:prstGeom prst="can">
              <a:avLst>
                <a:gd name="adj" fmla="val 18796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Feature Set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Can 5"/>
            <p:cNvSpPr>
              <a:spLocks noChangeArrowheads="1"/>
            </p:cNvSpPr>
            <p:nvPr/>
          </p:nvSpPr>
          <p:spPr bwMode="auto">
            <a:xfrm>
              <a:off x="6165" y="12003"/>
              <a:ext cx="885" cy="713"/>
            </a:xfrm>
            <a:prstGeom prst="can">
              <a:avLst>
                <a:gd name="adj" fmla="val 18796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Lexicons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Can 5"/>
            <p:cNvSpPr>
              <a:spLocks noChangeArrowheads="1"/>
            </p:cNvSpPr>
            <p:nvPr/>
          </p:nvSpPr>
          <p:spPr bwMode="auto">
            <a:xfrm>
              <a:off x="7620" y="12003"/>
              <a:ext cx="885" cy="713"/>
            </a:xfrm>
            <a:prstGeom prst="can">
              <a:avLst>
                <a:gd name="adj" fmla="val 18796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Template Patterns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ounded Rectangle 4"/>
            <p:cNvSpPr>
              <a:spLocks noChangeArrowheads="1"/>
            </p:cNvSpPr>
            <p:nvPr/>
          </p:nvSpPr>
          <p:spPr bwMode="auto">
            <a:xfrm>
              <a:off x="5301" y="10632"/>
              <a:ext cx="709" cy="5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18000" tIns="36000" rIns="18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ML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ounded Rectangle 4"/>
            <p:cNvSpPr>
              <a:spLocks noChangeArrowheads="1"/>
            </p:cNvSpPr>
            <p:nvPr/>
          </p:nvSpPr>
          <p:spPr bwMode="auto">
            <a:xfrm>
              <a:off x="6117" y="10635"/>
              <a:ext cx="624" cy="5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18000" tIns="36000" rIns="18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Rule-based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ounded Rectangle 4"/>
            <p:cNvSpPr>
              <a:spLocks noChangeArrowheads="1"/>
            </p:cNvSpPr>
            <p:nvPr/>
          </p:nvSpPr>
          <p:spPr bwMode="auto">
            <a:xfrm>
              <a:off x="6847" y="10624"/>
              <a:ext cx="794" cy="5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7200" tIns="36000" rIns="72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b="1" dirty="0" smtClean="0">
                  <a:latin typeface="Cambria" charset="0"/>
                  <a:ea typeface="ÇlÇr ñæí©" charset="0"/>
                </a:rPr>
                <a:t>Lexicon</a:t>
              </a:r>
              <a:r>
                <a:rPr kumimoji="0" lang="en-GB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-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based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121" y="10444"/>
              <a:ext cx="2690" cy="941"/>
            </a:xfrm>
            <a:prstGeom prst="rect">
              <a:avLst/>
            </a:prstGeom>
            <a:noFill/>
            <a:ln w="12700">
              <a:solidFill>
                <a:srgbClr val="4A7EBB"/>
              </a:solidFill>
              <a:prstDash val="dash"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ight Arrow 3"/>
            <p:cNvSpPr>
              <a:spLocks noChangeArrowheads="1"/>
            </p:cNvSpPr>
            <p:nvPr/>
          </p:nvSpPr>
          <p:spPr bwMode="auto">
            <a:xfrm>
              <a:off x="3501" y="10804"/>
              <a:ext cx="352" cy="172"/>
            </a:xfrm>
            <a:prstGeom prst="rightArrow">
              <a:avLst>
                <a:gd name="adj1" fmla="val 50000"/>
                <a:gd name="adj2" fmla="val 5068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ight Arrow 3"/>
            <p:cNvSpPr>
              <a:spLocks noChangeArrowheads="1"/>
            </p:cNvSpPr>
            <p:nvPr/>
          </p:nvSpPr>
          <p:spPr bwMode="auto">
            <a:xfrm>
              <a:off x="2241" y="10804"/>
              <a:ext cx="352" cy="172"/>
            </a:xfrm>
            <a:prstGeom prst="rightArrow">
              <a:avLst>
                <a:gd name="adj1" fmla="val 50000"/>
                <a:gd name="adj2" fmla="val 5068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ight Arrow 3"/>
            <p:cNvSpPr>
              <a:spLocks noChangeArrowheads="1"/>
            </p:cNvSpPr>
            <p:nvPr/>
          </p:nvSpPr>
          <p:spPr bwMode="auto">
            <a:xfrm>
              <a:off x="7829" y="10804"/>
              <a:ext cx="352" cy="172"/>
            </a:xfrm>
            <a:prstGeom prst="rightArrow">
              <a:avLst>
                <a:gd name="adj1" fmla="val 50000"/>
                <a:gd name="adj2" fmla="val 5068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Up-Down Arrow 2"/>
            <p:cNvSpPr>
              <a:spLocks noChangeArrowheads="1"/>
            </p:cNvSpPr>
            <p:nvPr/>
          </p:nvSpPr>
          <p:spPr bwMode="auto">
            <a:xfrm>
              <a:off x="6535" y="11344"/>
              <a:ext cx="227" cy="454"/>
            </a:xfrm>
            <a:prstGeom prst="upDownArrow">
              <a:avLst>
                <a:gd name="adj1" fmla="val 50000"/>
                <a:gd name="adj2" fmla="val 2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Up-Down Arrow 2"/>
            <p:cNvSpPr>
              <a:spLocks noChangeArrowheads="1"/>
            </p:cNvSpPr>
            <p:nvPr/>
          </p:nvSpPr>
          <p:spPr bwMode="auto">
            <a:xfrm>
              <a:off x="4156" y="11164"/>
              <a:ext cx="172" cy="624"/>
            </a:xfrm>
            <a:prstGeom prst="upDownArrow">
              <a:avLst>
                <a:gd name="adj1" fmla="val 50000"/>
                <a:gd name="adj2" fmla="val 3627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037" y="12156"/>
              <a:ext cx="90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8000" rIns="18000" bIns="1800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Resources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669" y="10444"/>
              <a:ext cx="18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8000" rIns="18000" bIns="1800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PHI Term Identification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Rounded Rectangle 1"/>
            <p:cNvSpPr>
              <a:spLocks noChangeArrowheads="1"/>
            </p:cNvSpPr>
            <p:nvPr/>
          </p:nvSpPr>
          <p:spPr bwMode="auto">
            <a:xfrm>
              <a:off x="8189" y="10624"/>
              <a:ext cx="892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18000" tIns="36000" rIns="18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Post-processing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Right Arrow 3"/>
            <p:cNvSpPr>
              <a:spLocks noChangeArrowheads="1"/>
            </p:cNvSpPr>
            <p:nvPr/>
          </p:nvSpPr>
          <p:spPr bwMode="auto">
            <a:xfrm>
              <a:off x="9097" y="10804"/>
              <a:ext cx="352" cy="172"/>
            </a:xfrm>
            <a:prstGeom prst="rightArrow">
              <a:avLst>
                <a:gd name="adj1" fmla="val 50000"/>
                <a:gd name="adj2" fmla="val 5068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Parallelogram 3"/>
            <p:cNvSpPr>
              <a:spLocks noChangeArrowheads="1"/>
            </p:cNvSpPr>
            <p:nvPr/>
          </p:nvSpPr>
          <p:spPr bwMode="auto">
            <a:xfrm>
              <a:off x="9441" y="10624"/>
              <a:ext cx="900" cy="540"/>
            </a:xfrm>
            <a:prstGeom prst="parallelogram">
              <a:avLst>
                <a:gd name="adj" fmla="val 19853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18000" tIns="7200" rIns="18000" bIns="72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PHI terms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Up-Down Arrow 2"/>
            <p:cNvSpPr>
              <a:spLocks noChangeArrowheads="1"/>
            </p:cNvSpPr>
            <p:nvPr/>
          </p:nvSpPr>
          <p:spPr bwMode="auto">
            <a:xfrm>
              <a:off x="8549" y="11164"/>
              <a:ext cx="172" cy="624"/>
            </a:xfrm>
            <a:prstGeom prst="upDownArrow">
              <a:avLst>
                <a:gd name="adj1" fmla="val 50000"/>
                <a:gd name="adj2" fmla="val 3627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69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" y="80268"/>
            <a:ext cx="7434671" cy="90453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53"/>
                </a:solidFill>
              </a:rPr>
              <a:t>Method (1)</a:t>
            </a:r>
            <a:endParaRPr lang="en-US" sz="4000" b="1" dirty="0">
              <a:solidFill>
                <a:srgbClr val="0000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712"/>
            <a:ext cx="8380650" cy="538414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Feature Generation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90"/>
                </a:solidFill>
              </a:rPr>
              <a:t>Word-token features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Word lemma, POS tag, chunk tag</a:t>
            </a:r>
            <a:endParaRPr lang="en-US" sz="2000" i="1" dirty="0" smtClean="0"/>
          </a:p>
          <a:p>
            <a:pPr lvl="1">
              <a:buFont typeface="Wingdings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b="1" dirty="0" smtClean="0">
                <a:solidFill>
                  <a:srgbClr val="000090"/>
                </a:solidFill>
              </a:rPr>
              <a:t>Context features</a:t>
            </a:r>
          </a:p>
          <a:p>
            <a:pPr marL="457200" lvl="1" indent="0">
              <a:buNone/>
            </a:pPr>
            <a:r>
              <a:rPr lang="en-US" sz="2000" dirty="0" smtClean="0"/>
              <a:t>     - The previous</a:t>
            </a:r>
            <a:r>
              <a:rPr lang="en-US" sz="2000" dirty="0"/>
              <a:t> </a:t>
            </a:r>
            <a:r>
              <a:rPr lang="en-US" sz="2000" dirty="0" smtClean="0"/>
              <a:t>and following 2 words </a:t>
            </a:r>
            <a:endParaRPr lang="en-US" sz="2800" b="1" dirty="0" smtClean="0"/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90"/>
                </a:solidFill>
              </a:rPr>
              <a:t>Orthographic features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</a:t>
            </a:r>
            <a:r>
              <a:rPr lang="en-US" sz="2000" dirty="0" smtClean="0">
                <a:solidFill>
                  <a:srgbClr val="000000"/>
                </a:solidFill>
              </a:rPr>
              <a:t>- Capitalization, Digit, Punctuation, etc.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    - </a:t>
            </a:r>
            <a:r>
              <a:rPr lang="en-US" sz="2000" dirty="0" smtClean="0">
                <a:solidFill>
                  <a:srgbClr val="000000"/>
                </a:solidFill>
              </a:rPr>
              <a:t>Regular expression patterns, e.g., ‘</a:t>
            </a:r>
            <a:r>
              <a:rPr lang="en-US" sz="2000" i="1" dirty="0" err="1">
                <a:solidFill>
                  <a:srgbClr val="0000FF"/>
                </a:solidFill>
              </a:rPr>
              <a:t>yyyy</a:t>
            </a:r>
            <a:r>
              <a:rPr lang="en-US" sz="2000" i="1" dirty="0">
                <a:solidFill>
                  <a:srgbClr val="0000FF"/>
                </a:solidFill>
              </a:rPr>
              <a:t>-mm-</a:t>
            </a:r>
            <a:r>
              <a:rPr lang="en-US" sz="2000" i="1" dirty="0" err="1">
                <a:solidFill>
                  <a:srgbClr val="0000FF"/>
                </a:solidFill>
              </a:rPr>
              <a:t>dd</a:t>
            </a:r>
            <a:r>
              <a:rPr lang="en-GB" sz="2000" i="1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’ 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s-ES_tradnl" sz="2000" dirty="0" smtClean="0"/>
              <a:t> </a:t>
            </a:r>
            <a:r>
              <a:rPr lang="es-ES_tradnl" sz="2000" b="1" dirty="0" err="1" smtClean="0">
                <a:solidFill>
                  <a:srgbClr val="000090"/>
                </a:solidFill>
              </a:rPr>
              <a:t>Sentence-level</a:t>
            </a:r>
            <a:r>
              <a:rPr lang="es-ES_tradnl" sz="2000" b="1" dirty="0" smtClean="0">
                <a:solidFill>
                  <a:srgbClr val="000090"/>
                </a:solidFill>
              </a:rPr>
              <a:t> </a:t>
            </a:r>
            <a:r>
              <a:rPr lang="en-US" sz="2000" b="1" dirty="0" smtClean="0">
                <a:solidFill>
                  <a:srgbClr val="000090"/>
                </a:solidFill>
              </a:rPr>
              <a:t>features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-  Section heading, text position features</a:t>
            </a:r>
          </a:p>
          <a:p>
            <a:pPr marL="457200" lvl="1" indent="0">
              <a:buNone/>
            </a:pPr>
            <a:r>
              <a:rPr lang="en-US" sz="2000" dirty="0" smtClean="0"/>
              <a:t>     -  Contextual cues, e.g., ‘</a:t>
            </a:r>
            <a:r>
              <a:rPr lang="en-US" sz="2000" i="1" dirty="0" smtClean="0">
                <a:solidFill>
                  <a:srgbClr val="0000FF"/>
                </a:solidFill>
              </a:rPr>
              <a:t>Transcribed by</a:t>
            </a:r>
            <a:r>
              <a:rPr lang="en-US" sz="2000" dirty="0" smtClean="0"/>
              <a:t>’, ‘</a:t>
            </a:r>
            <a:r>
              <a:rPr lang="en-US" sz="2000" i="1" dirty="0" smtClean="0">
                <a:solidFill>
                  <a:srgbClr val="0000FF"/>
                </a:solidFill>
              </a:rPr>
              <a:t>CC</a:t>
            </a:r>
            <a:r>
              <a:rPr lang="en-US" sz="2000" dirty="0" smtClean="0">
                <a:solidFill>
                  <a:srgbClr val="0000FF"/>
                </a:solidFill>
              </a:rPr>
              <a:t>:</a:t>
            </a:r>
            <a:r>
              <a:rPr lang="en-US" sz="2000" dirty="0" smtClean="0"/>
              <a:t>’, ‘</a:t>
            </a:r>
            <a:r>
              <a:rPr lang="en-US" sz="2000" i="1" dirty="0" smtClean="0">
                <a:solidFill>
                  <a:srgbClr val="0000FF"/>
                </a:solidFill>
              </a:rPr>
              <a:t>Dictated by</a:t>
            </a:r>
            <a:r>
              <a:rPr lang="en-US" sz="2000" dirty="0" smtClean="0"/>
              <a:t>’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90"/>
                </a:solidFill>
              </a:rPr>
              <a:t>Task-specific features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-  Task-related term lists, e.g., US States, Country </a:t>
            </a:r>
            <a:r>
              <a:rPr lang="en-US" sz="2000" dirty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ames and </a:t>
            </a:r>
            <a:r>
              <a:rPr lang="en-US" sz="2000" dirty="0">
                <a:solidFill>
                  <a:srgbClr val="000000"/>
                </a:solidFill>
              </a:rPr>
              <a:t>L</a:t>
            </a:r>
            <a:r>
              <a:rPr lang="en-US" sz="2000" dirty="0" smtClean="0">
                <a:solidFill>
                  <a:srgbClr val="000000"/>
                </a:solidFill>
              </a:rPr>
              <a:t>anguages</a:t>
            </a:r>
          </a:p>
          <a:p>
            <a:pPr marL="457200" lvl="1" indent="0">
              <a:buNone/>
            </a:pPr>
            <a:r>
              <a:rPr lang="en-US" sz="2000" dirty="0" smtClean="0"/>
              <a:t>     -  Contextual cues for PHI categories, e.g., ‘</a:t>
            </a:r>
            <a:r>
              <a:rPr lang="en-US" sz="2000" i="1" dirty="0" smtClean="0">
                <a:solidFill>
                  <a:srgbClr val="0000FF"/>
                </a:solidFill>
              </a:rPr>
              <a:t>Dr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  <a:r>
              <a:rPr lang="en-US" sz="2000" dirty="0" smtClean="0"/>
              <a:t>’, ‘</a:t>
            </a:r>
            <a:r>
              <a:rPr lang="en-US" sz="2000" i="1" dirty="0" smtClean="0">
                <a:solidFill>
                  <a:srgbClr val="0000FF"/>
                </a:solidFill>
              </a:rPr>
              <a:t>MD</a:t>
            </a:r>
            <a:r>
              <a:rPr lang="en-US" sz="2000" dirty="0" smtClean="0"/>
              <a:t>’, ‘</a:t>
            </a:r>
            <a:r>
              <a:rPr lang="en-US" sz="2000" i="1" dirty="0" smtClean="0">
                <a:solidFill>
                  <a:srgbClr val="0000FF"/>
                </a:solidFill>
              </a:rPr>
              <a:t>stree</a:t>
            </a:r>
            <a:r>
              <a:rPr lang="en-US" sz="2000" i="1" dirty="0" smtClean="0"/>
              <a:t>t</a:t>
            </a:r>
            <a:r>
              <a:rPr lang="en-US" sz="2000" dirty="0" smtClean="0"/>
              <a:t>’, ‘</a:t>
            </a:r>
            <a:r>
              <a:rPr lang="en-US" sz="2000" i="1" dirty="0" smtClean="0">
                <a:solidFill>
                  <a:srgbClr val="0000FF"/>
                </a:solidFill>
              </a:rPr>
              <a:t>road</a:t>
            </a:r>
            <a:r>
              <a:rPr lang="en-US" sz="2000" dirty="0" smtClean="0"/>
              <a:t>’ </a:t>
            </a:r>
          </a:p>
        </p:txBody>
      </p:sp>
      <p:pic>
        <p:nvPicPr>
          <p:cNvPr id="4" name="Picture 3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4" y="9804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0" y="80268"/>
            <a:ext cx="7434671" cy="78791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53"/>
                </a:solidFill>
              </a:rPr>
              <a:t>Method (2)</a:t>
            </a:r>
            <a:endParaRPr lang="en-US" sz="4000" b="1" dirty="0">
              <a:solidFill>
                <a:srgbClr val="0000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0048"/>
            <a:ext cx="8229600" cy="5435974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A hybrid Approach for PHI Term Identification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ML-based </a:t>
            </a:r>
            <a:r>
              <a:rPr lang="en-US" sz="2000" dirty="0" smtClean="0"/>
              <a:t>approach (CRFs Algorithm)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i="1" dirty="0" smtClean="0"/>
              <a:t> 18 PHI sub-categories (&gt;50 training instances)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Lexicon-based </a:t>
            </a:r>
            <a:r>
              <a:rPr lang="en-US" sz="2000" dirty="0" smtClean="0"/>
              <a:t>keyword spotting </a:t>
            </a:r>
            <a:r>
              <a:rPr lang="en-US" sz="2000" dirty="0" smtClean="0">
                <a:solidFill>
                  <a:srgbClr val="000000"/>
                </a:solidFill>
              </a:rPr>
              <a:t>approach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dirty="0" smtClean="0">
                <a:solidFill>
                  <a:srgbClr val="000000"/>
                </a:solidFill>
              </a:rPr>
              <a:t>7 PHI sub-categories (&lt;10 training instances) </a:t>
            </a:r>
            <a:endParaRPr lang="en-US" sz="2000" i="1" dirty="0" smtClean="0"/>
          </a:p>
          <a:p>
            <a:r>
              <a:rPr lang="en-US" sz="2800" b="1" dirty="0" smtClean="0"/>
              <a:t>Post-processing </a:t>
            </a: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90"/>
                </a:solidFill>
              </a:rPr>
              <a:t>Name extraction from PHI markups 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   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 </a:t>
            </a:r>
            <a:r>
              <a:rPr lang="en-US" sz="2000" dirty="0"/>
              <a:t>‘</a:t>
            </a:r>
            <a:r>
              <a:rPr lang="en-US" sz="2000" i="1" dirty="0"/>
              <a:t>MWFS</a:t>
            </a:r>
            <a:r>
              <a:rPr lang="en-US" sz="2000" dirty="0"/>
              <a:t>’ → ‘</a:t>
            </a:r>
            <a:r>
              <a:rPr lang="en-US" sz="2000" i="1" dirty="0"/>
              <a:t>M</a:t>
            </a:r>
            <a:r>
              <a:rPr lang="en-US" sz="2000" dirty="0"/>
              <a:t>’, ‘</a:t>
            </a:r>
            <a:r>
              <a:rPr lang="en-US" sz="2000" i="1" dirty="0"/>
              <a:t>W</a:t>
            </a:r>
            <a:r>
              <a:rPr lang="en-US" sz="2000" dirty="0"/>
              <a:t>’, ‘</a:t>
            </a:r>
            <a:r>
              <a:rPr lang="en-US" sz="2000" i="1" dirty="0"/>
              <a:t>F</a:t>
            </a:r>
            <a:r>
              <a:rPr lang="en-US" sz="2000" dirty="0"/>
              <a:t>’, ‘</a:t>
            </a:r>
            <a:r>
              <a:rPr lang="en-US" sz="2000" i="1" dirty="0"/>
              <a:t>S</a:t>
            </a:r>
            <a:r>
              <a:rPr lang="en-US" sz="2000" dirty="0"/>
              <a:t>’</a:t>
            </a:r>
            <a:r>
              <a:rPr lang="en-GB" sz="2000" dirty="0" smtClean="0">
                <a:effectLst/>
              </a:rPr>
              <a:t>  [*</a:t>
            </a:r>
            <a:r>
              <a:rPr lang="en-US" sz="2000" dirty="0" smtClean="0"/>
              <a:t>DATE]</a:t>
            </a:r>
          </a:p>
          <a:p>
            <a:pPr marL="457200" lvl="1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</a:t>
            </a:r>
            <a:r>
              <a:rPr lang="en-US" sz="2000" i="1" dirty="0" smtClean="0">
                <a:solidFill>
                  <a:srgbClr val="000000"/>
                </a:solidFill>
              </a:rPr>
              <a:t>- </a:t>
            </a:r>
            <a:r>
              <a:rPr lang="en-US" sz="2000" b="1" u="sng" dirty="0" smtClean="0"/>
              <a:t>E.g.</a:t>
            </a:r>
            <a:r>
              <a:rPr lang="en-US" sz="2000" dirty="0" smtClean="0"/>
              <a:t> </a:t>
            </a:r>
            <a:r>
              <a:rPr lang="en-US" sz="2000" dirty="0"/>
              <a:t>‘</a:t>
            </a:r>
            <a:r>
              <a:rPr lang="en-US" sz="2000" i="1" dirty="0"/>
              <a:t>70yoM</a:t>
            </a:r>
            <a:r>
              <a:rPr lang="en-US" sz="2000" dirty="0"/>
              <a:t>’ → ‘</a:t>
            </a:r>
            <a:r>
              <a:rPr lang="en-US" sz="2000" i="1" dirty="0"/>
              <a:t>70</a:t>
            </a:r>
            <a:r>
              <a:rPr lang="en-US" sz="2000" dirty="0"/>
              <a:t>’</a:t>
            </a:r>
            <a:r>
              <a:rPr lang="en-GB" sz="2000" dirty="0" smtClean="0">
                <a:effectLst/>
              </a:rPr>
              <a:t> [*AGE] </a:t>
            </a:r>
            <a:endParaRPr lang="en-US" sz="2000" i="1" dirty="0" smtClean="0">
              <a:solidFill>
                <a:srgbClr val="008000"/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90"/>
                </a:solidFill>
              </a:rPr>
              <a:t>Generation  of </a:t>
            </a:r>
            <a:r>
              <a:rPr lang="en-US" sz="2000" b="1" i="1" dirty="0" smtClean="0">
                <a:solidFill>
                  <a:srgbClr val="000090"/>
                </a:solidFill>
              </a:rPr>
              <a:t>trusted</a:t>
            </a:r>
            <a:r>
              <a:rPr lang="en-US" sz="2000" b="1" dirty="0" smtClean="0">
                <a:solidFill>
                  <a:srgbClr val="000090"/>
                </a:solidFill>
              </a:rPr>
              <a:t> PHI terms </a:t>
            </a:r>
            <a:endParaRPr lang="es-ES_tradnl" sz="2000" b="1" dirty="0" smtClean="0">
              <a:solidFill>
                <a:srgbClr val="000090"/>
              </a:solidFill>
            </a:endParaRPr>
          </a:p>
          <a:p>
            <a:pPr marL="457200" lvl="1" indent="0">
              <a:buNone/>
            </a:pPr>
            <a:r>
              <a:rPr lang="es-ES_tradnl" sz="2000" dirty="0" smtClean="0"/>
              <a:t>     </a:t>
            </a:r>
            <a:r>
              <a:rPr lang="en-US" sz="2000" i="1" dirty="0" smtClean="0">
                <a:solidFill>
                  <a:srgbClr val="000000"/>
                </a:solidFill>
              </a:rPr>
              <a:t>- </a:t>
            </a:r>
            <a:r>
              <a:rPr lang="en-US" sz="2000" dirty="0" smtClean="0"/>
              <a:t>Trusted terms: </a:t>
            </a:r>
            <a:r>
              <a:rPr lang="en-US" sz="2000" i="1" dirty="0" smtClean="0">
                <a:solidFill>
                  <a:srgbClr val="0000FF"/>
                </a:solidFill>
              </a:rPr>
              <a:t>highly unambiguous </a:t>
            </a:r>
            <a:r>
              <a:rPr lang="en-US" sz="2000" dirty="0" smtClean="0"/>
              <a:t>terms</a:t>
            </a:r>
          </a:p>
          <a:p>
            <a:pPr marL="457200" lvl="1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- </a:t>
            </a:r>
            <a:r>
              <a:rPr lang="en-US" sz="2000" u="sng" dirty="0" smtClean="0"/>
              <a:t>Assumption</a:t>
            </a:r>
            <a:r>
              <a:rPr lang="en-US" sz="2000" dirty="0" smtClean="0"/>
              <a:t>: all the occurrences of a trusted term -&gt; TRUE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u="sng" dirty="0" smtClean="0"/>
              <a:t>Generation rules</a:t>
            </a:r>
            <a:r>
              <a:rPr lang="en-US" sz="2000" dirty="0" smtClean="0"/>
              <a:t>: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1800" dirty="0" smtClean="0"/>
              <a:t>       - </a:t>
            </a:r>
            <a:r>
              <a:rPr lang="en-US" sz="1800" i="1" dirty="0" smtClean="0">
                <a:solidFill>
                  <a:srgbClr val="0000FF"/>
                </a:solidFill>
              </a:rPr>
              <a:t>Well-formed </a:t>
            </a:r>
            <a:r>
              <a:rPr lang="en-US" sz="1800" dirty="0" smtClean="0"/>
              <a:t>regulation expression templates, e.g., DATE, AGE, PHONE, etc.</a:t>
            </a:r>
          </a:p>
          <a:p>
            <a:pPr marL="457200" lvl="1" indent="0">
              <a:buNone/>
            </a:pPr>
            <a:r>
              <a:rPr lang="en-US" sz="1800" i="1" dirty="0">
                <a:solidFill>
                  <a:srgbClr val="0000FF"/>
                </a:solidFill>
              </a:rPr>
              <a:t> </a:t>
            </a:r>
            <a:r>
              <a:rPr lang="en-US" sz="1800" i="1" dirty="0" smtClean="0">
                <a:solidFill>
                  <a:srgbClr val="0000FF"/>
                </a:solidFill>
              </a:rPr>
              <a:t>       </a:t>
            </a:r>
            <a:r>
              <a:rPr lang="en-US" sz="1800" i="1" dirty="0" smtClean="0">
                <a:solidFill>
                  <a:srgbClr val="000090"/>
                </a:solidFill>
              </a:rPr>
              <a:t> - </a:t>
            </a:r>
            <a:r>
              <a:rPr lang="en-US" sz="1800" dirty="0" smtClean="0"/>
              <a:t>Pre-defined structures that indicate </a:t>
            </a:r>
            <a:r>
              <a:rPr lang="en-US" sz="1800" i="1" dirty="0" smtClean="0">
                <a:solidFill>
                  <a:srgbClr val="0000FF"/>
                </a:solidFill>
              </a:rPr>
              <a:t>strong association</a:t>
            </a:r>
            <a:r>
              <a:rPr lang="en-US" sz="1800" dirty="0" smtClean="0"/>
              <a:t> in multiple categories</a:t>
            </a:r>
          </a:p>
          <a:p>
            <a:pPr marL="457200" lvl="1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     - </a:t>
            </a:r>
            <a:r>
              <a:rPr lang="en-US" sz="1800" dirty="0" smtClean="0"/>
              <a:t>Occur for </a:t>
            </a:r>
            <a:r>
              <a:rPr lang="en-US" sz="1800" i="1" dirty="0" smtClean="0">
                <a:solidFill>
                  <a:srgbClr val="0000FF"/>
                </a:solidFill>
              </a:rPr>
              <a:t>two or more times</a:t>
            </a:r>
            <a:r>
              <a:rPr lang="en-US" sz="1800" dirty="0" smtClean="0"/>
              <a:t> in the same document </a:t>
            </a:r>
          </a:p>
        </p:txBody>
      </p:sp>
      <p:pic>
        <p:nvPicPr>
          <p:cNvPr id="4" name="Picture 3" descr="University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4" y="9804"/>
            <a:ext cx="2193077" cy="9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1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1448</Words>
  <Application>Microsoft Macintosh PowerPoint</Application>
  <PresentationFormat>On-screen Show (4:3)</PresentationFormat>
  <Paragraphs>431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 Hybrid System for Automatic De-identification in Patient Discharge Summaries</vt:lpstr>
      <vt:lpstr>Outline</vt:lpstr>
      <vt:lpstr>Dataset (1)</vt:lpstr>
      <vt:lpstr>Dataset (2)</vt:lpstr>
      <vt:lpstr>Research Issues (1)</vt:lpstr>
      <vt:lpstr>Research Issues (2)</vt:lpstr>
      <vt:lpstr>System Framework</vt:lpstr>
      <vt:lpstr>Method (1)</vt:lpstr>
      <vt:lpstr>Method (2)</vt:lpstr>
      <vt:lpstr>Method (3)</vt:lpstr>
      <vt:lpstr>Performance of PHI Categories</vt:lpstr>
      <vt:lpstr>Performance of PHI Sub-categories</vt:lpstr>
      <vt:lpstr>Lessons learnt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hxy</dc:creator>
  <cp:lastModifiedBy>hxy</cp:lastModifiedBy>
  <cp:revision>59</cp:revision>
  <dcterms:created xsi:type="dcterms:W3CDTF">2014-11-06T10:47:46Z</dcterms:created>
  <dcterms:modified xsi:type="dcterms:W3CDTF">2014-11-14T10:40:02Z</dcterms:modified>
</cp:coreProperties>
</file>