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60" r:id="rId5"/>
    <p:sldId id="261" r:id="rId6"/>
    <p:sldId id="265" r:id="rId7"/>
    <p:sldId id="270" r:id="rId8"/>
    <p:sldId id="262" r:id="rId9"/>
    <p:sldId id="271" r:id="rId10"/>
    <p:sldId id="263" r:id="rId11"/>
    <p:sldId id="268" r:id="rId12"/>
    <p:sldId id="269" r:id="rId13"/>
    <p:sldId id="267" r:id="rId14"/>
    <p:sldId id="272" r:id="rId15"/>
    <p:sldId id="264" r:id="rId16"/>
    <p:sldId id="273" r:id="rId17"/>
    <p:sldId id="274" r:id="rId18"/>
    <p:sldId id="275" r:id="rId19"/>
  </p:sldIdLst>
  <p:sldSz cx="9144000" cy="6858000" type="screen4x3"/>
  <p:notesSz cx="6858000" cy="9144000"/>
  <p:defaultTextStyle>
    <a:defPPr>
      <a:defRPr lang="en-CA"/>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2433"/>
    <a:srgbClr val="6163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94660"/>
  </p:normalViewPr>
  <p:slideViewPr>
    <p:cSldViewPr snapToGrid="0">
      <p:cViewPr varScale="1">
        <p:scale>
          <a:sx n="74" d="100"/>
          <a:sy n="74" d="100"/>
        </p:scale>
        <p:origin x="988" y="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CA" altLang="en-US"/>
          </a:p>
        </p:txBody>
      </p:sp>
      <p:sp>
        <p:nvSpPr>
          <p:cNvPr id="40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CA" altLang="en-US"/>
          </a:p>
        </p:txBody>
      </p:sp>
      <p:sp>
        <p:nvSpPr>
          <p:cNvPr id="41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CA" altLang="en-US"/>
          </a:p>
        </p:txBody>
      </p:sp>
      <p:sp>
        <p:nvSpPr>
          <p:cNvPr id="41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C115996-3429-419A-A635-46D8381FE2F6}" type="slidenum">
              <a:rPr lang="en-CA" altLang="en-US"/>
              <a:pPr/>
              <a:t>‹#›</a:t>
            </a:fld>
            <a:endParaRPr lang="en-CA" altLang="en-US"/>
          </a:p>
        </p:txBody>
      </p:sp>
    </p:spTree>
    <p:extLst>
      <p:ext uri="{BB962C8B-B14F-4D97-AF65-F5344CB8AC3E}">
        <p14:creationId xmlns:p14="http://schemas.microsoft.com/office/powerpoint/2010/main" val="35549575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98B2F-7737-439C-A882-DF4F9F84580D}" type="datetimeFigureOut">
              <a:rPr lang="en-US" smtClean="0"/>
              <a:t>11/14/2014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FA283-EEA4-4557-BD18-D888578A0DAD}" type="slidenum">
              <a:rPr lang="en-US" smtClean="0"/>
              <a:t>‹#›</a:t>
            </a:fld>
            <a:endParaRPr lang="en-US"/>
          </a:p>
        </p:txBody>
      </p:sp>
    </p:spTree>
    <p:extLst>
      <p:ext uri="{BB962C8B-B14F-4D97-AF65-F5344CB8AC3E}">
        <p14:creationId xmlns:p14="http://schemas.microsoft.com/office/powerpoint/2010/main" val="4020931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will talk about a model we developed upon hidden Markov model for the de-identification task. </a:t>
            </a:r>
            <a:endParaRPr lang="en-US" dirty="0"/>
          </a:p>
        </p:txBody>
      </p:sp>
      <p:sp>
        <p:nvSpPr>
          <p:cNvPr id="4" name="Slide Number Placeholder 3"/>
          <p:cNvSpPr>
            <a:spLocks noGrp="1"/>
          </p:cNvSpPr>
          <p:nvPr>
            <p:ph type="sldNum" sz="quarter" idx="10"/>
          </p:nvPr>
        </p:nvSpPr>
        <p:spPr/>
        <p:txBody>
          <a:bodyPr/>
          <a:lstStyle/>
          <a:p>
            <a:fld id="{F06FA283-EEA4-4557-BD18-D888578A0DAD}" type="slidenum">
              <a:rPr lang="en-US" smtClean="0"/>
              <a:t>1</a:t>
            </a:fld>
            <a:endParaRPr lang="en-US"/>
          </a:p>
        </p:txBody>
      </p:sp>
    </p:spTree>
    <p:extLst>
      <p:ext uri="{BB962C8B-B14F-4D97-AF65-F5344CB8AC3E}">
        <p14:creationId xmlns:p14="http://schemas.microsoft.com/office/powerpoint/2010/main" val="837791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previous studies, many statistical models have been applied to the de-identification task, such as conditional random field, probably the most popular model, support vector machine, decision tree and of course </a:t>
            </a:r>
            <a:r>
              <a:rPr lang="en-US" sz="1200" kern="1200" dirty="0" err="1" smtClean="0">
                <a:solidFill>
                  <a:schemeClr val="tx1"/>
                </a:solidFill>
                <a:effectLst/>
                <a:latin typeface="+mn-lt"/>
                <a:ea typeface="+mn-ea"/>
                <a:cs typeface="+mn-cs"/>
              </a:rPr>
              <a:t>markov</a:t>
            </a:r>
            <a:r>
              <a:rPr lang="en-US" sz="1200" kern="1200" dirty="0" smtClean="0">
                <a:solidFill>
                  <a:schemeClr val="tx1"/>
                </a:solidFill>
                <a:effectLst/>
                <a:latin typeface="+mn-lt"/>
                <a:ea typeface="+mn-ea"/>
                <a:cs typeface="+mn-cs"/>
              </a:rPr>
              <a:t> model. We notice manual designed features play an important role in some of these models, like some template for some specific identifier, special character and lexical cues. These manually designed features are beneficial for de-identification, however, they may not generalize well when applying to new context. We notice that context information plays an important role in de-identification. We are thinking about developing a model better with context but requiring less manual feature engineering.</a:t>
            </a:r>
          </a:p>
          <a:p>
            <a:endParaRPr lang="en-US" dirty="0"/>
          </a:p>
        </p:txBody>
      </p:sp>
      <p:sp>
        <p:nvSpPr>
          <p:cNvPr id="4" name="Slide Number Placeholder 3"/>
          <p:cNvSpPr>
            <a:spLocks noGrp="1"/>
          </p:cNvSpPr>
          <p:nvPr>
            <p:ph type="sldNum" sz="quarter" idx="10"/>
          </p:nvPr>
        </p:nvSpPr>
        <p:spPr/>
        <p:txBody>
          <a:bodyPr/>
          <a:lstStyle/>
          <a:p>
            <a:fld id="{F06FA283-EEA4-4557-BD18-D888578A0DAD}" type="slidenum">
              <a:rPr lang="en-US" smtClean="0"/>
              <a:t>2</a:t>
            </a:fld>
            <a:endParaRPr lang="en-US"/>
          </a:p>
        </p:txBody>
      </p:sp>
    </p:spTree>
    <p:extLst>
      <p:ext uri="{BB962C8B-B14F-4D97-AF65-F5344CB8AC3E}">
        <p14:creationId xmlns:p14="http://schemas.microsoft.com/office/powerpoint/2010/main" val="209296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is a little review of HMM. It is a generative model that models the joint probability of state and observation with two kinds of probability, the transition probability and emission probability. That transition probability describes the transition from one state to another. The emission probability say the what observation is more likely given the state. The model has a Markov independence assumption that the current state only depend on the previous states. It is not great with long range correlation, not so great with context information in NLP. But it is simple model with less parameters, which means if the model works well on training data. It is most likely work well with any new data.</a:t>
            </a:r>
          </a:p>
          <a:p>
            <a:endParaRPr lang="en-US" dirty="0"/>
          </a:p>
        </p:txBody>
      </p:sp>
      <p:sp>
        <p:nvSpPr>
          <p:cNvPr id="4" name="Slide Number Placeholder 3"/>
          <p:cNvSpPr>
            <a:spLocks noGrp="1"/>
          </p:cNvSpPr>
          <p:nvPr>
            <p:ph type="sldNum" sz="quarter" idx="10"/>
          </p:nvPr>
        </p:nvSpPr>
        <p:spPr/>
        <p:txBody>
          <a:bodyPr/>
          <a:lstStyle/>
          <a:p>
            <a:fld id="{F06FA283-EEA4-4557-BD18-D888578A0DAD}" type="slidenum">
              <a:rPr lang="en-US" smtClean="0"/>
              <a:t>3</a:t>
            </a:fld>
            <a:endParaRPr lang="en-US"/>
          </a:p>
        </p:txBody>
      </p:sp>
    </p:spTree>
    <p:extLst>
      <p:ext uri="{BB962C8B-B14F-4D97-AF65-F5344CB8AC3E}">
        <p14:creationId xmlns:p14="http://schemas.microsoft.com/office/powerpoint/2010/main" val="1476367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make HMM better with context information. Here we use the idea of mixture model. I will illustrate mixture model with this figure. It is possible to model the data with one Gaussian distribution. But with 3 Gaussian distribution, you can fit the data much better. Mixture model has a component indicator and the each component has its own distribution. It has been widely used in NLP and IR. There are models such as mixture multinomial, PLSA and LDA. However, using mixture model brings up a problem. How many components I should use to fit the data well without over-fitting. For a simple mixture model without regularization, the likelihood of the model will increase as the number of component increases. There are several approaches to address the problem. One way is to do by which I called trial and error. I use training data to learn a number of models, each using a different number of components. And then I test these models on the validation data and pick the one with the best performance. Another approach is use a Bayesian prior and the likelihood will no longer to be a monotonic function of component numbers. Then it is possible to identify the optimal numbers. In this study we use </a:t>
            </a:r>
            <a:r>
              <a:rPr lang="en-US" sz="1200" kern="1200" dirty="0" err="1" smtClean="0">
                <a:solidFill>
                  <a:schemeClr val="tx1"/>
                </a:solidFill>
                <a:effectLst/>
                <a:latin typeface="+mn-lt"/>
                <a:ea typeface="+mn-ea"/>
                <a:cs typeface="+mn-cs"/>
              </a:rPr>
              <a:t>Dirichlet</a:t>
            </a:r>
            <a:r>
              <a:rPr lang="en-US" sz="1200" kern="1200" dirty="0" smtClean="0">
                <a:solidFill>
                  <a:schemeClr val="tx1"/>
                </a:solidFill>
                <a:effectLst/>
                <a:latin typeface="+mn-lt"/>
                <a:ea typeface="+mn-ea"/>
                <a:cs typeface="+mn-cs"/>
              </a:rPr>
              <a:t> Process as the Bayesian prior.</a:t>
            </a:r>
          </a:p>
          <a:p>
            <a:endParaRPr lang="en-US" dirty="0"/>
          </a:p>
        </p:txBody>
      </p:sp>
      <p:sp>
        <p:nvSpPr>
          <p:cNvPr id="4" name="Slide Number Placeholder 3"/>
          <p:cNvSpPr>
            <a:spLocks noGrp="1"/>
          </p:cNvSpPr>
          <p:nvPr>
            <p:ph type="sldNum" sz="quarter" idx="10"/>
          </p:nvPr>
        </p:nvSpPr>
        <p:spPr/>
        <p:txBody>
          <a:bodyPr/>
          <a:lstStyle/>
          <a:p>
            <a:fld id="{F06FA283-EEA4-4557-BD18-D888578A0DAD}" type="slidenum">
              <a:rPr lang="en-US" smtClean="0"/>
              <a:t>4</a:t>
            </a:fld>
            <a:endParaRPr lang="en-US"/>
          </a:p>
        </p:txBody>
      </p:sp>
    </p:spTree>
    <p:extLst>
      <p:ext uri="{BB962C8B-B14F-4D97-AF65-F5344CB8AC3E}">
        <p14:creationId xmlns:p14="http://schemas.microsoft.com/office/powerpoint/2010/main" val="3956730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Dirichlet</a:t>
            </a:r>
            <a:r>
              <a:rPr lang="en-US" sz="1200" kern="1200" dirty="0" smtClean="0">
                <a:solidFill>
                  <a:schemeClr val="tx1"/>
                </a:solidFill>
                <a:effectLst/>
                <a:latin typeface="+mn-lt"/>
                <a:ea typeface="+mn-ea"/>
                <a:cs typeface="+mn-cs"/>
              </a:rPr>
              <a:t> Process is non-parametric distribution. Here we use DP in stick-breaking representation. There are other representation of DP but I found this representation is easier to understand. What does this Process produce? It gives a distribution. Then I can use the distribution generated from the process to generate data. It has two parameters a concentration parameter alpha and a base distribution H. For this process, first a beta distribution controlled by alpha produces a number of weights. It is easy to verify the sum of pi is 1.  Next the base distribution H generates the corresponding number of atoms. Then lay weights on the atoms and give us a new distribution G. Also the weights by itself is also a distribution, is called GEM distribution. This non-parametric distribution is more flexible with data. The beauty of the non-parametric model is the model will determine how many components we need based on the data. When we compute the posterior, only the needed components will be updated significantly.</a:t>
            </a:r>
          </a:p>
          <a:p>
            <a:endParaRPr lang="en-US" dirty="0"/>
          </a:p>
        </p:txBody>
      </p:sp>
      <p:sp>
        <p:nvSpPr>
          <p:cNvPr id="4" name="Slide Number Placeholder 3"/>
          <p:cNvSpPr>
            <a:spLocks noGrp="1"/>
          </p:cNvSpPr>
          <p:nvPr>
            <p:ph type="sldNum" sz="quarter" idx="10"/>
          </p:nvPr>
        </p:nvSpPr>
        <p:spPr/>
        <p:txBody>
          <a:bodyPr/>
          <a:lstStyle/>
          <a:p>
            <a:fld id="{F06FA283-EEA4-4557-BD18-D888578A0DAD}" type="slidenum">
              <a:rPr lang="en-US" smtClean="0"/>
              <a:t>5</a:t>
            </a:fld>
            <a:endParaRPr lang="en-US"/>
          </a:p>
        </p:txBody>
      </p:sp>
    </p:spTree>
    <p:extLst>
      <p:ext uri="{BB962C8B-B14F-4D97-AF65-F5344CB8AC3E}">
        <p14:creationId xmlns:p14="http://schemas.microsoft.com/office/powerpoint/2010/main" val="3877113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63550" y="1593850"/>
            <a:ext cx="8216900" cy="1301750"/>
          </a:xfrm>
        </p:spPr>
        <p:txBody>
          <a:bodyPr/>
          <a:lstStyle>
            <a:lvl1pPr>
              <a:defRPr sz="2800"/>
            </a:lvl1pPr>
          </a:lstStyle>
          <a:p>
            <a:pPr lvl="0"/>
            <a:r>
              <a:rPr lang="en-US" altLang="en-US" noProof="0" smtClean="0"/>
              <a:t>Click to edit Master title style</a:t>
            </a:r>
            <a:endParaRPr lang="en-CA" altLang="en-US" noProof="0" smtClean="0"/>
          </a:p>
        </p:txBody>
      </p:sp>
      <p:sp>
        <p:nvSpPr>
          <p:cNvPr id="3075" name="Rectangle 3"/>
          <p:cNvSpPr>
            <a:spLocks noGrp="1" noChangeArrowheads="1"/>
          </p:cNvSpPr>
          <p:nvPr>
            <p:ph type="subTitle" idx="1"/>
          </p:nvPr>
        </p:nvSpPr>
        <p:spPr>
          <a:xfrm>
            <a:off x="463550" y="3429000"/>
            <a:ext cx="8216900" cy="1752600"/>
          </a:xfrm>
        </p:spPr>
        <p:txBody>
          <a:bodyPr/>
          <a:lstStyle>
            <a:lvl1pPr marL="0" indent="0" algn="ctr">
              <a:buFontTx/>
              <a:buNone/>
              <a:defRPr b="0"/>
            </a:lvl1pPr>
          </a:lstStyle>
          <a:p>
            <a:pPr lvl="0"/>
            <a:r>
              <a:rPr lang="en-US" altLang="en-US" noProof="0" smtClean="0"/>
              <a:t>Click to edit Master subtitle style</a:t>
            </a:r>
            <a:endParaRPr lang="en-CA" altLang="en-US" noProof="0" smtClean="0"/>
          </a:p>
        </p:txBody>
      </p:sp>
      <p:sp>
        <p:nvSpPr>
          <p:cNvPr id="3080" name="Freeform 8"/>
          <p:cNvSpPr>
            <a:spLocks/>
          </p:cNvSpPr>
          <p:nvPr/>
        </p:nvSpPr>
        <p:spPr bwMode="auto">
          <a:xfrm>
            <a:off x="0" y="0"/>
            <a:ext cx="6015038" cy="1265238"/>
          </a:xfrm>
          <a:custGeom>
            <a:avLst/>
            <a:gdLst>
              <a:gd name="T0" fmla="*/ 0 w 4248"/>
              <a:gd name="T1" fmla="*/ 5 h 797"/>
              <a:gd name="T2" fmla="*/ 0 w 4248"/>
              <a:gd name="T3" fmla="*/ 797 h 797"/>
              <a:gd name="T4" fmla="*/ 187 w 4248"/>
              <a:gd name="T5" fmla="*/ 797 h 797"/>
              <a:gd name="T6" fmla="*/ 610 w 4248"/>
              <a:gd name="T7" fmla="*/ 715 h 797"/>
              <a:gd name="T8" fmla="*/ 1056 w 4248"/>
              <a:gd name="T9" fmla="*/ 672 h 797"/>
              <a:gd name="T10" fmla="*/ 1373 w 4248"/>
              <a:gd name="T11" fmla="*/ 672 h 797"/>
              <a:gd name="T12" fmla="*/ 2549 w 4248"/>
              <a:gd name="T13" fmla="*/ 360 h 797"/>
              <a:gd name="T14" fmla="*/ 2890 w 4248"/>
              <a:gd name="T15" fmla="*/ 216 h 797"/>
              <a:gd name="T16" fmla="*/ 4248 w 4248"/>
              <a:gd name="T17" fmla="*/ 0 h 797"/>
              <a:gd name="T18" fmla="*/ 0 w 4248"/>
              <a:gd name="T19" fmla="*/ 5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48" h="797">
                <a:moveTo>
                  <a:pt x="0" y="5"/>
                </a:moveTo>
                <a:lnTo>
                  <a:pt x="0" y="797"/>
                </a:lnTo>
                <a:lnTo>
                  <a:pt x="187" y="797"/>
                </a:lnTo>
                <a:lnTo>
                  <a:pt x="610" y="715"/>
                </a:lnTo>
                <a:lnTo>
                  <a:pt x="1056" y="672"/>
                </a:lnTo>
                <a:lnTo>
                  <a:pt x="1373" y="672"/>
                </a:lnTo>
                <a:lnTo>
                  <a:pt x="2549" y="360"/>
                </a:lnTo>
                <a:lnTo>
                  <a:pt x="2890" y="216"/>
                </a:lnTo>
                <a:lnTo>
                  <a:pt x="4248" y="0"/>
                </a:lnTo>
                <a:lnTo>
                  <a:pt x="0" y="5"/>
                </a:lnTo>
                <a:close/>
              </a:path>
            </a:pathLst>
          </a:custGeom>
          <a:solidFill>
            <a:srgbClr val="8224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pic>
        <p:nvPicPr>
          <p:cNvPr id="3084" name="Picture 12" descr="PT Banner with logo spa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967413"/>
            <a:ext cx="9156700" cy="890587"/>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MUN Logo RGB white tex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0638" y="6078538"/>
            <a:ext cx="1096962"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CA" altLang="en-US"/>
          </a:p>
        </p:txBody>
      </p:sp>
      <p:sp>
        <p:nvSpPr>
          <p:cNvPr id="5" name="Footer Placeholder 4"/>
          <p:cNvSpPr>
            <a:spLocks noGrp="1"/>
          </p:cNvSpPr>
          <p:nvPr>
            <p:ph type="ftr" sz="quarter" idx="11"/>
          </p:nvPr>
        </p:nvSpPr>
        <p:spPr/>
        <p:txBody>
          <a:bodyPr/>
          <a:lstStyle>
            <a:lvl1pPr>
              <a:defRPr/>
            </a:lvl1pPr>
          </a:lstStyle>
          <a:p>
            <a:endParaRPr lang="en-CA" altLang="en-US"/>
          </a:p>
        </p:txBody>
      </p:sp>
      <p:sp>
        <p:nvSpPr>
          <p:cNvPr id="6" name="Slide Number Placeholder 5"/>
          <p:cNvSpPr>
            <a:spLocks noGrp="1"/>
          </p:cNvSpPr>
          <p:nvPr>
            <p:ph type="sldNum" sz="quarter" idx="12"/>
          </p:nvPr>
        </p:nvSpPr>
        <p:spPr/>
        <p:txBody>
          <a:bodyPr/>
          <a:lstStyle>
            <a:lvl1pPr>
              <a:defRPr/>
            </a:lvl1pPr>
          </a:lstStyle>
          <a:p>
            <a:fld id="{74D91FC3-1E1A-4DD9-A69D-A306AAC2D14D}" type="slidenum">
              <a:rPr lang="en-CA" altLang="en-US"/>
              <a:pPr/>
              <a:t>‹#›</a:t>
            </a:fld>
            <a:endParaRPr lang="en-CA" altLang="en-US"/>
          </a:p>
        </p:txBody>
      </p:sp>
    </p:spTree>
    <p:extLst>
      <p:ext uri="{BB962C8B-B14F-4D97-AF65-F5344CB8AC3E}">
        <p14:creationId xmlns:p14="http://schemas.microsoft.com/office/powerpoint/2010/main" val="2837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26113" y="366713"/>
            <a:ext cx="1752600" cy="3595687"/>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63550" y="366713"/>
            <a:ext cx="5110163" cy="3595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CA" altLang="en-US"/>
          </a:p>
        </p:txBody>
      </p:sp>
      <p:sp>
        <p:nvSpPr>
          <p:cNvPr id="5" name="Footer Placeholder 4"/>
          <p:cNvSpPr>
            <a:spLocks noGrp="1"/>
          </p:cNvSpPr>
          <p:nvPr>
            <p:ph type="ftr" sz="quarter" idx="11"/>
          </p:nvPr>
        </p:nvSpPr>
        <p:spPr/>
        <p:txBody>
          <a:bodyPr/>
          <a:lstStyle>
            <a:lvl1pPr>
              <a:defRPr/>
            </a:lvl1pPr>
          </a:lstStyle>
          <a:p>
            <a:endParaRPr lang="en-CA" altLang="en-US"/>
          </a:p>
        </p:txBody>
      </p:sp>
      <p:sp>
        <p:nvSpPr>
          <p:cNvPr id="6" name="Slide Number Placeholder 5"/>
          <p:cNvSpPr>
            <a:spLocks noGrp="1"/>
          </p:cNvSpPr>
          <p:nvPr>
            <p:ph type="sldNum" sz="quarter" idx="12"/>
          </p:nvPr>
        </p:nvSpPr>
        <p:spPr/>
        <p:txBody>
          <a:bodyPr/>
          <a:lstStyle>
            <a:lvl1pPr>
              <a:defRPr/>
            </a:lvl1pPr>
          </a:lstStyle>
          <a:p>
            <a:fld id="{50D9C5E9-EB4B-425A-B65B-2CE83B222BCB}" type="slidenum">
              <a:rPr lang="en-CA" altLang="en-US"/>
              <a:pPr/>
              <a:t>‹#›</a:t>
            </a:fld>
            <a:endParaRPr lang="en-CA" altLang="en-US"/>
          </a:p>
        </p:txBody>
      </p:sp>
    </p:spTree>
    <p:extLst>
      <p:ext uri="{BB962C8B-B14F-4D97-AF65-F5344CB8AC3E}">
        <p14:creationId xmlns:p14="http://schemas.microsoft.com/office/powerpoint/2010/main" val="189454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CA" altLang="en-US"/>
          </a:p>
        </p:txBody>
      </p:sp>
      <p:sp>
        <p:nvSpPr>
          <p:cNvPr id="5" name="Footer Placeholder 4"/>
          <p:cNvSpPr>
            <a:spLocks noGrp="1"/>
          </p:cNvSpPr>
          <p:nvPr>
            <p:ph type="ftr" sz="quarter" idx="11"/>
          </p:nvPr>
        </p:nvSpPr>
        <p:spPr/>
        <p:txBody>
          <a:bodyPr/>
          <a:lstStyle>
            <a:lvl1pPr>
              <a:defRPr/>
            </a:lvl1pPr>
          </a:lstStyle>
          <a:p>
            <a:endParaRPr lang="en-CA" altLang="en-US"/>
          </a:p>
        </p:txBody>
      </p:sp>
      <p:sp>
        <p:nvSpPr>
          <p:cNvPr id="6" name="Slide Number Placeholder 5"/>
          <p:cNvSpPr>
            <a:spLocks noGrp="1"/>
          </p:cNvSpPr>
          <p:nvPr>
            <p:ph type="sldNum" sz="quarter" idx="12"/>
          </p:nvPr>
        </p:nvSpPr>
        <p:spPr/>
        <p:txBody>
          <a:bodyPr/>
          <a:lstStyle>
            <a:lvl1pPr>
              <a:defRPr/>
            </a:lvl1pPr>
          </a:lstStyle>
          <a:p>
            <a:fld id="{F11ED0F1-E2F2-4559-8C5F-3D3DD352018A}" type="slidenum">
              <a:rPr lang="en-CA" altLang="en-US"/>
              <a:pPr/>
              <a:t>‹#›</a:t>
            </a:fld>
            <a:endParaRPr lang="en-CA" altLang="en-US"/>
          </a:p>
        </p:txBody>
      </p:sp>
    </p:spTree>
    <p:extLst>
      <p:ext uri="{BB962C8B-B14F-4D97-AF65-F5344CB8AC3E}">
        <p14:creationId xmlns:p14="http://schemas.microsoft.com/office/powerpoint/2010/main" val="366014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CA" altLang="en-US"/>
          </a:p>
        </p:txBody>
      </p:sp>
      <p:sp>
        <p:nvSpPr>
          <p:cNvPr id="5" name="Footer Placeholder 4"/>
          <p:cNvSpPr>
            <a:spLocks noGrp="1"/>
          </p:cNvSpPr>
          <p:nvPr>
            <p:ph type="ftr" sz="quarter" idx="11"/>
          </p:nvPr>
        </p:nvSpPr>
        <p:spPr/>
        <p:txBody>
          <a:bodyPr/>
          <a:lstStyle>
            <a:lvl1pPr>
              <a:defRPr/>
            </a:lvl1pPr>
          </a:lstStyle>
          <a:p>
            <a:endParaRPr lang="en-CA" altLang="en-US"/>
          </a:p>
        </p:txBody>
      </p:sp>
      <p:sp>
        <p:nvSpPr>
          <p:cNvPr id="6" name="Slide Number Placeholder 5"/>
          <p:cNvSpPr>
            <a:spLocks noGrp="1"/>
          </p:cNvSpPr>
          <p:nvPr>
            <p:ph type="sldNum" sz="quarter" idx="12"/>
          </p:nvPr>
        </p:nvSpPr>
        <p:spPr/>
        <p:txBody>
          <a:bodyPr/>
          <a:lstStyle>
            <a:lvl1pPr>
              <a:defRPr/>
            </a:lvl1pPr>
          </a:lstStyle>
          <a:p>
            <a:fld id="{0EC73551-51F6-425F-A050-C6974A2BD6CA}" type="slidenum">
              <a:rPr lang="en-CA" altLang="en-US"/>
              <a:pPr/>
              <a:t>‹#›</a:t>
            </a:fld>
            <a:endParaRPr lang="en-CA" altLang="en-US"/>
          </a:p>
        </p:txBody>
      </p:sp>
    </p:spTree>
    <p:extLst>
      <p:ext uri="{BB962C8B-B14F-4D97-AF65-F5344CB8AC3E}">
        <p14:creationId xmlns:p14="http://schemas.microsoft.com/office/powerpoint/2010/main" val="134544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63550" y="1443038"/>
            <a:ext cx="3430588" cy="2519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046538" y="1443038"/>
            <a:ext cx="3432175" cy="2519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endParaRPr lang="en-CA" altLang="en-US"/>
          </a:p>
        </p:txBody>
      </p:sp>
      <p:sp>
        <p:nvSpPr>
          <p:cNvPr id="6" name="Footer Placeholder 5"/>
          <p:cNvSpPr>
            <a:spLocks noGrp="1"/>
          </p:cNvSpPr>
          <p:nvPr>
            <p:ph type="ftr" sz="quarter" idx="11"/>
          </p:nvPr>
        </p:nvSpPr>
        <p:spPr/>
        <p:txBody>
          <a:bodyPr/>
          <a:lstStyle>
            <a:lvl1pPr>
              <a:defRPr/>
            </a:lvl1pPr>
          </a:lstStyle>
          <a:p>
            <a:endParaRPr lang="en-CA" altLang="en-US"/>
          </a:p>
        </p:txBody>
      </p:sp>
      <p:sp>
        <p:nvSpPr>
          <p:cNvPr id="7" name="Slide Number Placeholder 6"/>
          <p:cNvSpPr>
            <a:spLocks noGrp="1"/>
          </p:cNvSpPr>
          <p:nvPr>
            <p:ph type="sldNum" sz="quarter" idx="12"/>
          </p:nvPr>
        </p:nvSpPr>
        <p:spPr/>
        <p:txBody>
          <a:bodyPr/>
          <a:lstStyle>
            <a:lvl1pPr>
              <a:defRPr/>
            </a:lvl1pPr>
          </a:lstStyle>
          <a:p>
            <a:fld id="{33AC9DFB-1850-4C5F-87D6-0FE2CCB96BDB}" type="slidenum">
              <a:rPr lang="en-CA" altLang="en-US"/>
              <a:pPr/>
              <a:t>‹#›</a:t>
            </a:fld>
            <a:endParaRPr lang="en-CA" altLang="en-US"/>
          </a:p>
        </p:txBody>
      </p:sp>
    </p:spTree>
    <p:extLst>
      <p:ext uri="{BB962C8B-B14F-4D97-AF65-F5344CB8AC3E}">
        <p14:creationId xmlns:p14="http://schemas.microsoft.com/office/powerpoint/2010/main" val="2474324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endParaRPr lang="en-CA" altLang="en-US"/>
          </a:p>
        </p:txBody>
      </p:sp>
      <p:sp>
        <p:nvSpPr>
          <p:cNvPr id="8" name="Footer Placeholder 7"/>
          <p:cNvSpPr>
            <a:spLocks noGrp="1"/>
          </p:cNvSpPr>
          <p:nvPr>
            <p:ph type="ftr" sz="quarter" idx="11"/>
          </p:nvPr>
        </p:nvSpPr>
        <p:spPr/>
        <p:txBody>
          <a:bodyPr/>
          <a:lstStyle>
            <a:lvl1pPr>
              <a:defRPr/>
            </a:lvl1pPr>
          </a:lstStyle>
          <a:p>
            <a:endParaRPr lang="en-CA" altLang="en-US"/>
          </a:p>
        </p:txBody>
      </p:sp>
      <p:sp>
        <p:nvSpPr>
          <p:cNvPr id="9" name="Slide Number Placeholder 8"/>
          <p:cNvSpPr>
            <a:spLocks noGrp="1"/>
          </p:cNvSpPr>
          <p:nvPr>
            <p:ph type="sldNum" sz="quarter" idx="12"/>
          </p:nvPr>
        </p:nvSpPr>
        <p:spPr/>
        <p:txBody>
          <a:bodyPr/>
          <a:lstStyle>
            <a:lvl1pPr>
              <a:defRPr/>
            </a:lvl1pPr>
          </a:lstStyle>
          <a:p>
            <a:fld id="{C0388101-E1F9-469C-8C02-2435FEEE3F20}" type="slidenum">
              <a:rPr lang="en-CA" altLang="en-US"/>
              <a:pPr/>
              <a:t>‹#›</a:t>
            </a:fld>
            <a:endParaRPr lang="en-CA" altLang="en-US"/>
          </a:p>
        </p:txBody>
      </p:sp>
    </p:spTree>
    <p:extLst>
      <p:ext uri="{BB962C8B-B14F-4D97-AF65-F5344CB8AC3E}">
        <p14:creationId xmlns:p14="http://schemas.microsoft.com/office/powerpoint/2010/main" val="153232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en-CA" altLang="en-US"/>
          </a:p>
        </p:txBody>
      </p:sp>
      <p:sp>
        <p:nvSpPr>
          <p:cNvPr id="4" name="Footer Placeholder 3"/>
          <p:cNvSpPr>
            <a:spLocks noGrp="1"/>
          </p:cNvSpPr>
          <p:nvPr>
            <p:ph type="ftr" sz="quarter" idx="11"/>
          </p:nvPr>
        </p:nvSpPr>
        <p:spPr/>
        <p:txBody>
          <a:bodyPr/>
          <a:lstStyle>
            <a:lvl1pPr>
              <a:defRPr/>
            </a:lvl1pPr>
          </a:lstStyle>
          <a:p>
            <a:endParaRPr lang="en-CA" altLang="en-US"/>
          </a:p>
        </p:txBody>
      </p:sp>
      <p:sp>
        <p:nvSpPr>
          <p:cNvPr id="5" name="Slide Number Placeholder 4"/>
          <p:cNvSpPr>
            <a:spLocks noGrp="1"/>
          </p:cNvSpPr>
          <p:nvPr>
            <p:ph type="sldNum" sz="quarter" idx="12"/>
          </p:nvPr>
        </p:nvSpPr>
        <p:spPr/>
        <p:txBody>
          <a:bodyPr/>
          <a:lstStyle>
            <a:lvl1pPr>
              <a:defRPr/>
            </a:lvl1pPr>
          </a:lstStyle>
          <a:p>
            <a:fld id="{5170E9A9-9055-483A-9971-D55EBE048081}" type="slidenum">
              <a:rPr lang="en-CA" altLang="en-US"/>
              <a:pPr/>
              <a:t>‹#›</a:t>
            </a:fld>
            <a:endParaRPr lang="en-CA" altLang="en-US"/>
          </a:p>
        </p:txBody>
      </p:sp>
    </p:spTree>
    <p:extLst>
      <p:ext uri="{BB962C8B-B14F-4D97-AF65-F5344CB8AC3E}">
        <p14:creationId xmlns:p14="http://schemas.microsoft.com/office/powerpoint/2010/main" val="1941230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CA" altLang="en-US"/>
          </a:p>
        </p:txBody>
      </p:sp>
      <p:sp>
        <p:nvSpPr>
          <p:cNvPr id="3" name="Footer Placeholder 2"/>
          <p:cNvSpPr>
            <a:spLocks noGrp="1"/>
          </p:cNvSpPr>
          <p:nvPr>
            <p:ph type="ftr" sz="quarter" idx="11"/>
          </p:nvPr>
        </p:nvSpPr>
        <p:spPr/>
        <p:txBody>
          <a:bodyPr/>
          <a:lstStyle>
            <a:lvl1pPr>
              <a:defRPr/>
            </a:lvl1pPr>
          </a:lstStyle>
          <a:p>
            <a:endParaRPr lang="en-CA" altLang="en-US"/>
          </a:p>
        </p:txBody>
      </p:sp>
      <p:sp>
        <p:nvSpPr>
          <p:cNvPr id="4" name="Slide Number Placeholder 3"/>
          <p:cNvSpPr>
            <a:spLocks noGrp="1"/>
          </p:cNvSpPr>
          <p:nvPr>
            <p:ph type="sldNum" sz="quarter" idx="12"/>
          </p:nvPr>
        </p:nvSpPr>
        <p:spPr/>
        <p:txBody>
          <a:bodyPr/>
          <a:lstStyle>
            <a:lvl1pPr>
              <a:defRPr/>
            </a:lvl1pPr>
          </a:lstStyle>
          <a:p>
            <a:fld id="{AF4C416D-6277-4294-99B4-A8BAF1135E4B}" type="slidenum">
              <a:rPr lang="en-CA" altLang="en-US"/>
              <a:pPr/>
              <a:t>‹#›</a:t>
            </a:fld>
            <a:endParaRPr lang="en-CA" altLang="en-US"/>
          </a:p>
        </p:txBody>
      </p:sp>
    </p:spTree>
    <p:extLst>
      <p:ext uri="{BB962C8B-B14F-4D97-AF65-F5344CB8AC3E}">
        <p14:creationId xmlns:p14="http://schemas.microsoft.com/office/powerpoint/2010/main" val="2068735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CA" altLang="en-US"/>
          </a:p>
        </p:txBody>
      </p:sp>
      <p:sp>
        <p:nvSpPr>
          <p:cNvPr id="6" name="Footer Placeholder 5"/>
          <p:cNvSpPr>
            <a:spLocks noGrp="1"/>
          </p:cNvSpPr>
          <p:nvPr>
            <p:ph type="ftr" sz="quarter" idx="11"/>
          </p:nvPr>
        </p:nvSpPr>
        <p:spPr/>
        <p:txBody>
          <a:bodyPr/>
          <a:lstStyle>
            <a:lvl1pPr>
              <a:defRPr/>
            </a:lvl1pPr>
          </a:lstStyle>
          <a:p>
            <a:endParaRPr lang="en-CA" altLang="en-US"/>
          </a:p>
        </p:txBody>
      </p:sp>
      <p:sp>
        <p:nvSpPr>
          <p:cNvPr id="7" name="Slide Number Placeholder 6"/>
          <p:cNvSpPr>
            <a:spLocks noGrp="1"/>
          </p:cNvSpPr>
          <p:nvPr>
            <p:ph type="sldNum" sz="quarter" idx="12"/>
          </p:nvPr>
        </p:nvSpPr>
        <p:spPr/>
        <p:txBody>
          <a:bodyPr/>
          <a:lstStyle>
            <a:lvl1pPr>
              <a:defRPr/>
            </a:lvl1pPr>
          </a:lstStyle>
          <a:p>
            <a:fld id="{FB9899F4-865D-4012-A752-AC5C32CA5A91}" type="slidenum">
              <a:rPr lang="en-CA" altLang="en-US"/>
              <a:pPr/>
              <a:t>‹#›</a:t>
            </a:fld>
            <a:endParaRPr lang="en-CA" altLang="en-US"/>
          </a:p>
        </p:txBody>
      </p:sp>
    </p:spTree>
    <p:extLst>
      <p:ext uri="{BB962C8B-B14F-4D97-AF65-F5344CB8AC3E}">
        <p14:creationId xmlns:p14="http://schemas.microsoft.com/office/powerpoint/2010/main" val="73381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CA"/>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CA" altLang="en-US"/>
          </a:p>
        </p:txBody>
      </p:sp>
      <p:sp>
        <p:nvSpPr>
          <p:cNvPr id="6" name="Footer Placeholder 5"/>
          <p:cNvSpPr>
            <a:spLocks noGrp="1"/>
          </p:cNvSpPr>
          <p:nvPr>
            <p:ph type="ftr" sz="quarter" idx="11"/>
          </p:nvPr>
        </p:nvSpPr>
        <p:spPr/>
        <p:txBody>
          <a:bodyPr/>
          <a:lstStyle>
            <a:lvl1pPr>
              <a:defRPr/>
            </a:lvl1pPr>
          </a:lstStyle>
          <a:p>
            <a:endParaRPr lang="en-CA" altLang="en-US"/>
          </a:p>
        </p:txBody>
      </p:sp>
      <p:sp>
        <p:nvSpPr>
          <p:cNvPr id="7" name="Slide Number Placeholder 6"/>
          <p:cNvSpPr>
            <a:spLocks noGrp="1"/>
          </p:cNvSpPr>
          <p:nvPr>
            <p:ph type="sldNum" sz="quarter" idx="12"/>
          </p:nvPr>
        </p:nvSpPr>
        <p:spPr/>
        <p:txBody>
          <a:bodyPr/>
          <a:lstStyle>
            <a:lvl1pPr>
              <a:defRPr/>
            </a:lvl1pPr>
          </a:lstStyle>
          <a:p>
            <a:fld id="{1BE5F101-3DD1-4C0C-8D5E-9996BC67FCF1}" type="slidenum">
              <a:rPr lang="en-CA" altLang="en-US"/>
              <a:pPr/>
              <a:t>‹#›</a:t>
            </a:fld>
            <a:endParaRPr lang="en-CA" altLang="en-US"/>
          </a:p>
        </p:txBody>
      </p:sp>
    </p:spTree>
    <p:extLst>
      <p:ext uri="{BB962C8B-B14F-4D97-AF65-F5344CB8AC3E}">
        <p14:creationId xmlns:p14="http://schemas.microsoft.com/office/powerpoint/2010/main" val="2731714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3550" y="366713"/>
            <a:ext cx="7000875"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CA" altLang="en-US" smtClean="0"/>
          </a:p>
        </p:txBody>
      </p:sp>
      <p:sp>
        <p:nvSpPr>
          <p:cNvPr id="1027" name="Rectangle 3"/>
          <p:cNvSpPr>
            <a:spLocks noGrp="1" noChangeArrowheads="1"/>
          </p:cNvSpPr>
          <p:nvPr>
            <p:ph type="body" idx="1"/>
          </p:nvPr>
        </p:nvSpPr>
        <p:spPr bwMode="auto">
          <a:xfrm>
            <a:off x="463550" y="1443038"/>
            <a:ext cx="7015163" cy="251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CA" altLang="en-US" smtClean="0"/>
          </a:p>
        </p:txBody>
      </p:sp>
      <p:pic>
        <p:nvPicPr>
          <p:cNvPr id="1035" name="Picture 11" descr="MUN Logo 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40638" y="484188"/>
            <a:ext cx="1096962" cy="65246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T Banne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700" y="6181725"/>
            <a:ext cx="9156700" cy="676275"/>
          </a:xfrm>
          <a:prstGeom prst="rect">
            <a:avLst/>
          </a:prstGeom>
          <a:noFill/>
          <a:extLst>
            <a:ext uri="{909E8E84-426E-40DD-AFC4-6F175D3DCCD1}">
              <a14:hiddenFill xmlns:a14="http://schemas.microsoft.com/office/drawing/2010/main">
                <a:solidFill>
                  <a:srgbClr val="FFFFFF"/>
                </a:solidFill>
              </a14:hiddenFill>
            </a:ext>
          </a:extLst>
        </p:spPr>
      </p:pic>
      <p:sp>
        <p:nvSpPr>
          <p:cNvPr id="1028" name="Rectangle 4"/>
          <p:cNvSpPr>
            <a:spLocks noGrp="1" noChangeArrowheads="1"/>
          </p:cNvSpPr>
          <p:nvPr>
            <p:ph type="dt" sz="half" idx="2"/>
          </p:nvPr>
        </p:nvSpPr>
        <p:spPr bwMode="auto">
          <a:xfrm>
            <a:off x="463550" y="58324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616365"/>
                </a:solidFill>
              </a:defRPr>
            </a:lvl1pPr>
          </a:lstStyle>
          <a:p>
            <a:endParaRPr lang="en-CA" altLang="en-US"/>
          </a:p>
        </p:txBody>
      </p:sp>
      <p:sp>
        <p:nvSpPr>
          <p:cNvPr id="1029" name="Rectangle 5"/>
          <p:cNvSpPr>
            <a:spLocks noGrp="1" noChangeArrowheads="1"/>
          </p:cNvSpPr>
          <p:nvPr>
            <p:ph type="ftr" sz="quarter" idx="3"/>
          </p:nvPr>
        </p:nvSpPr>
        <p:spPr bwMode="auto">
          <a:xfrm>
            <a:off x="3230563" y="583247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rgbClr val="616365"/>
                </a:solidFill>
              </a:defRPr>
            </a:lvl1pPr>
          </a:lstStyle>
          <a:p>
            <a:endParaRPr lang="en-CA" altLang="en-US"/>
          </a:p>
        </p:txBody>
      </p:sp>
      <p:sp>
        <p:nvSpPr>
          <p:cNvPr id="1030" name="Rectangle 6"/>
          <p:cNvSpPr>
            <a:spLocks noGrp="1" noChangeArrowheads="1"/>
          </p:cNvSpPr>
          <p:nvPr>
            <p:ph type="sldNum" sz="quarter" idx="4"/>
          </p:nvPr>
        </p:nvSpPr>
        <p:spPr bwMode="auto">
          <a:xfrm>
            <a:off x="6546850" y="58324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616365"/>
                </a:solidFill>
              </a:defRPr>
            </a:lvl1pPr>
          </a:lstStyle>
          <a:p>
            <a:fld id="{61DEF647-524E-4ABE-91E4-F129CA26FF63}" type="slidenum">
              <a:rPr lang="en-CA" altLang="en-US"/>
              <a:pPr/>
              <a:t>‹#›</a:t>
            </a:fld>
            <a:endParaRPr lang="en-CA"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kern="1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Arial Black" panose="020B0A04020102020204" pitchFamily="34" charset="0"/>
        </a:defRPr>
      </a:lvl2pPr>
      <a:lvl3pPr algn="l" rtl="0" eaLnBrk="1" fontAlgn="base" hangingPunct="1">
        <a:spcBef>
          <a:spcPct val="0"/>
        </a:spcBef>
        <a:spcAft>
          <a:spcPct val="0"/>
        </a:spcAft>
        <a:defRPr sz="3200">
          <a:solidFill>
            <a:schemeClr val="tx2"/>
          </a:solidFill>
          <a:latin typeface="Arial Black" panose="020B0A04020102020204" pitchFamily="34" charset="0"/>
        </a:defRPr>
      </a:lvl3pPr>
      <a:lvl4pPr algn="l" rtl="0" eaLnBrk="1" fontAlgn="base" hangingPunct="1">
        <a:spcBef>
          <a:spcPct val="0"/>
        </a:spcBef>
        <a:spcAft>
          <a:spcPct val="0"/>
        </a:spcAft>
        <a:defRPr sz="3200">
          <a:solidFill>
            <a:schemeClr val="tx2"/>
          </a:solidFill>
          <a:latin typeface="Arial Black" panose="020B0A04020102020204" pitchFamily="34" charset="0"/>
        </a:defRPr>
      </a:lvl4pPr>
      <a:lvl5pPr algn="l" rtl="0" eaLnBrk="1" fontAlgn="base" hangingPunct="1">
        <a:spcBef>
          <a:spcPct val="0"/>
        </a:spcBef>
        <a:spcAft>
          <a:spcPct val="0"/>
        </a:spcAft>
        <a:defRPr sz="3200">
          <a:solidFill>
            <a:schemeClr val="tx2"/>
          </a:solidFill>
          <a:latin typeface="Arial Black" panose="020B0A04020102020204" pitchFamily="34" charset="0"/>
        </a:defRPr>
      </a:lvl5pPr>
      <a:lvl6pPr marL="457200" algn="l" rtl="0" eaLnBrk="1" fontAlgn="base" hangingPunct="1">
        <a:spcBef>
          <a:spcPct val="0"/>
        </a:spcBef>
        <a:spcAft>
          <a:spcPct val="0"/>
        </a:spcAft>
        <a:defRPr sz="3200">
          <a:solidFill>
            <a:schemeClr val="tx2"/>
          </a:solidFill>
          <a:latin typeface="Arial Black" panose="020B0A04020102020204" pitchFamily="34" charset="0"/>
        </a:defRPr>
      </a:lvl6pPr>
      <a:lvl7pPr marL="914400" algn="l" rtl="0" eaLnBrk="1" fontAlgn="base" hangingPunct="1">
        <a:spcBef>
          <a:spcPct val="0"/>
        </a:spcBef>
        <a:spcAft>
          <a:spcPct val="0"/>
        </a:spcAft>
        <a:defRPr sz="3200">
          <a:solidFill>
            <a:schemeClr val="tx2"/>
          </a:solidFill>
          <a:latin typeface="Arial Black" panose="020B0A04020102020204" pitchFamily="34" charset="0"/>
        </a:defRPr>
      </a:lvl7pPr>
      <a:lvl8pPr marL="1371600" algn="l" rtl="0" eaLnBrk="1" fontAlgn="base" hangingPunct="1">
        <a:spcBef>
          <a:spcPct val="0"/>
        </a:spcBef>
        <a:spcAft>
          <a:spcPct val="0"/>
        </a:spcAft>
        <a:defRPr sz="3200">
          <a:solidFill>
            <a:schemeClr val="tx2"/>
          </a:solidFill>
          <a:latin typeface="Arial Black" panose="020B0A04020102020204" pitchFamily="34" charset="0"/>
        </a:defRPr>
      </a:lvl8pPr>
      <a:lvl9pPr marL="1828800" algn="l" rtl="0" eaLnBrk="1" fontAlgn="base" hangingPunct="1">
        <a:spcBef>
          <a:spcPct val="0"/>
        </a:spcBef>
        <a:spcAft>
          <a:spcPct val="0"/>
        </a:spcAft>
        <a:defRPr sz="3200">
          <a:solidFill>
            <a:schemeClr val="tx2"/>
          </a:solidFill>
          <a:latin typeface="Arial Black" panose="020B0A04020102020204" pitchFamily="34" charset="0"/>
        </a:defRPr>
      </a:lvl9pPr>
    </p:titleStyle>
    <p:bodyStyle>
      <a:lvl1pPr marL="342900" indent="-342900" algn="l" rtl="0" eaLnBrk="1" fontAlgn="base" hangingPunct="1">
        <a:spcBef>
          <a:spcPct val="20000"/>
        </a:spcBef>
        <a:spcAft>
          <a:spcPct val="0"/>
        </a:spcAft>
        <a:buClr>
          <a:srgbClr val="822433"/>
        </a:buClr>
        <a:buChar char="•"/>
        <a:defRPr sz="32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822433"/>
        </a:buClr>
        <a:buFont typeface="Wingdings" panose="05000000000000000000" pitchFamily="2" charset="2"/>
        <a:buChar char="v"/>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822433"/>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822433"/>
        </a:buClr>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822433"/>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26" Type="http://schemas.openxmlformats.org/officeDocument/2006/relationships/image" Target="../media/image41.png"/><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2" Type="http://schemas.openxmlformats.org/officeDocument/2006/relationships/image" Target="../media/image17.png"/><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39.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28" Type="http://schemas.openxmlformats.org/officeDocument/2006/relationships/image" Target="../media/image43.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dirty="0" smtClean="0"/>
              <a:t>Hidden Markov Model with </a:t>
            </a:r>
            <a:r>
              <a:rPr lang="en-US" altLang="en-US" dirty="0" err="1" smtClean="0"/>
              <a:t>Dirichlet</a:t>
            </a:r>
            <a:r>
              <a:rPr lang="en-US" altLang="en-US" dirty="0" smtClean="0"/>
              <a:t> Process for De-identification</a:t>
            </a:r>
            <a:endParaRPr lang="en-US" altLang="en-US" dirty="0"/>
          </a:p>
        </p:txBody>
      </p:sp>
      <p:sp>
        <p:nvSpPr>
          <p:cNvPr id="2051" name="Rectangle 3"/>
          <p:cNvSpPr>
            <a:spLocks noGrp="1" noChangeArrowheads="1"/>
          </p:cNvSpPr>
          <p:nvPr>
            <p:ph type="subTitle" idx="1"/>
          </p:nvPr>
        </p:nvSpPr>
        <p:spPr/>
        <p:txBody>
          <a:bodyPr/>
          <a:lstStyle/>
          <a:p>
            <a:r>
              <a:rPr lang="en-US" altLang="en-US" sz="2000" dirty="0" smtClean="0"/>
              <a:t>Tao Chen</a:t>
            </a:r>
          </a:p>
          <a:p>
            <a:r>
              <a:rPr lang="en-US" altLang="en-US" sz="2000" dirty="0" smtClean="0"/>
              <a:t>Primary Healthcare Research Unit</a:t>
            </a:r>
          </a:p>
          <a:p>
            <a:r>
              <a:rPr lang="en-US" altLang="en-US" sz="2000" dirty="0" smtClean="0"/>
              <a:t>Faculty of Medicine, Memorial University of Newfoundland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Prediction-1</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3550" y="1443037"/>
                <a:ext cx="7015163" cy="4181249"/>
              </a:xfrm>
            </p:spPr>
            <p:txBody>
              <a:bodyPr/>
              <a:lstStyle/>
              <a:p>
                <a:r>
                  <a:rPr lang="en-US" sz="1600" dirty="0" smtClean="0"/>
                  <a:t>Given a new w’, find s’ that maximizes </a:t>
                </a:r>
                <a14:m>
                  <m:oMath xmlns:m="http://schemas.openxmlformats.org/officeDocument/2006/math">
                    <m:r>
                      <a:rPr lang="en-US" sz="1600">
                        <a:latin typeface="Cambria Math" panose="02040503050406030204" pitchFamily="18" charset="0"/>
                      </a:rPr>
                      <m:t>𝑃</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a:latin typeface="Cambria Math" panose="02040503050406030204" pitchFamily="18" charset="0"/>
                              </a:rPr>
                              <m:t>𝑠</m:t>
                            </m:r>
                          </m:e>
                          <m:sup>
                            <m:r>
                              <a:rPr lang="en-US" sz="1600">
                                <a:latin typeface="Cambria Math" panose="02040503050406030204" pitchFamily="18" charset="0"/>
                              </a:rPr>
                              <m:t>′</m:t>
                            </m:r>
                          </m:sup>
                        </m:sSup>
                        <m:r>
                          <a:rPr lang="en-US" sz="1600">
                            <a:latin typeface="Cambria Math" panose="02040503050406030204" pitchFamily="18" charset="0"/>
                          </a:rPr>
                          <m:t>,</m:t>
                        </m:r>
                        <m:sSup>
                          <m:sSupPr>
                            <m:ctrlPr>
                              <a:rPr lang="en-US" sz="1600" i="1">
                                <a:latin typeface="Cambria Math" panose="02040503050406030204" pitchFamily="18" charset="0"/>
                              </a:rPr>
                            </m:ctrlPr>
                          </m:sSupPr>
                          <m:e>
                            <m:r>
                              <a:rPr lang="en-US" sz="1600">
                                <a:latin typeface="Cambria Math" panose="02040503050406030204" pitchFamily="18" charset="0"/>
                              </a:rPr>
                              <m:t>𝑤</m:t>
                            </m:r>
                          </m:e>
                          <m:sup>
                            <m:r>
                              <a:rPr lang="en-US" sz="1600">
                                <a:latin typeface="Cambria Math" panose="02040503050406030204" pitchFamily="18" charset="0"/>
                              </a:rPr>
                              <m:t>′</m:t>
                            </m:r>
                          </m:sup>
                        </m:sSup>
                      </m:e>
                      <m:e>
                        <m:r>
                          <a:rPr lang="en-US" sz="1600">
                            <a:latin typeface="Cambria Math" panose="02040503050406030204" pitchFamily="18" charset="0"/>
                          </a:rPr>
                          <m:t>𝑠</m:t>
                        </m:r>
                        <m:r>
                          <a:rPr lang="en-US" sz="1600">
                            <a:latin typeface="Cambria Math" panose="02040503050406030204" pitchFamily="18" charset="0"/>
                          </a:rPr>
                          <m:t>,</m:t>
                        </m:r>
                        <m:r>
                          <a:rPr lang="en-US" sz="1600">
                            <a:latin typeface="Cambria Math" panose="02040503050406030204" pitchFamily="18" charset="0"/>
                          </a:rPr>
                          <m:t>𝑤</m:t>
                        </m:r>
                      </m:e>
                    </m:d>
                  </m:oMath>
                </a14:m>
                <a:r>
                  <a:rPr lang="en-US" sz="1600" dirty="0"/>
                  <a:t> or </a:t>
                </a:r>
                <a14:m>
                  <m:oMath xmlns:m="http://schemas.openxmlformats.org/officeDocument/2006/math">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r>
                          <a:rPr lang="en-US" sz="1600">
                            <a:latin typeface="Cambria Math" panose="02040503050406030204" pitchFamily="18" charset="0"/>
                          </a:rPr>
                          <m:t>𝑃</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a:latin typeface="Cambria Math" panose="02040503050406030204" pitchFamily="18" charset="0"/>
                                  </a:rPr>
                                  <m:t>𝑠</m:t>
                                </m:r>
                              </m:e>
                              <m:sup>
                                <m:r>
                                  <a:rPr lang="en-US" sz="1600">
                                    <a:latin typeface="Cambria Math" panose="02040503050406030204" pitchFamily="18" charset="0"/>
                                  </a:rPr>
                                  <m:t>′</m:t>
                                </m:r>
                              </m:sup>
                            </m:sSup>
                            <m:r>
                              <a:rPr lang="en-US" sz="1600">
                                <a:latin typeface="Cambria Math" panose="02040503050406030204" pitchFamily="18" charset="0"/>
                              </a:rPr>
                              <m:t>,</m:t>
                            </m:r>
                            <m:sSup>
                              <m:sSupPr>
                                <m:ctrlPr>
                                  <a:rPr lang="en-US" sz="1600" i="1">
                                    <a:latin typeface="Cambria Math" panose="02040503050406030204" pitchFamily="18" charset="0"/>
                                  </a:rPr>
                                </m:ctrlPr>
                              </m:sSupPr>
                              <m:e>
                                <m:r>
                                  <a:rPr lang="en-US" sz="1600">
                                    <a:latin typeface="Cambria Math" panose="02040503050406030204" pitchFamily="18" charset="0"/>
                                  </a:rPr>
                                  <m:t>𝑤</m:t>
                                </m:r>
                              </m:e>
                              <m:sup>
                                <m:r>
                                  <a:rPr lang="en-US" sz="1600">
                                    <a:latin typeface="Cambria Math" panose="02040503050406030204" pitchFamily="18" charset="0"/>
                                  </a:rPr>
                                  <m:t>′</m:t>
                                </m:r>
                              </m:sup>
                            </m:sSup>
                          </m:e>
                          <m:e>
                            <m:r>
                              <a:rPr lang="en-US" sz="1600">
                                <a:latin typeface="Cambria Math" panose="02040503050406030204" pitchFamily="18" charset="0"/>
                              </a:rPr>
                              <m:t>𝑠</m:t>
                            </m:r>
                            <m:r>
                              <a:rPr lang="en-US" sz="1600">
                                <a:latin typeface="Cambria Math" panose="02040503050406030204" pitchFamily="18" charset="0"/>
                              </a:rPr>
                              <m:t>,</m:t>
                            </m:r>
                            <m:r>
                              <a:rPr lang="en-US" sz="1600">
                                <a:latin typeface="Cambria Math" panose="02040503050406030204" pitchFamily="18" charset="0"/>
                              </a:rPr>
                              <m:t>𝑤</m:t>
                            </m:r>
                          </m:e>
                        </m:d>
                      </m:e>
                    </m:func>
                  </m:oMath>
                </a14:m>
                <a:endParaRPr lang="en-US" sz="1600" dirty="0"/>
              </a:p>
              <a:p>
                <a:pPr marL="457200" lvl="2" indent="0">
                  <a:spcBef>
                    <a:spcPts val="1000"/>
                  </a:spcBef>
                  <a:buNone/>
                </a:pPr>
                <a14:m>
                  <m:oMathPara xmlns:m="http://schemas.openxmlformats.org/officeDocument/2006/math">
                    <m:oMathParaPr>
                      <m:jc m:val="centerGroup"/>
                    </m:oMathParaPr>
                    <m:oMath xmlns:m="http://schemas.openxmlformats.org/officeDocument/2006/math">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r>
                            <a:rPr lang="en-US" sz="1600">
                              <a:latin typeface="Cambria Math" panose="02040503050406030204" pitchFamily="18" charset="0"/>
                            </a:rPr>
                            <m:t>𝑃</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a:latin typeface="Cambria Math" panose="02040503050406030204" pitchFamily="18" charset="0"/>
                                    </a:rPr>
                                    <m:t>𝑠</m:t>
                                  </m:r>
                                </m:e>
                                <m:sup>
                                  <m:r>
                                    <a:rPr lang="en-US" sz="1600">
                                      <a:latin typeface="Cambria Math" panose="02040503050406030204" pitchFamily="18" charset="0"/>
                                    </a:rPr>
                                    <m:t>′</m:t>
                                  </m:r>
                                </m:sup>
                              </m:sSup>
                              <m:r>
                                <a:rPr lang="en-US" sz="1600">
                                  <a:latin typeface="Cambria Math" panose="02040503050406030204" pitchFamily="18" charset="0"/>
                                </a:rPr>
                                <m:t>,</m:t>
                              </m:r>
                              <m:sSup>
                                <m:sSupPr>
                                  <m:ctrlPr>
                                    <a:rPr lang="en-US" sz="1600" i="1">
                                      <a:latin typeface="Cambria Math" panose="02040503050406030204" pitchFamily="18" charset="0"/>
                                    </a:rPr>
                                  </m:ctrlPr>
                                </m:sSupPr>
                                <m:e>
                                  <m:r>
                                    <a:rPr lang="en-US" sz="1600">
                                      <a:latin typeface="Cambria Math" panose="02040503050406030204" pitchFamily="18" charset="0"/>
                                    </a:rPr>
                                    <m:t>𝑤</m:t>
                                  </m:r>
                                </m:e>
                                <m:sup>
                                  <m:r>
                                    <a:rPr lang="en-US" sz="1600">
                                      <a:latin typeface="Cambria Math" panose="02040503050406030204" pitchFamily="18" charset="0"/>
                                    </a:rPr>
                                    <m:t>′</m:t>
                                  </m:r>
                                </m:sup>
                              </m:sSup>
                            </m:e>
                            <m:e>
                              <m:r>
                                <a:rPr lang="en-US" sz="1600">
                                  <a:latin typeface="Cambria Math" panose="02040503050406030204" pitchFamily="18" charset="0"/>
                                </a:rPr>
                                <m:t>𝑠</m:t>
                              </m:r>
                              <m:r>
                                <a:rPr lang="en-US" sz="1600">
                                  <a:latin typeface="Cambria Math" panose="02040503050406030204" pitchFamily="18" charset="0"/>
                                </a:rPr>
                                <m:t>,</m:t>
                              </m:r>
                              <m:r>
                                <a:rPr lang="en-US" sz="1600">
                                  <a:latin typeface="Cambria Math" panose="02040503050406030204" pitchFamily="18" charset="0"/>
                                </a:rPr>
                                <m:t>𝑤</m:t>
                              </m:r>
                            </m:e>
                          </m:d>
                        </m:e>
                      </m:func>
                      <m:r>
                        <a:rPr lang="en-US" sz="1600">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nary>
                            <m:naryPr>
                              <m:supHide m:val="on"/>
                              <m:ctrlPr>
                                <a:rPr lang="en-US" sz="1600" i="1">
                                  <a:latin typeface="Cambria Math" panose="02040503050406030204" pitchFamily="18" charset="0"/>
                                </a:rPr>
                              </m:ctrlPr>
                            </m:naryPr>
                            <m:sub>
                              <m:r>
                                <a:rPr lang="en-US" sz="1600">
                                  <a:latin typeface="Cambria Math" panose="02040503050406030204" pitchFamily="18" charset="0"/>
                                </a:rPr>
                                <m:t>𝜋</m:t>
                              </m:r>
                              <m:r>
                                <a:rPr lang="en-US" sz="1600">
                                  <a:latin typeface="Cambria Math" panose="02040503050406030204" pitchFamily="18" charset="0"/>
                                </a:rPr>
                                <m:t>,</m:t>
                              </m:r>
                              <m:r>
                                <a:rPr lang="en-US" sz="1600">
                                  <a:latin typeface="Cambria Math" panose="02040503050406030204" pitchFamily="18" charset="0"/>
                                </a:rPr>
                                <m:t>𝜙</m:t>
                              </m:r>
                            </m:sub>
                            <m:sup/>
                            <m:e>
                              <m:r>
                                <a:rPr lang="en-US" sz="1600">
                                  <a:latin typeface="Cambria Math" panose="02040503050406030204" pitchFamily="18" charset="0"/>
                                </a:rPr>
                                <m:t>𝑃</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a:latin typeface="Cambria Math" panose="02040503050406030204" pitchFamily="18" charset="0"/>
                                        </a:rPr>
                                        <m:t>𝑠</m:t>
                                      </m:r>
                                    </m:e>
                                    <m:sup>
                                      <m:r>
                                        <a:rPr lang="en-US" sz="1600">
                                          <a:latin typeface="Cambria Math" panose="02040503050406030204" pitchFamily="18" charset="0"/>
                                        </a:rPr>
                                        <m:t>′</m:t>
                                      </m:r>
                                    </m:sup>
                                  </m:sSup>
                                  <m:r>
                                    <a:rPr lang="en-US" sz="1600">
                                      <a:latin typeface="Cambria Math" panose="02040503050406030204" pitchFamily="18" charset="0"/>
                                    </a:rPr>
                                    <m:t>,</m:t>
                                  </m:r>
                                  <m:sSup>
                                    <m:sSupPr>
                                      <m:ctrlPr>
                                        <a:rPr lang="en-US" sz="1600" i="1">
                                          <a:latin typeface="Cambria Math" panose="02040503050406030204" pitchFamily="18" charset="0"/>
                                        </a:rPr>
                                      </m:ctrlPr>
                                    </m:sSupPr>
                                    <m:e>
                                      <m:r>
                                        <a:rPr lang="en-US" sz="1600">
                                          <a:latin typeface="Cambria Math" panose="02040503050406030204" pitchFamily="18" charset="0"/>
                                        </a:rPr>
                                        <m:t>𝑤</m:t>
                                      </m:r>
                                    </m:e>
                                    <m:sup>
                                      <m:r>
                                        <a:rPr lang="en-US" sz="1600">
                                          <a:latin typeface="Cambria Math" panose="02040503050406030204" pitchFamily="18" charset="0"/>
                                        </a:rPr>
                                        <m:t>′</m:t>
                                      </m:r>
                                    </m:sup>
                                  </m:sSup>
                                </m:e>
                                <m:e>
                                  <m:r>
                                    <a:rPr lang="en-US" sz="1600">
                                      <a:latin typeface="Cambria Math" panose="02040503050406030204" pitchFamily="18" charset="0"/>
                                    </a:rPr>
                                    <m:t>𝜋</m:t>
                                  </m:r>
                                  <m:r>
                                    <a:rPr lang="en-US" sz="1600">
                                      <a:latin typeface="Cambria Math" panose="02040503050406030204" pitchFamily="18" charset="0"/>
                                    </a:rPr>
                                    <m:t>, </m:t>
                                  </m:r>
                                  <m:r>
                                    <a:rPr lang="en-US" sz="1600">
                                      <a:latin typeface="Cambria Math" panose="02040503050406030204" pitchFamily="18" charset="0"/>
                                    </a:rPr>
                                    <m:t>𝜙</m:t>
                                  </m:r>
                                </m:e>
                              </m:d>
                              <m:r>
                                <a:rPr lang="en-US" sz="1600">
                                  <a:solidFill>
                                    <a:srgbClr val="FF0000"/>
                                  </a:solidFill>
                                  <a:latin typeface="Cambria Math" panose="02040503050406030204" pitchFamily="18" charset="0"/>
                                </a:rPr>
                                <m:t>𝑃</m:t>
                              </m:r>
                              <m:r>
                                <a:rPr lang="en-US" sz="1600">
                                  <a:solidFill>
                                    <a:srgbClr val="FF0000"/>
                                  </a:solidFill>
                                  <a:latin typeface="Cambria Math" panose="02040503050406030204" pitchFamily="18" charset="0"/>
                                </a:rPr>
                                <m:t>(</m:t>
                              </m:r>
                              <m:r>
                                <a:rPr lang="en-US" sz="1600">
                                  <a:solidFill>
                                    <a:srgbClr val="FF0000"/>
                                  </a:solidFill>
                                  <a:latin typeface="Cambria Math" panose="02040503050406030204" pitchFamily="18" charset="0"/>
                                </a:rPr>
                                <m:t>𝜋</m:t>
                              </m:r>
                              <m:r>
                                <a:rPr lang="en-US" sz="1600">
                                  <a:solidFill>
                                    <a:srgbClr val="FF0000"/>
                                  </a:solidFill>
                                  <a:latin typeface="Cambria Math" panose="02040503050406030204" pitchFamily="18" charset="0"/>
                                </a:rPr>
                                <m:t>,</m:t>
                              </m:r>
                              <m:r>
                                <a:rPr lang="en-US" sz="1600">
                                  <a:solidFill>
                                    <a:srgbClr val="FF0000"/>
                                  </a:solidFill>
                                  <a:latin typeface="Cambria Math" panose="02040503050406030204" pitchFamily="18" charset="0"/>
                                </a:rPr>
                                <m:t>𝜙</m:t>
                              </m:r>
                              <m:r>
                                <a:rPr lang="en-US" sz="1600">
                                  <a:solidFill>
                                    <a:srgbClr val="FF0000"/>
                                  </a:solidFill>
                                  <a:latin typeface="Cambria Math" panose="02040503050406030204" pitchFamily="18" charset="0"/>
                                </a:rPr>
                                <m:t>|</m:t>
                              </m:r>
                              <m:r>
                                <a:rPr lang="en-US" sz="1600">
                                  <a:solidFill>
                                    <a:srgbClr val="FF0000"/>
                                  </a:solidFill>
                                  <a:latin typeface="Cambria Math" panose="02040503050406030204" pitchFamily="18" charset="0"/>
                                </a:rPr>
                                <m:t>𝑠</m:t>
                              </m:r>
                              <m:r>
                                <a:rPr lang="en-US" sz="1600">
                                  <a:solidFill>
                                    <a:srgbClr val="FF0000"/>
                                  </a:solidFill>
                                  <a:latin typeface="Cambria Math" panose="02040503050406030204" pitchFamily="18" charset="0"/>
                                </a:rPr>
                                <m:t>,</m:t>
                              </m:r>
                              <m:r>
                                <a:rPr lang="en-US" sz="1600">
                                  <a:solidFill>
                                    <a:srgbClr val="FF0000"/>
                                  </a:solidFill>
                                  <a:latin typeface="Cambria Math" panose="02040503050406030204" pitchFamily="18" charset="0"/>
                                </a:rPr>
                                <m:t>𝑤</m:t>
                              </m:r>
                              <m:r>
                                <a:rPr lang="en-US" sz="1600">
                                  <a:solidFill>
                                    <a:srgbClr val="FF0000"/>
                                  </a:solidFill>
                                  <a:latin typeface="Cambria Math" panose="02040503050406030204" pitchFamily="18" charset="0"/>
                                </a:rPr>
                                <m:t>)</m:t>
                              </m:r>
                            </m:e>
                          </m:nary>
                        </m:e>
                      </m:func>
                    </m:oMath>
                  </m:oMathPara>
                </a14:m>
                <a:endParaRPr lang="en-CA" sz="1600" dirty="0" smtClean="0">
                  <a:solidFill>
                    <a:srgbClr val="FF0000"/>
                  </a:solidFill>
                </a:endParaRPr>
              </a:p>
              <a:p>
                <a:pPr marL="0">
                  <a:spcBef>
                    <a:spcPts val="1000"/>
                  </a:spcBef>
                  <a:spcAft>
                    <a:spcPts val="1200"/>
                  </a:spcAft>
                </a:pPr>
                <a:r>
                  <a:rPr lang="en-CA" sz="1600" dirty="0" smtClean="0"/>
                  <a:t>Use </a:t>
                </a:r>
                <a:r>
                  <a:rPr lang="en-CA" sz="1600" dirty="0"/>
                  <a:t>the </a:t>
                </a:r>
                <a:r>
                  <a:rPr lang="en-CA" sz="1600" dirty="0" smtClean="0"/>
                  <a:t>approximate posterior </a:t>
                </a:r>
                <a14:m>
                  <m:oMath xmlns:m="http://schemas.openxmlformats.org/officeDocument/2006/math">
                    <m:r>
                      <m:rPr>
                        <m:sty m:val="p"/>
                      </m:rPr>
                      <a:rPr lang="en-US" sz="1600" dirty="0">
                        <a:solidFill>
                          <a:srgbClr val="FF0000"/>
                        </a:solidFill>
                        <a:latin typeface="Cambria Math" panose="02040503050406030204" pitchFamily="18" charset="0"/>
                      </a:rPr>
                      <m:t>q</m:t>
                    </m:r>
                    <m:d>
                      <m:dPr>
                        <m:ctrlPr>
                          <a:rPr lang="en-US" sz="1600" i="1" dirty="0">
                            <a:solidFill>
                              <a:srgbClr val="FF0000"/>
                            </a:solidFill>
                            <a:latin typeface="Cambria Math" panose="02040503050406030204" pitchFamily="18" charset="0"/>
                          </a:rPr>
                        </m:ctrlPr>
                      </m:dPr>
                      <m:e>
                        <m:r>
                          <a:rPr lang="en-US" sz="1600" dirty="0">
                            <a:solidFill>
                              <a:srgbClr val="FF0000"/>
                            </a:solidFill>
                            <a:latin typeface="Cambria Math" panose="02040503050406030204" pitchFamily="18" charset="0"/>
                          </a:rPr>
                          <m:t>𝜋</m:t>
                        </m:r>
                        <m:r>
                          <a:rPr lang="en-US" sz="1600" dirty="0">
                            <a:solidFill>
                              <a:srgbClr val="FF0000"/>
                            </a:solidFill>
                            <a:latin typeface="Cambria Math" panose="02040503050406030204" pitchFamily="18" charset="0"/>
                          </a:rPr>
                          <m:t>,</m:t>
                        </m:r>
                        <m:r>
                          <a:rPr lang="en-US" sz="1600" dirty="0">
                            <a:solidFill>
                              <a:srgbClr val="FF0000"/>
                            </a:solidFill>
                            <a:latin typeface="Cambria Math" panose="02040503050406030204" pitchFamily="18" charset="0"/>
                          </a:rPr>
                          <m:t>𝜙</m:t>
                        </m:r>
                      </m:e>
                    </m:d>
                  </m:oMath>
                </a14:m>
                <a:r>
                  <a:rPr lang="en-CA" sz="1600" dirty="0"/>
                  <a:t> computed from learning</a:t>
                </a:r>
              </a:p>
              <a:p>
                <a:pPr marL="457200" lvl="3" indent="0">
                  <a:spcBef>
                    <a:spcPts val="1000"/>
                  </a:spcBef>
                  <a:buNone/>
                </a:pPr>
                <a14:m>
                  <m:oMathPara xmlns:m="http://schemas.openxmlformats.org/officeDocument/2006/math">
                    <m:oMathParaPr>
                      <m:jc m:val="centerGroup"/>
                    </m:oMathParaPr>
                    <m:oMath xmlns:m="http://schemas.openxmlformats.org/officeDocument/2006/math">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r>
                            <a:rPr lang="en-US" sz="1600">
                              <a:latin typeface="Cambria Math" panose="02040503050406030204" pitchFamily="18" charset="0"/>
                            </a:rPr>
                            <m:t>𝑃</m:t>
                          </m:r>
                          <m:d>
                            <m:dPr>
                              <m:ctrlPr>
                                <a:rPr lang="en-US" sz="1600" i="1">
                                  <a:latin typeface="Cambria Math" panose="02040503050406030204" pitchFamily="18" charset="0"/>
                                </a:rPr>
                              </m:ctrlPr>
                            </m:dPr>
                            <m:e>
                              <m:sSup>
                                <m:sSupPr>
                                  <m:ctrlPr>
                                    <a:rPr lang="en-US" sz="1600" i="1" dirty="0">
                                      <a:latin typeface="Cambria Math" panose="02040503050406030204" pitchFamily="18" charset="0"/>
                                    </a:rPr>
                                  </m:ctrlPr>
                                </m:sSupPr>
                                <m:e>
                                  <m:r>
                                    <m:rPr>
                                      <m:sty m:val="p"/>
                                    </m:rPr>
                                    <a:rPr lang="en-US" sz="1600" dirty="0">
                                      <a:latin typeface="Cambria Math" panose="02040503050406030204" pitchFamily="18" charset="0"/>
                                    </a:rPr>
                                    <m:t>s</m:t>
                                  </m:r>
                                </m:e>
                                <m:sup>
                                  <m:r>
                                    <a:rPr lang="en-US" sz="1600" dirty="0">
                                      <a:latin typeface="Cambria Math" panose="02040503050406030204" pitchFamily="18" charset="0"/>
                                    </a:rPr>
                                    <m:t>′</m:t>
                                  </m:r>
                                </m:sup>
                              </m:sSup>
                              <m:r>
                                <a:rPr lang="en-US" sz="1600" dirty="0">
                                  <a:latin typeface="Cambria Math" panose="02040503050406030204" pitchFamily="18" charset="0"/>
                                </a:rPr>
                                <m:t>,</m:t>
                              </m:r>
                              <m:sSup>
                                <m:sSupPr>
                                  <m:ctrlPr>
                                    <a:rPr lang="en-US" sz="1600" i="1" dirty="0">
                                      <a:latin typeface="Cambria Math" panose="02040503050406030204" pitchFamily="18" charset="0"/>
                                    </a:rPr>
                                  </m:ctrlPr>
                                </m:sSupPr>
                                <m:e>
                                  <m:r>
                                    <m:rPr>
                                      <m:sty m:val="p"/>
                                    </m:rPr>
                                    <a:rPr lang="en-US" sz="1600" dirty="0">
                                      <a:latin typeface="Cambria Math" panose="02040503050406030204" pitchFamily="18" charset="0"/>
                                    </a:rPr>
                                    <m:t>w</m:t>
                                  </m:r>
                                </m:e>
                                <m:sup>
                                  <m:r>
                                    <a:rPr lang="en-US" sz="1600" dirty="0">
                                      <a:latin typeface="Cambria Math" panose="02040503050406030204" pitchFamily="18" charset="0"/>
                                    </a:rPr>
                                    <m:t>′</m:t>
                                  </m:r>
                                </m:sup>
                              </m:sSup>
                            </m:e>
                            <m:e>
                              <m:r>
                                <a:rPr lang="en-US" sz="1600">
                                  <a:latin typeface="Cambria Math" panose="02040503050406030204" pitchFamily="18" charset="0"/>
                                </a:rPr>
                                <m:t>𝑠</m:t>
                              </m:r>
                              <m:r>
                                <a:rPr lang="en-US" sz="1600">
                                  <a:latin typeface="Cambria Math" panose="02040503050406030204" pitchFamily="18" charset="0"/>
                                </a:rPr>
                                <m:t>,</m:t>
                              </m:r>
                              <m:r>
                                <a:rPr lang="en-US" sz="1600">
                                  <a:latin typeface="Cambria Math" panose="02040503050406030204" pitchFamily="18" charset="0"/>
                                </a:rPr>
                                <m:t>𝑤</m:t>
                              </m:r>
                            </m:e>
                          </m:d>
                        </m:e>
                      </m:func>
                      <m:r>
                        <a:rPr lang="en-CA" sz="1600" i="1" dirty="0">
                          <a:latin typeface="Cambria Math" panose="02040503050406030204" pitchFamily="18" charset="0"/>
                          <a:ea typeface="Cambria Math" panose="02040503050406030204" pitchFamily="18" charset="0"/>
                        </a:rPr>
                        <m:t>≈</m:t>
                      </m:r>
                      <m:sSub>
                        <m:sSubPr>
                          <m:ctrlPr>
                            <a:rPr lang="en-US" sz="1600" i="1" dirty="0">
                              <a:latin typeface="Cambria Math" panose="02040503050406030204" pitchFamily="18" charset="0"/>
                            </a:rPr>
                          </m:ctrlPr>
                        </m:sSubPr>
                        <m:e>
                          <m:r>
                            <m:rPr>
                              <m:sty m:val="p"/>
                            </m:rPr>
                            <a:rPr lang="en-US" sz="1600" dirty="0">
                              <a:latin typeface="Cambria Math" panose="02040503050406030204" pitchFamily="18" charset="0"/>
                            </a:rPr>
                            <m:t>E</m:t>
                          </m:r>
                        </m:e>
                        <m:sub>
                          <m:r>
                            <m:rPr>
                              <m:sty m:val="p"/>
                            </m:rPr>
                            <a:rPr lang="en-US" sz="1600" dirty="0">
                              <a:solidFill>
                                <a:srgbClr val="FF0000"/>
                              </a:solidFill>
                              <a:latin typeface="Cambria Math" panose="02040503050406030204" pitchFamily="18" charset="0"/>
                            </a:rPr>
                            <m:t>q</m:t>
                          </m:r>
                          <m:d>
                            <m:dPr>
                              <m:ctrlPr>
                                <a:rPr lang="en-US" sz="1600" i="1" dirty="0">
                                  <a:solidFill>
                                    <a:srgbClr val="FF0000"/>
                                  </a:solidFill>
                                  <a:latin typeface="Cambria Math" panose="02040503050406030204" pitchFamily="18" charset="0"/>
                                </a:rPr>
                              </m:ctrlPr>
                            </m:dPr>
                            <m:e>
                              <m:r>
                                <a:rPr lang="en-US" sz="1600" dirty="0">
                                  <a:solidFill>
                                    <a:srgbClr val="FF0000"/>
                                  </a:solidFill>
                                  <a:latin typeface="Cambria Math" panose="02040503050406030204" pitchFamily="18" charset="0"/>
                                </a:rPr>
                                <m:t>𝜋</m:t>
                              </m:r>
                              <m:r>
                                <a:rPr lang="en-US" sz="1600" dirty="0">
                                  <a:solidFill>
                                    <a:srgbClr val="FF0000"/>
                                  </a:solidFill>
                                  <a:latin typeface="Cambria Math" panose="02040503050406030204" pitchFamily="18" charset="0"/>
                                </a:rPr>
                                <m:t>,</m:t>
                              </m:r>
                              <m:r>
                                <a:rPr lang="en-US" sz="1600" dirty="0">
                                  <a:solidFill>
                                    <a:srgbClr val="FF0000"/>
                                  </a:solidFill>
                                  <a:latin typeface="Cambria Math" panose="02040503050406030204" pitchFamily="18" charset="0"/>
                                </a:rPr>
                                <m:t>𝜙</m:t>
                              </m:r>
                            </m:e>
                          </m:d>
                        </m:sub>
                      </m:sSub>
                      <m:d>
                        <m:dPr>
                          <m:begChr m:val="["/>
                          <m:endChr m:val="]"/>
                          <m:ctrlPr>
                            <a:rPr lang="en-US" sz="1600" i="1" dirty="0">
                              <a:latin typeface="Cambria Math" panose="02040503050406030204" pitchFamily="18" charset="0"/>
                            </a:rPr>
                          </m:ctrlPr>
                        </m:dPr>
                        <m:e>
                          <m:r>
                            <m:rPr>
                              <m:sty m:val="p"/>
                            </m:rPr>
                            <a:rPr lang="en-US" sz="1600" dirty="0">
                              <a:latin typeface="Cambria Math" panose="02040503050406030204" pitchFamily="18" charset="0"/>
                            </a:rPr>
                            <m:t>log</m:t>
                          </m:r>
                          <m:r>
                            <a:rPr lang="en-US" sz="1600" dirty="0">
                              <a:latin typeface="Cambria Math" panose="02040503050406030204" pitchFamily="18" charset="0"/>
                            </a:rPr>
                            <m:t> </m:t>
                          </m:r>
                          <m:r>
                            <m:rPr>
                              <m:sty m:val="p"/>
                            </m:rPr>
                            <a:rPr lang="en-US" sz="1600" dirty="0">
                              <a:latin typeface="Cambria Math" panose="02040503050406030204" pitchFamily="18" charset="0"/>
                            </a:rPr>
                            <m:t>P</m:t>
                          </m:r>
                          <m:d>
                            <m:dPr>
                              <m:ctrlPr>
                                <a:rPr lang="en-US" sz="1600" i="1" dirty="0">
                                  <a:latin typeface="Cambria Math" panose="02040503050406030204" pitchFamily="18" charset="0"/>
                                </a:rPr>
                              </m:ctrlPr>
                            </m:dPr>
                            <m:e>
                              <m:sSup>
                                <m:sSupPr>
                                  <m:ctrlPr>
                                    <a:rPr lang="en-US" sz="1600" i="1" dirty="0">
                                      <a:latin typeface="Cambria Math" panose="02040503050406030204" pitchFamily="18" charset="0"/>
                                    </a:rPr>
                                  </m:ctrlPr>
                                </m:sSupPr>
                                <m:e>
                                  <m:r>
                                    <m:rPr>
                                      <m:sty m:val="p"/>
                                    </m:rPr>
                                    <a:rPr lang="en-US" sz="1600" dirty="0">
                                      <a:latin typeface="Cambria Math" panose="02040503050406030204" pitchFamily="18" charset="0"/>
                                    </a:rPr>
                                    <m:t>s</m:t>
                                  </m:r>
                                </m:e>
                                <m:sup>
                                  <m:r>
                                    <a:rPr lang="en-US" sz="1600" dirty="0">
                                      <a:latin typeface="Cambria Math" panose="02040503050406030204" pitchFamily="18" charset="0"/>
                                    </a:rPr>
                                    <m:t>′</m:t>
                                  </m:r>
                                </m:sup>
                              </m:sSup>
                              <m:r>
                                <a:rPr lang="en-US" sz="1600" dirty="0">
                                  <a:latin typeface="Cambria Math" panose="02040503050406030204" pitchFamily="18" charset="0"/>
                                </a:rPr>
                                <m:t>,</m:t>
                              </m:r>
                              <m:sSup>
                                <m:sSupPr>
                                  <m:ctrlPr>
                                    <a:rPr lang="en-US" sz="1600" i="1" dirty="0">
                                      <a:latin typeface="Cambria Math" panose="02040503050406030204" pitchFamily="18" charset="0"/>
                                    </a:rPr>
                                  </m:ctrlPr>
                                </m:sSupPr>
                                <m:e>
                                  <m:r>
                                    <m:rPr>
                                      <m:sty m:val="p"/>
                                    </m:rPr>
                                    <a:rPr lang="en-US" sz="1600" dirty="0">
                                      <a:latin typeface="Cambria Math" panose="02040503050406030204" pitchFamily="18" charset="0"/>
                                    </a:rPr>
                                    <m:t>w</m:t>
                                  </m:r>
                                </m:e>
                                <m:sup>
                                  <m:r>
                                    <a:rPr lang="en-US" sz="1600" dirty="0">
                                      <a:latin typeface="Cambria Math" panose="02040503050406030204" pitchFamily="18" charset="0"/>
                                    </a:rPr>
                                    <m:t>′</m:t>
                                  </m:r>
                                </m:sup>
                              </m:sSup>
                              <m:r>
                                <a:rPr lang="en-US" sz="1600" dirty="0">
                                  <a:latin typeface="Cambria Math" panose="02040503050406030204" pitchFamily="18" charset="0"/>
                                </a:rPr>
                                <m:t>,</m:t>
                              </m:r>
                              <m:r>
                                <a:rPr lang="en-US" sz="1600" i="1" dirty="0">
                                  <a:latin typeface="Cambria Math" panose="02040503050406030204" pitchFamily="18" charset="0"/>
                                </a:rPr>
                                <m:t> </m:t>
                              </m:r>
                              <m:r>
                                <a:rPr lang="en-US" sz="1600" dirty="0">
                                  <a:latin typeface="Cambria Math" panose="02040503050406030204" pitchFamily="18" charset="0"/>
                                </a:rPr>
                                <m:t>𝜋</m:t>
                              </m:r>
                              <m:r>
                                <a:rPr lang="en-US" sz="1600" dirty="0">
                                  <a:latin typeface="Cambria Math" panose="02040503050406030204" pitchFamily="18" charset="0"/>
                                </a:rPr>
                                <m:t>, </m:t>
                              </m:r>
                              <m:r>
                                <a:rPr lang="en-US" sz="1600" dirty="0">
                                  <a:latin typeface="Cambria Math" panose="02040503050406030204" pitchFamily="18" charset="0"/>
                                </a:rPr>
                                <m:t>𝜙</m:t>
                              </m:r>
                            </m:e>
                          </m:d>
                          <m:r>
                            <a:rPr lang="en-US" sz="1600" dirty="0">
                              <a:latin typeface="Cambria Math" panose="02040503050406030204" pitchFamily="18" charset="0"/>
                            </a:rPr>
                            <m:t>−</m:t>
                          </m:r>
                          <m:r>
                            <m:rPr>
                              <m:sty m:val="p"/>
                            </m:rPr>
                            <a:rPr lang="en-US" sz="1600" dirty="0">
                              <a:latin typeface="Cambria Math" panose="02040503050406030204" pitchFamily="18" charset="0"/>
                            </a:rPr>
                            <m:t>log</m:t>
                          </m:r>
                          <m:r>
                            <a:rPr lang="en-US" sz="1600" dirty="0">
                              <a:latin typeface="Cambria Math" panose="02040503050406030204" pitchFamily="18" charset="0"/>
                            </a:rPr>
                            <m:t> </m:t>
                          </m:r>
                          <m:r>
                            <m:rPr>
                              <m:sty m:val="p"/>
                            </m:rPr>
                            <a:rPr lang="en-US" sz="1600" dirty="0">
                              <a:latin typeface="Cambria Math" panose="02040503050406030204" pitchFamily="18" charset="0"/>
                            </a:rPr>
                            <m:t>P</m:t>
                          </m:r>
                          <m:d>
                            <m:dPr>
                              <m:ctrlPr>
                                <a:rPr lang="en-US" sz="1600" i="1" dirty="0">
                                  <a:latin typeface="Cambria Math" panose="02040503050406030204" pitchFamily="18" charset="0"/>
                                </a:rPr>
                              </m:ctrlPr>
                            </m:dPr>
                            <m:e>
                              <m:r>
                                <a:rPr lang="en-US" sz="1600" dirty="0">
                                  <a:latin typeface="Cambria Math" panose="02040503050406030204" pitchFamily="18" charset="0"/>
                                </a:rPr>
                                <m:t>𝜋</m:t>
                              </m:r>
                              <m:r>
                                <a:rPr lang="en-US" sz="1600" dirty="0">
                                  <a:latin typeface="Cambria Math" panose="02040503050406030204" pitchFamily="18" charset="0"/>
                                </a:rPr>
                                <m:t>,</m:t>
                              </m:r>
                              <m:r>
                                <a:rPr lang="en-US" sz="1600" dirty="0">
                                  <a:latin typeface="Cambria Math" panose="02040503050406030204" pitchFamily="18" charset="0"/>
                                </a:rPr>
                                <m:t>𝜙</m:t>
                              </m:r>
                            </m:e>
                          </m:d>
                        </m:e>
                      </m:d>
                    </m:oMath>
                  </m:oMathPara>
                </a14:m>
                <a:endParaRPr lang="en-US" sz="1600" dirty="0"/>
              </a:p>
              <a:p>
                <a:pPr marL="457200" lvl="3" indent="0">
                  <a:spcBef>
                    <a:spcPts val="1000"/>
                  </a:spcBef>
                  <a:buNone/>
                </a:pPr>
                <a:r>
                  <a:rPr lang="en-US" sz="1600" dirty="0" smtClean="0"/>
                  <a:t>                              </a:t>
                </a:r>
                <a14:m>
                  <m:oMath xmlns:m="http://schemas.openxmlformats.org/officeDocument/2006/math">
                    <m:r>
                      <a:rPr lang="en-US" sz="1600" dirty="0">
                        <a:latin typeface="Cambria Math" panose="02040503050406030204" pitchFamily="18" charset="0"/>
                      </a:rPr>
                      <m:t>=</m:t>
                    </m:r>
                    <m:sSub>
                      <m:sSubPr>
                        <m:ctrlPr>
                          <a:rPr lang="en-US" sz="1600" i="1" dirty="0">
                            <a:latin typeface="Cambria Math" panose="02040503050406030204" pitchFamily="18" charset="0"/>
                          </a:rPr>
                        </m:ctrlPr>
                      </m:sSubPr>
                      <m:e>
                        <m:r>
                          <m:rPr>
                            <m:sty m:val="p"/>
                          </m:rPr>
                          <a:rPr lang="en-US" sz="1600" dirty="0">
                            <a:latin typeface="Cambria Math" panose="02040503050406030204" pitchFamily="18" charset="0"/>
                          </a:rPr>
                          <m:t>E</m:t>
                        </m:r>
                      </m:e>
                      <m:sub>
                        <m:r>
                          <m:rPr>
                            <m:sty m:val="p"/>
                          </m:rPr>
                          <a:rPr lang="en-US" sz="1600" dirty="0">
                            <a:solidFill>
                              <a:srgbClr val="FF0000"/>
                            </a:solidFill>
                            <a:latin typeface="Cambria Math" panose="02040503050406030204" pitchFamily="18" charset="0"/>
                          </a:rPr>
                          <m:t>q</m:t>
                        </m:r>
                        <m:d>
                          <m:dPr>
                            <m:ctrlPr>
                              <a:rPr lang="en-US" sz="1600" i="1" dirty="0">
                                <a:solidFill>
                                  <a:srgbClr val="FF0000"/>
                                </a:solidFill>
                                <a:latin typeface="Cambria Math" panose="02040503050406030204" pitchFamily="18" charset="0"/>
                              </a:rPr>
                            </m:ctrlPr>
                          </m:dPr>
                          <m:e>
                            <m:r>
                              <a:rPr lang="en-US" sz="1600" dirty="0">
                                <a:solidFill>
                                  <a:srgbClr val="FF0000"/>
                                </a:solidFill>
                                <a:latin typeface="Cambria Math" panose="02040503050406030204" pitchFamily="18" charset="0"/>
                              </a:rPr>
                              <m:t>𝜋</m:t>
                            </m:r>
                            <m:r>
                              <a:rPr lang="en-US" sz="1600" dirty="0">
                                <a:solidFill>
                                  <a:srgbClr val="FF0000"/>
                                </a:solidFill>
                                <a:latin typeface="Cambria Math" panose="02040503050406030204" pitchFamily="18" charset="0"/>
                              </a:rPr>
                              <m:t>,</m:t>
                            </m:r>
                            <m:r>
                              <a:rPr lang="en-US" sz="1600" dirty="0">
                                <a:solidFill>
                                  <a:srgbClr val="FF0000"/>
                                </a:solidFill>
                                <a:latin typeface="Cambria Math" panose="02040503050406030204" pitchFamily="18" charset="0"/>
                              </a:rPr>
                              <m:t>𝜙</m:t>
                            </m:r>
                          </m:e>
                        </m:d>
                      </m:sub>
                    </m:sSub>
                    <m:d>
                      <m:dPr>
                        <m:begChr m:val="["/>
                        <m:endChr m:val="]"/>
                        <m:ctrlPr>
                          <a:rPr lang="en-US" sz="1600" i="1" dirty="0">
                            <a:latin typeface="Cambria Math" panose="02040503050406030204" pitchFamily="18" charset="0"/>
                          </a:rPr>
                        </m:ctrlPr>
                      </m:dPr>
                      <m:e>
                        <m:r>
                          <m:rPr>
                            <m:sty m:val="p"/>
                          </m:rPr>
                          <a:rPr lang="en-US" sz="1600" dirty="0">
                            <a:latin typeface="Cambria Math" panose="02040503050406030204" pitchFamily="18" charset="0"/>
                          </a:rPr>
                          <m:t>log</m:t>
                        </m:r>
                        <m:r>
                          <a:rPr lang="en-US" sz="1600" dirty="0">
                            <a:latin typeface="Cambria Math" panose="02040503050406030204" pitchFamily="18" charset="0"/>
                          </a:rPr>
                          <m:t> </m:t>
                        </m:r>
                        <m:r>
                          <m:rPr>
                            <m:sty m:val="p"/>
                          </m:rPr>
                          <a:rPr lang="en-US" sz="1600" dirty="0">
                            <a:latin typeface="Cambria Math" panose="02040503050406030204" pitchFamily="18" charset="0"/>
                          </a:rPr>
                          <m:t>P</m:t>
                        </m:r>
                        <m:d>
                          <m:dPr>
                            <m:ctrlPr>
                              <a:rPr lang="en-US" sz="1600" i="1" dirty="0">
                                <a:latin typeface="Cambria Math" panose="02040503050406030204" pitchFamily="18" charset="0"/>
                              </a:rPr>
                            </m:ctrlPr>
                          </m:dPr>
                          <m:e>
                            <m:sSup>
                              <m:sSupPr>
                                <m:ctrlPr>
                                  <a:rPr lang="en-US" sz="1600" i="1" dirty="0">
                                    <a:latin typeface="Cambria Math" panose="02040503050406030204" pitchFamily="18" charset="0"/>
                                  </a:rPr>
                                </m:ctrlPr>
                              </m:sSupPr>
                              <m:e>
                                <m:r>
                                  <m:rPr>
                                    <m:sty m:val="p"/>
                                  </m:rPr>
                                  <a:rPr lang="en-US" sz="1600" dirty="0">
                                    <a:latin typeface="Cambria Math" panose="02040503050406030204" pitchFamily="18" charset="0"/>
                                  </a:rPr>
                                  <m:t>s</m:t>
                                </m:r>
                              </m:e>
                              <m:sup>
                                <m:r>
                                  <a:rPr lang="en-US" sz="1600" dirty="0">
                                    <a:latin typeface="Cambria Math" panose="02040503050406030204" pitchFamily="18" charset="0"/>
                                  </a:rPr>
                                  <m:t>′</m:t>
                                </m:r>
                              </m:sup>
                            </m:sSup>
                            <m:r>
                              <a:rPr lang="en-US" sz="1600" dirty="0">
                                <a:latin typeface="Cambria Math" panose="02040503050406030204" pitchFamily="18" charset="0"/>
                              </a:rPr>
                              <m:t>,</m:t>
                            </m:r>
                            <m:sSup>
                              <m:sSupPr>
                                <m:ctrlPr>
                                  <a:rPr lang="en-US" sz="1600" i="1" dirty="0">
                                    <a:latin typeface="Cambria Math" panose="02040503050406030204" pitchFamily="18" charset="0"/>
                                  </a:rPr>
                                </m:ctrlPr>
                              </m:sSupPr>
                              <m:e>
                                <m:r>
                                  <m:rPr>
                                    <m:sty m:val="p"/>
                                  </m:rPr>
                                  <a:rPr lang="en-US" sz="1600" dirty="0">
                                    <a:latin typeface="Cambria Math" panose="02040503050406030204" pitchFamily="18" charset="0"/>
                                  </a:rPr>
                                  <m:t>w</m:t>
                                </m:r>
                              </m:e>
                              <m:sup>
                                <m:r>
                                  <a:rPr lang="en-US" sz="1600" dirty="0">
                                    <a:latin typeface="Cambria Math" panose="02040503050406030204" pitchFamily="18" charset="0"/>
                                  </a:rPr>
                                  <m:t>′</m:t>
                                </m:r>
                              </m:sup>
                            </m:sSup>
                            <m:r>
                              <a:rPr lang="en-US" sz="1600" dirty="0">
                                <a:latin typeface="Cambria Math" panose="02040503050406030204" pitchFamily="18" charset="0"/>
                              </a:rPr>
                              <m:t>,</m:t>
                            </m:r>
                            <m:r>
                              <a:rPr lang="en-US" sz="1600" i="1" dirty="0">
                                <a:latin typeface="Cambria Math" panose="02040503050406030204" pitchFamily="18" charset="0"/>
                              </a:rPr>
                              <m:t> </m:t>
                            </m:r>
                            <m:r>
                              <a:rPr lang="en-US" sz="1600" dirty="0">
                                <a:latin typeface="Cambria Math" panose="02040503050406030204" pitchFamily="18" charset="0"/>
                              </a:rPr>
                              <m:t>𝜋</m:t>
                            </m:r>
                            <m:r>
                              <a:rPr lang="en-US" sz="1600" dirty="0">
                                <a:latin typeface="Cambria Math" panose="02040503050406030204" pitchFamily="18" charset="0"/>
                              </a:rPr>
                              <m:t>, </m:t>
                            </m:r>
                            <m:r>
                              <a:rPr lang="en-US" sz="1600" dirty="0">
                                <a:latin typeface="Cambria Math" panose="02040503050406030204" pitchFamily="18" charset="0"/>
                              </a:rPr>
                              <m:t>𝜙</m:t>
                            </m:r>
                          </m:e>
                        </m:d>
                      </m:e>
                    </m:d>
                    <m:r>
                      <a:rPr lang="en-US" sz="1600" dirty="0">
                        <a:latin typeface="Cambria Math" panose="02040503050406030204" pitchFamily="18" charset="0"/>
                      </a:rPr>
                      <m:t>+</m:t>
                    </m:r>
                    <m:r>
                      <m:rPr>
                        <m:sty m:val="p"/>
                      </m:rPr>
                      <a:rPr lang="en-US" sz="1600" i="0" dirty="0" smtClean="0">
                        <a:latin typeface="Cambria Math" panose="02040503050406030204" pitchFamily="18" charset="0"/>
                      </a:rPr>
                      <m:t>const</m:t>
                    </m:r>
                  </m:oMath>
                </a14:m>
                <a:endParaRPr lang="en-CA" sz="1600" dirty="0" smtClean="0"/>
              </a:p>
              <a:p>
                <a:pPr marL="457200" lvl="3" indent="0">
                  <a:spcBef>
                    <a:spcPts val="1000"/>
                  </a:spcBef>
                  <a:buNone/>
                </a:pPr>
                <a:endParaRPr lang="en-CA" sz="1600" b="0" i="1" dirty="0" smtClean="0">
                  <a:latin typeface="Cambria Math" panose="02040503050406030204" pitchFamily="18" charset="0"/>
                </a:endParaRPr>
              </a:p>
              <a:p>
                <a:pPr marL="457200" lvl="3" indent="0">
                  <a:spcBef>
                    <a:spcPts val="1000"/>
                  </a:spcBef>
                  <a:buNone/>
                </a:pPr>
                <a14:m>
                  <m:oMathPara xmlns:m="http://schemas.openxmlformats.org/officeDocument/2006/math">
                    <m:oMathParaPr>
                      <m:jc m:val="centerGroup"/>
                    </m:oMathParaPr>
                    <m:oMath xmlns:m="http://schemas.openxmlformats.org/officeDocument/2006/math">
                      <m:sSub>
                        <m:sSubPr>
                          <m:ctrlPr>
                            <a:rPr lang="en-CA" sz="1600" b="0" i="1" smtClean="0">
                              <a:latin typeface="Cambria Math" panose="02040503050406030204" pitchFamily="18" charset="0"/>
                            </a:rPr>
                          </m:ctrlPr>
                        </m:sSubPr>
                        <m:e>
                          <m:r>
                            <m:rPr>
                              <m:sty m:val="p"/>
                            </m:rPr>
                            <a:rPr lang="en-CA" sz="1600" b="0" i="0" smtClean="0">
                              <a:latin typeface="Cambria Math" panose="02040503050406030204" pitchFamily="18" charset="0"/>
                            </a:rPr>
                            <m:t>argmax</m:t>
                          </m:r>
                        </m:e>
                        <m:sub>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𝑠</m:t>
                              </m:r>
                            </m:e>
                            <m:sup>
                              <m:r>
                                <a:rPr lang="en-CA" sz="1600" b="0" i="1" smtClean="0">
                                  <a:latin typeface="Cambria Math" panose="02040503050406030204" pitchFamily="18" charset="0"/>
                                </a:rPr>
                                <m:t>′</m:t>
                              </m:r>
                            </m:sup>
                          </m:sSup>
                        </m:sub>
                      </m:sSub>
                      <m:d>
                        <m:dPr>
                          <m:begChr m:val="{"/>
                          <m:endChr m:val="}"/>
                          <m:ctrlPr>
                            <a:rPr lang="en-CA" sz="1600" b="0" i="1" smtClean="0">
                              <a:latin typeface="Cambria Math" panose="02040503050406030204" pitchFamily="18" charset="0"/>
                            </a:rPr>
                          </m:ctrlPr>
                        </m:dPr>
                        <m:e>
                          <m:sSub>
                            <m:sSubPr>
                              <m:ctrlPr>
                                <a:rPr lang="en-US" sz="1600" i="1" dirty="0">
                                  <a:latin typeface="Cambria Math" panose="02040503050406030204" pitchFamily="18" charset="0"/>
                                </a:rPr>
                              </m:ctrlPr>
                            </m:sSubPr>
                            <m:e>
                              <m:r>
                                <m:rPr>
                                  <m:sty m:val="p"/>
                                </m:rPr>
                                <a:rPr lang="en-US" sz="1600" dirty="0">
                                  <a:latin typeface="Cambria Math" panose="02040503050406030204" pitchFamily="18" charset="0"/>
                                </a:rPr>
                                <m:t>E</m:t>
                              </m:r>
                            </m:e>
                            <m:sub>
                              <m:r>
                                <m:rPr>
                                  <m:sty m:val="p"/>
                                </m:rPr>
                                <a:rPr lang="en-US" sz="1600" dirty="0">
                                  <a:solidFill>
                                    <a:srgbClr val="FF0000"/>
                                  </a:solidFill>
                                  <a:latin typeface="Cambria Math" panose="02040503050406030204" pitchFamily="18" charset="0"/>
                                </a:rPr>
                                <m:t>q</m:t>
                              </m:r>
                              <m:d>
                                <m:dPr>
                                  <m:ctrlPr>
                                    <a:rPr lang="en-US" sz="1600" i="1" dirty="0">
                                      <a:solidFill>
                                        <a:srgbClr val="FF0000"/>
                                      </a:solidFill>
                                      <a:latin typeface="Cambria Math" panose="02040503050406030204" pitchFamily="18" charset="0"/>
                                    </a:rPr>
                                  </m:ctrlPr>
                                </m:dPr>
                                <m:e>
                                  <m:r>
                                    <a:rPr lang="en-US" sz="1600" dirty="0">
                                      <a:solidFill>
                                        <a:srgbClr val="FF0000"/>
                                      </a:solidFill>
                                      <a:latin typeface="Cambria Math" panose="02040503050406030204" pitchFamily="18" charset="0"/>
                                    </a:rPr>
                                    <m:t>𝜋</m:t>
                                  </m:r>
                                  <m:r>
                                    <a:rPr lang="en-US" sz="1600" dirty="0">
                                      <a:solidFill>
                                        <a:srgbClr val="FF0000"/>
                                      </a:solidFill>
                                      <a:latin typeface="Cambria Math" panose="02040503050406030204" pitchFamily="18" charset="0"/>
                                    </a:rPr>
                                    <m:t>,</m:t>
                                  </m:r>
                                  <m:r>
                                    <a:rPr lang="en-US" sz="1600" dirty="0">
                                      <a:solidFill>
                                        <a:srgbClr val="FF0000"/>
                                      </a:solidFill>
                                      <a:latin typeface="Cambria Math" panose="02040503050406030204" pitchFamily="18" charset="0"/>
                                    </a:rPr>
                                    <m:t>𝜙</m:t>
                                  </m:r>
                                </m:e>
                              </m:d>
                            </m:sub>
                          </m:sSub>
                          <m:d>
                            <m:dPr>
                              <m:begChr m:val="["/>
                              <m:endChr m:val="]"/>
                              <m:ctrlPr>
                                <a:rPr lang="en-US" sz="1600" i="1" dirty="0">
                                  <a:latin typeface="Cambria Math" panose="02040503050406030204" pitchFamily="18" charset="0"/>
                                </a:rPr>
                              </m:ctrlPr>
                            </m:dPr>
                            <m:e>
                              <m:r>
                                <m:rPr>
                                  <m:sty m:val="p"/>
                                </m:rPr>
                                <a:rPr lang="en-US" sz="1600" dirty="0">
                                  <a:latin typeface="Cambria Math" panose="02040503050406030204" pitchFamily="18" charset="0"/>
                                </a:rPr>
                                <m:t>log</m:t>
                              </m:r>
                              <m:r>
                                <a:rPr lang="en-US" sz="1600" dirty="0">
                                  <a:latin typeface="Cambria Math" panose="02040503050406030204" pitchFamily="18" charset="0"/>
                                </a:rPr>
                                <m:t> </m:t>
                              </m:r>
                              <m:r>
                                <m:rPr>
                                  <m:sty m:val="p"/>
                                </m:rPr>
                                <a:rPr lang="en-US" sz="1600" dirty="0">
                                  <a:latin typeface="Cambria Math" panose="02040503050406030204" pitchFamily="18" charset="0"/>
                                </a:rPr>
                                <m:t>P</m:t>
                              </m:r>
                              <m:d>
                                <m:dPr>
                                  <m:ctrlPr>
                                    <a:rPr lang="en-US" sz="1600" i="1" dirty="0">
                                      <a:latin typeface="Cambria Math" panose="02040503050406030204" pitchFamily="18" charset="0"/>
                                    </a:rPr>
                                  </m:ctrlPr>
                                </m:dPr>
                                <m:e>
                                  <m:sSup>
                                    <m:sSupPr>
                                      <m:ctrlPr>
                                        <a:rPr lang="en-US" sz="1600" i="1" dirty="0">
                                          <a:latin typeface="Cambria Math" panose="02040503050406030204" pitchFamily="18" charset="0"/>
                                        </a:rPr>
                                      </m:ctrlPr>
                                    </m:sSupPr>
                                    <m:e>
                                      <m:r>
                                        <m:rPr>
                                          <m:sty m:val="p"/>
                                        </m:rPr>
                                        <a:rPr lang="en-US" sz="1600" dirty="0">
                                          <a:latin typeface="Cambria Math" panose="02040503050406030204" pitchFamily="18" charset="0"/>
                                        </a:rPr>
                                        <m:t>s</m:t>
                                      </m:r>
                                    </m:e>
                                    <m:sup>
                                      <m:r>
                                        <a:rPr lang="en-US" sz="1600" dirty="0">
                                          <a:latin typeface="Cambria Math" panose="02040503050406030204" pitchFamily="18" charset="0"/>
                                        </a:rPr>
                                        <m:t>′</m:t>
                                      </m:r>
                                    </m:sup>
                                  </m:sSup>
                                  <m:r>
                                    <a:rPr lang="en-US" sz="1600" dirty="0">
                                      <a:latin typeface="Cambria Math" panose="02040503050406030204" pitchFamily="18" charset="0"/>
                                    </a:rPr>
                                    <m:t>,</m:t>
                                  </m:r>
                                  <m:sSup>
                                    <m:sSupPr>
                                      <m:ctrlPr>
                                        <a:rPr lang="en-US" sz="1600" i="1" dirty="0">
                                          <a:latin typeface="Cambria Math" panose="02040503050406030204" pitchFamily="18" charset="0"/>
                                        </a:rPr>
                                      </m:ctrlPr>
                                    </m:sSupPr>
                                    <m:e>
                                      <m:r>
                                        <m:rPr>
                                          <m:sty m:val="p"/>
                                        </m:rPr>
                                        <a:rPr lang="en-US" sz="1600" dirty="0">
                                          <a:latin typeface="Cambria Math" panose="02040503050406030204" pitchFamily="18" charset="0"/>
                                        </a:rPr>
                                        <m:t>w</m:t>
                                      </m:r>
                                    </m:e>
                                    <m:sup>
                                      <m:r>
                                        <a:rPr lang="en-US" sz="1600" dirty="0">
                                          <a:latin typeface="Cambria Math" panose="02040503050406030204" pitchFamily="18" charset="0"/>
                                        </a:rPr>
                                        <m:t>′</m:t>
                                      </m:r>
                                    </m:sup>
                                  </m:sSup>
                                  <m:r>
                                    <a:rPr lang="en-US" sz="1600" dirty="0">
                                      <a:latin typeface="Cambria Math" panose="02040503050406030204" pitchFamily="18" charset="0"/>
                                    </a:rPr>
                                    <m:t>,</m:t>
                                  </m:r>
                                  <m:r>
                                    <a:rPr lang="en-US" sz="1600" i="1" dirty="0">
                                      <a:latin typeface="Cambria Math" panose="02040503050406030204" pitchFamily="18" charset="0"/>
                                    </a:rPr>
                                    <m:t> </m:t>
                                  </m:r>
                                  <m:r>
                                    <a:rPr lang="en-US" sz="1600" dirty="0">
                                      <a:latin typeface="Cambria Math" panose="02040503050406030204" pitchFamily="18" charset="0"/>
                                    </a:rPr>
                                    <m:t>𝜋</m:t>
                                  </m:r>
                                  <m:r>
                                    <a:rPr lang="en-US" sz="1600" dirty="0">
                                      <a:latin typeface="Cambria Math" panose="02040503050406030204" pitchFamily="18" charset="0"/>
                                    </a:rPr>
                                    <m:t>, </m:t>
                                  </m:r>
                                  <m:r>
                                    <a:rPr lang="en-US" sz="1600" dirty="0">
                                      <a:latin typeface="Cambria Math" panose="02040503050406030204" pitchFamily="18" charset="0"/>
                                    </a:rPr>
                                    <m:t>𝜙</m:t>
                                  </m:r>
                                </m:e>
                              </m:d>
                            </m:e>
                          </m:d>
                        </m:e>
                      </m:d>
                    </m:oMath>
                  </m:oMathPara>
                </a14:m>
                <a:endParaRPr lang="en-US" sz="1600" dirty="0"/>
              </a:p>
              <a:p>
                <a:r>
                  <a:rPr lang="en-CA" sz="1600" dirty="0"/>
                  <a:t>Brute force algorithm </a:t>
                </a:r>
              </a:p>
              <a:p>
                <a:pPr lvl="1"/>
                <a:r>
                  <a:rPr lang="en-CA" sz="1600" dirty="0"/>
                  <a:t>Complexity: </a:t>
                </a:r>
                <a14:m>
                  <m:oMath xmlns:m="http://schemas.openxmlformats.org/officeDocument/2006/math">
                    <m:r>
                      <m:rPr>
                        <m:sty m:val="p"/>
                      </m:rPr>
                      <a:rPr lang="en-CA" sz="1600" b="0" i="0" dirty="0" smtClean="0">
                        <a:latin typeface="Cambria Math" panose="02040503050406030204" pitchFamily="18" charset="0"/>
                      </a:rPr>
                      <m:t>O</m:t>
                    </m:r>
                    <m:r>
                      <a:rPr lang="en-CA" sz="1600" i="1" dirty="0" smtClean="0">
                        <a:latin typeface="Cambria Math" panose="02040503050406030204" pitchFamily="18" charset="0"/>
                      </a:rPr>
                      <m:t>(</m:t>
                    </m:r>
                    <m:sSup>
                      <m:sSupPr>
                        <m:ctrlPr>
                          <a:rPr lang="en-CA" sz="1600" b="0" i="1" dirty="0" smtClean="0">
                            <a:latin typeface="Cambria Math" panose="02040503050406030204" pitchFamily="18" charset="0"/>
                          </a:rPr>
                        </m:ctrlPr>
                      </m:sSupPr>
                      <m:e>
                        <m:r>
                          <a:rPr lang="en-CA" sz="1600" b="0" i="1" dirty="0" smtClean="0">
                            <a:latin typeface="Cambria Math" panose="02040503050406030204" pitchFamily="18" charset="0"/>
                          </a:rPr>
                          <m:t>𝑚</m:t>
                        </m:r>
                      </m:e>
                      <m:sup>
                        <m:r>
                          <a:rPr lang="en-CA" sz="1600" b="0" i="1" dirty="0" smtClean="0">
                            <a:latin typeface="Cambria Math" panose="02040503050406030204" pitchFamily="18" charset="0"/>
                          </a:rPr>
                          <m:t>𝑛</m:t>
                        </m:r>
                      </m:sup>
                    </m:sSup>
                    <m:r>
                      <a:rPr lang="en-CA" sz="1600" i="1" dirty="0">
                        <a:latin typeface="Cambria Math" panose="02040503050406030204" pitchFamily="18" charset="0"/>
                      </a:rPr>
                      <m:t>)</m:t>
                    </m:r>
                  </m:oMath>
                </a14:m>
                <a:endParaRPr lang="en-CA" sz="1600" dirty="0"/>
              </a:p>
              <a:p>
                <a:pPr lvl="1"/>
                <a:r>
                  <a:rPr lang="en-CA" sz="1600" dirty="0" smtClean="0"/>
                  <a:t>Tag-word is sparse and prune </a:t>
                </a:r>
                <a:r>
                  <a:rPr lang="en-CA" sz="1600" dirty="0"/>
                  <a:t>tags to speed </a:t>
                </a:r>
                <a:r>
                  <a:rPr lang="en-CA" sz="1600" dirty="0" smtClean="0"/>
                  <a:t>up</a:t>
                </a:r>
                <a:endParaRPr lang="en-CA"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3550" y="1443037"/>
                <a:ext cx="7015163" cy="4181249"/>
              </a:xfrm>
              <a:blipFill rotWithShape="0">
                <a:blip r:embed="rId2"/>
                <a:stretch>
                  <a:fillRect l="-348" t="-12245"/>
                </a:stretch>
              </a:blipFill>
            </p:spPr>
            <p:txBody>
              <a:bodyPr/>
              <a:lstStyle/>
              <a:p>
                <a:r>
                  <a:rPr lang="en-CA">
                    <a:noFill/>
                  </a:rPr>
                  <a:t> </a:t>
                </a:r>
              </a:p>
            </p:txBody>
          </p:sp>
        </mc:Fallback>
      </mc:AlternateContent>
    </p:spTree>
    <p:extLst>
      <p:ext uri="{BB962C8B-B14F-4D97-AF65-F5344CB8AC3E}">
        <p14:creationId xmlns:p14="http://schemas.microsoft.com/office/powerpoint/2010/main" val="224453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Prediction-2</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3550" y="1443037"/>
                <a:ext cx="7015163" cy="4253819"/>
              </a:xfrm>
            </p:spPr>
            <p:txBody>
              <a:bodyPr/>
              <a:lstStyle/>
              <a:p>
                <a:r>
                  <a:rPr lang="en-US" sz="1600" dirty="0" smtClean="0"/>
                  <a:t>Approximate with Direct Viterbi algorithm</a:t>
                </a:r>
              </a:p>
              <a:p>
                <a:pPr lvl="1"/>
                <a:r>
                  <a:rPr lang="en-US" sz="1600" dirty="0"/>
                  <a:t>Complexity: </a:t>
                </a:r>
                <a14:m>
                  <m:oMath xmlns:m="http://schemas.openxmlformats.org/officeDocument/2006/math">
                    <m:r>
                      <m:rPr>
                        <m:sty m:val="p"/>
                      </m:rPr>
                      <a:rPr lang="en-US" sz="1600" i="0" dirty="0" smtClean="0">
                        <a:latin typeface="Cambria Math" panose="02040503050406030204" pitchFamily="18" charset="0"/>
                      </a:rPr>
                      <m:t>O</m:t>
                    </m:r>
                    <m:r>
                      <a:rPr lang="en-US" sz="1600" i="1" dirty="0" smtClean="0">
                        <a:latin typeface="Cambria Math" panose="02040503050406030204" pitchFamily="18" charset="0"/>
                      </a:rPr>
                      <m:t>(</m:t>
                    </m:r>
                    <m:r>
                      <a:rPr lang="en-US" sz="1600" i="1" dirty="0" smtClean="0">
                        <a:latin typeface="Cambria Math" panose="02040503050406030204" pitchFamily="18" charset="0"/>
                      </a:rPr>
                      <m:t>𝑚</m:t>
                    </m:r>
                    <m:r>
                      <a:rPr lang="en-US" sz="1600" i="1" baseline="30000" dirty="0">
                        <a:latin typeface="Cambria Math" panose="02040503050406030204" pitchFamily="18" charset="0"/>
                      </a:rPr>
                      <m:t>2</m:t>
                    </m:r>
                    <m:r>
                      <a:rPr lang="en-US" sz="1600" i="1" dirty="0">
                        <a:latin typeface="Cambria Math" panose="02040503050406030204" pitchFamily="18" charset="0"/>
                      </a:rPr>
                      <m:t>𝑛</m:t>
                    </m:r>
                    <m:r>
                      <a:rPr lang="en-US" sz="1600" i="1" dirty="0">
                        <a:latin typeface="Cambria Math" panose="02040503050406030204" pitchFamily="18" charset="0"/>
                      </a:rPr>
                      <m:t>)</m:t>
                    </m:r>
                  </m:oMath>
                </a14:m>
                <a:endParaRPr lang="en-US" sz="1600" dirty="0"/>
              </a:p>
              <a:p>
                <a:pPr lvl="1"/>
                <a:r>
                  <a:rPr lang="en-US" sz="1600" dirty="0"/>
                  <a:t>Problem</a:t>
                </a:r>
                <a:r>
                  <a:rPr lang="en-US" sz="1600" dirty="0" smtClean="0"/>
                  <a:t>:</a:t>
                </a:r>
              </a:p>
              <a:p>
                <a:pPr lvl="2"/>
                <a14:m>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1..</m:t>
                            </m:r>
                            <m:r>
                              <a:rPr lang="en-US" sz="1600" i="1">
                                <a:latin typeface="Cambria Math" panose="02040503050406030204" pitchFamily="18" charset="0"/>
                              </a:rPr>
                              <m:t>𝑖</m:t>
                            </m:r>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1..</m:t>
                            </m:r>
                            <m:r>
                              <a:rPr lang="en-US" sz="1600" i="1">
                                <a:latin typeface="Cambria Math" panose="02040503050406030204" pitchFamily="18" charset="0"/>
                              </a:rPr>
                              <m:t>𝑖</m:t>
                            </m:r>
                            <m:r>
                              <a:rPr lang="en-US" sz="1600" i="1">
                                <a:latin typeface="Cambria Math" panose="02040503050406030204" pitchFamily="18" charset="0"/>
                              </a:rPr>
                              <m:t>+1</m:t>
                            </m:r>
                          </m:sub>
                        </m:sSub>
                      </m:e>
                    </m:d>
                  </m:oMath>
                </a14:m>
                <a:r>
                  <a:rPr lang="en-US" sz="1600" dirty="0"/>
                  <a:t> can’t be correctly computed from </a:t>
                </a:r>
                <a14:m>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1..</m:t>
                            </m:r>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1..</m:t>
                            </m:r>
                            <m:r>
                              <a:rPr lang="en-US" sz="1600" i="1">
                                <a:latin typeface="Cambria Math" panose="02040503050406030204" pitchFamily="18" charset="0"/>
                              </a:rPr>
                              <m:t>𝑖</m:t>
                            </m:r>
                          </m:sub>
                        </m:sSub>
                      </m:e>
                    </m:d>
                  </m:oMath>
                </a14:m>
                <a:endParaRPr lang="en-CA" sz="1600" i="1" dirty="0" smtClean="0">
                  <a:latin typeface="Cambria Math" panose="02040503050406030204" pitchFamily="18" charset="0"/>
                </a:endParaRPr>
              </a:p>
              <a:p>
                <a:pPr marL="914400" lvl="2"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1..</m:t>
                              </m:r>
                              <m:r>
                                <a:rPr lang="en-US" sz="1600" i="1">
                                  <a:latin typeface="Cambria Math" panose="02040503050406030204" pitchFamily="18" charset="0"/>
                                </a:rPr>
                                <m:t>𝑖</m:t>
                              </m:r>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1..</m:t>
                              </m:r>
                              <m:r>
                                <a:rPr lang="en-US" sz="1600" i="1">
                                  <a:latin typeface="Cambria Math" panose="02040503050406030204" pitchFamily="18" charset="0"/>
                                </a:rPr>
                                <m:t>𝑖</m:t>
                              </m:r>
                              <m:r>
                                <a:rPr lang="en-US" sz="1600" i="1">
                                  <a:latin typeface="Cambria Math" panose="02040503050406030204" pitchFamily="18" charset="0"/>
                                </a:rPr>
                                <m:t>+1</m:t>
                              </m:r>
                            </m:sub>
                          </m:sSub>
                        </m:e>
                      </m:d>
                      <m:r>
                        <a:rPr lang="en-CA" sz="1600" b="0" i="1" smtClean="0">
                          <a:latin typeface="Cambria Math" panose="02040503050406030204" pitchFamily="18" charset="0"/>
                        </a:rPr>
                        <m:t>=</m:t>
                      </m:r>
                      <m:nary>
                        <m:naryPr>
                          <m:chr m:val="∑"/>
                          <m:supHide m:val="on"/>
                          <m:ctrlPr>
                            <a:rPr lang="en-CA" sz="1600" b="0" i="1" smtClean="0">
                              <a:latin typeface="Cambria Math" panose="02040503050406030204" pitchFamily="18" charset="0"/>
                            </a:rPr>
                          </m:ctrlPr>
                        </m:naryPr>
                        <m:sub>
                          <m:r>
                            <a:rPr lang="en-CA" sz="1600" b="0" i="1" smtClean="0">
                              <a:latin typeface="Cambria Math" panose="02040503050406030204" pitchFamily="18" charset="0"/>
                            </a:rPr>
                            <m:t>𝑧</m:t>
                          </m:r>
                        </m:sub>
                        <m:sup/>
                        <m:e>
                          <m:r>
                            <a:rPr lang="en-CA" sz="1600" i="1">
                              <a:latin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1..</m:t>
                                  </m:r>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1..</m:t>
                                  </m:r>
                                  <m:r>
                                    <a:rPr lang="en-US" sz="1600" i="1">
                                      <a:latin typeface="Cambria Math" panose="02040503050406030204" pitchFamily="18" charset="0"/>
                                    </a:rPr>
                                    <m:t>𝑖</m:t>
                                  </m:r>
                                </m:sub>
                              </m:sSub>
                              <m:r>
                                <a:rPr lang="en-CA" sz="1600" i="1">
                                  <a:latin typeface="Cambria Math" panose="02040503050406030204" pitchFamily="18" charset="0"/>
                                </a:rPr>
                                <m:t>,</m:t>
                              </m:r>
                              <m:sSub>
                                <m:sSubPr>
                                  <m:ctrlPr>
                                    <a:rPr lang="en-CA" sz="1600" i="1">
                                      <a:latin typeface="Cambria Math" panose="02040503050406030204" pitchFamily="18" charset="0"/>
                                    </a:rPr>
                                  </m:ctrlPr>
                                </m:sSubPr>
                                <m:e>
                                  <m:r>
                                    <a:rPr lang="en-CA" sz="1600" i="1">
                                      <a:latin typeface="Cambria Math" panose="02040503050406030204" pitchFamily="18" charset="0"/>
                                    </a:rPr>
                                    <m:t>𝑧</m:t>
                                  </m:r>
                                </m:e>
                                <m:sub>
                                  <m:r>
                                    <a:rPr lang="en-CA" sz="1600" i="1">
                                      <a:latin typeface="Cambria Math" panose="02040503050406030204" pitchFamily="18" charset="0"/>
                                    </a:rPr>
                                    <m:t>1…</m:t>
                                  </m:r>
                                  <m:r>
                                    <a:rPr lang="en-CA" sz="1600" i="1">
                                      <a:latin typeface="Cambria Math" panose="02040503050406030204" pitchFamily="18" charset="0"/>
                                    </a:rPr>
                                    <m:t>𝑖</m:t>
                                  </m:r>
                                </m:sub>
                              </m:sSub>
                            </m:e>
                          </m:d>
                          <m:r>
                            <a:rPr lang="en-CA"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CA" sz="1600" i="1">
                                      <a:latin typeface="Cambria Math" panose="02040503050406030204" pitchFamily="18" charset="0"/>
                                    </a:rPr>
                                    <m:t>𝑖</m:t>
                                  </m:r>
                                  <m:r>
                                    <a:rPr lang="en-CA"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CA" sz="1600" i="1">
                                      <a:latin typeface="Cambria Math" panose="02040503050406030204" pitchFamily="18" charset="0"/>
                                    </a:rPr>
                                    <m:t>𝑖</m:t>
                                  </m:r>
                                  <m:r>
                                    <a:rPr lang="en-CA" sz="1600" i="1">
                                      <a:latin typeface="Cambria Math" panose="02040503050406030204" pitchFamily="18" charset="0"/>
                                    </a:rPr>
                                    <m:t>+1</m:t>
                                  </m:r>
                                </m:sub>
                              </m:sSub>
                              <m:r>
                                <a:rPr lang="en-CA" sz="1600" i="1">
                                  <a:latin typeface="Cambria Math" panose="02040503050406030204" pitchFamily="18" charset="0"/>
                                </a:rPr>
                                <m:t>,</m:t>
                              </m:r>
                              <m:sSub>
                                <m:sSubPr>
                                  <m:ctrlPr>
                                    <a:rPr lang="en-CA" sz="1600" i="1">
                                      <a:latin typeface="Cambria Math" panose="02040503050406030204" pitchFamily="18" charset="0"/>
                                    </a:rPr>
                                  </m:ctrlPr>
                                </m:sSubPr>
                                <m:e>
                                  <m:r>
                                    <a:rPr lang="en-CA" sz="1600" i="1">
                                      <a:latin typeface="Cambria Math" panose="02040503050406030204" pitchFamily="18" charset="0"/>
                                    </a:rPr>
                                    <m:t>𝑧</m:t>
                                  </m:r>
                                </m:e>
                                <m:sub>
                                  <m:r>
                                    <a:rPr lang="en-CA" sz="1600" i="1">
                                      <a:latin typeface="Cambria Math" panose="02040503050406030204" pitchFamily="18" charset="0"/>
                                    </a:rPr>
                                    <m:t>𝑖</m:t>
                                  </m:r>
                                  <m:r>
                                    <a:rPr lang="en-CA" sz="1600" i="1">
                                      <a:latin typeface="Cambria Math" panose="02040503050406030204" pitchFamily="18" charset="0"/>
                                    </a:rPr>
                                    <m:t>+1</m:t>
                                  </m:r>
                                </m:sub>
                              </m:sSub>
                            </m:e>
                          </m:d>
                          <m:r>
                            <a:rPr lang="en-CA" sz="1600" i="1">
                              <a:latin typeface="Cambria Math" panose="02040503050406030204" pitchFamily="18" charset="0"/>
                            </a:rPr>
                            <m:t>)</m:t>
                          </m:r>
                        </m:e>
                      </m:nary>
                    </m:oMath>
                  </m:oMathPara>
                </a14:m>
                <a:endParaRPr lang="en-US" sz="1200" dirty="0" smtClean="0"/>
              </a:p>
              <a:p>
                <a:pPr lvl="1"/>
                <a:r>
                  <a:rPr lang="en-US" sz="1600" dirty="0" smtClean="0"/>
                  <a:t>Empirical results are not ideal when comparing to brute force algorithm</a:t>
                </a:r>
              </a:p>
              <a:p>
                <a:pPr lvl="1"/>
                <a:r>
                  <a:rPr lang="en-US" sz="1600" dirty="0" smtClean="0"/>
                  <a:t>In challenge, brute force algorithm is used if complexity is manageable</a:t>
                </a:r>
              </a:p>
              <a:p>
                <a:pPr lvl="2"/>
                <a:r>
                  <a:rPr lang="en-US" sz="1600" dirty="0" smtClean="0"/>
                  <a:t>17% data is processed with the algorithm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3550" y="1443037"/>
                <a:ext cx="7015163" cy="4253819"/>
              </a:xfrm>
              <a:blipFill rotWithShape="0">
                <a:blip r:embed="rId2"/>
                <a:stretch>
                  <a:fillRect l="-348" t="-430"/>
                </a:stretch>
              </a:blipFill>
            </p:spPr>
            <p:txBody>
              <a:bodyPr/>
              <a:lstStyle/>
              <a:p>
                <a:r>
                  <a:rPr lang="en-CA">
                    <a:noFill/>
                  </a:rPr>
                  <a:t> </a:t>
                </a:r>
              </a:p>
            </p:txBody>
          </p:sp>
        </mc:Fallback>
      </mc:AlternateContent>
    </p:spTree>
    <p:extLst>
      <p:ext uri="{BB962C8B-B14F-4D97-AF65-F5344CB8AC3E}">
        <p14:creationId xmlns:p14="http://schemas.microsoft.com/office/powerpoint/2010/main" val="1763483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Prediction-3</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3550" y="1443038"/>
                <a:ext cx="7015163" cy="4769076"/>
              </a:xfrm>
            </p:spPr>
            <p:txBody>
              <a:bodyPr/>
              <a:lstStyle/>
              <a:p>
                <a:r>
                  <a:rPr lang="en-US" sz="1400" dirty="0" smtClean="0"/>
                  <a:t>Approximate with a standard HMM (</a:t>
                </a:r>
                <a:r>
                  <a:rPr lang="en-US" sz="1400" dirty="0" err="1"/>
                  <a:t>Matsuzaki</a:t>
                </a:r>
                <a:r>
                  <a:rPr lang="en-US" sz="1400" dirty="0"/>
                  <a:t> et al. 2005)</a:t>
                </a:r>
              </a:p>
              <a:p>
                <a:pPr marL="457200" lvl="1" indent="0">
                  <a:buNone/>
                </a:pPr>
                <a14:m>
                  <m:oMathPara xmlns:m="http://schemas.openxmlformats.org/officeDocument/2006/math">
                    <m:oMathParaPr>
                      <m:jc m:val="centerGroup"/>
                    </m:oMathParaPr>
                    <m:oMath xmlns:m="http://schemas.openxmlformats.org/officeDocument/2006/math">
                      <m:r>
                        <a:rPr lang="en-US" sz="1400" i="1" dirty="0">
                          <a:latin typeface="Cambria Math" panose="02040503050406030204" pitchFamily="18" charset="0"/>
                        </a:rPr>
                        <m:t>𝑃</m:t>
                      </m:r>
                      <m:d>
                        <m:dPr>
                          <m:ctrlPr>
                            <a:rPr lang="en-US" sz="1400" i="1" dirty="0">
                              <a:latin typeface="Cambria Math" panose="02040503050406030204" pitchFamily="18" charset="0"/>
                            </a:rPr>
                          </m:ctrlPr>
                        </m:dPr>
                        <m:e>
                          <m:sSup>
                            <m:sSupPr>
                              <m:ctrlPr>
                                <a:rPr lang="en-US" sz="1400" i="1" dirty="0">
                                  <a:latin typeface="Cambria Math" panose="02040503050406030204" pitchFamily="18" charset="0"/>
                                </a:rPr>
                              </m:ctrlPr>
                            </m:sSupPr>
                            <m:e>
                              <m:r>
                                <a:rPr lang="en-US" sz="1400" i="1" dirty="0">
                                  <a:latin typeface="Cambria Math" panose="02040503050406030204" pitchFamily="18" charset="0"/>
                                </a:rPr>
                                <m:t>𝑠</m:t>
                              </m:r>
                            </m:e>
                            <m:sup>
                              <m:r>
                                <a:rPr lang="en-US" sz="1400" i="1" dirty="0">
                                  <a:latin typeface="Cambria Math" panose="02040503050406030204" pitchFamily="18" charset="0"/>
                                </a:rPr>
                                <m:t>′</m:t>
                              </m:r>
                            </m:sup>
                          </m:sSup>
                          <m:r>
                            <a:rPr lang="en-US" sz="1400" i="1" dirty="0">
                              <a:latin typeface="Cambria Math" panose="02040503050406030204" pitchFamily="18" charset="0"/>
                            </a:rPr>
                            <m:t>,</m:t>
                          </m:r>
                          <m:sSup>
                            <m:sSupPr>
                              <m:ctrlPr>
                                <a:rPr lang="en-US" sz="1400" i="1" dirty="0">
                                  <a:latin typeface="Cambria Math" panose="02040503050406030204" pitchFamily="18" charset="0"/>
                                </a:rPr>
                              </m:ctrlPr>
                            </m:sSupPr>
                            <m:e>
                              <m:r>
                                <a:rPr lang="en-US" sz="1400" i="1" dirty="0">
                                  <a:latin typeface="Cambria Math" panose="02040503050406030204" pitchFamily="18" charset="0"/>
                                </a:rPr>
                                <m:t>𝑤</m:t>
                              </m:r>
                            </m:e>
                            <m:sup>
                              <m:r>
                                <a:rPr lang="en-US" sz="1400" i="1" dirty="0">
                                  <a:latin typeface="Cambria Math" panose="02040503050406030204" pitchFamily="18" charset="0"/>
                                </a:rPr>
                                <m:t>′</m:t>
                              </m:r>
                            </m:sup>
                          </m:sSup>
                        </m:e>
                      </m:d>
                      <m:r>
                        <a:rPr lang="en-US" sz="1400" i="1" dirty="0">
                          <a:latin typeface="Cambria Math" panose="02040503050406030204" pitchFamily="18" charset="0"/>
                        </a:rPr>
                        <m:t>=</m:t>
                      </m:r>
                      <m:nary>
                        <m:naryPr>
                          <m:chr m:val="∑"/>
                          <m:supHide m:val="on"/>
                          <m:ctrlPr>
                            <a:rPr lang="en-US" sz="1400" i="1" dirty="0">
                              <a:latin typeface="Cambria Math" panose="02040503050406030204" pitchFamily="18" charset="0"/>
                            </a:rPr>
                          </m:ctrlPr>
                        </m:naryPr>
                        <m:sub>
                          <m:sSup>
                            <m:sSupPr>
                              <m:ctrlPr>
                                <a:rPr lang="en-US" sz="1400" i="1" dirty="0">
                                  <a:latin typeface="Cambria Math" panose="02040503050406030204" pitchFamily="18" charset="0"/>
                                </a:rPr>
                              </m:ctrlPr>
                            </m:sSupPr>
                            <m:e>
                              <m:r>
                                <a:rPr lang="en-US" sz="1400" i="1" dirty="0">
                                  <a:latin typeface="Cambria Math" panose="02040503050406030204" pitchFamily="18" charset="0"/>
                                </a:rPr>
                                <m:t>𝑧</m:t>
                              </m:r>
                            </m:e>
                            <m:sup>
                              <m:r>
                                <a:rPr lang="en-US" sz="1400" i="1" dirty="0">
                                  <a:latin typeface="Cambria Math" panose="02040503050406030204" pitchFamily="18" charset="0"/>
                                </a:rPr>
                                <m:t>′</m:t>
                              </m:r>
                            </m:sup>
                          </m:sSup>
                        </m:sub>
                        <m:sup/>
                        <m:e>
                          <m:func>
                            <m:funcPr>
                              <m:ctrlPr>
                                <a:rPr lang="en-US" sz="1400" i="1" dirty="0">
                                  <a:latin typeface="Cambria Math" panose="02040503050406030204" pitchFamily="18" charset="0"/>
                                </a:rPr>
                              </m:ctrlPr>
                            </m:funcPr>
                            <m:fName>
                              <m:r>
                                <m:rPr>
                                  <m:sty m:val="p"/>
                                </m:rPr>
                                <a:rPr lang="en-US" sz="1400" dirty="0">
                                  <a:latin typeface="Cambria Math" panose="02040503050406030204" pitchFamily="18" charset="0"/>
                                </a:rPr>
                                <m:t>exp</m:t>
                              </m:r>
                            </m:fName>
                            <m:e>
                              <m:d>
                                <m:dPr>
                                  <m:begChr m:val="{"/>
                                  <m:endChr m:val="}"/>
                                  <m:ctrlPr>
                                    <a:rPr lang="en-US" sz="1400" i="1" dirty="0">
                                      <a:latin typeface="Cambria Math" panose="02040503050406030204" pitchFamily="18" charset="0"/>
                                    </a:rPr>
                                  </m:ctrlPr>
                                </m:dPr>
                                <m:e>
                                  <m:sSub>
                                    <m:sSubPr>
                                      <m:ctrlPr>
                                        <a:rPr lang="en-US" sz="1400" i="1" dirty="0">
                                          <a:latin typeface="Cambria Math" panose="02040503050406030204" pitchFamily="18" charset="0"/>
                                        </a:rPr>
                                      </m:ctrlPr>
                                    </m:sSubPr>
                                    <m:e>
                                      <m:r>
                                        <m:rPr>
                                          <m:sty m:val="p"/>
                                        </m:rPr>
                                        <a:rPr lang="en-US" sz="1400" dirty="0">
                                          <a:latin typeface="Cambria Math" panose="02040503050406030204" pitchFamily="18" charset="0"/>
                                        </a:rPr>
                                        <m:t>E</m:t>
                                      </m:r>
                                    </m:e>
                                    <m:sub>
                                      <m:r>
                                        <m:rPr>
                                          <m:sty m:val="p"/>
                                        </m:rPr>
                                        <a:rPr lang="en-US" sz="1400" dirty="0">
                                          <a:latin typeface="Cambria Math" panose="02040503050406030204" pitchFamily="18" charset="0"/>
                                        </a:rPr>
                                        <m:t>q</m:t>
                                      </m:r>
                                      <m:d>
                                        <m:dPr>
                                          <m:ctrlPr>
                                            <a:rPr lang="en-US" sz="1400" i="1" dirty="0">
                                              <a:latin typeface="Cambria Math" panose="02040503050406030204" pitchFamily="18" charset="0"/>
                                            </a:rPr>
                                          </m:ctrlPr>
                                        </m:dPr>
                                        <m:e>
                                          <m:r>
                                            <a:rPr lang="en-US" sz="1400" dirty="0">
                                              <a:latin typeface="Cambria Math" panose="02040503050406030204" pitchFamily="18" charset="0"/>
                                            </a:rPr>
                                            <m:t>𝜋</m:t>
                                          </m:r>
                                          <m:r>
                                            <a:rPr lang="en-US" sz="1400" dirty="0">
                                              <a:latin typeface="Cambria Math" panose="02040503050406030204" pitchFamily="18" charset="0"/>
                                            </a:rPr>
                                            <m:t>,</m:t>
                                          </m:r>
                                          <m:r>
                                            <a:rPr lang="en-US" sz="1400" dirty="0">
                                              <a:latin typeface="Cambria Math" panose="02040503050406030204" pitchFamily="18" charset="0"/>
                                            </a:rPr>
                                            <m:t>𝜙</m:t>
                                          </m:r>
                                        </m:e>
                                      </m:d>
                                    </m:sub>
                                  </m:sSub>
                                  <m:d>
                                    <m:dPr>
                                      <m:begChr m:val="["/>
                                      <m:endChr m:val="]"/>
                                      <m:ctrlPr>
                                        <a:rPr lang="en-US" sz="1400" i="1" dirty="0">
                                          <a:latin typeface="Cambria Math" panose="02040503050406030204" pitchFamily="18" charset="0"/>
                                        </a:rPr>
                                      </m:ctrlPr>
                                    </m:dPr>
                                    <m:e>
                                      <m:func>
                                        <m:funcPr>
                                          <m:ctrlPr>
                                            <a:rPr lang="en-US" sz="1400" i="1" dirty="0">
                                              <a:latin typeface="Cambria Math" panose="02040503050406030204" pitchFamily="18" charset="0"/>
                                            </a:rPr>
                                          </m:ctrlPr>
                                        </m:funcPr>
                                        <m:fName>
                                          <m:r>
                                            <m:rPr>
                                              <m:sty m:val="p"/>
                                            </m:rPr>
                                            <a:rPr lang="en-US" sz="1400" dirty="0">
                                              <a:latin typeface="Cambria Math" panose="02040503050406030204" pitchFamily="18" charset="0"/>
                                            </a:rPr>
                                            <m:t>log</m:t>
                                          </m:r>
                                        </m:fName>
                                        <m:e>
                                          <m:r>
                                            <m:rPr>
                                              <m:sty m:val="p"/>
                                            </m:rPr>
                                            <a:rPr lang="en-US" sz="1400" dirty="0">
                                              <a:latin typeface="Cambria Math" panose="02040503050406030204" pitchFamily="18" charset="0"/>
                                            </a:rPr>
                                            <m:t>P</m:t>
                                          </m:r>
                                          <m:d>
                                            <m:dPr>
                                              <m:ctrlPr>
                                                <a:rPr lang="en-US" sz="1400" i="1" dirty="0">
                                                  <a:latin typeface="Cambria Math" panose="02040503050406030204" pitchFamily="18" charset="0"/>
                                                </a:rPr>
                                              </m:ctrlPr>
                                            </m:dPr>
                                            <m:e>
                                              <m:sSup>
                                                <m:sSupPr>
                                                  <m:ctrlPr>
                                                    <a:rPr lang="en-US" sz="1400" i="1" dirty="0">
                                                      <a:latin typeface="Cambria Math" panose="02040503050406030204" pitchFamily="18" charset="0"/>
                                                    </a:rPr>
                                                  </m:ctrlPr>
                                                </m:sSupPr>
                                                <m:e>
                                                  <m:r>
                                                    <m:rPr>
                                                      <m:sty m:val="p"/>
                                                    </m:rPr>
                                                    <a:rPr lang="en-US" sz="1400" dirty="0">
                                                      <a:latin typeface="Cambria Math" panose="02040503050406030204" pitchFamily="18" charset="0"/>
                                                    </a:rPr>
                                                    <m:t>s</m:t>
                                                  </m:r>
                                                </m:e>
                                                <m:sup>
                                                  <m:r>
                                                    <a:rPr lang="en-US" sz="1400" dirty="0">
                                                      <a:latin typeface="Cambria Math" panose="02040503050406030204" pitchFamily="18" charset="0"/>
                                                    </a:rPr>
                                                    <m:t>′</m:t>
                                                  </m:r>
                                                </m:sup>
                                              </m:sSup>
                                              <m:r>
                                                <a:rPr lang="en-US" sz="1400" dirty="0">
                                                  <a:latin typeface="Cambria Math" panose="02040503050406030204" pitchFamily="18" charset="0"/>
                                                </a:rPr>
                                                <m:t>,</m:t>
                                              </m:r>
                                              <m:sSup>
                                                <m:sSupPr>
                                                  <m:ctrlPr>
                                                    <a:rPr lang="en-US" sz="1400" i="1" dirty="0">
                                                      <a:latin typeface="Cambria Math" panose="02040503050406030204" pitchFamily="18" charset="0"/>
                                                    </a:rPr>
                                                  </m:ctrlPr>
                                                </m:sSupPr>
                                                <m:e>
                                                  <m:r>
                                                    <m:rPr>
                                                      <m:sty m:val="p"/>
                                                    </m:rPr>
                                                    <a:rPr lang="en-US" sz="1400" dirty="0">
                                                      <a:latin typeface="Cambria Math" panose="02040503050406030204" pitchFamily="18" charset="0"/>
                                                    </a:rPr>
                                                    <m:t>w</m:t>
                                                  </m:r>
                                                </m:e>
                                                <m:sup>
                                                  <m:r>
                                                    <a:rPr lang="en-US" sz="1400" dirty="0">
                                                      <a:latin typeface="Cambria Math" panose="02040503050406030204" pitchFamily="18" charset="0"/>
                                                    </a:rPr>
                                                    <m:t>′</m:t>
                                                  </m:r>
                                                </m:sup>
                                              </m:sSup>
                                              <m:r>
                                                <a:rPr lang="en-US" sz="1400" dirty="0">
                                                  <a:latin typeface="Cambria Math" panose="02040503050406030204" pitchFamily="18" charset="0"/>
                                                </a:rPr>
                                                <m:t>,</m:t>
                                              </m:r>
                                              <m:r>
                                                <a:rPr lang="en-US" sz="1400" i="1" dirty="0">
                                                  <a:latin typeface="Cambria Math" panose="02040503050406030204" pitchFamily="18" charset="0"/>
                                                </a:rPr>
                                                <m:t> </m:t>
                                              </m:r>
                                              <m:sSup>
                                                <m:sSupPr>
                                                  <m:ctrlPr>
                                                    <a:rPr lang="en-US" sz="1400" i="1" dirty="0">
                                                      <a:latin typeface="Cambria Math" panose="02040503050406030204" pitchFamily="18" charset="0"/>
                                                    </a:rPr>
                                                  </m:ctrlPr>
                                                </m:sSupPr>
                                                <m:e>
                                                  <m:r>
                                                    <a:rPr lang="en-US" sz="1400" i="1" dirty="0">
                                                      <a:latin typeface="Cambria Math" panose="02040503050406030204" pitchFamily="18" charset="0"/>
                                                    </a:rPr>
                                                    <m:t>𝑧</m:t>
                                                  </m:r>
                                                </m:e>
                                                <m:sup>
                                                  <m:r>
                                                    <a:rPr lang="en-US" sz="1400" i="1" dirty="0">
                                                      <a:latin typeface="Cambria Math" panose="02040503050406030204" pitchFamily="18" charset="0"/>
                                                    </a:rPr>
                                                    <m:t>′</m:t>
                                                  </m:r>
                                                </m:sup>
                                              </m:sSup>
                                              <m:r>
                                                <a:rPr lang="en-US" sz="1400" i="1" dirty="0">
                                                  <a:latin typeface="Cambria Math" panose="02040503050406030204" pitchFamily="18" charset="0"/>
                                                </a:rPr>
                                                <m:t>,</m:t>
                                              </m:r>
                                              <m:r>
                                                <a:rPr lang="en-US" sz="1400" dirty="0">
                                                  <a:latin typeface="Cambria Math" panose="02040503050406030204" pitchFamily="18" charset="0"/>
                                                </a:rPr>
                                                <m:t>𝜋</m:t>
                                              </m:r>
                                              <m:r>
                                                <a:rPr lang="en-US" sz="1400" dirty="0">
                                                  <a:latin typeface="Cambria Math" panose="02040503050406030204" pitchFamily="18" charset="0"/>
                                                </a:rPr>
                                                <m:t>, </m:t>
                                              </m:r>
                                              <m:r>
                                                <a:rPr lang="en-US" sz="1400" dirty="0">
                                                  <a:latin typeface="Cambria Math" panose="02040503050406030204" pitchFamily="18" charset="0"/>
                                                </a:rPr>
                                                <m:t>𝜙</m:t>
                                              </m:r>
                                            </m:e>
                                          </m:d>
                                        </m:e>
                                      </m:func>
                                    </m:e>
                                  </m:d>
                                </m:e>
                              </m:d>
                            </m:e>
                          </m:func>
                        </m:e>
                      </m:nary>
                    </m:oMath>
                    <m:oMath xmlns:m="http://schemas.openxmlformats.org/officeDocument/2006/math">
                      <m:r>
                        <a:rPr lang="en-US" sz="1400" i="1" dirty="0">
                          <a:latin typeface="Cambria Math" panose="02040503050406030204" pitchFamily="18" charset="0"/>
                        </a:rPr>
                        <m:t>                  =</m:t>
                      </m:r>
                      <m:nary>
                        <m:naryPr>
                          <m:chr m:val="∑"/>
                          <m:supHide m:val="on"/>
                          <m:ctrlPr>
                            <a:rPr lang="en-US" sz="1400" i="1" dirty="0">
                              <a:latin typeface="Cambria Math" panose="02040503050406030204" pitchFamily="18" charset="0"/>
                            </a:rPr>
                          </m:ctrlPr>
                        </m:naryPr>
                        <m:sub>
                          <m:sSup>
                            <m:sSupPr>
                              <m:ctrlPr>
                                <a:rPr lang="en-US" sz="1400" i="1" dirty="0">
                                  <a:latin typeface="Cambria Math" panose="02040503050406030204" pitchFamily="18" charset="0"/>
                                </a:rPr>
                              </m:ctrlPr>
                            </m:sSupPr>
                            <m:e>
                              <m:r>
                                <a:rPr lang="en-US" sz="1400" i="1" dirty="0">
                                  <a:latin typeface="Cambria Math" panose="02040503050406030204" pitchFamily="18" charset="0"/>
                                </a:rPr>
                                <m:t>𝑧</m:t>
                              </m:r>
                            </m:e>
                            <m:sup>
                              <m:r>
                                <a:rPr lang="en-US" sz="1400" i="1" dirty="0">
                                  <a:latin typeface="Cambria Math" panose="02040503050406030204" pitchFamily="18" charset="0"/>
                                </a:rPr>
                                <m:t>′</m:t>
                              </m:r>
                            </m:sup>
                          </m:sSup>
                        </m:sub>
                        <m:sup/>
                        <m:e>
                          <m:r>
                            <a:rPr lang="en-US" sz="1400" i="1" dirty="0">
                              <a:latin typeface="Cambria Math" panose="02040503050406030204" pitchFamily="18" charset="0"/>
                            </a:rPr>
                            <m:t>𝑃</m:t>
                          </m:r>
                          <m:r>
                            <a:rPr lang="en-US" sz="1400" i="1" dirty="0">
                              <a:latin typeface="Cambria Math" panose="02040503050406030204" pitchFamily="18" charset="0"/>
                            </a:rPr>
                            <m:t>(</m:t>
                          </m:r>
                          <m:sSup>
                            <m:sSupPr>
                              <m:ctrlPr>
                                <a:rPr lang="en-US" sz="1400" i="1" dirty="0">
                                  <a:latin typeface="Cambria Math" panose="02040503050406030204" pitchFamily="18" charset="0"/>
                                </a:rPr>
                              </m:ctrlPr>
                            </m:sSupPr>
                            <m:e>
                              <m:r>
                                <a:rPr lang="en-US" sz="1400" i="1" dirty="0">
                                  <a:latin typeface="Cambria Math" panose="02040503050406030204" pitchFamily="18" charset="0"/>
                                </a:rPr>
                                <m:t>𝑠</m:t>
                              </m:r>
                            </m:e>
                            <m:sup>
                              <m:r>
                                <a:rPr lang="en-US" sz="1400" i="1" dirty="0">
                                  <a:latin typeface="Cambria Math" panose="02040503050406030204" pitchFamily="18" charset="0"/>
                                </a:rPr>
                                <m:t>′</m:t>
                              </m:r>
                            </m:sup>
                          </m:sSup>
                          <m:r>
                            <a:rPr lang="en-US" sz="1400" i="1" dirty="0">
                              <a:latin typeface="Cambria Math" panose="02040503050406030204" pitchFamily="18" charset="0"/>
                            </a:rPr>
                            <m:t>,</m:t>
                          </m:r>
                          <m:sSup>
                            <m:sSupPr>
                              <m:ctrlPr>
                                <a:rPr lang="en-US" sz="1400" i="1" dirty="0">
                                  <a:latin typeface="Cambria Math" panose="02040503050406030204" pitchFamily="18" charset="0"/>
                                </a:rPr>
                              </m:ctrlPr>
                            </m:sSupPr>
                            <m:e>
                              <m:r>
                                <a:rPr lang="en-US" sz="1400" i="1" dirty="0">
                                  <a:latin typeface="Cambria Math" panose="02040503050406030204" pitchFamily="18" charset="0"/>
                                </a:rPr>
                                <m:t>𝑤</m:t>
                              </m:r>
                            </m:e>
                            <m:sup>
                              <m:r>
                                <a:rPr lang="en-US" sz="1400" i="1" dirty="0">
                                  <a:latin typeface="Cambria Math" panose="02040503050406030204" pitchFamily="18" charset="0"/>
                                </a:rPr>
                                <m:t>′</m:t>
                              </m:r>
                            </m:sup>
                          </m:sSup>
                          <m:r>
                            <a:rPr lang="en-US" sz="1400" i="1" dirty="0">
                              <a:latin typeface="Cambria Math" panose="02040503050406030204" pitchFamily="18" charset="0"/>
                            </a:rPr>
                            <m:t>,</m:t>
                          </m:r>
                          <m:r>
                            <a:rPr lang="en-US" sz="1400" i="1" dirty="0">
                              <a:latin typeface="Cambria Math" panose="02040503050406030204" pitchFamily="18" charset="0"/>
                            </a:rPr>
                            <m:t>𝑧</m:t>
                          </m:r>
                          <m:r>
                            <a:rPr lang="en-US" sz="1400" i="1" dirty="0">
                              <a:latin typeface="Cambria Math" panose="02040503050406030204" pitchFamily="18" charset="0"/>
                            </a:rPr>
                            <m:t>′)</m:t>
                          </m:r>
                        </m:e>
                      </m:nary>
                    </m:oMath>
                  </m:oMathPara>
                </a14:m>
                <a:endParaRPr lang="en-US" sz="1400" dirty="0"/>
              </a:p>
              <a:p>
                <a:pPr lvl="1"/>
                <a:r>
                  <a:rPr lang="en-US" sz="1400" dirty="0"/>
                  <a:t>Define a standard HMM:</a:t>
                </a:r>
              </a:p>
              <a:p>
                <a:pPr marL="914400" lvl="2" indent="0">
                  <a:buNone/>
                </a:pP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𝑠</m:t>
                              </m:r>
                            </m:e>
                            <m:sup>
                              <m:r>
                                <a:rPr lang="en-US" sz="1400" i="1">
                                  <a:latin typeface="Cambria Math" panose="02040503050406030204" pitchFamily="18" charset="0"/>
                                </a:rPr>
                                <m:t>′</m:t>
                              </m:r>
                            </m:sup>
                          </m:sSup>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𝑤</m:t>
                              </m:r>
                            </m:e>
                            <m:sup>
                              <m:r>
                                <a:rPr lang="en-US" sz="1400" i="1">
                                  <a:latin typeface="Cambria Math" panose="02040503050406030204" pitchFamily="18" charset="0"/>
                                </a:rPr>
                                <m:t>′</m:t>
                              </m:r>
                            </m:sup>
                          </m:sSup>
                        </m:e>
                      </m:d>
                      <m:r>
                        <a:rPr lang="en-US" sz="1400" i="1">
                          <a:latin typeface="Cambria Math" panose="02040503050406030204" pitchFamily="18" charset="0"/>
                        </a:rPr>
                        <m:t>=</m:t>
                      </m:r>
                      <m:nary>
                        <m:naryPr>
                          <m:chr m:val="∏"/>
                          <m:subHide m:val="on"/>
                          <m:supHide m:val="on"/>
                          <m:ctrlPr>
                            <a:rPr lang="en-US" sz="1400" i="1">
                              <a:latin typeface="Cambria Math" panose="02040503050406030204" pitchFamily="18" charset="0"/>
                            </a:rPr>
                          </m:ctrlPr>
                        </m:naryPr>
                        <m:sub/>
                        <m:sup/>
                        <m:e>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𝑠</m:t>
                                  </m:r>
                                </m:e>
                                <m:sub>
                                  <m:r>
                                    <a:rPr lang="en-US" sz="1400" i="1">
                                      <a:latin typeface="Cambria Math" panose="02040503050406030204" pitchFamily="18" charset="0"/>
                                    </a:rPr>
                                    <m:t>𝑛</m:t>
                                  </m:r>
                                </m:sub>
                                <m:sup>
                                  <m:r>
                                    <a:rPr lang="en-US" sz="1400" i="1">
                                      <a:latin typeface="Cambria Math" panose="02040503050406030204" pitchFamily="18" charset="0"/>
                                    </a:rPr>
                                    <m:t>′</m:t>
                                  </m:r>
                                </m:sup>
                              </m:sSubSup>
                              <m:r>
                                <a:rPr lang="en-US" sz="1400" i="1">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rPr>
                                    <m:t>𝑠</m:t>
                                  </m:r>
                                </m:e>
                                <m:sub>
                                  <m:r>
                                    <a:rPr lang="en-US" sz="1400" i="1">
                                      <a:latin typeface="Cambria Math" panose="02040503050406030204" pitchFamily="18" charset="0"/>
                                    </a:rPr>
                                    <m:t>𝑛</m:t>
                                  </m:r>
                                  <m:r>
                                    <a:rPr lang="en-US" sz="1400" i="1">
                                      <a:latin typeface="Cambria Math" panose="02040503050406030204" pitchFamily="18" charset="0"/>
                                    </a:rPr>
                                    <m:t>−1</m:t>
                                  </m:r>
                                </m:sub>
                                <m:sup>
                                  <m:r>
                                    <a:rPr lang="en-US" sz="1400" i="1">
                                      <a:latin typeface="Cambria Math" panose="02040503050406030204" pitchFamily="18" charset="0"/>
                                    </a:rPr>
                                    <m:t>′</m:t>
                                  </m:r>
                                </m:sup>
                              </m:sSubSup>
                              <m:r>
                                <a:rPr lang="en-US" sz="1400" i="1">
                                  <a:latin typeface="Cambria Math" panose="02040503050406030204" pitchFamily="18" charset="0"/>
                                </a:rPr>
                                <m:t> </m:t>
                              </m:r>
                            </m:e>
                          </m:d>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𝑤</m:t>
                                  </m:r>
                                </m:e>
                                <m:sub>
                                  <m:r>
                                    <a:rPr lang="en-US" sz="1400" i="1">
                                      <a:latin typeface="Cambria Math" panose="02040503050406030204" pitchFamily="18" charset="0"/>
                                    </a:rPr>
                                    <m:t>𝑛</m:t>
                                  </m:r>
                                </m:sub>
                                <m:sup>
                                  <m:r>
                                    <a:rPr lang="en-US" sz="1400" i="1">
                                      <a:latin typeface="Cambria Math" panose="02040503050406030204" pitchFamily="18" charset="0"/>
                                    </a:rPr>
                                    <m:t>′</m:t>
                                  </m:r>
                                </m:sup>
                              </m:sSubSup>
                              <m:r>
                                <a:rPr lang="en-US" sz="1400" i="1">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rPr>
                                    <m:t>𝑠</m:t>
                                  </m:r>
                                </m:e>
                                <m:sub>
                                  <m:r>
                                    <a:rPr lang="en-US" sz="1400" i="1">
                                      <a:latin typeface="Cambria Math" panose="02040503050406030204" pitchFamily="18" charset="0"/>
                                    </a:rPr>
                                    <m:t>𝑛</m:t>
                                  </m:r>
                                </m:sub>
                                <m:sup>
                                  <m:r>
                                    <a:rPr lang="en-US" sz="1400" i="1">
                                      <a:latin typeface="Cambria Math" panose="02040503050406030204" pitchFamily="18" charset="0"/>
                                    </a:rPr>
                                    <m:t>′</m:t>
                                  </m:r>
                                </m:sup>
                              </m:sSubSup>
                            </m:e>
                          </m:d>
                        </m:e>
                      </m:nary>
                    </m:oMath>
                  </m:oMathPara>
                </a14:m>
                <a:endParaRPr lang="en-US" sz="1400" dirty="0"/>
              </a:p>
              <a:p>
                <a:pPr lvl="1"/>
                <a:r>
                  <a:rPr lang="en-US" sz="1400" dirty="0"/>
                  <a:t>Minimize </a:t>
                </a:r>
                <a:r>
                  <a:rPr lang="en-US" sz="1400" dirty="0" err="1"/>
                  <a:t>Kullback</a:t>
                </a:r>
                <a:r>
                  <a:rPr lang="en-US" sz="1400" dirty="0"/>
                  <a:t>–</a:t>
                </a:r>
                <a:r>
                  <a:rPr lang="en-US" sz="1400" dirty="0" err="1"/>
                  <a:t>Leibler</a:t>
                </a:r>
                <a:r>
                  <a:rPr lang="en-US" sz="1400" dirty="0"/>
                  <a:t> divergence </a:t>
                </a:r>
                <a14:m>
                  <m:oMath xmlns:m="http://schemas.openxmlformats.org/officeDocument/2006/math">
                    <m:r>
                      <a:rPr lang="en-US" sz="1400" i="1">
                        <a:latin typeface="Cambria Math" panose="02040503050406030204" pitchFamily="18" charset="0"/>
                      </a:rPr>
                      <m:t>𝐾𝐿</m:t>
                    </m:r>
                    <m:r>
                      <a:rPr lang="en-US" sz="1400" i="1">
                        <a:latin typeface="Cambria Math" panose="02040503050406030204" pitchFamily="18" charset="0"/>
                      </a:rPr>
                      <m:t>(</m:t>
                    </m:r>
                    <m:r>
                      <a:rPr lang="en-US" sz="1400" i="1">
                        <a:latin typeface="Cambria Math" panose="02040503050406030204" pitchFamily="18" charset="0"/>
                      </a:rPr>
                      <m:t>𝑃</m:t>
                    </m:r>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r>
                      <a:rPr lang="en-US" sz="1400" i="1">
                        <a:latin typeface="Cambria Math" panose="02040503050406030204" pitchFamily="18" charset="0"/>
                      </a:rPr>
                      <m:t>)</m:t>
                    </m:r>
                  </m:oMath>
                </a14:m>
                <a:r>
                  <a:rPr lang="en-US" sz="1400" dirty="0"/>
                  <a:t> and compute </a:t>
                </a:r>
                <a14:m>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𝑠</m:t>
                            </m:r>
                          </m:e>
                          <m:sup>
                            <m:r>
                              <a:rPr lang="en-US" sz="1400" i="1">
                                <a:latin typeface="Cambria Math" panose="02040503050406030204" pitchFamily="18" charset="0"/>
                              </a:rPr>
                              <m:t>′</m:t>
                            </m:r>
                          </m:sup>
                        </m:sSup>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𝑤</m:t>
                            </m:r>
                          </m:e>
                          <m:sup>
                            <m:r>
                              <a:rPr lang="en-US" sz="1400" i="1">
                                <a:latin typeface="Cambria Math" panose="02040503050406030204" pitchFamily="18" charset="0"/>
                              </a:rPr>
                              <m:t>′</m:t>
                            </m:r>
                          </m:sup>
                        </m:sSup>
                      </m:e>
                    </m:d>
                  </m:oMath>
                </a14:m>
                <a:endParaRPr lang="en-US" sz="1400" dirty="0"/>
              </a:p>
              <a:p>
                <a:pPr marL="914400" lvl="2" indent="0">
                  <a:buNone/>
                </a:pP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𝑠</m:t>
                              </m:r>
                            </m:e>
                            <m:sub>
                              <m:r>
                                <a:rPr lang="en-US" sz="1400" i="1">
                                  <a:latin typeface="Cambria Math" panose="02040503050406030204" pitchFamily="18" charset="0"/>
                                </a:rPr>
                                <m:t>𝑛</m:t>
                              </m:r>
                            </m:sub>
                            <m:sup>
                              <m:r>
                                <a:rPr lang="en-US" sz="1400" i="1">
                                  <a:latin typeface="Cambria Math" panose="02040503050406030204" pitchFamily="18" charset="0"/>
                                </a:rPr>
                                <m:t>′</m:t>
                              </m:r>
                            </m:sup>
                          </m:sSubSup>
                          <m:r>
                            <a:rPr lang="en-US" sz="1400" i="1">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rPr>
                                <m:t>𝑠</m:t>
                              </m:r>
                            </m:e>
                            <m:sub>
                              <m:r>
                                <a:rPr lang="en-US" sz="1400" i="1">
                                  <a:latin typeface="Cambria Math" panose="02040503050406030204" pitchFamily="18" charset="0"/>
                                </a:rPr>
                                <m:t>𝑛</m:t>
                              </m:r>
                              <m:r>
                                <a:rPr lang="en-US" sz="1400" i="1">
                                  <a:latin typeface="Cambria Math" panose="02040503050406030204" pitchFamily="18" charset="0"/>
                                </a:rPr>
                                <m:t>−1</m:t>
                              </m:r>
                            </m:sub>
                            <m:sup>
                              <m:r>
                                <a:rPr lang="en-US" sz="1400" i="1">
                                  <a:latin typeface="Cambria Math" panose="02040503050406030204" pitchFamily="18" charset="0"/>
                                </a:rPr>
                                <m:t>′</m:t>
                              </m:r>
                            </m:sup>
                          </m:sSubSup>
                          <m:r>
                            <a:rPr lang="en-US" sz="1400" i="1">
                              <a:latin typeface="Cambria Math" panose="02040503050406030204" pitchFamily="18" charset="0"/>
                            </a:rPr>
                            <m:t> </m:t>
                          </m:r>
                        </m:e>
                      </m:d>
                      <m:r>
                        <a:rPr lang="en-US" sz="1400" i="1">
                          <a:latin typeface="Cambria Math" panose="02040503050406030204" pitchFamily="18" charset="0"/>
                        </a:rPr>
                        <m:t>=</m:t>
                      </m:r>
                      <m:f>
                        <m:fPr>
                          <m:ctrlPr>
                            <a:rPr lang="en-US" sz="1400" i="1">
                              <a:latin typeface="Cambria Math" panose="02040503050406030204" pitchFamily="18" charset="0"/>
                            </a:rPr>
                          </m:ctrlPr>
                        </m:fPr>
                        <m:num>
                          <m:nary>
                            <m:naryPr>
                              <m:chr m:val="∑"/>
                              <m:supHide m:val="on"/>
                              <m:ctrlPr>
                                <a:rPr lang="en-US" sz="1400" i="1">
                                  <a:latin typeface="Cambria Math" panose="02040503050406030204" pitchFamily="18" charset="0"/>
                                </a:rPr>
                              </m:ctrlPr>
                            </m:naryPr>
                            <m:sub>
                              <m:r>
                                <a:rPr lang="en-US" sz="1400" i="1">
                                  <a:latin typeface="Cambria Math" panose="02040503050406030204" pitchFamily="18" charset="0"/>
                                </a:rPr>
                                <m:t>𝑧</m:t>
                              </m:r>
                            </m:sub>
                            <m:sup/>
                            <m:e>
                              <m:nary>
                                <m:naryPr>
                                  <m:chr m:val="∑"/>
                                  <m:supHide m:val="on"/>
                                  <m:ctrlPr>
                                    <a:rPr lang="en-US" sz="1400" i="1">
                                      <a:latin typeface="Cambria Math" panose="02040503050406030204" pitchFamily="18" charset="0"/>
                                    </a:rPr>
                                  </m:ctrlPr>
                                </m:naryPr>
                                <m:sub>
                                  <m:r>
                                    <m:rPr>
                                      <m:brk m:alnAt="7"/>
                                    </m:rPr>
                                    <a:rPr lang="en-US" sz="1400" i="1">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rPr>
                                        <m:t>𝑠</m:t>
                                      </m:r>
                                    </m:e>
                                    <m:sub>
                                      <m:r>
                                        <a:rPr lang="en-US" sz="1400" i="1">
                                          <a:latin typeface="Cambria Math" panose="02040503050406030204" pitchFamily="18" charset="0"/>
                                        </a:rPr>
                                        <m:t>𝑛</m:t>
                                      </m:r>
                                      <m:r>
                                        <a:rPr lang="en-US" sz="1400" i="1">
                                          <a:latin typeface="Cambria Math" panose="02040503050406030204" pitchFamily="18" charset="0"/>
                                        </a:rPr>
                                        <m:t>−1</m:t>
                                      </m:r>
                                    </m:sub>
                                    <m:sup>
                                      <m:r>
                                        <a:rPr lang="en-US" sz="1400" i="1">
                                          <a:latin typeface="Cambria Math" panose="02040503050406030204" pitchFamily="18" charset="0"/>
                                        </a:rPr>
                                        <m:t>′</m:t>
                                      </m:r>
                                    </m:sup>
                                  </m:sSubSup>
                                  <m:r>
                                    <a:rPr lang="en-US" sz="1400" i="1">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rPr>
                                        <m:t>𝑠</m:t>
                                      </m:r>
                                    </m:e>
                                    <m:sub>
                                      <m:r>
                                        <a:rPr lang="en-US" sz="1400" i="1">
                                          <a:latin typeface="Cambria Math" panose="02040503050406030204" pitchFamily="18" charset="0"/>
                                        </a:rPr>
                                        <m:t>𝑛</m:t>
                                      </m:r>
                                    </m:sub>
                                    <m:sup>
                                      <m:r>
                                        <a:rPr lang="en-US" sz="1400" i="1">
                                          <a:latin typeface="Cambria Math" panose="02040503050406030204" pitchFamily="18" charset="0"/>
                                        </a:rPr>
                                        <m:t>′</m:t>
                                      </m:r>
                                    </m:sup>
                                  </m:sSubSup>
                                  <m:r>
                                    <a:rPr lang="en-US" sz="1400" i="1">
                                      <a:latin typeface="Cambria Math" panose="02040503050406030204" pitchFamily="18" charset="0"/>
                                    </a:rPr>
                                    <m:t>)</m:t>
                                  </m:r>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𝑠</m:t>
                                      </m:r>
                                    </m:e>
                                    <m:sup>
                                      <m:r>
                                        <a:rPr lang="en-US" sz="1400" i="1">
                                          <a:latin typeface="Cambria Math" panose="02040503050406030204" pitchFamily="18" charset="0"/>
                                          <a:ea typeface="Cambria Math" panose="02040503050406030204" pitchFamily="18" charset="0"/>
                                        </a:rPr>
                                        <m:t>′</m:t>
                                      </m:r>
                                    </m:sup>
                                  </m:sSup>
                                </m:sub>
                                <m:sup/>
                                <m:e>
                                  <m:r>
                                    <a:rPr lang="en-US" sz="1400" i="1" dirty="0">
                                      <a:latin typeface="Cambria Math" panose="02040503050406030204" pitchFamily="18" charset="0"/>
                                    </a:rPr>
                                    <m:t>𝑃</m:t>
                                  </m:r>
                                  <m:r>
                                    <a:rPr lang="en-US" sz="1400" i="1" dirty="0">
                                      <a:latin typeface="Cambria Math" panose="02040503050406030204" pitchFamily="18" charset="0"/>
                                    </a:rPr>
                                    <m:t>(</m:t>
                                  </m:r>
                                  <m:sSup>
                                    <m:sSupPr>
                                      <m:ctrlPr>
                                        <a:rPr lang="en-US" sz="1400" i="1" dirty="0">
                                          <a:latin typeface="Cambria Math" panose="02040503050406030204" pitchFamily="18" charset="0"/>
                                        </a:rPr>
                                      </m:ctrlPr>
                                    </m:sSupPr>
                                    <m:e>
                                      <m:r>
                                        <a:rPr lang="en-US" sz="1400" i="1" dirty="0">
                                          <a:latin typeface="Cambria Math" panose="02040503050406030204" pitchFamily="18" charset="0"/>
                                        </a:rPr>
                                        <m:t>𝑠</m:t>
                                      </m:r>
                                    </m:e>
                                    <m:sup>
                                      <m:r>
                                        <a:rPr lang="en-US" sz="1400" i="1" dirty="0">
                                          <a:latin typeface="Cambria Math" panose="02040503050406030204" pitchFamily="18" charset="0"/>
                                        </a:rPr>
                                        <m:t>′</m:t>
                                      </m:r>
                                    </m:sup>
                                  </m:sSup>
                                  <m:r>
                                    <a:rPr lang="en-US" sz="1400" i="1" dirty="0">
                                      <a:latin typeface="Cambria Math" panose="02040503050406030204" pitchFamily="18" charset="0"/>
                                    </a:rPr>
                                    <m:t>,</m:t>
                                  </m:r>
                                  <m:sSup>
                                    <m:sSupPr>
                                      <m:ctrlPr>
                                        <a:rPr lang="en-US" sz="1400" i="1" dirty="0">
                                          <a:latin typeface="Cambria Math" panose="02040503050406030204" pitchFamily="18" charset="0"/>
                                        </a:rPr>
                                      </m:ctrlPr>
                                    </m:sSupPr>
                                    <m:e>
                                      <m:r>
                                        <a:rPr lang="en-US" sz="1400" i="1" dirty="0">
                                          <a:latin typeface="Cambria Math" panose="02040503050406030204" pitchFamily="18" charset="0"/>
                                        </a:rPr>
                                        <m:t>𝑤</m:t>
                                      </m:r>
                                    </m:e>
                                    <m:sup>
                                      <m:r>
                                        <a:rPr lang="en-US" sz="1400" i="1" dirty="0">
                                          <a:latin typeface="Cambria Math" panose="02040503050406030204" pitchFamily="18" charset="0"/>
                                        </a:rPr>
                                        <m:t>′</m:t>
                                      </m:r>
                                    </m:sup>
                                  </m:sSup>
                                  <m:r>
                                    <a:rPr lang="en-US" sz="1400" i="1" dirty="0">
                                      <a:latin typeface="Cambria Math" panose="02040503050406030204" pitchFamily="18" charset="0"/>
                                    </a:rPr>
                                    <m:t>,</m:t>
                                  </m:r>
                                  <m:r>
                                    <a:rPr lang="en-US" sz="1400" i="1" dirty="0">
                                      <a:latin typeface="Cambria Math" panose="02040503050406030204" pitchFamily="18" charset="0"/>
                                    </a:rPr>
                                    <m:t>𝑧</m:t>
                                  </m:r>
                                  <m:r>
                                    <a:rPr lang="en-US" sz="1400" i="1" dirty="0">
                                      <a:latin typeface="Cambria Math" panose="02040503050406030204" pitchFamily="18" charset="0"/>
                                    </a:rPr>
                                    <m:t>′)</m:t>
                                  </m:r>
                                </m:e>
                              </m:nary>
                            </m:e>
                          </m:nary>
                        </m:num>
                        <m:den>
                          <m:nary>
                            <m:naryPr>
                              <m:chr m:val="∑"/>
                              <m:supHide m:val="on"/>
                              <m:ctrlPr>
                                <a:rPr lang="en-US" sz="1400" i="1">
                                  <a:latin typeface="Cambria Math" panose="02040503050406030204" pitchFamily="18" charset="0"/>
                                </a:rPr>
                              </m:ctrlPr>
                            </m:naryPr>
                            <m:sub>
                              <m:r>
                                <a:rPr lang="en-US" sz="1400" i="1">
                                  <a:latin typeface="Cambria Math" panose="02040503050406030204" pitchFamily="18" charset="0"/>
                                </a:rPr>
                                <m:t>𝑧</m:t>
                              </m:r>
                            </m:sub>
                            <m:sup/>
                            <m:e>
                              <m:nary>
                                <m:naryPr>
                                  <m:chr m:val="∑"/>
                                  <m:supHide m:val="on"/>
                                  <m:ctrlPr>
                                    <a:rPr lang="en-US" sz="1400" i="1">
                                      <a:latin typeface="Cambria Math" panose="02040503050406030204" pitchFamily="18" charset="0"/>
                                    </a:rPr>
                                  </m:ctrlPr>
                                </m:naryPr>
                                <m:sub>
                                  <m:r>
                                    <m:rPr>
                                      <m:brk m:alnAt="7"/>
                                    </m:rPr>
                                    <a:rPr lang="en-US" sz="1400" i="1">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rPr>
                                        <m:t>𝑠</m:t>
                                      </m:r>
                                    </m:e>
                                    <m:sub>
                                      <m:r>
                                        <a:rPr lang="en-US" sz="1400" i="1">
                                          <a:latin typeface="Cambria Math" panose="02040503050406030204" pitchFamily="18" charset="0"/>
                                        </a:rPr>
                                        <m:t>𝑛</m:t>
                                      </m:r>
                                    </m:sub>
                                    <m:sup>
                                      <m:r>
                                        <a:rPr lang="en-US" sz="1400" i="1">
                                          <a:latin typeface="Cambria Math" panose="02040503050406030204" pitchFamily="18" charset="0"/>
                                        </a:rPr>
                                        <m:t>′</m:t>
                                      </m:r>
                                    </m:sup>
                                  </m:sSubSup>
                                  <m:r>
                                    <a:rPr lang="en-US" sz="1400" i="1">
                                      <a:latin typeface="Cambria Math" panose="02040503050406030204" pitchFamily="18" charset="0"/>
                                    </a:rPr>
                                    <m:t>)</m:t>
                                  </m:r>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𝑠</m:t>
                                      </m:r>
                                    </m:e>
                                    <m:sup>
                                      <m:r>
                                        <a:rPr lang="en-US" sz="1400" i="1">
                                          <a:latin typeface="Cambria Math" panose="02040503050406030204" pitchFamily="18" charset="0"/>
                                          <a:ea typeface="Cambria Math" panose="02040503050406030204" pitchFamily="18" charset="0"/>
                                        </a:rPr>
                                        <m:t>′</m:t>
                                      </m:r>
                                    </m:sup>
                                  </m:sSup>
                                </m:sub>
                                <m:sup/>
                                <m:e>
                                  <m:r>
                                    <a:rPr lang="en-US" sz="1400" i="1" dirty="0">
                                      <a:latin typeface="Cambria Math" panose="02040503050406030204" pitchFamily="18" charset="0"/>
                                    </a:rPr>
                                    <m:t>𝑃</m:t>
                                  </m:r>
                                  <m:r>
                                    <a:rPr lang="en-US" sz="1400" i="1" dirty="0">
                                      <a:latin typeface="Cambria Math" panose="02040503050406030204" pitchFamily="18" charset="0"/>
                                    </a:rPr>
                                    <m:t>(</m:t>
                                  </m:r>
                                  <m:sSup>
                                    <m:sSupPr>
                                      <m:ctrlPr>
                                        <a:rPr lang="en-US" sz="1400" i="1" dirty="0">
                                          <a:latin typeface="Cambria Math" panose="02040503050406030204" pitchFamily="18" charset="0"/>
                                        </a:rPr>
                                      </m:ctrlPr>
                                    </m:sSupPr>
                                    <m:e>
                                      <m:r>
                                        <a:rPr lang="en-US" sz="1400" i="1" dirty="0">
                                          <a:latin typeface="Cambria Math" panose="02040503050406030204" pitchFamily="18" charset="0"/>
                                        </a:rPr>
                                        <m:t>𝑠</m:t>
                                      </m:r>
                                    </m:e>
                                    <m:sup>
                                      <m:r>
                                        <a:rPr lang="en-US" sz="1400" i="1" dirty="0">
                                          <a:latin typeface="Cambria Math" panose="02040503050406030204" pitchFamily="18" charset="0"/>
                                        </a:rPr>
                                        <m:t>′</m:t>
                                      </m:r>
                                    </m:sup>
                                  </m:sSup>
                                  <m:r>
                                    <a:rPr lang="en-US" sz="1400" i="1" dirty="0">
                                      <a:latin typeface="Cambria Math" panose="02040503050406030204" pitchFamily="18" charset="0"/>
                                    </a:rPr>
                                    <m:t>,</m:t>
                                  </m:r>
                                  <m:sSup>
                                    <m:sSupPr>
                                      <m:ctrlPr>
                                        <a:rPr lang="en-US" sz="1400" i="1" dirty="0">
                                          <a:latin typeface="Cambria Math" panose="02040503050406030204" pitchFamily="18" charset="0"/>
                                        </a:rPr>
                                      </m:ctrlPr>
                                    </m:sSupPr>
                                    <m:e>
                                      <m:r>
                                        <a:rPr lang="en-US" sz="1400" i="1" dirty="0">
                                          <a:latin typeface="Cambria Math" panose="02040503050406030204" pitchFamily="18" charset="0"/>
                                        </a:rPr>
                                        <m:t>𝑤</m:t>
                                      </m:r>
                                    </m:e>
                                    <m:sup>
                                      <m:r>
                                        <a:rPr lang="en-US" sz="1400" i="1" dirty="0">
                                          <a:latin typeface="Cambria Math" panose="02040503050406030204" pitchFamily="18" charset="0"/>
                                        </a:rPr>
                                        <m:t>′</m:t>
                                      </m:r>
                                    </m:sup>
                                  </m:sSup>
                                  <m:r>
                                    <a:rPr lang="en-US" sz="1400" i="1" dirty="0">
                                      <a:latin typeface="Cambria Math" panose="02040503050406030204" pitchFamily="18" charset="0"/>
                                    </a:rPr>
                                    <m:t>,</m:t>
                                  </m:r>
                                  <m:r>
                                    <a:rPr lang="en-US" sz="1400" i="1" dirty="0">
                                      <a:latin typeface="Cambria Math" panose="02040503050406030204" pitchFamily="18" charset="0"/>
                                    </a:rPr>
                                    <m:t>𝑧</m:t>
                                  </m:r>
                                  <m:r>
                                    <a:rPr lang="en-US" sz="1400" i="1" dirty="0">
                                      <a:latin typeface="Cambria Math" panose="02040503050406030204" pitchFamily="18" charset="0"/>
                                    </a:rPr>
                                    <m:t>′)</m:t>
                                  </m:r>
                                </m:e>
                              </m:nary>
                            </m:e>
                          </m:nary>
                        </m:den>
                      </m:f>
                    </m:oMath>
                  </m:oMathPara>
                </a14:m>
                <a:endParaRPr lang="en-US" sz="1400" dirty="0"/>
              </a:p>
              <a:p>
                <a:pPr marL="914400" lvl="2" indent="0">
                  <a:buNone/>
                </a:pPr>
                <a:endParaRPr lang="en-US" sz="1400" dirty="0"/>
              </a:p>
              <a:p>
                <a:pPr marL="914400" lvl="2" indent="0">
                  <a:buNone/>
                </a:pP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𝑤</m:t>
                              </m:r>
                            </m:e>
                            <m:sub>
                              <m:r>
                                <a:rPr lang="en-US" sz="1400" i="1">
                                  <a:latin typeface="Cambria Math" panose="02040503050406030204" pitchFamily="18" charset="0"/>
                                </a:rPr>
                                <m:t>𝑛</m:t>
                              </m:r>
                            </m:sub>
                            <m:sup>
                              <m:r>
                                <a:rPr lang="en-US" sz="1400" i="1">
                                  <a:latin typeface="Cambria Math" panose="02040503050406030204" pitchFamily="18" charset="0"/>
                                </a:rPr>
                                <m:t>′</m:t>
                              </m:r>
                            </m:sup>
                          </m:sSubSup>
                          <m:r>
                            <a:rPr lang="en-US" sz="1400" i="1">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rPr>
                                <m:t>𝑠</m:t>
                              </m:r>
                            </m:e>
                            <m:sub>
                              <m:r>
                                <a:rPr lang="en-US" sz="1400" i="1">
                                  <a:latin typeface="Cambria Math" panose="02040503050406030204" pitchFamily="18" charset="0"/>
                                </a:rPr>
                                <m:t>𝑛</m:t>
                              </m:r>
                            </m:sub>
                            <m:sup>
                              <m:r>
                                <a:rPr lang="en-US" sz="1400" i="1">
                                  <a:latin typeface="Cambria Math" panose="02040503050406030204" pitchFamily="18" charset="0"/>
                                </a:rPr>
                                <m:t>′</m:t>
                              </m:r>
                            </m:sup>
                          </m:sSubSup>
                          <m:r>
                            <a:rPr lang="en-US" sz="1400" i="1">
                              <a:latin typeface="Cambria Math" panose="02040503050406030204" pitchFamily="18" charset="0"/>
                            </a:rPr>
                            <m:t> </m:t>
                          </m:r>
                        </m:e>
                      </m:d>
                      <m:r>
                        <a:rPr lang="en-US" sz="1400" i="1">
                          <a:latin typeface="Cambria Math" panose="02040503050406030204" pitchFamily="18" charset="0"/>
                        </a:rPr>
                        <m:t>=</m:t>
                      </m:r>
                      <m:f>
                        <m:fPr>
                          <m:ctrlPr>
                            <a:rPr lang="en-US" sz="1400" i="1">
                              <a:latin typeface="Cambria Math" panose="02040503050406030204" pitchFamily="18" charset="0"/>
                            </a:rPr>
                          </m:ctrlPr>
                        </m:fPr>
                        <m:num>
                          <m:nary>
                            <m:naryPr>
                              <m:chr m:val="∑"/>
                              <m:supHide m:val="on"/>
                              <m:ctrlPr>
                                <a:rPr lang="en-US" sz="1400" i="1">
                                  <a:latin typeface="Cambria Math" panose="02040503050406030204" pitchFamily="18" charset="0"/>
                                </a:rPr>
                              </m:ctrlPr>
                            </m:naryPr>
                            <m:sub>
                              <m:r>
                                <a:rPr lang="en-US" sz="1400" i="1">
                                  <a:latin typeface="Cambria Math" panose="02040503050406030204" pitchFamily="18" charset="0"/>
                                </a:rPr>
                                <m:t>𝑧</m:t>
                              </m:r>
                            </m:sub>
                            <m:sup/>
                            <m:e>
                              <m:nary>
                                <m:naryPr>
                                  <m:chr m:val="∑"/>
                                  <m:supHide m:val="on"/>
                                  <m:ctrlPr>
                                    <a:rPr lang="en-US" sz="1400" i="1">
                                      <a:latin typeface="Cambria Math" panose="02040503050406030204" pitchFamily="18" charset="0"/>
                                    </a:rPr>
                                  </m:ctrlPr>
                                </m:naryPr>
                                <m:sub>
                                  <m:r>
                                    <m:rPr>
                                      <m:brk m:alnAt="7"/>
                                    </m:rPr>
                                    <a:rPr lang="en-US" sz="1400" i="1">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rPr>
                                        <m:t>𝑤</m:t>
                                      </m:r>
                                    </m:e>
                                    <m:sub>
                                      <m:r>
                                        <a:rPr lang="en-US" sz="1400" i="1">
                                          <a:latin typeface="Cambria Math" panose="02040503050406030204" pitchFamily="18" charset="0"/>
                                        </a:rPr>
                                        <m:t>𝑛</m:t>
                                      </m:r>
                                    </m:sub>
                                    <m:sup>
                                      <m:r>
                                        <a:rPr lang="en-US" sz="1400" i="1">
                                          <a:latin typeface="Cambria Math" panose="02040503050406030204" pitchFamily="18" charset="0"/>
                                        </a:rPr>
                                        <m:t>′</m:t>
                                      </m:r>
                                    </m:sup>
                                  </m:sSubSup>
                                  <m:r>
                                    <a:rPr lang="en-US" sz="1400" i="1">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rPr>
                                        <m:t>𝑠</m:t>
                                      </m:r>
                                    </m:e>
                                    <m:sub>
                                      <m:r>
                                        <a:rPr lang="en-US" sz="1400" i="1">
                                          <a:latin typeface="Cambria Math" panose="02040503050406030204" pitchFamily="18" charset="0"/>
                                        </a:rPr>
                                        <m:t>𝑛</m:t>
                                      </m:r>
                                    </m:sub>
                                    <m:sup>
                                      <m:r>
                                        <a:rPr lang="en-US" sz="1400" i="1">
                                          <a:latin typeface="Cambria Math" panose="02040503050406030204" pitchFamily="18" charset="0"/>
                                        </a:rPr>
                                        <m:t>′</m:t>
                                      </m:r>
                                    </m:sup>
                                  </m:sSubSup>
                                  <m:r>
                                    <a:rPr lang="en-US" sz="1400" i="1">
                                      <a:latin typeface="Cambria Math" panose="02040503050406030204" pitchFamily="18" charset="0"/>
                                    </a:rPr>
                                    <m:t>)</m:t>
                                  </m:r>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𝑤</m:t>
                                          </m:r>
                                        </m:e>
                                        <m:sup>
                                          <m:r>
                                            <a:rPr lang="en-US" sz="1400" i="1">
                                              <a:latin typeface="Cambria Math" panose="02040503050406030204" pitchFamily="18" charset="0"/>
                                              <a:ea typeface="Cambria Math" panose="02040503050406030204" pitchFamily="18" charset="0"/>
                                            </a:rPr>
                                            <m:t>′</m:t>
                                          </m:r>
                                        </m:sup>
                                      </m:sSup>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𝑠</m:t>
                                      </m:r>
                                    </m:e>
                                    <m:sup>
                                      <m:r>
                                        <a:rPr lang="en-US" sz="1400" i="1">
                                          <a:latin typeface="Cambria Math" panose="02040503050406030204" pitchFamily="18" charset="0"/>
                                          <a:ea typeface="Cambria Math" panose="02040503050406030204" pitchFamily="18" charset="0"/>
                                        </a:rPr>
                                        <m:t>′</m:t>
                                      </m:r>
                                    </m:sup>
                                  </m:sSup>
                                  <m:r>
                                    <a:rPr lang="en-US" sz="1400" i="1">
                                      <a:latin typeface="Cambria Math" panose="02040503050406030204" pitchFamily="18" charset="0"/>
                                      <a:ea typeface="Cambria Math" panose="02040503050406030204" pitchFamily="18" charset="0"/>
                                    </a:rPr>
                                    <m:t>)</m:t>
                                  </m:r>
                                </m:sub>
                                <m:sup/>
                                <m:e>
                                  <m:r>
                                    <a:rPr lang="en-US" sz="1400" i="1" dirty="0">
                                      <a:latin typeface="Cambria Math" panose="02040503050406030204" pitchFamily="18" charset="0"/>
                                    </a:rPr>
                                    <m:t>𝑃</m:t>
                                  </m:r>
                                  <m:r>
                                    <a:rPr lang="en-US" sz="1400" i="1" dirty="0">
                                      <a:latin typeface="Cambria Math" panose="02040503050406030204" pitchFamily="18" charset="0"/>
                                    </a:rPr>
                                    <m:t>(</m:t>
                                  </m:r>
                                  <m:sSup>
                                    <m:sSupPr>
                                      <m:ctrlPr>
                                        <a:rPr lang="en-US" sz="1400" i="1" dirty="0">
                                          <a:latin typeface="Cambria Math" panose="02040503050406030204" pitchFamily="18" charset="0"/>
                                        </a:rPr>
                                      </m:ctrlPr>
                                    </m:sSupPr>
                                    <m:e>
                                      <m:r>
                                        <a:rPr lang="en-US" sz="1400" i="1" dirty="0">
                                          <a:latin typeface="Cambria Math" panose="02040503050406030204" pitchFamily="18" charset="0"/>
                                        </a:rPr>
                                        <m:t>𝑠</m:t>
                                      </m:r>
                                    </m:e>
                                    <m:sup>
                                      <m:r>
                                        <a:rPr lang="en-US" sz="1400" i="1" dirty="0">
                                          <a:latin typeface="Cambria Math" panose="02040503050406030204" pitchFamily="18" charset="0"/>
                                        </a:rPr>
                                        <m:t>′</m:t>
                                      </m:r>
                                    </m:sup>
                                  </m:sSup>
                                  <m:r>
                                    <a:rPr lang="en-US" sz="1400" i="1" dirty="0">
                                      <a:latin typeface="Cambria Math" panose="02040503050406030204" pitchFamily="18" charset="0"/>
                                    </a:rPr>
                                    <m:t>,</m:t>
                                  </m:r>
                                  <m:sSup>
                                    <m:sSupPr>
                                      <m:ctrlPr>
                                        <a:rPr lang="en-US" sz="1400" i="1" dirty="0">
                                          <a:latin typeface="Cambria Math" panose="02040503050406030204" pitchFamily="18" charset="0"/>
                                        </a:rPr>
                                      </m:ctrlPr>
                                    </m:sSupPr>
                                    <m:e>
                                      <m:r>
                                        <a:rPr lang="en-US" sz="1400" i="1" dirty="0">
                                          <a:latin typeface="Cambria Math" panose="02040503050406030204" pitchFamily="18" charset="0"/>
                                        </a:rPr>
                                        <m:t>𝑤</m:t>
                                      </m:r>
                                    </m:e>
                                    <m:sup>
                                      <m:r>
                                        <a:rPr lang="en-US" sz="1400" i="1" dirty="0">
                                          <a:latin typeface="Cambria Math" panose="02040503050406030204" pitchFamily="18" charset="0"/>
                                        </a:rPr>
                                        <m:t>′</m:t>
                                      </m:r>
                                    </m:sup>
                                  </m:sSup>
                                  <m:r>
                                    <a:rPr lang="en-US" sz="1400" i="1" dirty="0">
                                      <a:latin typeface="Cambria Math" panose="02040503050406030204" pitchFamily="18" charset="0"/>
                                    </a:rPr>
                                    <m:t>,</m:t>
                                  </m:r>
                                  <m:r>
                                    <a:rPr lang="en-US" sz="1400" i="1" dirty="0">
                                      <a:latin typeface="Cambria Math" panose="02040503050406030204" pitchFamily="18" charset="0"/>
                                    </a:rPr>
                                    <m:t>𝑧</m:t>
                                  </m:r>
                                  <m:r>
                                    <a:rPr lang="en-US" sz="1400" i="1" dirty="0">
                                      <a:latin typeface="Cambria Math" panose="02040503050406030204" pitchFamily="18" charset="0"/>
                                    </a:rPr>
                                    <m:t>′)</m:t>
                                  </m:r>
                                </m:e>
                              </m:nary>
                            </m:e>
                          </m:nary>
                        </m:num>
                        <m:den>
                          <m:nary>
                            <m:naryPr>
                              <m:chr m:val="∑"/>
                              <m:supHide m:val="on"/>
                              <m:ctrlPr>
                                <a:rPr lang="en-US" sz="1400" i="1">
                                  <a:latin typeface="Cambria Math" panose="02040503050406030204" pitchFamily="18" charset="0"/>
                                </a:rPr>
                              </m:ctrlPr>
                            </m:naryPr>
                            <m:sub>
                              <m:r>
                                <a:rPr lang="en-US" sz="1400" i="1">
                                  <a:latin typeface="Cambria Math" panose="02040503050406030204" pitchFamily="18" charset="0"/>
                                </a:rPr>
                                <m:t>𝑧</m:t>
                              </m:r>
                            </m:sub>
                            <m:sup/>
                            <m:e>
                              <m:nary>
                                <m:naryPr>
                                  <m:chr m:val="∑"/>
                                  <m:supHide m:val="on"/>
                                  <m:ctrlPr>
                                    <a:rPr lang="en-US" sz="1400" i="1">
                                      <a:latin typeface="Cambria Math" panose="02040503050406030204" pitchFamily="18" charset="0"/>
                                    </a:rPr>
                                  </m:ctrlPr>
                                </m:naryPr>
                                <m:sub>
                                  <m:r>
                                    <m:rPr>
                                      <m:brk m:alnAt="7"/>
                                    </m:rPr>
                                    <a:rPr lang="en-US" sz="1400" i="1">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rPr>
                                        <m:t>𝑠</m:t>
                                      </m:r>
                                    </m:e>
                                    <m:sub>
                                      <m:r>
                                        <a:rPr lang="en-US" sz="1400" i="1">
                                          <a:latin typeface="Cambria Math" panose="02040503050406030204" pitchFamily="18" charset="0"/>
                                        </a:rPr>
                                        <m:t>𝑛</m:t>
                                      </m:r>
                                    </m:sub>
                                    <m:sup>
                                      <m:r>
                                        <a:rPr lang="en-US" sz="1400" i="1">
                                          <a:latin typeface="Cambria Math" panose="02040503050406030204" pitchFamily="18" charset="0"/>
                                        </a:rPr>
                                        <m:t>′</m:t>
                                      </m:r>
                                    </m:sup>
                                  </m:sSubSup>
                                  <m:r>
                                    <a:rPr lang="en-US" sz="1400" i="1">
                                      <a:latin typeface="Cambria Math" panose="02040503050406030204" pitchFamily="18" charset="0"/>
                                    </a:rPr>
                                    <m:t>)</m:t>
                                  </m:r>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𝑠</m:t>
                                      </m:r>
                                    </m:e>
                                    <m:sup>
                                      <m:r>
                                        <a:rPr lang="en-US" sz="1400" i="1">
                                          <a:latin typeface="Cambria Math" panose="02040503050406030204" pitchFamily="18" charset="0"/>
                                          <a:ea typeface="Cambria Math" panose="02040503050406030204" pitchFamily="18" charset="0"/>
                                        </a:rPr>
                                        <m:t>′</m:t>
                                      </m:r>
                                    </m:sup>
                                  </m:sSup>
                                </m:sub>
                                <m:sup/>
                                <m:e>
                                  <m:r>
                                    <a:rPr lang="en-US" sz="1400" i="1" dirty="0">
                                      <a:latin typeface="Cambria Math" panose="02040503050406030204" pitchFamily="18" charset="0"/>
                                    </a:rPr>
                                    <m:t>𝑃</m:t>
                                  </m:r>
                                  <m:r>
                                    <a:rPr lang="en-US" sz="1400" i="1" dirty="0">
                                      <a:latin typeface="Cambria Math" panose="02040503050406030204" pitchFamily="18" charset="0"/>
                                    </a:rPr>
                                    <m:t>(</m:t>
                                  </m:r>
                                  <m:sSup>
                                    <m:sSupPr>
                                      <m:ctrlPr>
                                        <a:rPr lang="en-US" sz="1400" i="1" dirty="0">
                                          <a:latin typeface="Cambria Math" panose="02040503050406030204" pitchFamily="18" charset="0"/>
                                        </a:rPr>
                                      </m:ctrlPr>
                                    </m:sSupPr>
                                    <m:e>
                                      <m:r>
                                        <a:rPr lang="en-US" sz="1400" i="1" dirty="0">
                                          <a:latin typeface="Cambria Math" panose="02040503050406030204" pitchFamily="18" charset="0"/>
                                        </a:rPr>
                                        <m:t>𝑠</m:t>
                                      </m:r>
                                    </m:e>
                                    <m:sup>
                                      <m:r>
                                        <a:rPr lang="en-US" sz="1400" i="1" dirty="0">
                                          <a:latin typeface="Cambria Math" panose="02040503050406030204" pitchFamily="18" charset="0"/>
                                        </a:rPr>
                                        <m:t>′</m:t>
                                      </m:r>
                                    </m:sup>
                                  </m:sSup>
                                  <m:r>
                                    <a:rPr lang="en-US" sz="1400" i="1" dirty="0">
                                      <a:latin typeface="Cambria Math" panose="02040503050406030204" pitchFamily="18" charset="0"/>
                                    </a:rPr>
                                    <m:t>,</m:t>
                                  </m:r>
                                  <m:sSup>
                                    <m:sSupPr>
                                      <m:ctrlPr>
                                        <a:rPr lang="en-US" sz="1400" i="1" dirty="0">
                                          <a:latin typeface="Cambria Math" panose="02040503050406030204" pitchFamily="18" charset="0"/>
                                        </a:rPr>
                                      </m:ctrlPr>
                                    </m:sSupPr>
                                    <m:e>
                                      <m:r>
                                        <a:rPr lang="en-US" sz="1400" i="1" dirty="0">
                                          <a:latin typeface="Cambria Math" panose="02040503050406030204" pitchFamily="18" charset="0"/>
                                        </a:rPr>
                                        <m:t>𝑤</m:t>
                                      </m:r>
                                    </m:e>
                                    <m:sup>
                                      <m:r>
                                        <a:rPr lang="en-US" sz="1400" i="1" dirty="0">
                                          <a:latin typeface="Cambria Math" panose="02040503050406030204" pitchFamily="18" charset="0"/>
                                        </a:rPr>
                                        <m:t>′</m:t>
                                      </m:r>
                                    </m:sup>
                                  </m:sSup>
                                  <m:r>
                                    <a:rPr lang="en-US" sz="1400" i="1" dirty="0">
                                      <a:latin typeface="Cambria Math" panose="02040503050406030204" pitchFamily="18" charset="0"/>
                                    </a:rPr>
                                    <m:t>,</m:t>
                                  </m:r>
                                  <m:r>
                                    <a:rPr lang="en-US" sz="1400" i="1" dirty="0">
                                      <a:latin typeface="Cambria Math" panose="02040503050406030204" pitchFamily="18" charset="0"/>
                                    </a:rPr>
                                    <m:t>𝑧</m:t>
                                  </m:r>
                                  <m:r>
                                    <a:rPr lang="en-US" sz="1400" i="1" dirty="0">
                                      <a:latin typeface="Cambria Math" panose="02040503050406030204" pitchFamily="18" charset="0"/>
                                    </a:rPr>
                                    <m:t>′)</m:t>
                                  </m:r>
                                </m:e>
                              </m:nary>
                            </m:e>
                          </m:nary>
                        </m:den>
                      </m:f>
                    </m:oMath>
                  </m:oMathPara>
                </a14:m>
                <a:endParaRPr lang="en-US" sz="1400" dirty="0"/>
              </a:p>
              <a:p>
                <a:pPr lvl="1"/>
                <a:r>
                  <a:rPr lang="en-US" sz="1400" dirty="0"/>
                  <a:t>Complexity </a:t>
                </a:r>
                <a14:m>
                  <m:oMath xmlns:m="http://schemas.openxmlformats.org/officeDocument/2006/math">
                    <m:r>
                      <m:rPr>
                        <m:sty m:val="p"/>
                      </m:rPr>
                      <a:rPr lang="en-US" sz="1400" dirty="0">
                        <a:latin typeface="Cambria Math" panose="02040503050406030204" pitchFamily="18" charset="0"/>
                      </a:rPr>
                      <m:t>O</m:t>
                    </m:r>
                    <m:r>
                      <a:rPr lang="en-US" sz="1400" i="1" dirty="0">
                        <a:latin typeface="Cambria Math" panose="02040503050406030204" pitchFamily="18" charset="0"/>
                      </a:rPr>
                      <m:t>(</m:t>
                    </m:r>
                    <m:r>
                      <a:rPr lang="en-CA" sz="1400" b="0" i="1" dirty="0" smtClean="0">
                        <a:latin typeface="Cambria Math" panose="02040503050406030204" pitchFamily="18" charset="0"/>
                      </a:rPr>
                      <m:t>(</m:t>
                    </m:r>
                    <m:r>
                      <a:rPr lang="en-US" sz="1400" i="1" dirty="0">
                        <a:latin typeface="Cambria Math" panose="02040503050406030204" pitchFamily="18" charset="0"/>
                      </a:rPr>
                      <m:t>𝑚</m:t>
                    </m:r>
                    <m:d>
                      <m:dPr>
                        <m:begChr m:val="|"/>
                        <m:endChr m:val="|"/>
                        <m:ctrlPr>
                          <a:rPr lang="en-CA" sz="1400" b="0" i="1" dirty="0" smtClean="0">
                            <a:latin typeface="Cambria Math" panose="02040503050406030204" pitchFamily="18" charset="0"/>
                          </a:rPr>
                        </m:ctrlPr>
                      </m:dPr>
                      <m:e>
                        <m:r>
                          <a:rPr lang="en-CA" sz="1400" b="0" i="1" dirty="0" smtClean="0">
                            <a:latin typeface="Cambria Math" panose="02040503050406030204" pitchFamily="18" charset="0"/>
                          </a:rPr>
                          <m:t>𝑧</m:t>
                        </m:r>
                      </m:e>
                    </m:d>
                    <m:r>
                      <a:rPr lang="en-CA" sz="1400" b="0" i="1" dirty="0" smtClean="0">
                        <a:latin typeface="Cambria Math" panose="02040503050406030204" pitchFamily="18" charset="0"/>
                      </a:rPr>
                      <m:t>)</m:t>
                    </m:r>
                    <m:r>
                      <a:rPr lang="en-US" sz="1400" i="1" baseline="30000" dirty="0">
                        <a:latin typeface="Cambria Math" panose="02040503050406030204" pitchFamily="18" charset="0"/>
                      </a:rPr>
                      <m:t>2</m:t>
                    </m:r>
                    <m:r>
                      <a:rPr lang="en-US" sz="1400" i="1" dirty="0">
                        <a:latin typeface="Cambria Math" panose="02040503050406030204" pitchFamily="18" charset="0"/>
                      </a:rPr>
                      <m:t>𝑛</m:t>
                    </m:r>
                    <m:r>
                      <a:rPr lang="en-US" sz="1400" i="1" dirty="0">
                        <a:latin typeface="Cambria Math" panose="02040503050406030204" pitchFamily="18" charset="0"/>
                      </a:rPr>
                      <m:t>)</m:t>
                    </m:r>
                  </m:oMath>
                </a14:m>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3550" y="1443038"/>
                <a:ext cx="7015163" cy="4769076"/>
              </a:xfrm>
              <a:blipFill rotWithShape="0">
                <a:blip r:embed="rId2"/>
                <a:stretch>
                  <a:fillRect l="-87" t="-10486"/>
                </a:stretch>
              </a:blipFill>
            </p:spPr>
            <p:txBody>
              <a:bodyPr/>
              <a:lstStyle/>
              <a:p>
                <a:r>
                  <a:rPr lang="en-CA">
                    <a:noFill/>
                  </a:rPr>
                  <a:t> </a:t>
                </a:r>
              </a:p>
            </p:txBody>
          </p:sp>
        </mc:Fallback>
      </mc:AlternateContent>
    </p:spTree>
    <p:extLst>
      <p:ext uri="{BB962C8B-B14F-4D97-AF65-F5344CB8AC3E}">
        <p14:creationId xmlns:p14="http://schemas.microsoft.com/office/powerpoint/2010/main" val="3279150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Implementation</a:t>
            </a:r>
            <a:endParaRPr lang="en-CA" dirty="0"/>
          </a:p>
        </p:txBody>
      </p:sp>
      <p:sp>
        <p:nvSpPr>
          <p:cNvPr id="3" name="Content Placeholder 2"/>
          <p:cNvSpPr>
            <a:spLocks noGrp="1"/>
          </p:cNvSpPr>
          <p:nvPr>
            <p:ph idx="1"/>
          </p:nvPr>
        </p:nvSpPr>
        <p:spPr>
          <a:xfrm>
            <a:off x="463550" y="1443038"/>
            <a:ext cx="7015163" cy="4362676"/>
          </a:xfrm>
        </p:spPr>
        <p:txBody>
          <a:bodyPr/>
          <a:lstStyle/>
          <a:p>
            <a:r>
              <a:rPr lang="en-CA" sz="1600" dirty="0" smtClean="0"/>
              <a:t>In challenge, HMM-DP is developed on PHI category not sub-category and hand crafted rules are used to further classifies category to sub-category</a:t>
            </a:r>
          </a:p>
        </p:txBody>
      </p:sp>
      <p:graphicFrame>
        <p:nvGraphicFramePr>
          <p:cNvPr id="6" name="Table 5"/>
          <p:cNvGraphicFramePr>
            <a:graphicFrameLocks noGrp="1"/>
          </p:cNvGraphicFramePr>
          <p:nvPr>
            <p:extLst>
              <p:ext uri="{D42A27DB-BD31-4B8C-83A1-F6EECF244321}">
                <p14:modId xmlns:p14="http://schemas.microsoft.com/office/powerpoint/2010/main" val="2665363071"/>
              </p:ext>
            </p:extLst>
          </p:nvPr>
        </p:nvGraphicFramePr>
        <p:xfrm>
          <a:off x="544286" y="2275115"/>
          <a:ext cx="7786914" cy="4023360"/>
        </p:xfrm>
        <a:graphic>
          <a:graphicData uri="http://schemas.openxmlformats.org/drawingml/2006/table">
            <a:tbl>
              <a:tblPr firstRow="1" bandRow="1">
                <a:tableStyleId>{21E4AEA4-8DFA-4A89-87EB-49C32662AFE0}</a:tableStyleId>
              </a:tblPr>
              <a:tblGrid>
                <a:gridCol w="1045029"/>
                <a:gridCol w="2634343"/>
                <a:gridCol w="4107542"/>
              </a:tblGrid>
              <a:tr h="272142">
                <a:tc>
                  <a:txBody>
                    <a:bodyPr/>
                    <a:lstStyle/>
                    <a:p>
                      <a:pPr algn="ctr"/>
                      <a:r>
                        <a:rPr lang="en-CA" sz="1200" dirty="0" smtClean="0"/>
                        <a:t>Category</a:t>
                      </a:r>
                      <a:endParaRPr lang="en-CA" sz="1200" dirty="0"/>
                    </a:p>
                  </a:txBody>
                  <a:tcPr/>
                </a:tc>
                <a:tc>
                  <a:txBody>
                    <a:bodyPr/>
                    <a:lstStyle/>
                    <a:p>
                      <a:pPr algn="ctr"/>
                      <a:r>
                        <a:rPr lang="en-CA" sz="1200" dirty="0" smtClean="0"/>
                        <a:t>Sub-Category</a:t>
                      </a:r>
                      <a:endParaRPr lang="en-CA" sz="1200" dirty="0"/>
                    </a:p>
                  </a:txBody>
                  <a:tcPr/>
                </a:tc>
                <a:tc>
                  <a:txBody>
                    <a:bodyPr/>
                    <a:lstStyle/>
                    <a:p>
                      <a:pPr algn="ctr"/>
                      <a:r>
                        <a:rPr lang="en-CA" sz="1200" dirty="0" smtClean="0"/>
                        <a:t>Rule</a:t>
                      </a:r>
                      <a:endParaRPr lang="en-CA" sz="1200" dirty="0"/>
                    </a:p>
                  </a:txBody>
                  <a:tcPr/>
                </a:tc>
              </a:tr>
              <a:tr h="370840">
                <a:tc>
                  <a:txBody>
                    <a:bodyPr/>
                    <a:lstStyle/>
                    <a:p>
                      <a:r>
                        <a:rPr lang="en-CA" sz="1200" dirty="0" smtClean="0"/>
                        <a:t>Name</a:t>
                      </a:r>
                      <a:endParaRPr lang="en-CA" sz="1200" dirty="0"/>
                    </a:p>
                  </a:txBody>
                  <a:tcPr/>
                </a:tc>
                <a:tc>
                  <a:txBody>
                    <a:bodyPr/>
                    <a:lstStyle/>
                    <a:p>
                      <a:r>
                        <a:rPr lang="en-CA" sz="1200" dirty="0" smtClean="0"/>
                        <a:t>Patient, Doctor, Username</a:t>
                      </a:r>
                      <a:endParaRPr lang="en-CA" sz="1200" dirty="0"/>
                    </a:p>
                  </a:txBody>
                  <a:tcPr/>
                </a:tc>
                <a:tc>
                  <a:txBody>
                    <a:bodyPr/>
                    <a:lstStyle/>
                    <a:p>
                      <a:r>
                        <a:rPr lang="en-CA" sz="1200" b="0" i="0" u="none" strike="noStrike" kern="1200" baseline="0" dirty="0" smtClean="0">
                          <a:solidFill>
                            <a:schemeClr val="dk1"/>
                          </a:solidFill>
                          <a:latin typeface="+mn-lt"/>
                          <a:ea typeface="+mn-ea"/>
                          <a:cs typeface="+mn-cs"/>
                        </a:rPr>
                        <a:t>IF the token consists of number, label it as USERNAME.</a:t>
                      </a:r>
                    </a:p>
                    <a:p>
                      <a:r>
                        <a:rPr lang="en-CA" sz="1200" b="0" i="0" u="none" strike="noStrike" kern="1200" baseline="0" dirty="0" smtClean="0">
                          <a:solidFill>
                            <a:schemeClr val="dk1"/>
                          </a:solidFill>
                          <a:latin typeface="+mn-lt"/>
                          <a:ea typeface="+mn-ea"/>
                          <a:cs typeface="+mn-cs"/>
                        </a:rPr>
                        <a:t>For all occurrences of the token in the medical note,</a:t>
                      </a:r>
                    </a:p>
                    <a:p>
                      <a:r>
                        <a:rPr lang="en-CA" sz="1200" b="0" i="0" u="none" strike="noStrike" kern="1200" baseline="0" dirty="0" smtClean="0">
                          <a:solidFill>
                            <a:schemeClr val="dk1"/>
                          </a:solidFill>
                          <a:latin typeface="+mn-lt"/>
                          <a:ea typeface="+mn-ea"/>
                          <a:cs typeface="+mn-cs"/>
                        </a:rPr>
                        <a:t>if there exists one occurrence that `Dr.’ or `M.D.’</a:t>
                      </a:r>
                    </a:p>
                    <a:p>
                      <a:r>
                        <a:rPr lang="en-CA" sz="1200" b="0" i="0" u="none" strike="noStrike" kern="1200" baseline="0" dirty="0" smtClean="0">
                          <a:solidFill>
                            <a:schemeClr val="dk1"/>
                          </a:solidFill>
                          <a:latin typeface="+mn-lt"/>
                          <a:ea typeface="+mn-ea"/>
                          <a:cs typeface="+mn-cs"/>
                        </a:rPr>
                        <a:t>are in the 2-token window of the token, label it as</a:t>
                      </a:r>
                    </a:p>
                    <a:p>
                      <a:r>
                        <a:rPr lang="en-CA" sz="1200" b="0" i="0" u="none" strike="noStrike" kern="1200" baseline="0" dirty="0" smtClean="0">
                          <a:solidFill>
                            <a:schemeClr val="dk1"/>
                          </a:solidFill>
                          <a:latin typeface="+mn-lt"/>
                          <a:ea typeface="+mn-ea"/>
                          <a:cs typeface="+mn-cs"/>
                        </a:rPr>
                        <a:t>DOCTOR, otherwise as PATIENT</a:t>
                      </a:r>
                      <a:endParaRPr lang="en-CA" sz="1200" dirty="0"/>
                    </a:p>
                  </a:txBody>
                  <a:tcPr/>
                </a:tc>
              </a:tr>
              <a:tr h="370840">
                <a:tc>
                  <a:txBody>
                    <a:bodyPr/>
                    <a:lstStyle/>
                    <a:p>
                      <a:r>
                        <a:rPr lang="en-CA" sz="1200" b="0" i="0" u="none" strike="noStrike" kern="1200" baseline="0" dirty="0" smtClean="0">
                          <a:solidFill>
                            <a:schemeClr val="dk1"/>
                          </a:solidFill>
                          <a:latin typeface="+mn-lt"/>
                          <a:ea typeface="+mn-ea"/>
                          <a:cs typeface="+mn-cs"/>
                        </a:rPr>
                        <a:t>LOCATION</a:t>
                      </a:r>
                      <a:endParaRPr lang="en-CA" sz="1200" dirty="0"/>
                    </a:p>
                  </a:txBody>
                  <a:tcPr/>
                </a:tc>
                <a:tc>
                  <a:txBody>
                    <a:bodyPr/>
                    <a:lstStyle/>
                    <a:p>
                      <a:r>
                        <a:rPr lang="en-CA" sz="1200" b="0" i="0" u="none" strike="noStrike" kern="1200" baseline="0" dirty="0" smtClean="0">
                          <a:solidFill>
                            <a:schemeClr val="dk1"/>
                          </a:solidFill>
                          <a:latin typeface="+mn-lt"/>
                          <a:ea typeface="+mn-ea"/>
                          <a:cs typeface="+mn-cs"/>
                        </a:rPr>
                        <a:t>HOSPITAL, ORGANIZATION</a:t>
                      </a:r>
                      <a:endParaRPr lang="en-CA" sz="1200" dirty="0"/>
                    </a:p>
                  </a:txBody>
                  <a:tcPr/>
                </a:tc>
                <a:tc>
                  <a:txBody>
                    <a:bodyPr/>
                    <a:lstStyle/>
                    <a:p>
                      <a:r>
                        <a:rPr lang="en-CA" sz="1200" b="0" i="0" u="none" strike="noStrike" kern="1200" baseline="0" dirty="0" smtClean="0">
                          <a:solidFill>
                            <a:schemeClr val="dk1"/>
                          </a:solidFill>
                          <a:latin typeface="+mn-lt"/>
                          <a:ea typeface="+mn-ea"/>
                          <a:cs typeface="+mn-cs"/>
                        </a:rPr>
                        <a:t>If the token contains `hospital', `nursing', `center',</a:t>
                      </a:r>
                    </a:p>
                    <a:p>
                      <a:r>
                        <a:rPr lang="en-CA" sz="1200" b="0" i="0" u="none" strike="noStrike" kern="1200" baseline="0" dirty="0" smtClean="0">
                          <a:solidFill>
                            <a:schemeClr val="dk1"/>
                          </a:solidFill>
                          <a:latin typeface="+mn-lt"/>
                          <a:ea typeface="+mn-ea"/>
                          <a:cs typeface="+mn-cs"/>
                        </a:rPr>
                        <a:t>`health' or the token is all upper case, label the token</a:t>
                      </a:r>
                    </a:p>
                    <a:p>
                      <a:r>
                        <a:rPr lang="en-CA" sz="1200" b="0" i="0" u="none" strike="noStrike" kern="1200" baseline="0" dirty="0" smtClean="0">
                          <a:solidFill>
                            <a:schemeClr val="dk1"/>
                          </a:solidFill>
                          <a:latin typeface="+mn-lt"/>
                          <a:ea typeface="+mn-ea"/>
                          <a:cs typeface="+mn-cs"/>
                        </a:rPr>
                        <a:t>as HOSPITAL, otherwise as ORGANIZATION</a:t>
                      </a:r>
                      <a:endParaRPr lang="en-CA" sz="1200" dirty="0"/>
                    </a:p>
                  </a:txBody>
                  <a:tcPr/>
                </a:tc>
              </a:tr>
              <a:tr h="370840">
                <a:tc>
                  <a:txBody>
                    <a:bodyPr/>
                    <a:lstStyle/>
                    <a:p>
                      <a:endParaRPr lang="en-CA" sz="1200" dirty="0"/>
                    </a:p>
                  </a:txBody>
                  <a:tcPr/>
                </a:tc>
                <a:tc>
                  <a:txBody>
                    <a:bodyPr/>
                    <a:lstStyle/>
                    <a:p>
                      <a:r>
                        <a:rPr lang="en-CA" sz="1200" dirty="0" smtClean="0"/>
                        <a:t>ZIP, CITY, STATE,</a:t>
                      </a:r>
                      <a:r>
                        <a:rPr lang="en-CA" sz="1200" baseline="0" dirty="0" smtClean="0"/>
                        <a:t> COUNTRY, STREET</a:t>
                      </a:r>
                      <a:endParaRPr lang="en-CA" sz="1200" dirty="0"/>
                    </a:p>
                  </a:txBody>
                  <a:tcPr/>
                </a:tc>
                <a:tc>
                  <a:txBody>
                    <a:bodyPr/>
                    <a:lstStyle/>
                    <a:p>
                      <a:r>
                        <a:rPr lang="en-CA" sz="1200" b="0" i="0" u="none" strike="noStrike" kern="1200" baseline="0" dirty="0" smtClean="0">
                          <a:solidFill>
                            <a:schemeClr val="dk1"/>
                          </a:solidFill>
                          <a:latin typeface="+mn-lt"/>
                          <a:ea typeface="+mn-ea"/>
                          <a:cs typeface="+mn-cs"/>
                        </a:rPr>
                        <a:t>If the token is all digits, label it as ZIP. If the token</a:t>
                      </a:r>
                    </a:p>
                    <a:p>
                      <a:r>
                        <a:rPr lang="en-CA" sz="1200" b="0" i="0" u="none" strike="noStrike" kern="1200" baseline="0" dirty="0" smtClean="0">
                          <a:solidFill>
                            <a:schemeClr val="dk1"/>
                          </a:solidFill>
                          <a:latin typeface="+mn-lt"/>
                          <a:ea typeface="+mn-ea"/>
                          <a:cs typeface="+mn-cs"/>
                        </a:rPr>
                        <a:t>is in city list, label it as CITY. If the token is in</a:t>
                      </a:r>
                    </a:p>
                    <a:p>
                      <a:r>
                        <a:rPr lang="en-CA" sz="1200" b="0" i="0" u="none" strike="noStrike" kern="1200" baseline="0" dirty="0" smtClean="0">
                          <a:solidFill>
                            <a:schemeClr val="dk1"/>
                          </a:solidFill>
                          <a:latin typeface="+mn-lt"/>
                          <a:ea typeface="+mn-ea"/>
                          <a:cs typeface="+mn-cs"/>
                        </a:rPr>
                        <a:t>STATE list, label it as STATE. If the token is in</a:t>
                      </a:r>
                    </a:p>
                    <a:p>
                      <a:r>
                        <a:rPr lang="en-CA" sz="1200" b="0" i="0" u="none" strike="noStrike" kern="1200" baseline="0" dirty="0" smtClean="0">
                          <a:solidFill>
                            <a:schemeClr val="dk1"/>
                          </a:solidFill>
                          <a:latin typeface="+mn-lt"/>
                          <a:ea typeface="+mn-ea"/>
                          <a:cs typeface="+mn-cs"/>
                        </a:rPr>
                        <a:t>COUNTRY, label it as COUNTRY. Otherwise, label</a:t>
                      </a:r>
                    </a:p>
                    <a:p>
                      <a:r>
                        <a:rPr lang="en-CA" sz="1200" b="0" i="0" u="none" strike="noStrike" kern="1200" baseline="0" dirty="0" smtClean="0">
                          <a:solidFill>
                            <a:schemeClr val="dk1"/>
                          </a:solidFill>
                          <a:latin typeface="+mn-lt"/>
                          <a:ea typeface="+mn-ea"/>
                          <a:cs typeface="+mn-cs"/>
                        </a:rPr>
                        <a:t>it as STREET</a:t>
                      </a:r>
                      <a:endParaRPr lang="en-CA" sz="1200" dirty="0"/>
                    </a:p>
                  </a:txBody>
                  <a:tcPr/>
                </a:tc>
              </a:tr>
              <a:tr h="370840">
                <a:tc>
                  <a:txBody>
                    <a:bodyPr/>
                    <a:lstStyle/>
                    <a:p>
                      <a:r>
                        <a:rPr lang="en-CA" sz="1200" dirty="0" smtClean="0"/>
                        <a:t>Contact</a:t>
                      </a:r>
                      <a:endParaRPr lang="en-CA" sz="1200" dirty="0"/>
                    </a:p>
                  </a:txBody>
                  <a:tcPr/>
                </a:tc>
                <a:tc>
                  <a:txBody>
                    <a:bodyPr/>
                    <a:lstStyle/>
                    <a:p>
                      <a:r>
                        <a:rPr lang="en-CA" sz="1200" b="0" i="0" u="none" strike="noStrike" kern="1200" baseline="0" dirty="0" smtClean="0">
                          <a:solidFill>
                            <a:schemeClr val="dk1"/>
                          </a:solidFill>
                          <a:latin typeface="+mn-lt"/>
                          <a:ea typeface="+mn-ea"/>
                          <a:cs typeface="+mn-cs"/>
                        </a:rPr>
                        <a:t>PHONE, EMAIL</a:t>
                      </a:r>
                      <a:endParaRPr lang="en-CA" sz="1200" dirty="0"/>
                    </a:p>
                  </a:txBody>
                  <a:tcPr/>
                </a:tc>
                <a:tc>
                  <a:txBody>
                    <a:bodyPr/>
                    <a:lstStyle/>
                    <a:p>
                      <a:r>
                        <a:rPr lang="en-CA" sz="1200" b="0" i="0" u="none" strike="noStrike" kern="1200" baseline="0" dirty="0" smtClean="0">
                          <a:solidFill>
                            <a:schemeClr val="dk1"/>
                          </a:solidFill>
                          <a:latin typeface="+mn-lt"/>
                          <a:ea typeface="+mn-ea"/>
                          <a:cs typeface="+mn-cs"/>
                        </a:rPr>
                        <a:t>If the token contains `@', label it as EMAIL, other-</a:t>
                      </a:r>
                    </a:p>
                    <a:p>
                      <a:r>
                        <a:rPr lang="en-CA" sz="1200" b="0" i="0" u="none" strike="noStrike" kern="1200" baseline="0" dirty="0" smtClean="0">
                          <a:solidFill>
                            <a:schemeClr val="dk1"/>
                          </a:solidFill>
                          <a:latin typeface="+mn-lt"/>
                          <a:ea typeface="+mn-ea"/>
                          <a:cs typeface="+mn-cs"/>
                        </a:rPr>
                        <a:t>wise as PHONE</a:t>
                      </a:r>
                      <a:endParaRPr lang="en-CA" sz="1200" dirty="0"/>
                    </a:p>
                  </a:txBody>
                  <a:tcPr/>
                </a:tc>
              </a:tr>
              <a:tr h="370840">
                <a:tc>
                  <a:txBody>
                    <a:bodyPr/>
                    <a:lstStyle/>
                    <a:p>
                      <a:r>
                        <a:rPr lang="en-CA" sz="1200" dirty="0" smtClean="0"/>
                        <a:t>IDs</a:t>
                      </a:r>
                      <a:endParaRPr lang="en-CA" sz="1200" dirty="0"/>
                    </a:p>
                  </a:txBody>
                  <a:tcPr/>
                </a:tc>
                <a:tc>
                  <a:txBody>
                    <a:bodyPr/>
                    <a:lstStyle/>
                    <a:p>
                      <a:r>
                        <a:rPr lang="en-CA" sz="1200" b="0" i="0" u="none" strike="noStrike" kern="1200" baseline="0" dirty="0" smtClean="0">
                          <a:solidFill>
                            <a:schemeClr val="dk1"/>
                          </a:solidFill>
                          <a:latin typeface="+mn-lt"/>
                          <a:ea typeface="+mn-ea"/>
                          <a:cs typeface="+mn-cs"/>
                        </a:rPr>
                        <a:t>MEDICALRECORD, IDNUM</a:t>
                      </a:r>
                      <a:endParaRPr lang="en-CA" sz="1200" dirty="0"/>
                    </a:p>
                  </a:txBody>
                  <a:tcPr/>
                </a:tc>
                <a:tc>
                  <a:txBody>
                    <a:bodyPr/>
                    <a:lstStyle/>
                    <a:p>
                      <a:r>
                        <a:rPr lang="en-CA" sz="1200" b="0" i="0" u="none" strike="noStrike" kern="1200" baseline="0" dirty="0" smtClean="0">
                          <a:solidFill>
                            <a:schemeClr val="dk1"/>
                          </a:solidFill>
                          <a:latin typeface="+mn-lt"/>
                          <a:ea typeface="+mn-ea"/>
                          <a:cs typeface="+mn-cs"/>
                        </a:rPr>
                        <a:t>If the token first occurrence in the medical note is in</a:t>
                      </a:r>
                    </a:p>
                    <a:p>
                      <a:r>
                        <a:rPr lang="en-CA" sz="1200" b="0" i="0" u="none" strike="noStrike" kern="1200" baseline="0" dirty="0" smtClean="0">
                          <a:solidFill>
                            <a:schemeClr val="dk1"/>
                          </a:solidFill>
                          <a:latin typeface="+mn-lt"/>
                          <a:ea typeface="+mn-ea"/>
                          <a:cs typeface="+mn-cs"/>
                        </a:rPr>
                        <a:t>the first 100 tokens, label the token as MEDICALRECORD, otherwise as IDNUM</a:t>
                      </a:r>
                      <a:endParaRPr lang="en-CA" sz="1200" dirty="0"/>
                    </a:p>
                  </a:txBody>
                  <a:tcPr/>
                </a:tc>
              </a:tr>
            </a:tbl>
          </a:graphicData>
        </a:graphic>
      </p:graphicFrame>
    </p:spTree>
    <p:extLst>
      <p:ext uri="{BB962C8B-B14F-4D97-AF65-F5344CB8AC3E}">
        <p14:creationId xmlns:p14="http://schemas.microsoft.com/office/powerpoint/2010/main" val="3800953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Performance-1</a:t>
            </a:r>
          </a:p>
        </p:txBody>
      </p:sp>
      <p:sp>
        <p:nvSpPr>
          <p:cNvPr id="6" name="Content Placeholder 5"/>
          <p:cNvSpPr>
            <a:spLocks noGrp="1"/>
          </p:cNvSpPr>
          <p:nvPr>
            <p:ph idx="1"/>
          </p:nvPr>
        </p:nvSpPr>
        <p:spPr>
          <a:xfrm>
            <a:off x="906235" y="2930752"/>
            <a:ext cx="7015163" cy="2519362"/>
          </a:xfrm>
        </p:spPr>
        <p:txBody>
          <a:bodyPr/>
          <a:lstStyle/>
          <a:p>
            <a:r>
              <a:rPr lang="en-CA" sz="1400" i="1" dirty="0" smtClean="0"/>
              <a:t>HMM-DP Improved </a:t>
            </a:r>
            <a:r>
              <a:rPr lang="en-CA" sz="1400" dirty="0" smtClean="0"/>
              <a:t>is developed on sub-category and use the new predication algorithm</a:t>
            </a:r>
          </a:p>
          <a:p>
            <a:r>
              <a:rPr lang="en-CA" sz="1400" dirty="0" smtClean="0"/>
              <a:t>HMM-DP is better at recall than HMM by better capturing context information</a:t>
            </a:r>
          </a:p>
          <a:p>
            <a:r>
              <a:rPr lang="en-CA" sz="1400" dirty="0" err="1" smtClean="0"/>
              <a:t>Dirichlet</a:t>
            </a:r>
            <a:r>
              <a:rPr lang="en-CA" sz="1400" dirty="0" smtClean="0"/>
              <a:t> Process helps select the number of components in the mixture model</a:t>
            </a:r>
          </a:p>
          <a:p>
            <a:r>
              <a:rPr lang="en-CA" sz="1400" dirty="0" smtClean="0"/>
              <a:t>Mixture model better captures the long range context information by assigning to sub-tags</a:t>
            </a:r>
            <a:endParaRPr lang="en-CA" sz="1400" dirty="0"/>
          </a:p>
        </p:txBody>
      </p:sp>
      <p:graphicFrame>
        <p:nvGraphicFramePr>
          <p:cNvPr id="7" name="Content Placeholder 3"/>
          <p:cNvGraphicFramePr>
            <a:graphicFrameLocks/>
          </p:cNvGraphicFramePr>
          <p:nvPr>
            <p:extLst>
              <p:ext uri="{D42A27DB-BD31-4B8C-83A1-F6EECF244321}">
                <p14:modId xmlns:p14="http://schemas.microsoft.com/office/powerpoint/2010/main" val="852808144"/>
              </p:ext>
            </p:extLst>
          </p:nvPr>
        </p:nvGraphicFramePr>
        <p:xfrm>
          <a:off x="913492" y="1297896"/>
          <a:ext cx="7015164" cy="1447800"/>
        </p:xfrm>
        <a:graphic>
          <a:graphicData uri="http://schemas.openxmlformats.org/drawingml/2006/table">
            <a:tbl>
              <a:tblPr firstRow="1" bandRow="1">
                <a:tableStyleId>{21E4AEA4-8DFA-4A89-87EB-49C32662AFE0}</a:tableStyleId>
              </a:tblPr>
              <a:tblGrid>
                <a:gridCol w="1753791"/>
                <a:gridCol w="1753791"/>
                <a:gridCol w="1753791"/>
                <a:gridCol w="1753791"/>
              </a:tblGrid>
              <a:tr h="0">
                <a:tc>
                  <a:txBody>
                    <a:bodyPr/>
                    <a:lstStyle/>
                    <a:p>
                      <a:endParaRPr lang="en-US" sz="1600" dirty="0"/>
                    </a:p>
                  </a:txBody>
                  <a:tcPr marL="78921" marR="78921"/>
                </a:tc>
                <a:tc>
                  <a:txBody>
                    <a:bodyPr/>
                    <a:lstStyle/>
                    <a:p>
                      <a:pPr algn="ctr"/>
                      <a:r>
                        <a:rPr lang="en-US" sz="1600" dirty="0" smtClean="0"/>
                        <a:t>Precision</a:t>
                      </a:r>
                      <a:endParaRPr lang="en-US" sz="1600" dirty="0"/>
                    </a:p>
                  </a:txBody>
                  <a:tcPr marL="78921" marR="78921"/>
                </a:tc>
                <a:tc>
                  <a:txBody>
                    <a:bodyPr/>
                    <a:lstStyle/>
                    <a:p>
                      <a:pPr algn="ctr"/>
                      <a:r>
                        <a:rPr lang="en-US" sz="1600" dirty="0" smtClean="0"/>
                        <a:t>Recall</a:t>
                      </a:r>
                      <a:endParaRPr lang="en-US" sz="1600" dirty="0"/>
                    </a:p>
                  </a:txBody>
                  <a:tcPr marL="78921" marR="78921"/>
                </a:tc>
                <a:tc>
                  <a:txBody>
                    <a:bodyPr/>
                    <a:lstStyle/>
                    <a:p>
                      <a:pPr algn="ctr"/>
                      <a:r>
                        <a:rPr lang="en-US" sz="1600" dirty="0" smtClean="0"/>
                        <a:t>F1</a:t>
                      </a:r>
                      <a:endParaRPr lang="en-US" sz="1600" dirty="0"/>
                    </a:p>
                  </a:txBody>
                  <a:tcPr marL="78921" marR="78921"/>
                </a:tc>
              </a:tr>
              <a:tr h="370840">
                <a:tc>
                  <a:txBody>
                    <a:bodyPr/>
                    <a:lstStyle/>
                    <a:p>
                      <a:r>
                        <a:rPr lang="en-US" sz="1200" dirty="0" smtClean="0"/>
                        <a:t>HMM for sub</a:t>
                      </a:r>
                      <a:r>
                        <a:rPr lang="en-US" sz="1200" baseline="0" dirty="0" smtClean="0"/>
                        <a:t>-category</a:t>
                      </a:r>
                      <a:endParaRPr lang="en-US" sz="1200" dirty="0"/>
                    </a:p>
                  </a:txBody>
                  <a:tcPr marL="78921" marR="78921"/>
                </a:tc>
                <a:tc>
                  <a:txBody>
                    <a:bodyPr/>
                    <a:lstStyle/>
                    <a:p>
                      <a:pPr algn="ctr"/>
                      <a:r>
                        <a:rPr lang="en-CA" sz="1200" b="0" i="0" u="none" strike="noStrike" kern="1200" baseline="0" dirty="0" smtClean="0">
                          <a:solidFill>
                            <a:schemeClr val="dk1"/>
                          </a:solidFill>
                          <a:latin typeface="+mn-lt"/>
                          <a:ea typeface="+mn-ea"/>
                          <a:cs typeface="+mn-cs"/>
                        </a:rPr>
                        <a:t>0.897</a:t>
                      </a:r>
                      <a:endParaRPr lang="en-US" sz="1200" dirty="0"/>
                    </a:p>
                  </a:txBody>
                  <a:tcPr marL="78921" marR="78921"/>
                </a:tc>
                <a:tc>
                  <a:txBody>
                    <a:bodyPr/>
                    <a:lstStyle/>
                    <a:p>
                      <a:pPr algn="ctr"/>
                      <a:r>
                        <a:rPr lang="en-CA" sz="1200" b="0" i="0" u="none" strike="noStrike" kern="1200" baseline="0" dirty="0" smtClean="0">
                          <a:solidFill>
                            <a:schemeClr val="dk1"/>
                          </a:solidFill>
                          <a:latin typeface="+mn-lt"/>
                          <a:ea typeface="+mn-ea"/>
                          <a:cs typeface="+mn-cs"/>
                        </a:rPr>
                        <a:t>0.718</a:t>
                      </a:r>
                      <a:endParaRPr lang="en-US" sz="1200" dirty="0"/>
                    </a:p>
                  </a:txBody>
                  <a:tcPr marL="78921" marR="78921"/>
                </a:tc>
                <a:tc>
                  <a:txBody>
                    <a:bodyPr/>
                    <a:lstStyle/>
                    <a:p>
                      <a:pPr algn="ctr"/>
                      <a:r>
                        <a:rPr lang="en-CA" sz="1200" b="0" i="0" u="none" strike="noStrike" kern="1200" baseline="0" dirty="0" smtClean="0">
                          <a:solidFill>
                            <a:schemeClr val="dk1"/>
                          </a:solidFill>
                          <a:latin typeface="+mn-lt"/>
                          <a:ea typeface="+mn-ea"/>
                          <a:cs typeface="+mn-cs"/>
                        </a:rPr>
                        <a:t>0.798</a:t>
                      </a:r>
                      <a:endParaRPr lang="en-US" sz="1200" dirty="0"/>
                    </a:p>
                  </a:txBody>
                  <a:tcPr marL="78921" marR="78921"/>
                </a:tc>
              </a:tr>
              <a:tr h="370840">
                <a:tc>
                  <a:txBody>
                    <a:bodyPr/>
                    <a:lstStyle/>
                    <a:p>
                      <a:r>
                        <a:rPr lang="en-US" sz="1200" dirty="0" smtClean="0"/>
                        <a:t>HMM-DP</a:t>
                      </a:r>
                      <a:r>
                        <a:rPr lang="en-US" sz="1200" baseline="0" dirty="0" smtClean="0"/>
                        <a:t> for challenge</a:t>
                      </a:r>
                      <a:endParaRPr lang="en-US" sz="1200" dirty="0">
                        <a:solidFill>
                          <a:srgbClr val="FF0000"/>
                        </a:solidFill>
                      </a:endParaRPr>
                    </a:p>
                  </a:txBody>
                  <a:tcPr marL="78921" marR="78921"/>
                </a:tc>
                <a:tc>
                  <a:txBody>
                    <a:bodyPr/>
                    <a:lstStyle/>
                    <a:p>
                      <a:pPr algn="ctr"/>
                      <a:r>
                        <a:rPr lang="en-CA" sz="1200" b="0" i="0" u="none" strike="noStrike" kern="1200" baseline="0" dirty="0" smtClean="0">
                          <a:solidFill>
                            <a:schemeClr val="dk1"/>
                          </a:solidFill>
                          <a:latin typeface="+mn-lt"/>
                          <a:ea typeface="+mn-ea"/>
                          <a:cs typeface="+mn-cs"/>
                        </a:rPr>
                        <a:t>0.855</a:t>
                      </a:r>
                      <a:endParaRPr lang="en-US" sz="1200" dirty="0">
                        <a:solidFill>
                          <a:srgbClr val="FF0000"/>
                        </a:solidFill>
                      </a:endParaRPr>
                    </a:p>
                  </a:txBody>
                  <a:tcPr marL="78921" marR="78921"/>
                </a:tc>
                <a:tc>
                  <a:txBody>
                    <a:bodyPr/>
                    <a:lstStyle/>
                    <a:p>
                      <a:pPr algn="ctr"/>
                      <a:r>
                        <a:rPr lang="en-CA" sz="1200" b="0" i="0" u="none" strike="noStrike" kern="1200" baseline="0" dirty="0" smtClean="0">
                          <a:solidFill>
                            <a:schemeClr val="dk1"/>
                          </a:solidFill>
                          <a:latin typeface="+mn-lt"/>
                          <a:ea typeface="+mn-ea"/>
                          <a:cs typeface="+mn-cs"/>
                        </a:rPr>
                        <a:t>0.803</a:t>
                      </a:r>
                      <a:endParaRPr lang="en-US" sz="1200" dirty="0">
                        <a:solidFill>
                          <a:srgbClr val="FF0000"/>
                        </a:solidFill>
                      </a:endParaRPr>
                    </a:p>
                  </a:txBody>
                  <a:tcPr marL="78921" marR="7892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200" b="0" i="0" u="none" strike="noStrike" kern="1200" baseline="0" dirty="0" smtClean="0">
                          <a:solidFill>
                            <a:schemeClr val="dk1"/>
                          </a:solidFill>
                          <a:latin typeface="+mn-lt"/>
                          <a:ea typeface="+mn-ea"/>
                          <a:cs typeface="+mn-cs"/>
                        </a:rPr>
                        <a:t>0.828</a:t>
                      </a:r>
                      <a:endParaRPr lang="en-US" sz="1200" dirty="0" smtClean="0">
                        <a:solidFill>
                          <a:srgbClr val="FF0000"/>
                        </a:solidFill>
                      </a:endParaRPr>
                    </a:p>
                  </a:txBody>
                  <a:tcPr marL="78921" marR="78921"/>
                </a:tc>
              </a:tr>
              <a:tr h="370840">
                <a:tc>
                  <a:txBody>
                    <a:bodyPr/>
                    <a:lstStyle/>
                    <a:p>
                      <a:r>
                        <a:rPr lang="en-US" sz="1200" dirty="0" smtClean="0"/>
                        <a:t>HMM-DP</a:t>
                      </a:r>
                      <a:r>
                        <a:rPr lang="en-US" sz="1200" baseline="0" dirty="0" smtClean="0"/>
                        <a:t> Improved</a:t>
                      </a:r>
                      <a:endParaRPr lang="en-US" sz="1200" dirty="0"/>
                    </a:p>
                  </a:txBody>
                  <a:tcPr marL="78921" marR="78921"/>
                </a:tc>
                <a:tc>
                  <a:txBody>
                    <a:bodyPr/>
                    <a:lstStyle/>
                    <a:p>
                      <a:pPr algn="ctr"/>
                      <a:r>
                        <a:rPr lang="en-US" sz="1200" u="none" strike="noStrike" kern="1200" baseline="0" dirty="0" smtClean="0"/>
                        <a:t>0.951</a:t>
                      </a:r>
                      <a:endParaRPr lang="en-US" sz="1200" dirty="0"/>
                    </a:p>
                  </a:txBody>
                  <a:tcPr marL="78921" marR="78921"/>
                </a:tc>
                <a:tc>
                  <a:txBody>
                    <a:bodyPr/>
                    <a:lstStyle/>
                    <a:p>
                      <a:pPr algn="ctr"/>
                      <a:r>
                        <a:rPr lang="en-US" sz="1200" u="none" strike="noStrike" kern="1200" baseline="0" dirty="0" smtClean="0"/>
                        <a:t>0.871</a:t>
                      </a:r>
                      <a:endParaRPr lang="en-US" sz="1200" dirty="0"/>
                    </a:p>
                  </a:txBody>
                  <a:tcPr marL="78921" marR="7892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baseline="0" dirty="0" smtClean="0"/>
                        <a:t>0.909</a:t>
                      </a:r>
                      <a:endParaRPr lang="en-US" sz="1200" dirty="0" smtClean="0"/>
                    </a:p>
                  </a:txBody>
                  <a:tcPr marL="78921" marR="78921"/>
                </a:tc>
              </a:tr>
            </a:tbl>
          </a:graphicData>
        </a:graphic>
      </p:graphicFrame>
    </p:spTree>
    <p:extLst>
      <p:ext uri="{BB962C8B-B14F-4D97-AF65-F5344CB8AC3E}">
        <p14:creationId xmlns:p14="http://schemas.microsoft.com/office/powerpoint/2010/main" val="1310603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Alignment</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7030" y="1271695"/>
                <a:ext cx="8197170" cy="2889616"/>
              </a:xfrm>
            </p:spPr>
            <p:txBody>
              <a:bodyPr/>
              <a:lstStyle/>
              <a:p>
                <a:r>
                  <a:rPr lang="en-CA" sz="1600" dirty="0" smtClean="0"/>
                  <a:t>Observation:</a:t>
                </a:r>
              </a:p>
              <a:p>
                <a:pPr lvl="1"/>
                <a:r>
                  <a:rPr lang="en-CA" sz="1400" dirty="0" smtClean="0"/>
                  <a:t>The different occurrence of the same word is assigned to different tags</a:t>
                </a:r>
              </a:p>
              <a:p>
                <a:pPr lvl="2"/>
                <a:r>
                  <a:rPr lang="en-CA" sz="1000" dirty="0" smtClean="0"/>
                  <a:t>HMM-DP is good for some context but not all</a:t>
                </a:r>
              </a:p>
              <a:p>
                <a:pPr lvl="1"/>
                <a:r>
                  <a:rPr lang="en-CA" sz="1400" dirty="0" smtClean="0"/>
                  <a:t>Repetitive information across several documents of one patient</a:t>
                </a:r>
              </a:p>
              <a:p>
                <a:pPr lvl="1"/>
                <a:r>
                  <a:rPr lang="en-CA" sz="1400" dirty="0" smtClean="0"/>
                  <a:t>If a word in one </a:t>
                </a:r>
                <a:r>
                  <a:rPr lang="en-CA" sz="1400" dirty="0"/>
                  <a:t>occurrence </a:t>
                </a:r>
                <a:r>
                  <a:rPr lang="en-CA" sz="1400" dirty="0" smtClean="0"/>
                  <a:t>is an identifier, the other occurrences are most likely to be identifiers too</a:t>
                </a:r>
              </a:p>
              <a:p>
                <a:r>
                  <a:rPr lang="en-CA" sz="1600" dirty="0" smtClean="0"/>
                  <a:t>Skip Chain CRF to enforce alignment:</a:t>
                </a:r>
              </a:p>
              <a:p>
                <a:pPr lvl="1"/>
                <a:r>
                  <a:rPr lang="en-CA" sz="1400" dirty="0" smtClean="0"/>
                  <a:t>Apply to the words that have 1) multiple occurrences, 2) at least one occurrence is assigned as an identifier,  and 3) all occurrences are not the same</a:t>
                </a:r>
              </a:p>
              <a:p>
                <a:pPr lvl="1"/>
                <a:r>
                  <a:rPr lang="en-CA" sz="1400" dirty="0" smtClean="0"/>
                  <a:t>Connections between every pairs of tags</a:t>
                </a:r>
              </a:p>
              <a:p>
                <a:pPr lvl="1"/>
                <a:r>
                  <a:rPr lang="en-CA" sz="1400" dirty="0" smtClean="0"/>
                  <a:t>Use tag assignment </a:t>
                </a:r>
                <a14:m>
                  <m:oMath xmlns:m="http://schemas.openxmlformats.org/officeDocument/2006/math">
                    <m:sSub>
                      <m:sSubPr>
                        <m:ctrlPr>
                          <a:rPr lang="en-CA" sz="1400" i="1">
                            <a:latin typeface="Cambria Math" panose="02040503050406030204" pitchFamily="18" charset="0"/>
                          </a:rPr>
                        </m:ctrlPr>
                      </m:sSubPr>
                      <m:e>
                        <m:acc>
                          <m:accPr>
                            <m:chr m:val="̂"/>
                            <m:ctrlPr>
                              <a:rPr lang="en-CA" sz="1400" i="1">
                                <a:latin typeface="Cambria Math" panose="02040503050406030204" pitchFamily="18" charset="0"/>
                              </a:rPr>
                            </m:ctrlPr>
                          </m:accPr>
                          <m:e>
                            <m:r>
                              <a:rPr lang="en-CA" sz="1400" i="1">
                                <a:latin typeface="Cambria Math" panose="02040503050406030204" pitchFamily="18" charset="0"/>
                              </a:rPr>
                              <m:t>𝑠</m:t>
                            </m:r>
                          </m:e>
                        </m:acc>
                      </m:e>
                      <m:sub>
                        <m:r>
                          <a:rPr lang="en-CA" sz="1400" i="1">
                            <a:latin typeface="Cambria Math" panose="02040503050406030204" pitchFamily="18" charset="0"/>
                          </a:rPr>
                          <m:t>𝑖</m:t>
                        </m:r>
                      </m:sub>
                    </m:sSub>
                  </m:oMath>
                </a14:m>
                <a:r>
                  <a:rPr lang="en-CA" sz="1400" dirty="0" smtClean="0"/>
                  <a:t> from HMM-DP</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7030" y="1271695"/>
                <a:ext cx="8197170" cy="2889616"/>
              </a:xfrm>
              <a:blipFill rotWithShape="0">
                <a:blip r:embed="rId2"/>
                <a:stretch>
                  <a:fillRect l="-297" t="-633"/>
                </a:stretch>
              </a:blipFill>
            </p:spPr>
            <p:txBody>
              <a:bodyPr/>
              <a:lstStyle/>
              <a:p>
                <a:r>
                  <a:rPr lang="en-US">
                    <a:noFill/>
                  </a:rPr>
                  <a:t> </a:t>
                </a:r>
              </a:p>
            </p:txBody>
          </p:sp>
        </mc:Fallback>
      </mc:AlternateContent>
      <p:grpSp>
        <p:nvGrpSpPr>
          <p:cNvPr id="174" name="Group 173"/>
          <p:cNvGrpSpPr/>
          <p:nvPr/>
        </p:nvGrpSpPr>
        <p:grpSpPr>
          <a:xfrm>
            <a:off x="1355513" y="4482545"/>
            <a:ext cx="5216947" cy="1658003"/>
            <a:chOff x="1354228" y="4210052"/>
            <a:chExt cx="5216947" cy="1658003"/>
          </a:xfrm>
        </p:grpSpPr>
        <p:sp>
          <p:nvSpPr>
            <p:cNvPr id="5" name="Oval 4"/>
            <p:cNvSpPr/>
            <p:nvPr/>
          </p:nvSpPr>
          <p:spPr>
            <a:xfrm>
              <a:off x="1354228" y="4971144"/>
              <a:ext cx="374400" cy="37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baseline="-25000" dirty="0"/>
            </a:p>
          </p:txBody>
        </p:sp>
        <p:sp>
          <p:nvSpPr>
            <p:cNvPr id="55" name="Oval 54"/>
            <p:cNvSpPr/>
            <p:nvPr/>
          </p:nvSpPr>
          <p:spPr>
            <a:xfrm>
              <a:off x="6196775" y="4971144"/>
              <a:ext cx="374400" cy="37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baseline="-25000" dirty="0"/>
            </a:p>
          </p:txBody>
        </p:sp>
        <p:sp>
          <p:nvSpPr>
            <p:cNvPr id="4" name="Oval 3"/>
            <p:cNvSpPr/>
            <p:nvPr/>
          </p:nvSpPr>
          <p:spPr>
            <a:xfrm>
              <a:off x="1879600" y="4216401"/>
              <a:ext cx="554400" cy="55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baseline="-25000" dirty="0">
                <a:solidFill>
                  <a:schemeClr val="tx1"/>
                </a:solidFill>
              </a:endParaRPr>
            </a:p>
          </p:txBody>
        </p:sp>
        <p:sp>
          <p:nvSpPr>
            <p:cNvPr id="6" name="Oval 5"/>
            <p:cNvSpPr/>
            <p:nvPr/>
          </p:nvSpPr>
          <p:spPr>
            <a:xfrm>
              <a:off x="1970314" y="4971144"/>
              <a:ext cx="374400" cy="37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baseline="-25000" dirty="0"/>
            </a:p>
          </p:txBody>
        </p:sp>
        <p:sp>
          <p:nvSpPr>
            <p:cNvPr id="7" name="Oval 6"/>
            <p:cNvSpPr/>
            <p:nvPr/>
          </p:nvSpPr>
          <p:spPr>
            <a:xfrm>
              <a:off x="2579146" y="4971144"/>
              <a:ext cx="374400" cy="37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baseline="-25000" dirty="0"/>
            </a:p>
          </p:txBody>
        </p:sp>
        <p:cxnSp>
          <p:nvCxnSpPr>
            <p:cNvPr id="9" name="Elbow Connector 8"/>
            <p:cNvCxnSpPr>
              <a:stCxn id="4" idx="4"/>
              <a:endCxn id="5" idx="0"/>
            </p:cNvCxnSpPr>
            <p:nvPr/>
          </p:nvCxnSpPr>
          <p:spPr>
            <a:xfrm flipH="1">
              <a:off x="1541428" y="4770801"/>
              <a:ext cx="615372" cy="200343"/>
            </a:xfrm>
            <a:prstGeom prst="straightConnector1">
              <a:avLst/>
            </a:prstGeom>
            <a:ln w="25400"/>
          </p:spPr>
          <p:style>
            <a:lnRef idx="1">
              <a:schemeClr val="accent1"/>
            </a:lnRef>
            <a:fillRef idx="0">
              <a:schemeClr val="accent1"/>
            </a:fillRef>
            <a:effectRef idx="0">
              <a:schemeClr val="accent1"/>
            </a:effectRef>
            <a:fontRef idx="minor">
              <a:schemeClr val="tx1"/>
            </a:fontRef>
          </p:style>
        </p:cxnSp>
        <p:cxnSp>
          <p:nvCxnSpPr>
            <p:cNvPr id="10" name="Elbow Connector 8"/>
            <p:cNvCxnSpPr>
              <a:stCxn id="4" idx="4"/>
              <a:endCxn id="6" idx="0"/>
            </p:cNvCxnSpPr>
            <p:nvPr/>
          </p:nvCxnSpPr>
          <p:spPr>
            <a:xfrm>
              <a:off x="2156800" y="4770801"/>
              <a:ext cx="714" cy="200343"/>
            </a:xfrm>
            <a:prstGeom prst="straightConnector1">
              <a:avLst/>
            </a:prstGeom>
            <a:ln w="25400"/>
          </p:spPr>
          <p:style>
            <a:lnRef idx="1">
              <a:schemeClr val="accent1"/>
            </a:lnRef>
            <a:fillRef idx="0">
              <a:schemeClr val="accent1"/>
            </a:fillRef>
            <a:effectRef idx="0">
              <a:schemeClr val="accent1"/>
            </a:effectRef>
            <a:fontRef idx="minor">
              <a:schemeClr val="tx1"/>
            </a:fontRef>
          </p:style>
        </p:cxnSp>
        <p:cxnSp>
          <p:nvCxnSpPr>
            <p:cNvPr id="13" name="Elbow Connector 8"/>
            <p:cNvCxnSpPr>
              <a:stCxn id="4" idx="4"/>
              <a:endCxn id="7" idx="0"/>
            </p:cNvCxnSpPr>
            <p:nvPr/>
          </p:nvCxnSpPr>
          <p:spPr>
            <a:xfrm>
              <a:off x="2156800" y="4770801"/>
              <a:ext cx="609546" cy="200343"/>
            </a:xfrm>
            <a:prstGeom prst="straightConnector1">
              <a:avLst/>
            </a:prstGeom>
            <a:ln w="2540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3700871" y="4216401"/>
              <a:ext cx="554400" cy="55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baseline="-25000" dirty="0">
                <a:solidFill>
                  <a:schemeClr val="tx1"/>
                </a:solidFill>
              </a:endParaRPr>
            </a:p>
          </p:txBody>
        </p:sp>
        <p:sp>
          <p:nvSpPr>
            <p:cNvPr id="46" name="Oval 45"/>
            <p:cNvSpPr/>
            <p:nvPr/>
          </p:nvSpPr>
          <p:spPr>
            <a:xfrm>
              <a:off x="3168245" y="4971144"/>
              <a:ext cx="374400" cy="37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baseline="-25000" dirty="0"/>
            </a:p>
          </p:txBody>
        </p:sp>
        <p:sp>
          <p:nvSpPr>
            <p:cNvPr id="47" name="Oval 46"/>
            <p:cNvSpPr/>
            <p:nvPr/>
          </p:nvSpPr>
          <p:spPr>
            <a:xfrm>
              <a:off x="3784331" y="4971144"/>
              <a:ext cx="374400" cy="37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baseline="-25000" dirty="0"/>
            </a:p>
          </p:txBody>
        </p:sp>
        <p:sp>
          <p:nvSpPr>
            <p:cNvPr id="48" name="Oval 47"/>
            <p:cNvSpPr/>
            <p:nvPr/>
          </p:nvSpPr>
          <p:spPr>
            <a:xfrm>
              <a:off x="4400417" y="4971144"/>
              <a:ext cx="374400" cy="37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baseline="-25000" dirty="0"/>
            </a:p>
          </p:txBody>
        </p:sp>
        <p:cxnSp>
          <p:nvCxnSpPr>
            <p:cNvPr id="49" name="Elbow Connector 8"/>
            <p:cNvCxnSpPr>
              <a:stCxn id="45" idx="4"/>
              <a:endCxn id="46" idx="0"/>
            </p:cNvCxnSpPr>
            <p:nvPr/>
          </p:nvCxnSpPr>
          <p:spPr>
            <a:xfrm flipH="1">
              <a:off x="3355445" y="4770801"/>
              <a:ext cx="622626" cy="200343"/>
            </a:xfrm>
            <a:prstGeom prst="straightConnector1">
              <a:avLst/>
            </a:prstGeom>
            <a:ln w="25400"/>
          </p:spPr>
          <p:style>
            <a:lnRef idx="1">
              <a:schemeClr val="accent1"/>
            </a:lnRef>
            <a:fillRef idx="0">
              <a:schemeClr val="accent1"/>
            </a:fillRef>
            <a:effectRef idx="0">
              <a:schemeClr val="accent1"/>
            </a:effectRef>
            <a:fontRef idx="minor">
              <a:schemeClr val="tx1"/>
            </a:fontRef>
          </p:style>
        </p:cxnSp>
        <p:cxnSp>
          <p:nvCxnSpPr>
            <p:cNvPr id="50" name="Elbow Connector 8"/>
            <p:cNvCxnSpPr>
              <a:stCxn id="45" idx="4"/>
              <a:endCxn id="47" idx="0"/>
            </p:cNvCxnSpPr>
            <p:nvPr/>
          </p:nvCxnSpPr>
          <p:spPr>
            <a:xfrm flipH="1">
              <a:off x="3971531" y="4770801"/>
              <a:ext cx="6540" cy="200343"/>
            </a:xfrm>
            <a:prstGeom prst="straightConnector1">
              <a:avLst/>
            </a:prstGeom>
            <a:ln w="25400"/>
          </p:spPr>
          <p:style>
            <a:lnRef idx="1">
              <a:schemeClr val="accent1"/>
            </a:lnRef>
            <a:fillRef idx="0">
              <a:schemeClr val="accent1"/>
            </a:fillRef>
            <a:effectRef idx="0">
              <a:schemeClr val="accent1"/>
            </a:effectRef>
            <a:fontRef idx="minor">
              <a:schemeClr val="tx1"/>
            </a:fontRef>
          </p:style>
        </p:cxnSp>
        <p:cxnSp>
          <p:nvCxnSpPr>
            <p:cNvPr id="51" name="Elbow Connector 8"/>
            <p:cNvCxnSpPr>
              <a:stCxn id="45" idx="4"/>
              <a:endCxn id="48" idx="0"/>
            </p:cNvCxnSpPr>
            <p:nvPr/>
          </p:nvCxnSpPr>
          <p:spPr>
            <a:xfrm>
              <a:off x="3978071" y="4770801"/>
              <a:ext cx="609546" cy="200343"/>
            </a:xfrm>
            <a:prstGeom prst="straightConnector1">
              <a:avLst/>
            </a:prstGeom>
            <a:ln w="25400"/>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497229" y="4216401"/>
              <a:ext cx="554400" cy="55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baseline="-25000" dirty="0">
                <a:solidFill>
                  <a:schemeClr val="tx1"/>
                </a:solidFill>
              </a:endParaRPr>
            </a:p>
          </p:txBody>
        </p:sp>
        <p:sp>
          <p:nvSpPr>
            <p:cNvPr id="53" name="Oval 52"/>
            <p:cNvSpPr/>
            <p:nvPr/>
          </p:nvSpPr>
          <p:spPr>
            <a:xfrm>
              <a:off x="4964603" y="4971144"/>
              <a:ext cx="374400" cy="37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baseline="-25000" dirty="0"/>
            </a:p>
          </p:txBody>
        </p:sp>
        <p:sp>
          <p:nvSpPr>
            <p:cNvPr id="54" name="Oval 53"/>
            <p:cNvSpPr/>
            <p:nvPr/>
          </p:nvSpPr>
          <p:spPr>
            <a:xfrm>
              <a:off x="5580689" y="4971144"/>
              <a:ext cx="374400" cy="37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baseline="-25000" dirty="0"/>
            </a:p>
          </p:txBody>
        </p:sp>
        <p:cxnSp>
          <p:nvCxnSpPr>
            <p:cNvPr id="56" name="Elbow Connector 8"/>
            <p:cNvCxnSpPr>
              <a:stCxn id="52" idx="4"/>
              <a:endCxn id="53" idx="0"/>
            </p:cNvCxnSpPr>
            <p:nvPr/>
          </p:nvCxnSpPr>
          <p:spPr>
            <a:xfrm flipH="1">
              <a:off x="5151803" y="4770801"/>
              <a:ext cx="622626" cy="200343"/>
            </a:xfrm>
            <a:prstGeom prst="straightConnector1">
              <a:avLst/>
            </a:prstGeom>
            <a:ln w="25400"/>
          </p:spPr>
          <p:style>
            <a:lnRef idx="1">
              <a:schemeClr val="accent1"/>
            </a:lnRef>
            <a:fillRef idx="0">
              <a:schemeClr val="accent1"/>
            </a:fillRef>
            <a:effectRef idx="0">
              <a:schemeClr val="accent1"/>
            </a:effectRef>
            <a:fontRef idx="minor">
              <a:schemeClr val="tx1"/>
            </a:fontRef>
          </p:style>
        </p:cxnSp>
        <p:cxnSp>
          <p:nvCxnSpPr>
            <p:cNvPr id="57" name="Elbow Connector 8"/>
            <p:cNvCxnSpPr>
              <a:stCxn id="52" idx="4"/>
              <a:endCxn id="54" idx="0"/>
            </p:cNvCxnSpPr>
            <p:nvPr/>
          </p:nvCxnSpPr>
          <p:spPr>
            <a:xfrm flipH="1">
              <a:off x="5767889" y="4770801"/>
              <a:ext cx="6540" cy="200343"/>
            </a:xfrm>
            <a:prstGeom prst="straightConnector1">
              <a:avLst/>
            </a:prstGeom>
            <a:ln w="25400"/>
          </p:spPr>
          <p:style>
            <a:lnRef idx="1">
              <a:schemeClr val="accent1"/>
            </a:lnRef>
            <a:fillRef idx="0">
              <a:schemeClr val="accent1"/>
            </a:fillRef>
            <a:effectRef idx="0">
              <a:schemeClr val="accent1"/>
            </a:effectRef>
            <a:fontRef idx="minor">
              <a:schemeClr val="tx1"/>
            </a:fontRef>
          </p:style>
        </p:cxnSp>
        <p:cxnSp>
          <p:nvCxnSpPr>
            <p:cNvPr id="58" name="Elbow Connector 8"/>
            <p:cNvCxnSpPr>
              <a:stCxn id="52" idx="4"/>
              <a:endCxn id="55" idx="0"/>
            </p:cNvCxnSpPr>
            <p:nvPr/>
          </p:nvCxnSpPr>
          <p:spPr>
            <a:xfrm>
              <a:off x="5774429" y="4770801"/>
              <a:ext cx="609546" cy="200343"/>
            </a:xfrm>
            <a:prstGeom prst="straightConnector1">
              <a:avLst/>
            </a:prstGeom>
            <a:ln w="25400"/>
          </p:spPr>
          <p:style>
            <a:lnRef idx="1">
              <a:schemeClr val="accent1"/>
            </a:lnRef>
            <a:fillRef idx="0">
              <a:schemeClr val="accent1"/>
            </a:fillRef>
            <a:effectRef idx="0">
              <a:schemeClr val="accent1"/>
            </a:effectRef>
            <a:fontRef idx="minor">
              <a:schemeClr val="tx1"/>
            </a:fontRef>
          </p:style>
        </p:cxnSp>
        <p:cxnSp>
          <p:nvCxnSpPr>
            <p:cNvPr id="61" name="Elbow Connector 8"/>
            <p:cNvCxnSpPr>
              <a:stCxn id="4" idx="6"/>
              <a:endCxn id="45" idx="2"/>
            </p:cNvCxnSpPr>
            <p:nvPr/>
          </p:nvCxnSpPr>
          <p:spPr>
            <a:xfrm>
              <a:off x="2434000" y="4493601"/>
              <a:ext cx="1266871" cy="0"/>
            </a:xfrm>
            <a:prstGeom prst="straightConnector1">
              <a:avLst/>
            </a:prstGeom>
            <a:ln w="25400"/>
          </p:spPr>
          <p:style>
            <a:lnRef idx="1">
              <a:schemeClr val="accent1"/>
            </a:lnRef>
            <a:fillRef idx="0">
              <a:schemeClr val="accent1"/>
            </a:fillRef>
            <a:effectRef idx="0">
              <a:schemeClr val="accent1"/>
            </a:effectRef>
            <a:fontRef idx="minor">
              <a:schemeClr val="tx1"/>
            </a:fontRef>
          </p:style>
        </p:cxnSp>
        <p:cxnSp>
          <p:nvCxnSpPr>
            <p:cNvPr id="64" name="Elbow Connector 8"/>
            <p:cNvCxnSpPr>
              <a:stCxn id="4" idx="0"/>
              <a:endCxn id="52" idx="0"/>
            </p:cNvCxnSpPr>
            <p:nvPr/>
          </p:nvCxnSpPr>
          <p:spPr>
            <a:xfrm rot="5400000" flipH="1" flipV="1">
              <a:off x="3965614" y="2407587"/>
              <a:ext cx="12700" cy="3617629"/>
            </a:xfrm>
            <a:prstGeom prst="bentConnector3">
              <a:avLst>
                <a:gd name="adj1" fmla="val 1800000"/>
              </a:avLst>
            </a:prstGeom>
            <a:ln w="25400"/>
          </p:spPr>
          <p:style>
            <a:lnRef idx="1">
              <a:schemeClr val="accent1"/>
            </a:lnRef>
            <a:fillRef idx="0">
              <a:schemeClr val="accent1"/>
            </a:fillRef>
            <a:effectRef idx="0">
              <a:schemeClr val="accent1"/>
            </a:effectRef>
            <a:fontRef idx="minor">
              <a:schemeClr val="tx1"/>
            </a:fontRef>
          </p:style>
        </p:cxnSp>
        <p:cxnSp>
          <p:nvCxnSpPr>
            <p:cNvPr id="72" name="Elbow Connector 8"/>
            <p:cNvCxnSpPr>
              <a:stCxn id="45" idx="6"/>
              <a:endCxn id="52" idx="2"/>
            </p:cNvCxnSpPr>
            <p:nvPr/>
          </p:nvCxnSpPr>
          <p:spPr>
            <a:xfrm>
              <a:off x="4255271" y="4493601"/>
              <a:ext cx="1241958" cy="0"/>
            </a:xfrm>
            <a:prstGeom prst="straightConnector1">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TextBox 75"/>
                <p:cNvSpPr txBox="1"/>
                <p:nvPr/>
              </p:nvSpPr>
              <p:spPr>
                <a:xfrm>
                  <a:off x="1411632" y="5067523"/>
                  <a:ext cx="281616"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1100" b="0" i="1" smtClean="0">
                                <a:latin typeface="Cambria Math" panose="02040503050406030204" pitchFamily="18" charset="0"/>
                              </a:rPr>
                            </m:ctrlPr>
                          </m:sSubPr>
                          <m:e>
                            <m:acc>
                              <m:accPr>
                                <m:chr m:val="̂"/>
                                <m:ctrlPr>
                                  <a:rPr lang="en-CA" sz="1100" b="0" i="1" smtClean="0">
                                    <a:latin typeface="Cambria Math" panose="02040503050406030204" pitchFamily="18" charset="0"/>
                                  </a:rPr>
                                </m:ctrlPr>
                              </m:accPr>
                              <m:e>
                                <m:r>
                                  <a:rPr lang="en-CA" sz="1100" i="1">
                                    <a:latin typeface="Cambria Math" panose="02040503050406030204" pitchFamily="18" charset="0"/>
                                  </a:rPr>
                                  <m:t>𝑠</m:t>
                                </m:r>
                              </m:e>
                            </m:acc>
                          </m:e>
                          <m:sub>
                            <m:r>
                              <a:rPr lang="en-CA" sz="1100" b="0" i="1" smtClean="0">
                                <a:latin typeface="Cambria Math" panose="02040503050406030204" pitchFamily="18" charset="0"/>
                              </a:rPr>
                              <m:t>𝑖</m:t>
                            </m:r>
                            <m:r>
                              <a:rPr lang="en-CA" sz="1100" b="0" i="1" smtClean="0">
                                <a:latin typeface="Cambria Math" panose="02040503050406030204" pitchFamily="18" charset="0"/>
                              </a:rPr>
                              <m:t>−2</m:t>
                            </m:r>
                          </m:sub>
                        </m:sSub>
                      </m:oMath>
                    </m:oMathPara>
                  </a14:m>
                  <a:endParaRPr lang="en-CA" dirty="0"/>
                </a:p>
              </p:txBody>
            </p:sp>
          </mc:Choice>
          <mc:Fallback xmlns="">
            <p:sp>
              <p:nvSpPr>
                <p:cNvPr id="76" name="TextBox 75"/>
                <p:cNvSpPr txBox="1">
                  <a:spLocks noRot="1" noChangeAspect="1" noMove="1" noResize="1" noEditPoints="1" noAdjustHandles="1" noChangeArrowheads="1" noChangeShapeType="1" noTextEdit="1"/>
                </p:cNvSpPr>
                <p:nvPr/>
              </p:nvSpPr>
              <p:spPr>
                <a:xfrm>
                  <a:off x="1411632" y="5067523"/>
                  <a:ext cx="281616" cy="169277"/>
                </a:xfrm>
                <a:prstGeom prst="rect">
                  <a:avLst/>
                </a:prstGeom>
                <a:blipFill rotWithShape="0">
                  <a:blip r:embed="rId3"/>
                  <a:stretch>
                    <a:fillRect l="-6522" t="-14286" r="-4348" b="-2142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2093357" y="5067523"/>
                  <a:ext cx="146963"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1100" b="0" i="1" smtClean="0">
                                <a:latin typeface="Cambria Math" panose="02040503050406030204" pitchFamily="18" charset="0"/>
                              </a:rPr>
                            </m:ctrlPr>
                          </m:sSubPr>
                          <m:e>
                            <m:acc>
                              <m:accPr>
                                <m:chr m:val="̂"/>
                                <m:ctrlPr>
                                  <a:rPr lang="en-CA" sz="1100" b="0" i="1" smtClean="0">
                                    <a:latin typeface="Cambria Math" panose="02040503050406030204" pitchFamily="18" charset="0"/>
                                  </a:rPr>
                                </m:ctrlPr>
                              </m:accPr>
                              <m:e>
                                <m:r>
                                  <a:rPr lang="en-CA" sz="1100" b="0" i="1" smtClean="0">
                                    <a:latin typeface="Cambria Math" panose="02040503050406030204" pitchFamily="18" charset="0"/>
                                  </a:rPr>
                                  <m:t>𝑠</m:t>
                                </m:r>
                              </m:e>
                            </m:acc>
                          </m:e>
                          <m:sub>
                            <m:r>
                              <a:rPr lang="en-CA" sz="1100" b="0" i="1" smtClean="0">
                                <a:latin typeface="Cambria Math" panose="02040503050406030204" pitchFamily="18" charset="0"/>
                              </a:rPr>
                              <m:t>𝑖</m:t>
                            </m:r>
                          </m:sub>
                        </m:sSub>
                      </m:oMath>
                    </m:oMathPara>
                  </a14:m>
                  <a:endParaRPr lang="en-CA" dirty="0"/>
                </a:p>
              </p:txBody>
            </p:sp>
          </mc:Choice>
          <mc:Fallback xmlns="">
            <p:sp>
              <p:nvSpPr>
                <p:cNvPr id="77" name="TextBox 76"/>
                <p:cNvSpPr txBox="1">
                  <a:spLocks noRot="1" noChangeAspect="1" noMove="1" noResize="1" noEditPoints="1" noAdjustHandles="1" noChangeArrowheads="1" noChangeShapeType="1" noTextEdit="1"/>
                </p:cNvSpPr>
                <p:nvPr/>
              </p:nvSpPr>
              <p:spPr>
                <a:xfrm>
                  <a:off x="2093357" y="5067523"/>
                  <a:ext cx="146963" cy="169277"/>
                </a:xfrm>
                <a:prstGeom prst="rect">
                  <a:avLst/>
                </a:prstGeom>
                <a:blipFill rotWithShape="0">
                  <a:blip r:embed="rId4"/>
                  <a:stretch>
                    <a:fillRect l="-12500" t="-14286" r="-83333" b="-2142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2645516" y="5067523"/>
                  <a:ext cx="281616"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1100" b="0" i="1" smtClean="0">
                                <a:latin typeface="Cambria Math" panose="02040503050406030204" pitchFamily="18" charset="0"/>
                              </a:rPr>
                            </m:ctrlPr>
                          </m:sSubPr>
                          <m:e>
                            <m:acc>
                              <m:accPr>
                                <m:chr m:val="̂"/>
                                <m:ctrlPr>
                                  <a:rPr lang="en-CA" sz="1100" b="0" i="1" smtClean="0">
                                    <a:latin typeface="Cambria Math" panose="02040503050406030204" pitchFamily="18" charset="0"/>
                                  </a:rPr>
                                </m:ctrlPr>
                              </m:accPr>
                              <m:e>
                                <m:r>
                                  <a:rPr lang="en-CA" sz="1100" b="0" i="1" smtClean="0">
                                    <a:latin typeface="Cambria Math" panose="02040503050406030204" pitchFamily="18" charset="0"/>
                                  </a:rPr>
                                  <m:t>𝑠</m:t>
                                </m:r>
                              </m:e>
                            </m:acc>
                          </m:e>
                          <m:sub>
                            <m:r>
                              <a:rPr lang="en-CA" sz="1100" b="0" i="1" smtClean="0">
                                <a:latin typeface="Cambria Math" panose="02040503050406030204" pitchFamily="18" charset="0"/>
                              </a:rPr>
                              <m:t>𝑖</m:t>
                            </m:r>
                            <m:r>
                              <a:rPr lang="en-CA" sz="1100" b="0" i="1" smtClean="0">
                                <a:latin typeface="Cambria Math" panose="02040503050406030204" pitchFamily="18" charset="0"/>
                              </a:rPr>
                              <m:t>+2</m:t>
                            </m:r>
                          </m:sub>
                        </m:sSub>
                      </m:oMath>
                    </m:oMathPara>
                  </a14:m>
                  <a:endParaRPr lang="en-CA" dirty="0"/>
                </a:p>
              </p:txBody>
            </p:sp>
          </mc:Choice>
          <mc:Fallback xmlns="">
            <p:sp>
              <p:nvSpPr>
                <p:cNvPr id="82" name="TextBox 81"/>
                <p:cNvSpPr txBox="1">
                  <a:spLocks noRot="1" noChangeAspect="1" noMove="1" noResize="1" noEditPoints="1" noAdjustHandles="1" noChangeArrowheads="1" noChangeShapeType="1" noTextEdit="1"/>
                </p:cNvSpPr>
                <p:nvPr/>
              </p:nvSpPr>
              <p:spPr>
                <a:xfrm>
                  <a:off x="2645516" y="5067523"/>
                  <a:ext cx="281616" cy="169277"/>
                </a:xfrm>
                <a:prstGeom prst="rect">
                  <a:avLst/>
                </a:prstGeom>
                <a:blipFill rotWithShape="0">
                  <a:blip r:embed="rId5"/>
                  <a:stretch>
                    <a:fillRect l="-6522" t="-14286" r="-6522" b="-2142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3214106" y="5067523"/>
                  <a:ext cx="280333" cy="1828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1100" b="0" i="1" smtClean="0">
                                <a:latin typeface="Cambria Math" panose="02040503050406030204" pitchFamily="18" charset="0"/>
                              </a:rPr>
                            </m:ctrlPr>
                          </m:sSubPr>
                          <m:e>
                            <m:acc>
                              <m:accPr>
                                <m:chr m:val="̂"/>
                                <m:ctrlPr>
                                  <a:rPr lang="en-CA" sz="1100" b="0" i="1" smtClean="0">
                                    <a:latin typeface="Cambria Math" panose="02040503050406030204" pitchFamily="18" charset="0"/>
                                  </a:rPr>
                                </m:ctrlPr>
                              </m:accPr>
                              <m:e>
                                <m:r>
                                  <a:rPr lang="en-CA" sz="1100" b="0" i="1" smtClean="0">
                                    <a:latin typeface="Cambria Math" panose="02040503050406030204" pitchFamily="18" charset="0"/>
                                  </a:rPr>
                                  <m:t>𝑠</m:t>
                                </m:r>
                              </m:e>
                            </m:acc>
                          </m:e>
                          <m:sub>
                            <m:r>
                              <a:rPr lang="en-CA" sz="1100" b="0" i="1" smtClean="0">
                                <a:latin typeface="Cambria Math" panose="02040503050406030204" pitchFamily="18" charset="0"/>
                              </a:rPr>
                              <m:t>𝑗</m:t>
                            </m:r>
                            <m:r>
                              <a:rPr lang="en-CA" sz="1100" b="0" i="1" smtClean="0">
                                <a:latin typeface="Cambria Math" panose="02040503050406030204" pitchFamily="18" charset="0"/>
                              </a:rPr>
                              <m:t>−2</m:t>
                            </m:r>
                          </m:sub>
                        </m:sSub>
                      </m:oMath>
                    </m:oMathPara>
                  </a14:m>
                  <a:endParaRPr lang="en-CA" dirty="0"/>
                </a:p>
              </p:txBody>
            </p:sp>
          </mc:Choice>
          <mc:Fallback xmlns="">
            <p:sp>
              <p:nvSpPr>
                <p:cNvPr id="83" name="TextBox 82"/>
                <p:cNvSpPr txBox="1">
                  <a:spLocks noRot="1" noChangeAspect="1" noMove="1" noResize="1" noEditPoints="1" noAdjustHandles="1" noChangeArrowheads="1" noChangeShapeType="1" noTextEdit="1"/>
                </p:cNvSpPr>
                <p:nvPr/>
              </p:nvSpPr>
              <p:spPr>
                <a:xfrm>
                  <a:off x="3214106" y="5067523"/>
                  <a:ext cx="280333" cy="182871"/>
                </a:xfrm>
                <a:prstGeom prst="rect">
                  <a:avLst/>
                </a:prstGeom>
                <a:blipFill rotWithShape="0">
                  <a:blip r:embed="rId6"/>
                  <a:stretch>
                    <a:fillRect l="-6522" t="-13333" r="-6522" b="-266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3907468" y="5067523"/>
                  <a:ext cx="145681" cy="1828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1100" b="0" i="1" smtClean="0">
                                <a:latin typeface="Cambria Math" panose="02040503050406030204" pitchFamily="18" charset="0"/>
                              </a:rPr>
                            </m:ctrlPr>
                          </m:sSubPr>
                          <m:e>
                            <m:acc>
                              <m:accPr>
                                <m:chr m:val="̂"/>
                                <m:ctrlPr>
                                  <a:rPr lang="en-CA" sz="1100" b="0" i="1" smtClean="0">
                                    <a:latin typeface="Cambria Math" panose="02040503050406030204" pitchFamily="18" charset="0"/>
                                  </a:rPr>
                                </m:ctrlPr>
                              </m:accPr>
                              <m:e>
                                <m:r>
                                  <a:rPr lang="en-CA" sz="1100" b="0" i="1" smtClean="0">
                                    <a:latin typeface="Cambria Math" panose="02040503050406030204" pitchFamily="18" charset="0"/>
                                  </a:rPr>
                                  <m:t>𝑠</m:t>
                                </m:r>
                              </m:e>
                            </m:acc>
                          </m:e>
                          <m:sub>
                            <m:r>
                              <a:rPr lang="en-CA" sz="1100" b="0" i="1" smtClean="0">
                                <a:latin typeface="Cambria Math" panose="02040503050406030204" pitchFamily="18" charset="0"/>
                              </a:rPr>
                              <m:t>𝑗</m:t>
                            </m:r>
                          </m:sub>
                        </m:sSub>
                      </m:oMath>
                    </m:oMathPara>
                  </a14:m>
                  <a:endParaRPr lang="en-CA" dirty="0"/>
                </a:p>
              </p:txBody>
            </p:sp>
          </mc:Choice>
          <mc:Fallback xmlns="">
            <p:sp>
              <p:nvSpPr>
                <p:cNvPr id="84" name="TextBox 83"/>
                <p:cNvSpPr txBox="1">
                  <a:spLocks noRot="1" noChangeAspect="1" noMove="1" noResize="1" noEditPoints="1" noAdjustHandles="1" noChangeArrowheads="1" noChangeShapeType="1" noTextEdit="1"/>
                </p:cNvSpPr>
                <p:nvPr/>
              </p:nvSpPr>
              <p:spPr>
                <a:xfrm>
                  <a:off x="3907468" y="5067523"/>
                  <a:ext cx="145681" cy="182871"/>
                </a:xfrm>
                <a:prstGeom prst="rect">
                  <a:avLst/>
                </a:prstGeom>
                <a:blipFill rotWithShape="0">
                  <a:blip r:embed="rId7"/>
                  <a:stretch>
                    <a:fillRect l="-12500" t="-13333" r="-87500" b="-266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4448453" y="5067523"/>
                  <a:ext cx="280333" cy="1828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1100" b="0" i="1" smtClean="0">
                                <a:latin typeface="Cambria Math" panose="02040503050406030204" pitchFamily="18" charset="0"/>
                              </a:rPr>
                            </m:ctrlPr>
                          </m:sSubPr>
                          <m:e>
                            <m:acc>
                              <m:accPr>
                                <m:chr m:val="̂"/>
                                <m:ctrlPr>
                                  <a:rPr lang="en-CA" sz="1100" b="0" i="1" smtClean="0">
                                    <a:latin typeface="Cambria Math" panose="02040503050406030204" pitchFamily="18" charset="0"/>
                                  </a:rPr>
                                </m:ctrlPr>
                              </m:accPr>
                              <m:e>
                                <m:r>
                                  <a:rPr lang="en-CA" sz="1100" i="1">
                                    <a:latin typeface="Cambria Math" panose="02040503050406030204" pitchFamily="18" charset="0"/>
                                  </a:rPr>
                                  <m:t>𝑠</m:t>
                                </m:r>
                              </m:e>
                            </m:acc>
                          </m:e>
                          <m:sub>
                            <m:r>
                              <a:rPr lang="en-CA" sz="1100" b="0" i="1" smtClean="0">
                                <a:latin typeface="Cambria Math" panose="02040503050406030204" pitchFamily="18" charset="0"/>
                              </a:rPr>
                              <m:t>𝑗</m:t>
                            </m:r>
                            <m:r>
                              <a:rPr lang="en-CA" sz="1100" b="0" i="1" smtClean="0">
                                <a:latin typeface="Cambria Math" panose="02040503050406030204" pitchFamily="18" charset="0"/>
                              </a:rPr>
                              <m:t>+2</m:t>
                            </m:r>
                          </m:sub>
                        </m:sSub>
                      </m:oMath>
                    </m:oMathPara>
                  </a14:m>
                  <a:endParaRPr lang="en-CA" dirty="0"/>
                </a:p>
              </p:txBody>
            </p:sp>
          </mc:Choice>
          <mc:Fallback xmlns="">
            <p:sp>
              <p:nvSpPr>
                <p:cNvPr id="85" name="TextBox 84"/>
                <p:cNvSpPr txBox="1">
                  <a:spLocks noRot="1" noChangeAspect="1" noMove="1" noResize="1" noEditPoints="1" noAdjustHandles="1" noChangeArrowheads="1" noChangeShapeType="1" noTextEdit="1"/>
                </p:cNvSpPr>
                <p:nvPr/>
              </p:nvSpPr>
              <p:spPr>
                <a:xfrm>
                  <a:off x="4448453" y="5067523"/>
                  <a:ext cx="280333" cy="182871"/>
                </a:xfrm>
                <a:prstGeom prst="rect">
                  <a:avLst/>
                </a:prstGeom>
                <a:blipFill rotWithShape="0">
                  <a:blip r:embed="rId8"/>
                  <a:stretch>
                    <a:fillRect l="-6522" t="-13333" r="-4348" b="-266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1763759" y="5131761"/>
                  <a:ext cx="158698"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1100" b="0" i="1" smtClean="0">
                            <a:latin typeface="Cambria Math" panose="02040503050406030204" pitchFamily="18" charset="0"/>
                            <a:ea typeface="Cambria Math" panose="02040503050406030204" pitchFamily="18" charset="0"/>
                          </a:rPr>
                          <m:t>⋯</m:t>
                        </m:r>
                      </m:oMath>
                    </m:oMathPara>
                  </a14:m>
                  <a:endParaRPr lang="en-CA" sz="1100" dirty="0"/>
                </a:p>
              </p:txBody>
            </p:sp>
          </mc:Choice>
          <mc:Fallback xmlns="">
            <p:sp>
              <p:nvSpPr>
                <p:cNvPr id="86" name="TextBox 85"/>
                <p:cNvSpPr txBox="1">
                  <a:spLocks noRot="1" noChangeAspect="1" noMove="1" noResize="1" noEditPoints="1" noAdjustHandles="1" noChangeArrowheads="1" noChangeShapeType="1" noTextEdit="1"/>
                </p:cNvSpPr>
                <p:nvPr/>
              </p:nvSpPr>
              <p:spPr>
                <a:xfrm>
                  <a:off x="1763759" y="5131761"/>
                  <a:ext cx="158698" cy="169277"/>
                </a:xfrm>
                <a:prstGeom prst="rect">
                  <a:avLst/>
                </a:prstGeom>
                <a:blipFill rotWithShape="0">
                  <a:blip r:embed="rId9"/>
                  <a:stretch>
                    <a:fillRect l="-7692" r="-384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7" name="TextBox 86"/>
                <p:cNvSpPr txBox="1"/>
                <p:nvPr/>
              </p:nvSpPr>
              <p:spPr>
                <a:xfrm>
                  <a:off x="2387673" y="5139978"/>
                  <a:ext cx="158698"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1100" b="0" i="1" smtClean="0">
                            <a:latin typeface="Cambria Math" panose="02040503050406030204" pitchFamily="18" charset="0"/>
                            <a:ea typeface="Cambria Math" panose="02040503050406030204" pitchFamily="18" charset="0"/>
                          </a:rPr>
                          <m:t>⋯</m:t>
                        </m:r>
                      </m:oMath>
                    </m:oMathPara>
                  </a14:m>
                  <a:endParaRPr lang="en-CA" sz="1100" dirty="0"/>
                </a:p>
              </p:txBody>
            </p:sp>
          </mc:Choice>
          <mc:Fallback xmlns="">
            <p:sp>
              <p:nvSpPr>
                <p:cNvPr id="87" name="TextBox 86"/>
                <p:cNvSpPr txBox="1">
                  <a:spLocks noRot="1" noChangeAspect="1" noMove="1" noResize="1" noEditPoints="1" noAdjustHandles="1" noChangeArrowheads="1" noChangeShapeType="1" noTextEdit="1"/>
                </p:cNvSpPr>
                <p:nvPr/>
              </p:nvSpPr>
              <p:spPr>
                <a:xfrm>
                  <a:off x="2387673" y="5139978"/>
                  <a:ext cx="158698" cy="169277"/>
                </a:xfrm>
                <a:prstGeom prst="rect">
                  <a:avLst/>
                </a:prstGeom>
                <a:blipFill rotWithShape="0">
                  <a:blip r:embed="rId9"/>
                  <a:stretch>
                    <a:fillRect l="-7692" r="-384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3585923" y="5131761"/>
                  <a:ext cx="158698"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1100" b="0" i="1" smtClean="0">
                            <a:latin typeface="Cambria Math" panose="02040503050406030204" pitchFamily="18" charset="0"/>
                            <a:ea typeface="Cambria Math" panose="02040503050406030204" pitchFamily="18" charset="0"/>
                          </a:rPr>
                          <m:t>⋯</m:t>
                        </m:r>
                      </m:oMath>
                    </m:oMathPara>
                  </a14:m>
                  <a:endParaRPr lang="en-CA" sz="1100" dirty="0"/>
                </a:p>
              </p:txBody>
            </p:sp>
          </mc:Choice>
          <mc:Fallback xmlns="">
            <p:sp>
              <p:nvSpPr>
                <p:cNvPr id="88" name="TextBox 87"/>
                <p:cNvSpPr txBox="1">
                  <a:spLocks noRot="1" noChangeAspect="1" noMove="1" noResize="1" noEditPoints="1" noAdjustHandles="1" noChangeArrowheads="1" noChangeShapeType="1" noTextEdit="1"/>
                </p:cNvSpPr>
                <p:nvPr/>
              </p:nvSpPr>
              <p:spPr>
                <a:xfrm>
                  <a:off x="3585923" y="5131761"/>
                  <a:ext cx="158698" cy="169277"/>
                </a:xfrm>
                <a:prstGeom prst="rect">
                  <a:avLst/>
                </a:prstGeom>
                <a:blipFill rotWithShape="0">
                  <a:blip r:embed="rId10"/>
                  <a:stretch>
                    <a:fillRect l="-3846" r="-769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216044" y="5131761"/>
                  <a:ext cx="158698"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1100" b="0" i="1" smtClean="0">
                            <a:latin typeface="Cambria Math" panose="02040503050406030204" pitchFamily="18" charset="0"/>
                            <a:ea typeface="Cambria Math" panose="02040503050406030204" pitchFamily="18" charset="0"/>
                          </a:rPr>
                          <m:t>⋯</m:t>
                        </m:r>
                      </m:oMath>
                    </m:oMathPara>
                  </a14:m>
                  <a:endParaRPr lang="en-CA" sz="1100" dirty="0"/>
                </a:p>
              </p:txBody>
            </p:sp>
          </mc:Choice>
          <mc:Fallback xmlns="">
            <p:sp>
              <p:nvSpPr>
                <p:cNvPr id="89" name="TextBox 88"/>
                <p:cNvSpPr txBox="1">
                  <a:spLocks noRot="1" noChangeAspect="1" noMove="1" noResize="1" noEditPoints="1" noAdjustHandles="1" noChangeArrowheads="1" noChangeShapeType="1" noTextEdit="1"/>
                </p:cNvSpPr>
                <p:nvPr/>
              </p:nvSpPr>
              <p:spPr>
                <a:xfrm>
                  <a:off x="4216044" y="5131761"/>
                  <a:ext cx="158698" cy="169277"/>
                </a:xfrm>
                <a:prstGeom prst="rect">
                  <a:avLst/>
                </a:prstGeom>
                <a:blipFill rotWithShape="0">
                  <a:blip r:embed="rId9"/>
                  <a:stretch>
                    <a:fillRect l="-7692" r="-384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0" name="TextBox 89"/>
                <p:cNvSpPr txBox="1"/>
                <p:nvPr/>
              </p:nvSpPr>
              <p:spPr>
                <a:xfrm>
                  <a:off x="5377172" y="5131761"/>
                  <a:ext cx="158698"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1100" b="0" i="1" smtClean="0">
                            <a:latin typeface="Cambria Math" panose="02040503050406030204" pitchFamily="18" charset="0"/>
                            <a:ea typeface="Cambria Math" panose="02040503050406030204" pitchFamily="18" charset="0"/>
                          </a:rPr>
                          <m:t>⋯</m:t>
                        </m:r>
                      </m:oMath>
                    </m:oMathPara>
                  </a14:m>
                  <a:endParaRPr lang="en-CA" sz="1100" dirty="0"/>
                </a:p>
              </p:txBody>
            </p:sp>
          </mc:Choice>
          <mc:Fallback xmlns="">
            <p:sp>
              <p:nvSpPr>
                <p:cNvPr id="90" name="TextBox 89"/>
                <p:cNvSpPr txBox="1">
                  <a:spLocks noRot="1" noChangeAspect="1" noMove="1" noResize="1" noEditPoints="1" noAdjustHandles="1" noChangeArrowheads="1" noChangeShapeType="1" noTextEdit="1"/>
                </p:cNvSpPr>
                <p:nvPr/>
              </p:nvSpPr>
              <p:spPr>
                <a:xfrm>
                  <a:off x="5377172" y="5131761"/>
                  <a:ext cx="158698" cy="169277"/>
                </a:xfrm>
                <a:prstGeom prst="rect">
                  <a:avLst/>
                </a:prstGeom>
                <a:blipFill rotWithShape="0">
                  <a:blip r:embed="rId10"/>
                  <a:stretch>
                    <a:fillRect l="-3846" r="-769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6024573" y="5132721"/>
                  <a:ext cx="158698"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1100" b="0" i="1" smtClean="0">
                            <a:latin typeface="Cambria Math" panose="02040503050406030204" pitchFamily="18" charset="0"/>
                            <a:ea typeface="Cambria Math" panose="02040503050406030204" pitchFamily="18" charset="0"/>
                          </a:rPr>
                          <m:t>⋯</m:t>
                        </m:r>
                      </m:oMath>
                    </m:oMathPara>
                  </a14:m>
                  <a:endParaRPr lang="en-CA" sz="1100" dirty="0"/>
                </a:p>
              </p:txBody>
            </p:sp>
          </mc:Choice>
          <mc:Fallback xmlns="">
            <p:sp>
              <p:nvSpPr>
                <p:cNvPr id="92" name="TextBox 91"/>
                <p:cNvSpPr txBox="1">
                  <a:spLocks noRot="1" noChangeAspect="1" noMove="1" noResize="1" noEditPoints="1" noAdjustHandles="1" noChangeArrowheads="1" noChangeShapeType="1" noTextEdit="1"/>
                </p:cNvSpPr>
                <p:nvPr/>
              </p:nvSpPr>
              <p:spPr>
                <a:xfrm>
                  <a:off x="6024573" y="5132721"/>
                  <a:ext cx="158698" cy="169277"/>
                </a:xfrm>
                <a:prstGeom prst="rect">
                  <a:avLst/>
                </a:prstGeom>
                <a:blipFill rotWithShape="0">
                  <a:blip r:embed="rId9"/>
                  <a:stretch>
                    <a:fillRect l="-3704" r="-370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5016767" y="5067523"/>
                  <a:ext cx="306751"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1100" b="0" i="1" smtClean="0">
                                <a:latin typeface="Cambria Math" panose="02040503050406030204" pitchFamily="18" charset="0"/>
                              </a:rPr>
                            </m:ctrlPr>
                          </m:sSubPr>
                          <m:e>
                            <m:acc>
                              <m:accPr>
                                <m:chr m:val="̂"/>
                                <m:ctrlPr>
                                  <a:rPr lang="en-CA" sz="1100" b="0" i="1" smtClean="0">
                                    <a:latin typeface="Cambria Math" panose="02040503050406030204" pitchFamily="18" charset="0"/>
                                  </a:rPr>
                                </m:ctrlPr>
                              </m:accPr>
                              <m:e>
                                <m:r>
                                  <a:rPr lang="en-CA" sz="1100" i="1">
                                    <a:latin typeface="Cambria Math" panose="02040503050406030204" pitchFamily="18" charset="0"/>
                                  </a:rPr>
                                  <m:t>𝑠</m:t>
                                </m:r>
                              </m:e>
                            </m:acc>
                          </m:e>
                          <m:sub>
                            <m:r>
                              <a:rPr lang="en-CA" sz="1100" b="0" i="1" smtClean="0">
                                <a:latin typeface="Cambria Math" panose="02040503050406030204" pitchFamily="18" charset="0"/>
                              </a:rPr>
                              <m:t>𝑘</m:t>
                            </m:r>
                            <m:r>
                              <a:rPr lang="en-CA" sz="1100" b="0" i="1" smtClean="0">
                                <a:latin typeface="Cambria Math" panose="02040503050406030204" pitchFamily="18" charset="0"/>
                              </a:rPr>
                              <m:t>−2</m:t>
                            </m:r>
                          </m:sub>
                        </m:sSub>
                      </m:oMath>
                    </m:oMathPara>
                  </a14:m>
                  <a:endParaRPr lang="en-CA" dirty="0"/>
                </a:p>
              </p:txBody>
            </p:sp>
          </mc:Choice>
          <mc:Fallback xmlns="">
            <p:sp>
              <p:nvSpPr>
                <p:cNvPr id="93" name="TextBox 92"/>
                <p:cNvSpPr txBox="1">
                  <a:spLocks noRot="1" noChangeAspect="1" noMove="1" noResize="1" noEditPoints="1" noAdjustHandles="1" noChangeArrowheads="1" noChangeShapeType="1" noTextEdit="1"/>
                </p:cNvSpPr>
                <p:nvPr/>
              </p:nvSpPr>
              <p:spPr>
                <a:xfrm>
                  <a:off x="5016767" y="5067523"/>
                  <a:ext cx="306751" cy="169277"/>
                </a:xfrm>
                <a:prstGeom prst="rect">
                  <a:avLst/>
                </a:prstGeom>
                <a:blipFill rotWithShape="0">
                  <a:blip r:embed="rId11"/>
                  <a:stretch>
                    <a:fillRect l="-6000" t="-14286" r="-4000" b="-1785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5715399" y="5067523"/>
                  <a:ext cx="172098"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1100" b="0" i="1" smtClean="0">
                                <a:latin typeface="Cambria Math" panose="02040503050406030204" pitchFamily="18" charset="0"/>
                              </a:rPr>
                            </m:ctrlPr>
                          </m:sSubPr>
                          <m:e>
                            <m:acc>
                              <m:accPr>
                                <m:chr m:val="̂"/>
                                <m:ctrlPr>
                                  <a:rPr lang="en-CA" sz="1100" b="0" i="1" smtClean="0">
                                    <a:latin typeface="Cambria Math" panose="02040503050406030204" pitchFamily="18" charset="0"/>
                                  </a:rPr>
                                </m:ctrlPr>
                              </m:accPr>
                              <m:e>
                                <m:r>
                                  <a:rPr lang="en-CA" sz="1100" i="1">
                                    <a:latin typeface="Cambria Math" panose="02040503050406030204" pitchFamily="18" charset="0"/>
                                  </a:rPr>
                                  <m:t>𝑠</m:t>
                                </m:r>
                              </m:e>
                            </m:acc>
                          </m:e>
                          <m:sub>
                            <m:r>
                              <a:rPr lang="en-CA" sz="1100" b="0" i="1" smtClean="0">
                                <a:latin typeface="Cambria Math" panose="02040503050406030204" pitchFamily="18" charset="0"/>
                              </a:rPr>
                              <m:t>𝑘</m:t>
                            </m:r>
                          </m:sub>
                        </m:sSub>
                      </m:oMath>
                    </m:oMathPara>
                  </a14:m>
                  <a:endParaRPr lang="en-CA" dirty="0"/>
                </a:p>
              </p:txBody>
            </p:sp>
          </mc:Choice>
          <mc:Fallback xmlns="">
            <p:sp>
              <p:nvSpPr>
                <p:cNvPr id="95" name="TextBox 94"/>
                <p:cNvSpPr txBox="1">
                  <a:spLocks noRot="1" noChangeAspect="1" noMove="1" noResize="1" noEditPoints="1" noAdjustHandles="1" noChangeArrowheads="1" noChangeShapeType="1" noTextEdit="1"/>
                </p:cNvSpPr>
                <p:nvPr/>
              </p:nvSpPr>
              <p:spPr>
                <a:xfrm>
                  <a:off x="5715399" y="5067523"/>
                  <a:ext cx="172098" cy="169277"/>
                </a:xfrm>
                <a:prstGeom prst="rect">
                  <a:avLst/>
                </a:prstGeom>
                <a:blipFill rotWithShape="0">
                  <a:blip r:embed="rId12"/>
                  <a:stretch>
                    <a:fillRect l="-10714" t="-14286" r="-71429" b="-1785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6" name="TextBox 95"/>
                <p:cNvSpPr txBox="1"/>
                <p:nvPr/>
              </p:nvSpPr>
              <p:spPr>
                <a:xfrm>
                  <a:off x="6234425" y="5067523"/>
                  <a:ext cx="306751"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1100" b="0" i="1" smtClean="0">
                                <a:latin typeface="Cambria Math" panose="02040503050406030204" pitchFamily="18" charset="0"/>
                              </a:rPr>
                            </m:ctrlPr>
                          </m:sSubPr>
                          <m:e>
                            <m:acc>
                              <m:accPr>
                                <m:chr m:val="̂"/>
                                <m:ctrlPr>
                                  <a:rPr lang="en-CA" sz="1100" b="0" i="1" smtClean="0">
                                    <a:latin typeface="Cambria Math" panose="02040503050406030204" pitchFamily="18" charset="0"/>
                                  </a:rPr>
                                </m:ctrlPr>
                              </m:accPr>
                              <m:e>
                                <m:r>
                                  <a:rPr lang="en-CA" sz="1100" i="1">
                                    <a:latin typeface="Cambria Math" panose="02040503050406030204" pitchFamily="18" charset="0"/>
                                  </a:rPr>
                                  <m:t>𝑠</m:t>
                                </m:r>
                              </m:e>
                            </m:acc>
                          </m:e>
                          <m:sub>
                            <m:r>
                              <a:rPr lang="en-CA" sz="1100" b="0" i="1" smtClean="0">
                                <a:latin typeface="Cambria Math" panose="02040503050406030204" pitchFamily="18" charset="0"/>
                              </a:rPr>
                              <m:t>𝑘</m:t>
                            </m:r>
                            <m:r>
                              <a:rPr lang="en-CA" sz="1100" b="0" i="1" smtClean="0">
                                <a:latin typeface="Cambria Math" panose="02040503050406030204" pitchFamily="18" charset="0"/>
                              </a:rPr>
                              <m:t>+2</m:t>
                            </m:r>
                          </m:sub>
                        </m:sSub>
                      </m:oMath>
                    </m:oMathPara>
                  </a14:m>
                  <a:endParaRPr lang="en-CA" dirty="0"/>
                </a:p>
              </p:txBody>
            </p:sp>
          </mc:Choice>
          <mc:Fallback xmlns="">
            <p:sp>
              <p:nvSpPr>
                <p:cNvPr id="96" name="TextBox 95"/>
                <p:cNvSpPr txBox="1">
                  <a:spLocks noRot="1" noChangeAspect="1" noMove="1" noResize="1" noEditPoints="1" noAdjustHandles="1" noChangeArrowheads="1" noChangeShapeType="1" noTextEdit="1"/>
                </p:cNvSpPr>
                <p:nvPr/>
              </p:nvSpPr>
              <p:spPr>
                <a:xfrm>
                  <a:off x="6234425" y="5067523"/>
                  <a:ext cx="306751" cy="169277"/>
                </a:xfrm>
                <a:prstGeom prst="rect">
                  <a:avLst/>
                </a:prstGeom>
                <a:blipFill rotWithShape="0">
                  <a:blip r:embed="rId13"/>
                  <a:stretch>
                    <a:fillRect l="-6000" t="-14286" r="-4000" b="-1785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5673411" y="4377713"/>
                  <a:ext cx="203200" cy="2190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𝑆</m:t>
                            </m:r>
                          </m:e>
                          <m:sub>
                            <m:r>
                              <a:rPr lang="en-CA" sz="1400" b="0" i="1" smtClean="0">
                                <a:latin typeface="Cambria Math" panose="02040503050406030204" pitchFamily="18" charset="0"/>
                              </a:rPr>
                              <m:t>𝑘</m:t>
                            </m:r>
                          </m:sub>
                        </m:sSub>
                      </m:oMath>
                    </m:oMathPara>
                  </a14:m>
                  <a:endParaRPr lang="en-CA" sz="1400" dirty="0"/>
                </a:p>
              </p:txBody>
            </p:sp>
          </mc:Choice>
          <mc:Fallback xmlns="">
            <p:sp>
              <p:nvSpPr>
                <p:cNvPr id="97" name="TextBox 96"/>
                <p:cNvSpPr txBox="1">
                  <a:spLocks noRot="1" noChangeAspect="1" noMove="1" noResize="1" noEditPoints="1" noAdjustHandles="1" noChangeArrowheads="1" noChangeShapeType="1" noTextEdit="1"/>
                </p:cNvSpPr>
                <p:nvPr/>
              </p:nvSpPr>
              <p:spPr>
                <a:xfrm>
                  <a:off x="5673411" y="4377713"/>
                  <a:ext cx="203200" cy="219073"/>
                </a:xfrm>
                <a:prstGeom prst="rect">
                  <a:avLst/>
                </a:prstGeom>
                <a:blipFill rotWithShape="0">
                  <a:blip r:embed="rId14"/>
                  <a:stretch>
                    <a:fillRect l="-24242" r="-9091" b="-166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3876471" y="4376421"/>
                  <a:ext cx="203200" cy="23275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𝑆</m:t>
                            </m:r>
                          </m:e>
                          <m:sub>
                            <m:r>
                              <a:rPr lang="en-CA" sz="1400" b="0" i="1" smtClean="0">
                                <a:latin typeface="Cambria Math" panose="02040503050406030204" pitchFamily="18" charset="0"/>
                              </a:rPr>
                              <m:t>𝑗</m:t>
                            </m:r>
                          </m:sub>
                        </m:sSub>
                      </m:oMath>
                    </m:oMathPara>
                  </a14:m>
                  <a:endParaRPr lang="en-CA" sz="1400" dirty="0"/>
                </a:p>
              </p:txBody>
            </p:sp>
          </mc:Choice>
          <mc:Fallback xmlns="">
            <p:sp>
              <p:nvSpPr>
                <p:cNvPr id="98" name="TextBox 97"/>
                <p:cNvSpPr txBox="1">
                  <a:spLocks noRot="1" noChangeAspect="1" noMove="1" noResize="1" noEditPoints="1" noAdjustHandles="1" noChangeArrowheads="1" noChangeShapeType="1" noTextEdit="1"/>
                </p:cNvSpPr>
                <p:nvPr/>
              </p:nvSpPr>
              <p:spPr>
                <a:xfrm>
                  <a:off x="3876471" y="4376421"/>
                  <a:ext cx="203200" cy="232756"/>
                </a:xfrm>
                <a:prstGeom prst="rect">
                  <a:avLst/>
                </a:prstGeom>
                <a:blipFill rotWithShape="0">
                  <a:blip r:embed="rId15"/>
                  <a:stretch>
                    <a:fillRect l="-15152" r="-9091" b="-2368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2039303" y="4376421"/>
                  <a:ext cx="203200" cy="2190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𝑆</m:t>
                            </m:r>
                          </m:e>
                          <m:sub>
                            <m:r>
                              <a:rPr lang="en-CA" sz="1400" b="0" i="1" smtClean="0">
                                <a:latin typeface="Cambria Math" panose="02040503050406030204" pitchFamily="18" charset="0"/>
                              </a:rPr>
                              <m:t>𝑖</m:t>
                            </m:r>
                          </m:sub>
                        </m:sSub>
                      </m:oMath>
                    </m:oMathPara>
                  </a14:m>
                  <a:endParaRPr lang="en-CA" sz="1400" dirty="0"/>
                </a:p>
              </p:txBody>
            </p:sp>
          </mc:Choice>
          <mc:Fallback xmlns="">
            <p:sp>
              <p:nvSpPr>
                <p:cNvPr id="99" name="TextBox 98"/>
                <p:cNvSpPr txBox="1">
                  <a:spLocks noRot="1" noChangeAspect="1" noMove="1" noResize="1" noEditPoints="1" noAdjustHandles="1" noChangeArrowheads="1" noChangeShapeType="1" noTextEdit="1"/>
                </p:cNvSpPr>
                <p:nvPr/>
              </p:nvSpPr>
              <p:spPr>
                <a:xfrm>
                  <a:off x="2039303" y="4376421"/>
                  <a:ext cx="203200" cy="219073"/>
                </a:xfrm>
                <a:prstGeom prst="rect">
                  <a:avLst/>
                </a:prstGeom>
                <a:blipFill rotWithShape="0">
                  <a:blip r:embed="rId16"/>
                  <a:stretch>
                    <a:fillRect l="-15152" b="-13889"/>
                  </a:stretch>
                </a:blipFill>
              </p:spPr>
              <p:txBody>
                <a:bodyPr/>
                <a:lstStyle/>
                <a:p>
                  <a:r>
                    <a:rPr lang="en-CA">
                      <a:noFill/>
                    </a:rPr>
                    <a:t> </a:t>
                  </a:r>
                </a:p>
              </p:txBody>
            </p:sp>
          </mc:Fallback>
        </mc:AlternateContent>
        <p:sp>
          <p:nvSpPr>
            <p:cNvPr id="114" name="Oval 113"/>
            <p:cNvSpPr/>
            <p:nvPr/>
          </p:nvSpPr>
          <p:spPr>
            <a:xfrm>
              <a:off x="1354228" y="5493655"/>
              <a:ext cx="374400" cy="37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baseline="-25000" dirty="0"/>
            </a:p>
          </p:txBody>
        </p:sp>
        <p:sp>
          <p:nvSpPr>
            <p:cNvPr id="115" name="Oval 114"/>
            <p:cNvSpPr/>
            <p:nvPr/>
          </p:nvSpPr>
          <p:spPr>
            <a:xfrm>
              <a:off x="6196775" y="5493655"/>
              <a:ext cx="374400" cy="37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baseline="-25000" dirty="0"/>
            </a:p>
          </p:txBody>
        </p:sp>
        <p:sp>
          <p:nvSpPr>
            <p:cNvPr id="116" name="Oval 115"/>
            <p:cNvSpPr/>
            <p:nvPr/>
          </p:nvSpPr>
          <p:spPr>
            <a:xfrm>
              <a:off x="1970314" y="5493655"/>
              <a:ext cx="374400" cy="37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baseline="-25000" dirty="0"/>
            </a:p>
          </p:txBody>
        </p:sp>
        <p:sp>
          <p:nvSpPr>
            <p:cNvPr id="117" name="Oval 116"/>
            <p:cNvSpPr/>
            <p:nvPr/>
          </p:nvSpPr>
          <p:spPr>
            <a:xfrm>
              <a:off x="2579146" y="5493655"/>
              <a:ext cx="374400" cy="37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baseline="-25000" dirty="0"/>
            </a:p>
          </p:txBody>
        </p:sp>
        <p:sp>
          <p:nvSpPr>
            <p:cNvPr id="118" name="Oval 117"/>
            <p:cNvSpPr/>
            <p:nvPr/>
          </p:nvSpPr>
          <p:spPr>
            <a:xfrm>
              <a:off x="3168245" y="5493655"/>
              <a:ext cx="374400" cy="37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baseline="-25000" dirty="0"/>
            </a:p>
          </p:txBody>
        </p:sp>
        <p:sp>
          <p:nvSpPr>
            <p:cNvPr id="119" name="Oval 118"/>
            <p:cNvSpPr/>
            <p:nvPr/>
          </p:nvSpPr>
          <p:spPr>
            <a:xfrm>
              <a:off x="3784331" y="5493655"/>
              <a:ext cx="374400" cy="37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baseline="-25000" dirty="0"/>
            </a:p>
          </p:txBody>
        </p:sp>
        <p:sp>
          <p:nvSpPr>
            <p:cNvPr id="120" name="Oval 119"/>
            <p:cNvSpPr/>
            <p:nvPr/>
          </p:nvSpPr>
          <p:spPr>
            <a:xfrm>
              <a:off x="4400417" y="5493655"/>
              <a:ext cx="374400" cy="37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baseline="-25000" dirty="0"/>
            </a:p>
          </p:txBody>
        </p:sp>
        <p:sp>
          <p:nvSpPr>
            <p:cNvPr id="121" name="Oval 120"/>
            <p:cNvSpPr/>
            <p:nvPr/>
          </p:nvSpPr>
          <p:spPr>
            <a:xfrm>
              <a:off x="4964603" y="5493655"/>
              <a:ext cx="374400" cy="37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baseline="-25000" dirty="0"/>
            </a:p>
          </p:txBody>
        </p:sp>
        <p:sp>
          <p:nvSpPr>
            <p:cNvPr id="122" name="Oval 121"/>
            <p:cNvSpPr/>
            <p:nvPr/>
          </p:nvSpPr>
          <p:spPr>
            <a:xfrm>
              <a:off x="5580689" y="5493655"/>
              <a:ext cx="374400" cy="37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baseline="-25000" dirty="0"/>
            </a:p>
          </p:txBody>
        </p:sp>
        <mc:AlternateContent xmlns:mc="http://schemas.openxmlformats.org/markup-compatibility/2006" xmlns:a14="http://schemas.microsoft.com/office/drawing/2010/main">
          <mc:Choice Requires="a14">
            <p:sp>
              <p:nvSpPr>
                <p:cNvPr id="123" name="TextBox 122"/>
                <p:cNvSpPr txBox="1"/>
                <p:nvPr/>
              </p:nvSpPr>
              <p:spPr>
                <a:xfrm>
                  <a:off x="1389864" y="5589923"/>
                  <a:ext cx="318870"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1100" b="0" i="1" smtClean="0">
                                <a:latin typeface="Cambria Math" panose="02040503050406030204" pitchFamily="18" charset="0"/>
                              </a:rPr>
                            </m:ctrlPr>
                          </m:sSubPr>
                          <m:e>
                            <m:r>
                              <a:rPr lang="en-CA" sz="1100" b="0" i="1" smtClean="0">
                                <a:latin typeface="Cambria Math" panose="02040503050406030204" pitchFamily="18" charset="0"/>
                              </a:rPr>
                              <m:t>𝑤</m:t>
                            </m:r>
                          </m:e>
                          <m:sub>
                            <m:r>
                              <a:rPr lang="en-CA" sz="1100" b="0" i="1" smtClean="0">
                                <a:latin typeface="Cambria Math" panose="02040503050406030204" pitchFamily="18" charset="0"/>
                              </a:rPr>
                              <m:t>𝑖</m:t>
                            </m:r>
                            <m:r>
                              <a:rPr lang="en-CA" sz="1100" b="0" i="1" smtClean="0">
                                <a:latin typeface="Cambria Math" panose="02040503050406030204" pitchFamily="18" charset="0"/>
                              </a:rPr>
                              <m:t>−2</m:t>
                            </m:r>
                          </m:sub>
                        </m:sSub>
                      </m:oMath>
                    </m:oMathPara>
                  </a14:m>
                  <a:endParaRPr lang="en-CA" dirty="0"/>
                </a:p>
              </p:txBody>
            </p:sp>
          </mc:Choice>
          <mc:Fallback xmlns="">
            <p:sp>
              <p:nvSpPr>
                <p:cNvPr id="123" name="TextBox 122"/>
                <p:cNvSpPr txBox="1">
                  <a:spLocks noRot="1" noChangeAspect="1" noMove="1" noResize="1" noEditPoints="1" noAdjustHandles="1" noChangeArrowheads="1" noChangeShapeType="1" noTextEdit="1"/>
                </p:cNvSpPr>
                <p:nvPr/>
              </p:nvSpPr>
              <p:spPr>
                <a:xfrm>
                  <a:off x="1389864" y="5589923"/>
                  <a:ext cx="318870" cy="169277"/>
                </a:xfrm>
                <a:prstGeom prst="rect">
                  <a:avLst/>
                </a:prstGeom>
                <a:blipFill rotWithShape="0">
                  <a:blip r:embed="rId17"/>
                  <a:stretch>
                    <a:fillRect l="-5660" r="-1887" b="-1785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4" name="TextBox 123"/>
                <p:cNvSpPr txBox="1"/>
                <p:nvPr/>
              </p:nvSpPr>
              <p:spPr>
                <a:xfrm>
                  <a:off x="2057075" y="5590282"/>
                  <a:ext cx="184217"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1100" b="0" i="1" smtClean="0">
                                <a:latin typeface="Cambria Math" panose="02040503050406030204" pitchFamily="18" charset="0"/>
                              </a:rPr>
                            </m:ctrlPr>
                          </m:sSubPr>
                          <m:e>
                            <m:r>
                              <a:rPr lang="en-CA" sz="1100" b="0" i="1" smtClean="0">
                                <a:latin typeface="Cambria Math" panose="02040503050406030204" pitchFamily="18" charset="0"/>
                              </a:rPr>
                              <m:t>𝑤</m:t>
                            </m:r>
                          </m:e>
                          <m:sub>
                            <m:r>
                              <a:rPr lang="en-CA" sz="1100" b="0" i="1" smtClean="0">
                                <a:latin typeface="Cambria Math" panose="02040503050406030204" pitchFamily="18" charset="0"/>
                              </a:rPr>
                              <m:t>𝑖</m:t>
                            </m:r>
                          </m:sub>
                        </m:sSub>
                      </m:oMath>
                    </m:oMathPara>
                  </a14:m>
                  <a:endParaRPr lang="en-CA" dirty="0"/>
                </a:p>
              </p:txBody>
            </p:sp>
          </mc:Choice>
          <mc:Fallback xmlns="">
            <p:sp>
              <p:nvSpPr>
                <p:cNvPr id="124" name="TextBox 123"/>
                <p:cNvSpPr txBox="1">
                  <a:spLocks noRot="1" noChangeAspect="1" noMove="1" noResize="1" noEditPoints="1" noAdjustHandles="1" noChangeArrowheads="1" noChangeShapeType="1" noTextEdit="1"/>
                </p:cNvSpPr>
                <p:nvPr/>
              </p:nvSpPr>
              <p:spPr>
                <a:xfrm>
                  <a:off x="2057075" y="5590282"/>
                  <a:ext cx="184217" cy="169277"/>
                </a:xfrm>
                <a:prstGeom prst="rect">
                  <a:avLst/>
                </a:prstGeom>
                <a:blipFill rotWithShape="0">
                  <a:blip r:embed="rId18"/>
                  <a:stretch>
                    <a:fillRect l="-10000" r="-3333" b="-1785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5" name="TextBox 124"/>
                <p:cNvSpPr txBox="1"/>
                <p:nvPr/>
              </p:nvSpPr>
              <p:spPr>
                <a:xfrm>
                  <a:off x="2609234" y="5604796"/>
                  <a:ext cx="318870"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1100" b="0" i="1" smtClean="0">
                                <a:latin typeface="Cambria Math" panose="02040503050406030204" pitchFamily="18" charset="0"/>
                              </a:rPr>
                            </m:ctrlPr>
                          </m:sSubPr>
                          <m:e>
                            <m:r>
                              <a:rPr lang="en-CA" sz="1100" b="0" i="1" smtClean="0">
                                <a:latin typeface="Cambria Math" panose="02040503050406030204" pitchFamily="18" charset="0"/>
                              </a:rPr>
                              <m:t>𝑤</m:t>
                            </m:r>
                          </m:e>
                          <m:sub>
                            <m:r>
                              <a:rPr lang="en-CA" sz="1100" b="0" i="1" smtClean="0">
                                <a:latin typeface="Cambria Math" panose="02040503050406030204" pitchFamily="18" charset="0"/>
                              </a:rPr>
                              <m:t>𝑖</m:t>
                            </m:r>
                            <m:r>
                              <a:rPr lang="en-CA" sz="1100" b="0" i="1" smtClean="0">
                                <a:latin typeface="Cambria Math" panose="02040503050406030204" pitchFamily="18" charset="0"/>
                              </a:rPr>
                              <m:t>+2</m:t>
                            </m:r>
                          </m:sub>
                        </m:sSub>
                      </m:oMath>
                    </m:oMathPara>
                  </a14:m>
                  <a:endParaRPr lang="en-CA" dirty="0"/>
                </a:p>
              </p:txBody>
            </p:sp>
          </mc:Choice>
          <mc:Fallback xmlns="">
            <p:sp>
              <p:nvSpPr>
                <p:cNvPr id="125" name="TextBox 124"/>
                <p:cNvSpPr txBox="1">
                  <a:spLocks noRot="1" noChangeAspect="1" noMove="1" noResize="1" noEditPoints="1" noAdjustHandles="1" noChangeArrowheads="1" noChangeShapeType="1" noTextEdit="1"/>
                </p:cNvSpPr>
                <p:nvPr/>
              </p:nvSpPr>
              <p:spPr>
                <a:xfrm>
                  <a:off x="2609234" y="5604796"/>
                  <a:ext cx="318870" cy="169277"/>
                </a:xfrm>
                <a:prstGeom prst="rect">
                  <a:avLst/>
                </a:prstGeom>
                <a:blipFill rotWithShape="0">
                  <a:blip r:embed="rId19"/>
                  <a:stretch>
                    <a:fillRect l="-5660" r="-1887" b="-2142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6" name="TextBox 125"/>
                <p:cNvSpPr txBox="1"/>
                <p:nvPr/>
              </p:nvSpPr>
              <p:spPr>
                <a:xfrm>
                  <a:off x="3192338" y="5597538"/>
                  <a:ext cx="317587" cy="1828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1100" b="0" i="1" smtClean="0">
                                <a:latin typeface="Cambria Math" panose="02040503050406030204" pitchFamily="18" charset="0"/>
                              </a:rPr>
                            </m:ctrlPr>
                          </m:sSubPr>
                          <m:e>
                            <m:r>
                              <a:rPr lang="en-CA" sz="1100" b="0" i="1" smtClean="0">
                                <a:latin typeface="Cambria Math" panose="02040503050406030204" pitchFamily="18" charset="0"/>
                              </a:rPr>
                              <m:t>𝑤</m:t>
                            </m:r>
                          </m:e>
                          <m:sub>
                            <m:r>
                              <a:rPr lang="en-CA" sz="1100" b="0" i="1" smtClean="0">
                                <a:latin typeface="Cambria Math" panose="02040503050406030204" pitchFamily="18" charset="0"/>
                              </a:rPr>
                              <m:t>𝑗</m:t>
                            </m:r>
                            <m:r>
                              <a:rPr lang="en-CA" sz="1100" b="0" i="1" smtClean="0">
                                <a:latin typeface="Cambria Math" panose="02040503050406030204" pitchFamily="18" charset="0"/>
                              </a:rPr>
                              <m:t>−2</m:t>
                            </m:r>
                          </m:sub>
                        </m:sSub>
                      </m:oMath>
                    </m:oMathPara>
                  </a14:m>
                  <a:endParaRPr lang="en-CA" dirty="0"/>
                </a:p>
              </p:txBody>
            </p:sp>
          </mc:Choice>
          <mc:Fallback xmlns="">
            <p:sp>
              <p:nvSpPr>
                <p:cNvPr id="126" name="TextBox 125"/>
                <p:cNvSpPr txBox="1">
                  <a:spLocks noRot="1" noChangeAspect="1" noMove="1" noResize="1" noEditPoints="1" noAdjustHandles="1" noChangeArrowheads="1" noChangeShapeType="1" noTextEdit="1"/>
                </p:cNvSpPr>
                <p:nvPr/>
              </p:nvSpPr>
              <p:spPr>
                <a:xfrm>
                  <a:off x="3192338" y="5597538"/>
                  <a:ext cx="317587" cy="182871"/>
                </a:xfrm>
                <a:prstGeom prst="rect">
                  <a:avLst/>
                </a:prstGeom>
                <a:blipFill rotWithShape="0">
                  <a:blip r:embed="rId20"/>
                  <a:stretch>
                    <a:fillRect l="-5769" r="-3846" b="-266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7" name="TextBox 126"/>
                <p:cNvSpPr txBox="1"/>
                <p:nvPr/>
              </p:nvSpPr>
              <p:spPr>
                <a:xfrm>
                  <a:off x="3885700" y="5599836"/>
                  <a:ext cx="182934" cy="1828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1100" b="0" i="1" smtClean="0">
                                <a:latin typeface="Cambria Math" panose="02040503050406030204" pitchFamily="18" charset="0"/>
                              </a:rPr>
                            </m:ctrlPr>
                          </m:sSubPr>
                          <m:e>
                            <m:r>
                              <a:rPr lang="en-CA" sz="1100" b="0" i="1" smtClean="0">
                                <a:latin typeface="Cambria Math" panose="02040503050406030204" pitchFamily="18" charset="0"/>
                              </a:rPr>
                              <m:t>𝑤</m:t>
                            </m:r>
                          </m:e>
                          <m:sub>
                            <m:r>
                              <a:rPr lang="en-CA" sz="1100" b="0" i="1" smtClean="0">
                                <a:latin typeface="Cambria Math" panose="02040503050406030204" pitchFamily="18" charset="0"/>
                              </a:rPr>
                              <m:t>𝑗</m:t>
                            </m:r>
                          </m:sub>
                        </m:sSub>
                      </m:oMath>
                    </m:oMathPara>
                  </a14:m>
                  <a:endParaRPr lang="en-CA" dirty="0"/>
                </a:p>
              </p:txBody>
            </p:sp>
          </mc:Choice>
          <mc:Fallback xmlns="">
            <p:sp>
              <p:nvSpPr>
                <p:cNvPr id="127" name="TextBox 126"/>
                <p:cNvSpPr txBox="1">
                  <a:spLocks noRot="1" noChangeAspect="1" noMove="1" noResize="1" noEditPoints="1" noAdjustHandles="1" noChangeArrowheads="1" noChangeShapeType="1" noTextEdit="1"/>
                </p:cNvSpPr>
                <p:nvPr/>
              </p:nvSpPr>
              <p:spPr>
                <a:xfrm>
                  <a:off x="3885700" y="5599836"/>
                  <a:ext cx="182934" cy="182871"/>
                </a:xfrm>
                <a:prstGeom prst="rect">
                  <a:avLst/>
                </a:prstGeom>
                <a:blipFill rotWithShape="0">
                  <a:blip r:embed="rId21"/>
                  <a:stretch>
                    <a:fillRect l="-10000" r="-10000" b="-266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8" name="TextBox 127"/>
                <p:cNvSpPr txBox="1"/>
                <p:nvPr/>
              </p:nvSpPr>
              <p:spPr>
                <a:xfrm>
                  <a:off x="4426685" y="5599836"/>
                  <a:ext cx="317587" cy="1828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1100" b="0" i="1" smtClean="0">
                                <a:latin typeface="Cambria Math" panose="02040503050406030204" pitchFamily="18" charset="0"/>
                              </a:rPr>
                            </m:ctrlPr>
                          </m:sSubPr>
                          <m:e>
                            <m:r>
                              <a:rPr lang="en-CA" sz="1100" b="0" i="1" smtClean="0">
                                <a:latin typeface="Cambria Math" panose="02040503050406030204" pitchFamily="18" charset="0"/>
                              </a:rPr>
                              <m:t>𝑤</m:t>
                            </m:r>
                          </m:e>
                          <m:sub>
                            <m:r>
                              <a:rPr lang="en-CA" sz="1100" b="0" i="1" smtClean="0">
                                <a:latin typeface="Cambria Math" panose="02040503050406030204" pitchFamily="18" charset="0"/>
                              </a:rPr>
                              <m:t>𝑗</m:t>
                            </m:r>
                            <m:r>
                              <a:rPr lang="en-CA" sz="1100" b="0" i="1" smtClean="0">
                                <a:latin typeface="Cambria Math" panose="02040503050406030204" pitchFamily="18" charset="0"/>
                              </a:rPr>
                              <m:t>+2</m:t>
                            </m:r>
                          </m:sub>
                        </m:sSub>
                      </m:oMath>
                    </m:oMathPara>
                  </a14:m>
                  <a:endParaRPr lang="en-CA" dirty="0"/>
                </a:p>
              </p:txBody>
            </p:sp>
          </mc:Choice>
          <mc:Fallback xmlns="">
            <p:sp>
              <p:nvSpPr>
                <p:cNvPr id="128" name="TextBox 127"/>
                <p:cNvSpPr txBox="1">
                  <a:spLocks noRot="1" noChangeAspect="1" noMove="1" noResize="1" noEditPoints="1" noAdjustHandles="1" noChangeArrowheads="1" noChangeShapeType="1" noTextEdit="1"/>
                </p:cNvSpPr>
                <p:nvPr/>
              </p:nvSpPr>
              <p:spPr>
                <a:xfrm>
                  <a:off x="4426685" y="5599836"/>
                  <a:ext cx="317587" cy="182871"/>
                </a:xfrm>
                <a:prstGeom prst="rect">
                  <a:avLst/>
                </a:prstGeom>
                <a:blipFill rotWithShape="0">
                  <a:blip r:embed="rId22"/>
                  <a:stretch>
                    <a:fillRect l="-5769" r="-3846" b="-266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9" name="TextBox 128"/>
                <p:cNvSpPr txBox="1"/>
                <p:nvPr/>
              </p:nvSpPr>
              <p:spPr>
                <a:xfrm>
                  <a:off x="1756505" y="5654272"/>
                  <a:ext cx="158698"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1100" b="0" i="1" smtClean="0">
                            <a:latin typeface="Cambria Math" panose="02040503050406030204" pitchFamily="18" charset="0"/>
                            <a:ea typeface="Cambria Math" panose="02040503050406030204" pitchFamily="18" charset="0"/>
                          </a:rPr>
                          <m:t>⋯</m:t>
                        </m:r>
                      </m:oMath>
                    </m:oMathPara>
                  </a14:m>
                  <a:endParaRPr lang="en-CA" sz="1100" dirty="0"/>
                </a:p>
              </p:txBody>
            </p:sp>
          </mc:Choice>
          <mc:Fallback xmlns="">
            <p:sp>
              <p:nvSpPr>
                <p:cNvPr id="129" name="TextBox 128"/>
                <p:cNvSpPr txBox="1">
                  <a:spLocks noRot="1" noChangeAspect="1" noMove="1" noResize="1" noEditPoints="1" noAdjustHandles="1" noChangeArrowheads="1" noChangeShapeType="1" noTextEdit="1"/>
                </p:cNvSpPr>
                <p:nvPr/>
              </p:nvSpPr>
              <p:spPr>
                <a:xfrm>
                  <a:off x="1756505" y="5654272"/>
                  <a:ext cx="158698" cy="169277"/>
                </a:xfrm>
                <a:prstGeom prst="rect">
                  <a:avLst/>
                </a:prstGeom>
                <a:blipFill rotWithShape="0">
                  <a:blip r:embed="rId23"/>
                  <a:stretch>
                    <a:fillRect l="-3846" r="-769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0" name="TextBox 129"/>
                <p:cNvSpPr txBox="1"/>
                <p:nvPr/>
              </p:nvSpPr>
              <p:spPr>
                <a:xfrm>
                  <a:off x="2380419" y="5662489"/>
                  <a:ext cx="158698"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1100" b="0" i="1" smtClean="0">
                            <a:latin typeface="Cambria Math" panose="02040503050406030204" pitchFamily="18" charset="0"/>
                            <a:ea typeface="Cambria Math" panose="02040503050406030204" pitchFamily="18" charset="0"/>
                          </a:rPr>
                          <m:t>⋯</m:t>
                        </m:r>
                      </m:oMath>
                    </m:oMathPara>
                  </a14:m>
                  <a:endParaRPr lang="en-CA" sz="1100" dirty="0"/>
                </a:p>
              </p:txBody>
            </p:sp>
          </mc:Choice>
          <mc:Fallback xmlns="">
            <p:sp>
              <p:nvSpPr>
                <p:cNvPr id="130" name="TextBox 129"/>
                <p:cNvSpPr txBox="1">
                  <a:spLocks noRot="1" noChangeAspect="1" noMove="1" noResize="1" noEditPoints="1" noAdjustHandles="1" noChangeArrowheads="1" noChangeShapeType="1" noTextEdit="1"/>
                </p:cNvSpPr>
                <p:nvPr/>
              </p:nvSpPr>
              <p:spPr>
                <a:xfrm>
                  <a:off x="2380419" y="5662489"/>
                  <a:ext cx="158698" cy="169277"/>
                </a:xfrm>
                <a:prstGeom prst="rect">
                  <a:avLst/>
                </a:prstGeom>
                <a:blipFill rotWithShape="0">
                  <a:blip r:embed="rId9"/>
                  <a:stretch>
                    <a:fillRect l="-7692" r="-384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1" name="TextBox 130"/>
                <p:cNvSpPr txBox="1"/>
                <p:nvPr/>
              </p:nvSpPr>
              <p:spPr>
                <a:xfrm>
                  <a:off x="3578669" y="5654272"/>
                  <a:ext cx="158698"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1100" b="0" i="1" smtClean="0">
                            <a:latin typeface="Cambria Math" panose="02040503050406030204" pitchFamily="18" charset="0"/>
                            <a:ea typeface="Cambria Math" panose="02040503050406030204" pitchFamily="18" charset="0"/>
                          </a:rPr>
                          <m:t>⋯</m:t>
                        </m:r>
                      </m:oMath>
                    </m:oMathPara>
                  </a14:m>
                  <a:endParaRPr lang="en-CA" sz="1100" dirty="0"/>
                </a:p>
              </p:txBody>
            </p:sp>
          </mc:Choice>
          <mc:Fallback xmlns="">
            <p:sp>
              <p:nvSpPr>
                <p:cNvPr id="131" name="TextBox 130"/>
                <p:cNvSpPr txBox="1">
                  <a:spLocks noRot="1" noChangeAspect="1" noMove="1" noResize="1" noEditPoints="1" noAdjustHandles="1" noChangeArrowheads="1" noChangeShapeType="1" noTextEdit="1"/>
                </p:cNvSpPr>
                <p:nvPr/>
              </p:nvSpPr>
              <p:spPr>
                <a:xfrm>
                  <a:off x="3578669" y="5654272"/>
                  <a:ext cx="158698" cy="169277"/>
                </a:xfrm>
                <a:prstGeom prst="rect">
                  <a:avLst/>
                </a:prstGeom>
                <a:blipFill rotWithShape="0">
                  <a:blip r:embed="rId23"/>
                  <a:stretch>
                    <a:fillRect l="-3846" r="-769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2" name="TextBox 131"/>
                <p:cNvSpPr txBox="1"/>
                <p:nvPr/>
              </p:nvSpPr>
              <p:spPr>
                <a:xfrm>
                  <a:off x="4208790" y="5654272"/>
                  <a:ext cx="158698"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1100" b="0" i="1" smtClean="0">
                            <a:latin typeface="Cambria Math" panose="02040503050406030204" pitchFamily="18" charset="0"/>
                            <a:ea typeface="Cambria Math" panose="02040503050406030204" pitchFamily="18" charset="0"/>
                          </a:rPr>
                          <m:t>⋯</m:t>
                        </m:r>
                      </m:oMath>
                    </m:oMathPara>
                  </a14:m>
                  <a:endParaRPr lang="en-CA" sz="1100" dirty="0"/>
                </a:p>
              </p:txBody>
            </p:sp>
          </mc:Choice>
          <mc:Fallback xmlns="">
            <p:sp>
              <p:nvSpPr>
                <p:cNvPr id="132" name="TextBox 131"/>
                <p:cNvSpPr txBox="1">
                  <a:spLocks noRot="1" noChangeAspect="1" noMove="1" noResize="1" noEditPoints="1" noAdjustHandles="1" noChangeArrowheads="1" noChangeShapeType="1" noTextEdit="1"/>
                </p:cNvSpPr>
                <p:nvPr/>
              </p:nvSpPr>
              <p:spPr>
                <a:xfrm>
                  <a:off x="4208790" y="5654272"/>
                  <a:ext cx="158698" cy="169277"/>
                </a:xfrm>
                <a:prstGeom prst="rect">
                  <a:avLst/>
                </a:prstGeom>
                <a:blipFill rotWithShape="0">
                  <a:blip r:embed="rId24"/>
                  <a:stretch>
                    <a:fillRect l="-7692" r="-384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3" name="TextBox 132"/>
                <p:cNvSpPr txBox="1"/>
                <p:nvPr/>
              </p:nvSpPr>
              <p:spPr>
                <a:xfrm>
                  <a:off x="5369918" y="5654272"/>
                  <a:ext cx="158698"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1100" b="0" i="1" smtClean="0">
                            <a:latin typeface="Cambria Math" panose="02040503050406030204" pitchFamily="18" charset="0"/>
                            <a:ea typeface="Cambria Math" panose="02040503050406030204" pitchFamily="18" charset="0"/>
                          </a:rPr>
                          <m:t>⋯</m:t>
                        </m:r>
                      </m:oMath>
                    </m:oMathPara>
                  </a14:m>
                  <a:endParaRPr lang="en-CA" sz="1100" dirty="0"/>
                </a:p>
              </p:txBody>
            </p:sp>
          </mc:Choice>
          <mc:Fallback xmlns="">
            <p:sp>
              <p:nvSpPr>
                <p:cNvPr id="133" name="TextBox 132"/>
                <p:cNvSpPr txBox="1">
                  <a:spLocks noRot="1" noChangeAspect="1" noMove="1" noResize="1" noEditPoints="1" noAdjustHandles="1" noChangeArrowheads="1" noChangeShapeType="1" noTextEdit="1"/>
                </p:cNvSpPr>
                <p:nvPr/>
              </p:nvSpPr>
              <p:spPr>
                <a:xfrm>
                  <a:off x="5369918" y="5654272"/>
                  <a:ext cx="158698" cy="169277"/>
                </a:xfrm>
                <a:prstGeom prst="rect">
                  <a:avLst/>
                </a:prstGeom>
                <a:blipFill rotWithShape="0">
                  <a:blip r:embed="rId23"/>
                  <a:stretch>
                    <a:fillRect l="-3846" r="-769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4" name="TextBox 133"/>
                <p:cNvSpPr txBox="1"/>
                <p:nvPr/>
              </p:nvSpPr>
              <p:spPr>
                <a:xfrm>
                  <a:off x="6017319" y="5655232"/>
                  <a:ext cx="158698"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1100" b="0" i="1" smtClean="0">
                            <a:latin typeface="Cambria Math" panose="02040503050406030204" pitchFamily="18" charset="0"/>
                            <a:ea typeface="Cambria Math" panose="02040503050406030204" pitchFamily="18" charset="0"/>
                          </a:rPr>
                          <m:t>⋯</m:t>
                        </m:r>
                      </m:oMath>
                    </m:oMathPara>
                  </a14:m>
                  <a:endParaRPr lang="en-CA" sz="1100" dirty="0"/>
                </a:p>
              </p:txBody>
            </p:sp>
          </mc:Choice>
          <mc:Fallback xmlns="">
            <p:sp>
              <p:nvSpPr>
                <p:cNvPr id="134" name="TextBox 133"/>
                <p:cNvSpPr txBox="1">
                  <a:spLocks noRot="1" noChangeAspect="1" noMove="1" noResize="1" noEditPoints="1" noAdjustHandles="1" noChangeArrowheads="1" noChangeShapeType="1" noTextEdit="1"/>
                </p:cNvSpPr>
                <p:nvPr/>
              </p:nvSpPr>
              <p:spPr>
                <a:xfrm>
                  <a:off x="6017319" y="5655232"/>
                  <a:ext cx="158698" cy="169277"/>
                </a:xfrm>
                <a:prstGeom prst="rect">
                  <a:avLst/>
                </a:prstGeom>
                <a:blipFill rotWithShape="0">
                  <a:blip r:embed="rId25"/>
                  <a:stretch>
                    <a:fillRect l="-3846" r="-769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5" name="TextBox 134"/>
                <p:cNvSpPr txBox="1"/>
                <p:nvPr/>
              </p:nvSpPr>
              <p:spPr>
                <a:xfrm>
                  <a:off x="4994999" y="5604433"/>
                  <a:ext cx="344004"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1100" b="0" i="1" smtClean="0">
                                <a:latin typeface="Cambria Math" panose="02040503050406030204" pitchFamily="18" charset="0"/>
                              </a:rPr>
                            </m:ctrlPr>
                          </m:sSubPr>
                          <m:e>
                            <m:r>
                              <a:rPr lang="en-CA" sz="1100" b="0" i="1" smtClean="0">
                                <a:latin typeface="Cambria Math" panose="02040503050406030204" pitchFamily="18" charset="0"/>
                              </a:rPr>
                              <m:t>𝑤</m:t>
                            </m:r>
                          </m:e>
                          <m:sub>
                            <m:r>
                              <a:rPr lang="en-CA" sz="1100" b="0" i="1" smtClean="0">
                                <a:latin typeface="Cambria Math" panose="02040503050406030204" pitchFamily="18" charset="0"/>
                              </a:rPr>
                              <m:t>𝑘</m:t>
                            </m:r>
                            <m:r>
                              <a:rPr lang="en-CA" sz="1100" b="0" i="1" smtClean="0">
                                <a:latin typeface="Cambria Math" panose="02040503050406030204" pitchFamily="18" charset="0"/>
                              </a:rPr>
                              <m:t>−2</m:t>
                            </m:r>
                          </m:sub>
                        </m:sSub>
                      </m:oMath>
                    </m:oMathPara>
                  </a14:m>
                  <a:endParaRPr lang="en-CA" dirty="0"/>
                </a:p>
              </p:txBody>
            </p:sp>
          </mc:Choice>
          <mc:Fallback xmlns="">
            <p:sp>
              <p:nvSpPr>
                <p:cNvPr id="135" name="TextBox 134"/>
                <p:cNvSpPr txBox="1">
                  <a:spLocks noRot="1" noChangeAspect="1" noMove="1" noResize="1" noEditPoints="1" noAdjustHandles="1" noChangeArrowheads="1" noChangeShapeType="1" noTextEdit="1"/>
                </p:cNvSpPr>
                <p:nvPr/>
              </p:nvSpPr>
              <p:spPr>
                <a:xfrm>
                  <a:off x="4994999" y="5604433"/>
                  <a:ext cx="344004" cy="169277"/>
                </a:xfrm>
                <a:prstGeom prst="rect">
                  <a:avLst/>
                </a:prstGeom>
                <a:blipFill rotWithShape="0">
                  <a:blip r:embed="rId26"/>
                  <a:stretch>
                    <a:fillRect l="-5357" r="-3571" b="-1785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6" name="TextBox 135"/>
                <p:cNvSpPr txBox="1"/>
                <p:nvPr/>
              </p:nvSpPr>
              <p:spPr>
                <a:xfrm>
                  <a:off x="5679117" y="5600389"/>
                  <a:ext cx="209352"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1100" b="0" i="1" smtClean="0">
                                <a:latin typeface="Cambria Math" panose="02040503050406030204" pitchFamily="18" charset="0"/>
                              </a:rPr>
                            </m:ctrlPr>
                          </m:sSubPr>
                          <m:e>
                            <m:r>
                              <a:rPr lang="en-CA" sz="1100" b="0" i="1" smtClean="0">
                                <a:latin typeface="Cambria Math" panose="02040503050406030204" pitchFamily="18" charset="0"/>
                              </a:rPr>
                              <m:t>𝑤</m:t>
                            </m:r>
                          </m:e>
                          <m:sub>
                            <m:r>
                              <a:rPr lang="en-CA" sz="1100" b="0" i="1" smtClean="0">
                                <a:latin typeface="Cambria Math" panose="02040503050406030204" pitchFamily="18" charset="0"/>
                              </a:rPr>
                              <m:t>𝑘</m:t>
                            </m:r>
                          </m:sub>
                        </m:sSub>
                      </m:oMath>
                    </m:oMathPara>
                  </a14:m>
                  <a:endParaRPr lang="en-CA" dirty="0"/>
                </a:p>
              </p:txBody>
            </p:sp>
          </mc:Choice>
          <mc:Fallback xmlns="">
            <p:sp>
              <p:nvSpPr>
                <p:cNvPr id="136" name="TextBox 135"/>
                <p:cNvSpPr txBox="1">
                  <a:spLocks noRot="1" noChangeAspect="1" noMove="1" noResize="1" noEditPoints="1" noAdjustHandles="1" noChangeArrowheads="1" noChangeShapeType="1" noTextEdit="1"/>
                </p:cNvSpPr>
                <p:nvPr/>
              </p:nvSpPr>
              <p:spPr>
                <a:xfrm>
                  <a:off x="5679117" y="5600389"/>
                  <a:ext cx="209352" cy="169277"/>
                </a:xfrm>
                <a:prstGeom prst="rect">
                  <a:avLst/>
                </a:prstGeom>
                <a:blipFill rotWithShape="0">
                  <a:blip r:embed="rId27"/>
                  <a:stretch>
                    <a:fillRect l="-8824" r="-2941" b="-2222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7" name="TextBox 136"/>
                <p:cNvSpPr txBox="1"/>
                <p:nvPr/>
              </p:nvSpPr>
              <p:spPr>
                <a:xfrm>
                  <a:off x="6219914" y="5597176"/>
                  <a:ext cx="344004"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1100" b="0" i="1" smtClean="0">
                                <a:latin typeface="Cambria Math" panose="02040503050406030204" pitchFamily="18" charset="0"/>
                              </a:rPr>
                            </m:ctrlPr>
                          </m:sSubPr>
                          <m:e>
                            <m:r>
                              <a:rPr lang="en-CA" sz="1100" b="0" i="1" smtClean="0">
                                <a:latin typeface="Cambria Math" panose="02040503050406030204" pitchFamily="18" charset="0"/>
                              </a:rPr>
                              <m:t>𝑤</m:t>
                            </m:r>
                          </m:e>
                          <m:sub>
                            <m:r>
                              <a:rPr lang="en-CA" sz="1100" b="0" i="1" smtClean="0">
                                <a:latin typeface="Cambria Math" panose="02040503050406030204" pitchFamily="18" charset="0"/>
                              </a:rPr>
                              <m:t>𝑘</m:t>
                            </m:r>
                            <m:r>
                              <a:rPr lang="en-CA" sz="1100" b="0" i="1" smtClean="0">
                                <a:latin typeface="Cambria Math" panose="02040503050406030204" pitchFamily="18" charset="0"/>
                              </a:rPr>
                              <m:t>+2</m:t>
                            </m:r>
                          </m:sub>
                        </m:sSub>
                      </m:oMath>
                    </m:oMathPara>
                  </a14:m>
                  <a:endParaRPr lang="en-CA" dirty="0"/>
                </a:p>
              </p:txBody>
            </p:sp>
          </mc:Choice>
          <mc:Fallback xmlns="">
            <p:sp>
              <p:nvSpPr>
                <p:cNvPr id="137" name="TextBox 136"/>
                <p:cNvSpPr txBox="1">
                  <a:spLocks noRot="1" noChangeAspect="1" noMove="1" noResize="1" noEditPoints="1" noAdjustHandles="1" noChangeArrowheads="1" noChangeShapeType="1" noTextEdit="1"/>
                </p:cNvSpPr>
                <p:nvPr/>
              </p:nvSpPr>
              <p:spPr>
                <a:xfrm>
                  <a:off x="6219914" y="5597176"/>
                  <a:ext cx="344004" cy="169277"/>
                </a:xfrm>
                <a:prstGeom prst="rect">
                  <a:avLst/>
                </a:prstGeom>
                <a:blipFill rotWithShape="0">
                  <a:blip r:embed="rId28"/>
                  <a:stretch>
                    <a:fillRect l="-5357" r="-3571" b="-17857"/>
                  </a:stretch>
                </a:blipFill>
              </p:spPr>
              <p:txBody>
                <a:bodyPr/>
                <a:lstStyle/>
                <a:p>
                  <a:r>
                    <a:rPr lang="en-CA">
                      <a:noFill/>
                    </a:rPr>
                    <a:t> </a:t>
                  </a:r>
                </a:p>
              </p:txBody>
            </p:sp>
          </mc:Fallback>
        </mc:AlternateContent>
        <p:cxnSp>
          <p:nvCxnSpPr>
            <p:cNvPr id="138" name="Elbow Connector 8"/>
            <p:cNvCxnSpPr>
              <a:stCxn id="114" idx="0"/>
              <a:endCxn id="5" idx="4"/>
            </p:cNvCxnSpPr>
            <p:nvPr/>
          </p:nvCxnSpPr>
          <p:spPr>
            <a:xfrm flipV="1">
              <a:off x="1541428" y="5345544"/>
              <a:ext cx="0" cy="148111"/>
            </a:xfrm>
            <a:prstGeom prst="straightConnector1">
              <a:avLst/>
            </a:prstGeom>
            <a:ln w="25400"/>
          </p:spPr>
          <p:style>
            <a:lnRef idx="1">
              <a:schemeClr val="accent1"/>
            </a:lnRef>
            <a:fillRef idx="0">
              <a:schemeClr val="accent1"/>
            </a:fillRef>
            <a:effectRef idx="0">
              <a:schemeClr val="accent1"/>
            </a:effectRef>
            <a:fontRef idx="minor">
              <a:schemeClr val="tx1"/>
            </a:fontRef>
          </p:style>
        </p:cxnSp>
        <p:cxnSp>
          <p:nvCxnSpPr>
            <p:cNvPr id="146" name="Elbow Connector 8"/>
            <p:cNvCxnSpPr>
              <a:stCxn id="116" idx="0"/>
              <a:endCxn id="6" idx="4"/>
            </p:cNvCxnSpPr>
            <p:nvPr/>
          </p:nvCxnSpPr>
          <p:spPr>
            <a:xfrm flipV="1">
              <a:off x="2157514" y="5345544"/>
              <a:ext cx="0" cy="148111"/>
            </a:xfrm>
            <a:prstGeom prst="straightConnector1">
              <a:avLst/>
            </a:prstGeom>
            <a:ln w="25400"/>
          </p:spPr>
          <p:style>
            <a:lnRef idx="1">
              <a:schemeClr val="accent1"/>
            </a:lnRef>
            <a:fillRef idx="0">
              <a:schemeClr val="accent1"/>
            </a:fillRef>
            <a:effectRef idx="0">
              <a:schemeClr val="accent1"/>
            </a:effectRef>
            <a:fontRef idx="minor">
              <a:schemeClr val="tx1"/>
            </a:fontRef>
          </p:style>
        </p:cxnSp>
        <p:cxnSp>
          <p:nvCxnSpPr>
            <p:cNvPr id="153" name="Elbow Connector 8"/>
            <p:cNvCxnSpPr>
              <a:stCxn id="117" idx="0"/>
              <a:endCxn id="7" idx="4"/>
            </p:cNvCxnSpPr>
            <p:nvPr/>
          </p:nvCxnSpPr>
          <p:spPr>
            <a:xfrm flipV="1">
              <a:off x="2766346" y="5345544"/>
              <a:ext cx="0" cy="148111"/>
            </a:xfrm>
            <a:prstGeom prst="straightConnector1">
              <a:avLst/>
            </a:prstGeom>
            <a:ln w="25400"/>
          </p:spPr>
          <p:style>
            <a:lnRef idx="1">
              <a:schemeClr val="accent1"/>
            </a:lnRef>
            <a:fillRef idx="0">
              <a:schemeClr val="accent1"/>
            </a:fillRef>
            <a:effectRef idx="0">
              <a:schemeClr val="accent1"/>
            </a:effectRef>
            <a:fontRef idx="minor">
              <a:schemeClr val="tx1"/>
            </a:fontRef>
          </p:style>
        </p:cxnSp>
        <p:cxnSp>
          <p:nvCxnSpPr>
            <p:cNvPr id="156" name="Elbow Connector 8"/>
            <p:cNvCxnSpPr>
              <a:stCxn id="118" idx="0"/>
              <a:endCxn id="46" idx="4"/>
            </p:cNvCxnSpPr>
            <p:nvPr/>
          </p:nvCxnSpPr>
          <p:spPr>
            <a:xfrm flipV="1">
              <a:off x="3355445" y="5345544"/>
              <a:ext cx="0" cy="148111"/>
            </a:xfrm>
            <a:prstGeom prst="straightConnector1">
              <a:avLst/>
            </a:prstGeom>
            <a:ln w="25400"/>
          </p:spPr>
          <p:style>
            <a:lnRef idx="1">
              <a:schemeClr val="accent1"/>
            </a:lnRef>
            <a:fillRef idx="0">
              <a:schemeClr val="accent1"/>
            </a:fillRef>
            <a:effectRef idx="0">
              <a:schemeClr val="accent1"/>
            </a:effectRef>
            <a:fontRef idx="minor">
              <a:schemeClr val="tx1"/>
            </a:fontRef>
          </p:style>
        </p:cxnSp>
        <p:cxnSp>
          <p:nvCxnSpPr>
            <p:cNvPr id="159" name="Elbow Connector 8"/>
            <p:cNvCxnSpPr>
              <a:stCxn id="119" idx="0"/>
              <a:endCxn id="47" idx="4"/>
            </p:cNvCxnSpPr>
            <p:nvPr/>
          </p:nvCxnSpPr>
          <p:spPr>
            <a:xfrm flipV="1">
              <a:off x="3971531" y="5345544"/>
              <a:ext cx="0" cy="148111"/>
            </a:xfrm>
            <a:prstGeom prst="straightConnector1">
              <a:avLst/>
            </a:prstGeom>
            <a:ln w="25400"/>
          </p:spPr>
          <p:style>
            <a:lnRef idx="1">
              <a:schemeClr val="accent1"/>
            </a:lnRef>
            <a:fillRef idx="0">
              <a:schemeClr val="accent1"/>
            </a:fillRef>
            <a:effectRef idx="0">
              <a:schemeClr val="accent1"/>
            </a:effectRef>
            <a:fontRef idx="minor">
              <a:schemeClr val="tx1"/>
            </a:fontRef>
          </p:style>
        </p:cxnSp>
        <p:cxnSp>
          <p:nvCxnSpPr>
            <p:cNvPr id="162" name="Elbow Connector 8"/>
            <p:cNvCxnSpPr>
              <a:stCxn id="120" idx="0"/>
              <a:endCxn id="48" idx="4"/>
            </p:cNvCxnSpPr>
            <p:nvPr/>
          </p:nvCxnSpPr>
          <p:spPr>
            <a:xfrm flipV="1">
              <a:off x="4587617" y="5345544"/>
              <a:ext cx="0" cy="148111"/>
            </a:xfrm>
            <a:prstGeom prst="straightConnector1">
              <a:avLst/>
            </a:prstGeom>
            <a:ln w="25400"/>
          </p:spPr>
          <p:style>
            <a:lnRef idx="1">
              <a:schemeClr val="accent1"/>
            </a:lnRef>
            <a:fillRef idx="0">
              <a:schemeClr val="accent1"/>
            </a:fillRef>
            <a:effectRef idx="0">
              <a:schemeClr val="accent1"/>
            </a:effectRef>
            <a:fontRef idx="minor">
              <a:schemeClr val="tx1"/>
            </a:fontRef>
          </p:style>
        </p:cxnSp>
        <p:cxnSp>
          <p:nvCxnSpPr>
            <p:cNvPr id="165" name="Elbow Connector 8"/>
            <p:cNvCxnSpPr>
              <a:stCxn id="121" idx="0"/>
              <a:endCxn id="53" idx="4"/>
            </p:cNvCxnSpPr>
            <p:nvPr/>
          </p:nvCxnSpPr>
          <p:spPr>
            <a:xfrm flipV="1">
              <a:off x="5151803" y="5345544"/>
              <a:ext cx="0" cy="148111"/>
            </a:xfrm>
            <a:prstGeom prst="straightConnector1">
              <a:avLst/>
            </a:prstGeom>
            <a:ln w="25400"/>
          </p:spPr>
          <p:style>
            <a:lnRef idx="1">
              <a:schemeClr val="accent1"/>
            </a:lnRef>
            <a:fillRef idx="0">
              <a:schemeClr val="accent1"/>
            </a:fillRef>
            <a:effectRef idx="0">
              <a:schemeClr val="accent1"/>
            </a:effectRef>
            <a:fontRef idx="minor">
              <a:schemeClr val="tx1"/>
            </a:fontRef>
          </p:style>
        </p:cxnSp>
        <p:cxnSp>
          <p:nvCxnSpPr>
            <p:cNvPr id="168" name="Elbow Connector 8"/>
            <p:cNvCxnSpPr>
              <a:stCxn id="122" idx="0"/>
              <a:endCxn id="54" idx="4"/>
            </p:cNvCxnSpPr>
            <p:nvPr/>
          </p:nvCxnSpPr>
          <p:spPr>
            <a:xfrm flipV="1">
              <a:off x="5767889" y="5345544"/>
              <a:ext cx="0" cy="148111"/>
            </a:xfrm>
            <a:prstGeom prst="straightConnector1">
              <a:avLst/>
            </a:prstGeom>
            <a:ln w="25400"/>
          </p:spPr>
          <p:style>
            <a:lnRef idx="1">
              <a:schemeClr val="accent1"/>
            </a:lnRef>
            <a:fillRef idx="0">
              <a:schemeClr val="accent1"/>
            </a:fillRef>
            <a:effectRef idx="0">
              <a:schemeClr val="accent1"/>
            </a:effectRef>
            <a:fontRef idx="minor">
              <a:schemeClr val="tx1"/>
            </a:fontRef>
          </p:style>
        </p:cxnSp>
        <p:cxnSp>
          <p:nvCxnSpPr>
            <p:cNvPr id="171" name="Elbow Connector 8"/>
            <p:cNvCxnSpPr>
              <a:stCxn id="115" idx="0"/>
              <a:endCxn id="55" idx="4"/>
            </p:cNvCxnSpPr>
            <p:nvPr/>
          </p:nvCxnSpPr>
          <p:spPr>
            <a:xfrm flipV="1">
              <a:off x="6383975" y="5345544"/>
              <a:ext cx="0" cy="148111"/>
            </a:xfrm>
            <a:prstGeom prst="straightConnector1">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5628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Performance-2</a:t>
            </a:r>
            <a:endParaRPr lang="en-CA" dirty="0"/>
          </a:p>
        </p:txBody>
      </p:sp>
      <p:sp>
        <p:nvSpPr>
          <p:cNvPr id="6" name="Content Placeholder 5"/>
          <p:cNvSpPr>
            <a:spLocks noGrp="1"/>
          </p:cNvSpPr>
          <p:nvPr>
            <p:ph idx="1"/>
          </p:nvPr>
        </p:nvSpPr>
        <p:spPr>
          <a:xfrm>
            <a:off x="898978" y="3308123"/>
            <a:ext cx="7015163" cy="2519362"/>
          </a:xfrm>
        </p:spPr>
        <p:txBody>
          <a:bodyPr/>
          <a:lstStyle/>
          <a:p>
            <a:r>
              <a:rPr lang="en-CA" sz="1400" dirty="0" smtClean="0"/>
              <a:t>Alignment helps both precision and recall and improves recall much significantly</a:t>
            </a:r>
            <a:endParaRPr lang="en-CA" sz="1400" dirty="0"/>
          </a:p>
        </p:txBody>
      </p:sp>
      <p:graphicFrame>
        <p:nvGraphicFramePr>
          <p:cNvPr id="7" name="Content Placeholder 3"/>
          <p:cNvGraphicFramePr>
            <a:graphicFrameLocks/>
          </p:cNvGraphicFramePr>
          <p:nvPr>
            <p:extLst>
              <p:ext uri="{D42A27DB-BD31-4B8C-83A1-F6EECF244321}">
                <p14:modId xmlns:p14="http://schemas.microsoft.com/office/powerpoint/2010/main" val="2130939438"/>
              </p:ext>
            </p:extLst>
          </p:nvPr>
        </p:nvGraphicFramePr>
        <p:xfrm>
          <a:off x="913492" y="1297896"/>
          <a:ext cx="7015164" cy="1905000"/>
        </p:xfrm>
        <a:graphic>
          <a:graphicData uri="http://schemas.openxmlformats.org/drawingml/2006/table">
            <a:tbl>
              <a:tblPr firstRow="1" bandRow="1">
                <a:tableStyleId>{21E4AEA4-8DFA-4A89-87EB-49C32662AFE0}</a:tableStyleId>
              </a:tblPr>
              <a:tblGrid>
                <a:gridCol w="1753791"/>
                <a:gridCol w="1753791"/>
                <a:gridCol w="1753791"/>
                <a:gridCol w="1753791"/>
              </a:tblGrid>
              <a:tr h="0">
                <a:tc>
                  <a:txBody>
                    <a:bodyPr/>
                    <a:lstStyle/>
                    <a:p>
                      <a:endParaRPr lang="en-US" sz="1600" dirty="0"/>
                    </a:p>
                  </a:txBody>
                  <a:tcPr marL="78921" marR="78921"/>
                </a:tc>
                <a:tc>
                  <a:txBody>
                    <a:bodyPr/>
                    <a:lstStyle/>
                    <a:p>
                      <a:pPr algn="ctr"/>
                      <a:r>
                        <a:rPr lang="en-US" sz="1600" dirty="0" smtClean="0"/>
                        <a:t>Precision</a:t>
                      </a:r>
                      <a:endParaRPr lang="en-US" sz="1600" dirty="0"/>
                    </a:p>
                  </a:txBody>
                  <a:tcPr marL="78921" marR="78921"/>
                </a:tc>
                <a:tc>
                  <a:txBody>
                    <a:bodyPr/>
                    <a:lstStyle/>
                    <a:p>
                      <a:pPr algn="ctr"/>
                      <a:r>
                        <a:rPr lang="en-US" sz="1600" dirty="0" smtClean="0"/>
                        <a:t>Recall</a:t>
                      </a:r>
                      <a:endParaRPr lang="en-US" sz="1600" dirty="0"/>
                    </a:p>
                  </a:txBody>
                  <a:tcPr marL="78921" marR="78921"/>
                </a:tc>
                <a:tc>
                  <a:txBody>
                    <a:bodyPr/>
                    <a:lstStyle/>
                    <a:p>
                      <a:pPr algn="ctr"/>
                      <a:r>
                        <a:rPr lang="en-US" sz="1600" dirty="0" smtClean="0"/>
                        <a:t>F1</a:t>
                      </a:r>
                      <a:endParaRPr lang="en-US" sz="1600" dirty="0"/>
                    </a:p>
                  </a:txBody>
                  <a:tcPr marL="78921" marR="78921"/>
                </a:tc>
              </a:tr>
              <a:tr h="370840">
                <a:tc>
                  <a:txBody>
                    <a:bodyPr/>
                    <a:lstStyle/>
                    <a:p>
                      <a:r>
                        <a:rPr lang="en-US" sz="1200" dirty="0" smtClean="0"/>
                        <a:t>HMM for sub</a:t>
                      </a:r>
                      <a:r>
                        <a:rPr lang="en-US" sz="1200" baseline="0" dirty="0" smtClean="0"/>
                        <a:t>-category</a:t>
                      </a:r>
                      <a:endParaRPr lang="en-US" sz="1200" dirty="0"/>
                    </a:p>
                  </a:txBody>
                  <a:tcPr marL="78921" marR="78921"/>
                </a:tc>
                <a:tc>
                  <a:txBody>
                    <a:bodyPr/>
                    <a:lstStyle/>
                    <a:p>
                      <a:pPr algn="ctr"/>
                      <a:r>
                        <a:rPr lang="en-CA" sz="1200" b="0" i="0" u="none" strike="noStrike" kern="1200" baseline="0" dirty="0" smtClean="0">
                          <a:solidFill>
                            <a:schemeClr val="dk1"/>
                          </a:solidFill>
                          <a:latin typeface="+mn-lt"/>
                          <a:ea typeface="+mn-ea"/>
                          <a:cs typeface="+mn-cs"/>
                        </a:rPr>
                        <a:t>0.897</a:t>
                      </a:r>
                      <a:endParaRPr lang="en-US" sz="1200" dirty="0"/>
                    </a:p>
                  </a:txBody>
                  <a:tcPr marL="78921" marR="78921"/>
                </a:tc>
                <a:tc>
                  <a:txBody>
                    <a:bodyPr/>
                    <a:lstStyle/>
                    <a:p>
                      <a:pPr algn="ctr"/>
                      <a:r>
                        <a:rPr lang="en-CA" sz="1200" b="0" i="0" u="none" strike="noStrike" kern="1200" baseline="0" dirty="0" smtClean="0">
                          <a:solidFill>
                            <a:schemeClr val="dk1"/>
                          </a:solidFill>
                          <a:latin typeface="+mn-lt"/>
                          <a:ea typeface="+mn-ea"/>
                          <a:cs typeface="+mn-cs"/>
                        </a:rPr>
                        <a:t>0.718</a:t>
                      </a:r>
                      <a:endParaRPr lang="en-US" sz="1200" dirty="0"/>
                    </a:p>
                  </a:txBody>
                  <a:tcPr marL="78921" marR="78921"/>
                </a:tc>
                <a:tc>
                  <a:txBody>
                    <a:bodyPr/>
                    <a:lstStyle/>
                    <a:p>
                      <a:pPr algn="ctr"/>
                      <a:r>
                        <a:rPr lang="en-CA" sz="1200" b="0" i="0" u="none" strike="noStrike" kern="1200" baseline="0" dirty="0" smtClean="0">
                          <a:solidFill>
                            <a:schemeClr val="dk1"/>
                          </a:solidFill>
                          <a:latin typeface="+mn-lt"/>
                          <a:ea typeface="+mn-ea"/>
                          <a:cs typeface="+mn-cs"/>
                        </a:rPr>
                        <a:t>0.798</a:t>
                      </a:r>
                      <a:endParaRPr lang="en-US" sz="1200" dirty="0"/>
                    </a:p>
                  </a:txBody>
                  <a:tcPr marL="78921" marR="78921"/>
                </a:tc>
              </a:tr>
              <a:tr h="370840">
                <a:tc>
                  <a:txBody>
                    <a:bodyPr/>
                    <a:lstStyle/>
                    <a:p>
                      <a:r>
                        <a:rPr lang="en-US" sz="1200" dirty="0" smtClean="0"/>
                        <a:t>HMM-DP</a:t>
                      </a:r>
                      <a:r>
                        <a:rPr lang="en-US" sz="1200" baseline="0" dirty="0" smtClean="0"/>
                        <a:t> for challenge</a:t>
                      </a:r>
                      <a:endParaRPr lang="en-US" sz="1200" dirty="0">
                        <a:solidFill>
                          <a:srgbClr val="FF0000"/>
                        </a:solidFill>
                      </a:endParaRPr>
                    </a:p>
                  </a:txBody>
                  <a:tcPr marL="78921" marR="78921"/>
                </a:tc>
                <a:tc>
                  <a:txBody>
                    <a:bodyPr/>
                    <a:lstStyle/>
                    <a:p>
                      <a:pPr algn="ctr"/>
                      <a:r>
                        <a:rPr lang="en-CA" sz="1200" b="0" i="0" u="none" strike="noStrike" kern="1200" baseline="0" dirty="0" smtClean="0">
                          <a:solidFill>
                            <a:schemeClr val="dk1"/>
                          </a:solidFill>
                          <a:latin typeface="+mn-lt"/>
                          <a:ea typeface="+mn-ea"/>
                          <a:cs typeface="+mn-cs"/>
                        </a:rPr>
                        <a:t>0.855</a:t>
                      </a:r>
                      <a:endParaRPr lang="en-US" sz="1200" dirty="0">
                        <a:solidFill>
                          <a:srgbClr val="FF0000"/>
                        </a:solidFill>
                      </a:endParaRPr>
                    </a:p>
                  </a:txBody>
                  <a:tcPr marL="78921" marR="78921"/>
                </a:tc>
                <a:tc>
                  <a:txBody>
                    <a:bodyPr/>
                    <a:lstStyle/>
                    <a:p>
                      <a:pPr algn="ctr"/>
                      <a:r>
                        <a:rPr lang="en-CA" sz="1200" b="0" i="0" u="none" strike="noStrike" kern="1200" baseline="0" dirty="0" smtClean="0">
                          <a:solidFill>
                            <a:schemeClr val="dk1"/>
                          </a:solidFill>
                          <a:latin typeface="+mn-lt"/>
                          <a:ea typeface="+mn-ea"/>
                          <a:cs typeface="+mn-cs"/>
                        </a:rPr>
                        <a:t>0.803</a:t>
                      </a:r>
                      <a:endParaRPr lang="en-US" sz="1200" dirty="0">
                        <a:solidFill>
                          <a:srgbClr val="FF0000"/>
                        </a:solidFill>
                      </a:endParaRPr>
                    </a:p>
                  </a:txBody>
                  <a:tcPr marL="78921" marR="7892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200" b="0" i="0" u="none" strike="noStrike" kern="1200" baseline="0" dirty="0" smtClean="0">
                          <a:solidFill>
                            <a:schemeClr val="dk1"/>
                          </a:solidFill>
                          <a:latin typeface="+mn-lt"/>
                          <a:ea typeface="+mn-ea"/>
                          <a:cs typeface="+mn-cs"/>
                        </a:rPr>
                        <a:t>0.828</a:t>
                      </a:r>
                      <a:endParaRPr lang="en-US" sz="1200" dirty="0" smtClean="0">
                        <a:solidFill>
                          <a:srgbClr val="FF0000"/>
                        </a:solidFill>
                      </a:endParaRPr>
                    </a:p>
                  </a:txBody>
                  <a:tcPr marL="78921" marR="78921"/>
                </a:tc>
              </a:tr>
              <a:tr h="370840">
                <a:tc>
                  <a:txBody>
                    <a:bodyPr/>
                    <a:lstStyle/>
                    <a:p>
                      <a:r>
                        <a:rPr lang="en-US" sz="1200" dirty="0" smtClean="0"/>
                        <a:t>HMM-DP</a:t>
                      </a:r>
                      <a:r>
                        <a:rPr lang="en-US" sz="1200" baseline="0" dirty="0" smtClean="0"/>
                        <a:t> Improved</a:t>
                      </a:r>
                      <a:endParaRPr lang="en-US" sz="1200" dirty="0"/>
                    </a:p>
                  </a:txBody>
                  <a:tcPr marL="78921" marR="78921"/>
                </a:tc>
                <a:tc>
                  <a:txBody>
                    <a:bodyPr/>
                    <a:lstStyle/>
                    <a:p>
                      <a:pPr algn="ctr"/>
                      <a:r>
                        <a:rPr lang="en-US" sz="1200" u="none" strike="noStrike" kern="1200" baseline="0" dirty="0" smtClean="0"/>
                        <a:t>0.951</a:t>
                      </a:r>
                      <a:endParaRPr lang="en-US" sz="1200" dirty="0"/>
                    </a:p>
                  </a:txBody>
                  <a:tcPr marL="78921" marR="78921"/>
                </a:tc>
                <a:tc>
                  <a:txBody>
                    <a:bodyPr/>
                    <a:lstStyle/>
                    <a:p>
                      <a:pPr algn="ctr"/>
                      <a:r>
                        <a:rPr lang="en-US" sz="1200" u="none" strike="noStrike" kern="1200" baseline="0" dirty="0" smtClean="0"/>
                        <a:t>0.871</a:t>
                      </a:r>
                      <a:endParaRPr lang="en-US" sz="1200" dirty="0"/>
                    </a:p>
                  </a:txBody>
                  <a:tcPr marL="78921" marR="7892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baseline="0" dirty="0" smtClean="0"/>
                        <a:t>0.909</a:t>
                      </a:r>
                      <a:endParaRPr lang="en-US" sz="1200" dirty="0" smtClean="0"/>
                    </a:p>
                  </a:txBody>
                  <a:tcPr marL="78921" marR="78921"/>
                </a:tc>
              </a:tr>
              <a:tr h="370840">
                <a:tc>
                  <a:txBody>
                    <a:bodyPr/>
                    <a:lstStyle/>
                    <a:p>
                      <a:r>
                        <a:rPr lang="en-US" sz="1200" dirty="0" smtClean="0"/>
                        <a:t>HMM-DP</a:t>
                      </a:r>
                      <a:r>
                        <a:rPr lang="en-US" sz="1200" baseline="0" dirty="0" smtClean="0"/>
                        <a:t> Improved + Alignment</a:t>
                      </a:r>
                      <a:endParaRPr lang="en-US" sz="1200" dirty="0"/>
                    </a:p>
                  </a:txBody>
                  <a:tcPr marL="78921" marR="78921"/>
                </a:tc>
                <a:tc>
                  <a:txBody>
                    <a:bodyPr/>
                    <a:lstStyle/>
                    <a:p>
                      <a:pPr algn="ctr"/>
                      <a:r>
                        <a:rPr lang="en-US" sz="1200" dirty="0" smtClean="0"/>
                        <a:t>0.959</a:t>
                      </a:r>
                      <a:endParaRPr lang="en-US" sz="1200" dirty="0"/>
                    </a:p>
                  </a:txBody>
                  <a:tcPr marL="78921" marR="78921"/>
                </a:tc>
                <a:tc>
                  <a:txBody>
                    <a:bodyPr/>
                    <a:lstStyle/>
                    <a:p>
                      <a:pPr algn="ctr"/>
                      <a:r>
                        <a:rPr lang="en-US" sz="1200" dirty="0" smtClean="0"/>
                        <a:t>0.902</a:t>
                      </a:r>
                      <a:endParaRPr lang="en-US" sz="1200" dirty="0"/>
                    </a:p>
                  </a:txBody>
                  <a:tcPr marL="78921" marR="7892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0.929</a:t>
                      </a:r>
                    </a:p>
                  </a:txBody>
                  <a:tcPr marL="78921" marR="78921"/>
                </a:tc>
              </a:tr>
            </a:tbl>
          </a:graphicData>
        </a:graphic>
      </p:graphicFrame>
    </p:spTree>
    <p:extLst>
      <p:ext uri="{BB962C8B-B14F-4D97-AF65-F5344CB8AC3E}">
        <p14:creationId xmlns:p14="http://schemas.microsoft.com/office/powerpoint/2010/main" val="194921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CA" dirty="0"/>
          </a:p>
        </p:txBody>
      </p:sp>
      <p:sp>
        <p:nvSpPr>
          <p:cNvPr id="3" name="Content Placeholder 2"/>
          <p:cNvSpPr>
            <a:spLocks noGrp="1"/>
          </p:cNvSpPr>
          <p:nvPr>
            <p:ph idx="1"/>
          </p:nvPr>
        </p:nvSpPr>
        <p:spPr>
          <a:xfrm>
            <a:off x="463550" y="1443038"/>
            <a:ext cx="7015163" cy="4464276"/>
          </a:xfrm>
        </p:spPr>
        <p:txBody>
          <a:bodyPr/>
          <a:lstStyle/>
          <a:p>
            <a:r>
              <a:rPr lang="en-CA" sz="1800" dirty="0" smtClean="0"/>
              <a:t>A new model better at capturing context information</a:t>
            </a:r>
          </a:p>
          <a:p>
            <a:r>
              <a:rPr lang="en-CA" sz="1800" dirty="0" smtClean="0"/>
              <a:t>A </a:t>
            </a:r>
            <a:r>
              <a:rPr lang="en-CA" sz="1800" dirty="0" err="1"/>
              <a:t>v</a:t>
            </a:r>
            <a:r>
              <a:rPr lang="en-CA" sz="1800" dirty="0" err="1" smtClean="0"/>
              <a:t>ariational</a:t>
            </a:r>
            <a:r>
              <a:rPr lang="en-CA" sz="1800" dirty="0" smtClean="0"/>
              <a:t> learning algorithm</a:t>
            </a:r>
          </a:p>
          <a:p>
            <a:r>
              <a:rPr lang="en-CA" sz="1800" dirty="0" smtClean="0"/>
              <a:t>Brute-force and efficient prediction algorithms</a:t>
            </a:r>
          </a:p>
          <a:p>
            <a:r>
              <a:rPr lang="en-CA" sz="1800" dirty="0" smtClean="0"/>
              <a:t>Alignment to further </a:t>
            </a:r>
            <a:r>
              <a:rPr lang="en-CA" sz="1800" smtClean="0"/>
              <a:t>improve performance</a:t>
            </a:r>
            <a:endParaRPr lang="en-CA" sz="1800" dirty="0" smtClean="0"/>
          </a:p>
          <a:p>
            <a:endParaRPr lang="en-CA" sz="1600" dirty="0"/>
          </a:p>
        </p:txBody>
      </p:sp>
    </p:spTree>
    <p:extLst>
      <p:ext uri="{BB962C8B-B14F-4D97-AF65-F5344CB8AC3E}">
        <p14:creationId xmlns:p14="http://schemas.microsoft.com/office/powerpoint/2010/main" val="3850827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a:t>
            </a:r>
            <a:endParaRPr lang="en-CA" dirty="0"/>
          </a:p>
        </p:txBody>
      </p:sp>
      <p:sp>
        <p:nvSpPr>
          <p:cNvPr id="3" name="Content Placeholder 2"/>
          <p:cNvSpPr>
            <a:spLocks noGrp="1"/>
          </p:cNvSpPr>
          <p:nvPr>
            <p:ph idx="1"/>
          </p:nvPr>
        </p:nvSpPr>
        <p:spPr>
          <a:xfrm>
            <a:off x="463550" y="1443037"/>
            <a:ext cx="7015163" cy="4544105"/>
          </a:xfrm>
        </p:spPr>
        <p:txBody>
          <a:bodyPr/>
          <a:lstStyle/>
          <a:p>
            <a:r>
              <a:rPr lang="en-US" sz="900" dirty="0"/>
              <a:t>C. Manning and H. </a:t>
            </a:r>
            <a:r>
              <a:rPr lang="en-US" sz="900" dirty="0" err="1"/>
              <a:t>Schtze</a:t>
            </a:r>
            <a:r>
              <a:rPr lang="en-US" sz="900" dirty="0"/>
              <a:t>, Foundations of Statistical Natural Language Processing,. Cambridge, MA: MIT Press, May 1999.</a:t>
            </a:r>
          </a:p>
          <a:p>
            <a:r>
              <a:rPr lang="en-US" sz="900" dirty="0"/>
              <a:t>J. R. </a:t>
            </a:r>
            <a:r>
              <a:rPr lang="en-US" sz="900" dirty="0" err="1"/>
              <a:t>Finkel</a:t>
            </a:r>
            <a:r>
              <a:rPr lang="en-US" sz="900" dirty="0"/>
              <a:t>, T. </a:t>
            </a:r>
            <a:r>
              <a:rPr lang="en-US" sz="900" dirty="0" err="1"/>
              <a:t>Grenager</a:t>
            </a:r>
            <a:r>
              <a:rPr lang="en-US" sz="900" dirty="0"/>
              <a:t>, and C. Manning, “Incorporating non-local information into information extraction systems by Gibbs sampling,” in Proceedings of the ACL 2005, pp. 363–370, 2005.</a:t>
            </a:r>
          </a:p>
          <a:p>
            <a:r>
              <a:rPr lang="en-US" sz="900" dirty="0"/>
              <a:t>D. M. </a:t>
            </a:r>
            <a:r>
              <a:rPr lang="en-US" sz="900" dirty="0" err="1"/>
              <a:t>Blei</a:t>
            </a:r>
            <a:r>
              <a:rPr lang="en-US" sz="900" dirty="0"/>
              <a:t>, A. Ng, and M. I. Jordan, “Latent </a:t>
            </a:r>
            <a:r>
              <a:rPr lang="en-US" sz="900" dirty="0" err="1"/>
              <a:t>Dirichlet</a:t>
            </a:r>
            <a:r>
              <a:rPr lang="en-US" sz="900" dirty="0"/>
              <a:t> allocation,” Journal of Machine Learning Research, vol. 3, pp. 993–1022, 2003.</a:t>
            </a:r>
          </a:p>
          <a:p>
            <a:r>
              <a:rPr lang="en-US" sz="900" dirty="0"/>
              <a:t>O. Uzuner, Y. Luo, and P. </a:t>
            </a:r>
            <a:r>
              <a:rPr lang="en-US" sz="900" dirty="0" err="1"/>
              <a:t>Szolovits</a:t>
            </a:r>
            <a:r>
              <a:rPr lang="en-US" sz="900" dirty="0"/>
              <a:t>, “Evaluating the </a:t>
            </a:r>
            <a:r>
              <a:rPr lang="en-US" sz="900" dirty="0" smtClean="0"/>
              <a:t>state-of-the-art in </a:t>
            </a:r>
            <a:r>
              <a:rPr lang="en-US" sz="900" dirty="0"/>
              <a:t>automatic de-identification,” Journal of the American Medical Informatics Association, vol. 14, pp. 550–563, 2007.</a:t>
            </a:r>
          </a:p>
          <a:p>
            <a:r>
              <a:rPr lang="en-US" sz="900" dirty="0"/>
              <a:t>L. </a:t>
            </a:r>
            <a:r>
              <a:rPr lang="en-US" sz="900" dirty="0" err="1"/>
              <a:t>Deleger</a:t>
            </a:r>
            <a:r>
              <a:rPr lang="en-US" sz="900" dirty="0"/>
              <a:t>, K. Molnar, G. </a:t>
            </a:r>
            <a:r>
              <a:rPr lang="en-US" sz="900" dirty="0" err="1"/>
              <a:t>Savova</a:t>
            </a:r>
            <a:r>
              <a:rPr lang="en-US" sz="900" dirty="0"/>
              <a:t>, F. Xia, T. </a:t>
            </a:r>
            <a:r>
              <a:rPr lang="en-US" sz="900" dirty="0" err="1"/>
              <a:t>Lingren</a:t>
            </a:r>
            <a:r>
              <a:rPr lang="en-US" sz="900" dirty="0"/>
              <a:t>, Q. Li, K. </a:t>
            </a:r>
            <a:r>
              <a:rPr lang="en-US" sz="900" dirty="0" err="1"/>
              <a:t>Marsolo</a:t>
            </a:r>
            <a:r>
              <a:rPr lang="en-US" sz="900" dirty="0"/>
              <a:t>, A. </a:t>
            </a:r>
            <a:r>
              <a:rPr lang="en-US" sz="900" dirty="0" err="1"/>
              <a:t>Jegga</a:t>
            </a:r>
            <a:r>
              <a:rPr lang="en-US" sz="900" dirty="0"/>
              <a:t>, M. Kaiser, L. </a:t>
            </a:r>
            <a:r>
              <a:rPr lang="en-US" sz="900" dirty="0" err="1"/>
              <a:t>Stoutenborough</a:t>
            </a:r>
            <a:r>
              <a:rPr lang="en-US" sz="900" dirty="0"/>
              <a:t>, and I. Solti, “Large-scale evaluation of automated clinical note de-identification and its impact </a:t>
            </a:r>
            <a:r>
              <a:rPr lang="en-US" sz="900" dirty="0" smtClean="0"/>
              <a:t>on information </a:t>
            </a:r>
            <a:r>
              <a:rPr lang="en-US" sz="900" dirty="0"/>
              <a:t>extraction,” Journal of the American Medical Informatics Association, vol. 20, pp. 84–94, 2013.</a:t>
            </a:r>
          </a:p>
          <a:p>
            <a:r>
              <a:rPr lang="en-US" sz="900" dirty="0"/>
              <a:t>Z. Huang, M. Harper, and W. Wang, “Mandarin part-of-speech </a:t>
            </a:r>
            <a:r>
              <a:rPr lang="en-US" sz="900" dirty="0" smtClean="0"/>
              <a:t>tagging and </a:t>
            </a:r>
            <a:r>
              <a:rPr lang="en-US" sz="900" dirty="0"/>
              <a:t>discriminative </a:t>
            </a:r>
            <a:r>
              <a:rPr lang="en-US" sz="900" dirty="0" err="1"/>
              <a:t>reranking</a:t>
            </a:r>
            <a:r>
              <a:rPr lang="en-US" sz="900" dirty="0"/>
              <a:t>,” in Proc. of the EMNLP 2007, pp. 1093–1102, 2007.</a:t>
            </a:r>
          </a:p>
          <a:p>
            <a:r>
              <a:rPr lang="en-US" sz="900" dirty="0"/>
              <a:t>Z. Huang, V. </a:t>
            </a:r>
            <a:r>
              <a:rPr lang="en-US" sz="900" dirty="0" err="1"/>
              <a:t>Eidelman</a:t>
            </a:r>
            <a:r>
              <a:rPr lang="en-US" sz="900" dirty="0"/>
              <a:t>, and M. Harper, “Improving a simple </a:t>
            </a:r>
            <a:r>
              <a:rPr lang="en-US" sz="900" dirty="0" smtClean="0"/>
              <a:t>bigram hmm </a:t>
            </a:r>
            <a:r>
              <a:rPr lang="en-US" sz="900" dirty="0"/>
              <a:t>part-of-speech tagger by latent annotation and self-training,” in Proc. of the NAACL 2009, pp. 213–216, 2009.</a:t>
            </a:r>
          </a:p>
          <a:p>
            <a:r>
              <a:rPr lang="en-US" sz="900" dirty="0"/>
              <a:t>C. M. Bishop, Pattern Recognition and Machine Learning. Springer, 2006.</a:t>
            </a:r>
          </a:p>
          <a:p>
            <a:r>
              <a:rPr lang="en-US" sz="900" dirty="0"/>
              <a:t>T. L. Griffiths and M. </a:t>
            </a:r>
            <a:r>
              <a:rPr lang="en-US" sz="900" dirty="0" err="1"/>
              <a:t>Steyvers</a:t>
            </a:r>
            <a:r>
              <a:rPr lang="en-US" sz="900" dirty="0"/>
              <a:t>, “Finding scientific topics,” Proceedings of the National Academy of Sciences, vol. 101, no. </a:t>
            </a:r>
            <a:r>
              <a:rPr lang="en-US" sz="900" dirty="0" err="1"/>
              <a:t>suppl</a:t>
            </a:r>
            <a:r>
              <a:rPr lang="en-US" sz="900" dirty="0"/>
              <a:t> 1, pp. 5228–5235, 2004.</a:t>
            </a:r>
          </a:p>
          <a:p>
            <a:r>
              <a:rPr lang="en-US" sz="900" dirty="0"/>
              <a:t>D. </a:t>
            </a:r>
            <a:r>
              <a:rPr lang="en-US" sz="900" dirty="0" err="1"/>
              <a:t>Koller</a:t>
            </a:r>
            <a:r>
              <a:rPr lang="en-US" sz="900" dirty="0"/>
              <a:t> and N. Friedman, Probabilistic Graphical Models: Principles and Techniques. Cambridge, MA: MIT Press, July 2009.</a:t>
            </a:r>
          </a:p>
          <a:p>
            <a:r>
              <a:rPr lang="en-US" sz="900" dirty="0"/>
              <a:t>D. M. </a:t>
            </a:r>
            <a:r>
              <a:rPr lang="en-US" sz="900" dirty="0" err="1"/>
              <a:t>Blei</a:t>
            </a:r>
            <a:r>
              <a:rPr lang="en-US" sz="900" dirty="0"/>
              <a:t> and M. I. Jordan, “</a:t>
            </a:r>
            <a:r>
              <a:rPr lang="en-US" sz="900" dirty="0" err="1"/>
              <a:t>Variational</a:t>
            </a:r>
            <a:r>
              <a:rPr lang="en-US" sz="900" dirty="0"/>
              <a:t> inference for </a:t>
            </a:r>
            <a:r>
              <a:rPr lang="en-US" sz="900" dirty="0" err="1"/>
              <a:t>Dirichlet</a:t>
            </a:r>
            <a:r>
              <a:rPr lang="en-US" sz="900" dirty="0"/>
              <a:t> process mixtures,” Bayesian Analysis, vol. 1, no. 1, pp. 121–144, 2006.</a:t>
            </a:r>
          </a:p>
          <a:p>
            <a:r>
              <a:rPr lang="en-US" sz="900" dirty="0"/>
              <a:t>M. D. Hoffman, D. M. </a:t>
            </a:r>
            <a:r>
              <a:rPr lang="en-US" sz="900" dirty="0" err="1"/>
              <a:t>Blei</a:t>
            </a:r>
            <a:r>
              <a:rPr lang="en-US" sz="900" dirty="0"/>
              <a:t>, C. Wang, and J. Paisley, “Stochastic </a:t>
            </a:r>
            <a:r>
              <a:rPr lang="en-US" sz="900" dirty="0" err="1"/>
              <a:t>variational</a:t>
            </a:r>
            <a:r>
              <a:rPr lang="en-US" sz="900" dirty="0"/>
              <a:t> inference,” Journal of Machine Learning Research, vol. 14, no. 1, 2013.</a:t>
            </a:r>
          </a:p>
          <a:p>
            <a:r>
              <a:rPr lang="en-US" sz="900" dirty="0"/>
              <a:t>T. </a:t>
            </a:r>
            <a:r>
              <a:rPr lang="en-US" sz="900" dirty="0" err="1"/>
              <a:t>Matsuzaki</a:t>
            </a:r>
            <a:r>
              <a:rPr lang="en-US" sz="900" dirty="0"/>
              <a:t>, Y. </a:t>
            </a:r>
            <a:r>
              <a:rPr lang="en-US" sz="900" dirty="0" err="1"/>
              <a:t>Miyao</a:t>
            </a:r>
            <a:r>
              <a:rPr lang="en-US" sz="900" dirty="0"/>
              <a:t>, and J. </a:t>
            </a:r>
            <a:r>
              <a:rPr lang="en-US" sz="900" dirty="0" err="1"/>
              <a:t>Tsujii</a:t>
            </a:r>
            <a:r>
              <a:rPr lang="en-US" sz="900" dirty="0"/>
              <a:t>, “Probabilistic </a:t>
            </a:r>
            <a:r>
              <a:rPr lang="en-US" sz="900" dirty="0" err="1"/>
              <a:t>cfg</a:t>
            </a:r>
            <a:r>
              <a:rPr lang="en-US" sz="900" dirty="0"/>
              <a:t> with latent annotations,” in Proc. of the ACL 2005, pp. 75–82, 2005.</a:t>
            </a:r>
          </a:p>
          <a:p>
            <a:r>
              <a:rPr lang="en-US" sz="900" dirty="0"/>
              <a:t>A. Stubbs, C. Kotfila, H. Xu, and O. Uzuner, “Practical applications for NLP in clinical research: the 2014 i2b2/</a:t>
            </a:r>
            <a:r>
              <a:rPr lang="en-US" sz="900" dirty="0" err="1"/>
              <a:t>UTHealth</a:t>
            </a:r>
            <a:r>
              <a:rPr lang="en-US" sz="900" dirty="0"/>
              <a:t> shared tasks,” Journal of Biomedical Informatics, 2014</a:t>
            </a:r>
            <a:r>
              <a:rPr lang="en-US" sz="900" dirty="0" smtClean="0"/>
              <a:t>.</a:t>
            </a:r>
            <a:endParaRPr lang="en-US" sz="900" dirty="0"/>
          </a:p>
        </p:txBody>
      </p:sp>
    </p:spTree>
    <p:extLst>
      <p:ext uri="{BB962C8B-B14F-4D97-AF65-F5344CB8AC3E}">
        <p14:creationId xmlns:p14="http://schemas.microsoft.com/office/powerpoint/2010/main" val="2490387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dirty="0" smtClean="0"/>
              <a:t>Background</a:t>
            </a:r>
            <a:endParaRPr lang="en-US" altLang="en-US" dirty="0"/>
          </a:p>
        </p:txBody>
      </p:sp>
      <p:sp>
        <p:nvSpPr>
          <p:cNvPr id="2" name="Content Placeholder 1"/>
          <p:cNvSpPr>
            <a:spLocks noGrp="1"/>
          </p:cNvSpPr>
          <p:nvPr>
            <p:ph idx="1"/>
          </p:nvPr>
        </p:nvSpPr>
        <p:spPr>
          <a:xfrm>
            <a:off x="463550" y="1443037"/>
            <a:ext cx="8027307" cy="4447343"/>
          </a:xfrm>
        </p:spPr>
        <p:txBody>
          <a:bodyPr>
            <a:normAutofit/>
          </a:bodyPr>
          <a:lstStyle/>
          <a:p>
            <a:r>
              <a:rPr lang="en-US" sz="1800" dirty="0" smtClean="0"/>
              <a:t>Models for </a:t>
            </a:r>
            <a:r>
              <a:rPr lang="en-US" sz="1800" dirty="0"/>
              <a:t>De-identification (</a:t>
            </a:r>
            <a:r>
              <a:rPr lang="en-US" sz="1800" dirty="0" err="1" smtClean="0"/>
              <a:t>Uzuner</a:t>
            </a:r>
            <a:r>
              <a:rPr lang="en-US" sz="1800" dirty="0" smtClean="0"/>
              <a:t> et al. 2007; </a:t>
            </a:r>
            <a:r>
              <a:rPr lang="en-US" sz="1800" dirty="0" err="1" smtClean="0"/>
              <a:t>Deleger</a:t>
            </a:r>
            <a:r>
              <a:rPr lang="en-US" sz="1800" dirty="0" smtClean="0"/>
              <a:t> et al. 2013)</a:t>
            </a:r>
          </a:p>
          <a:p>
            <a:pPr lvl="1"/>
            <a:r>
              <a:rPr lang="en-US" sz="1800" dirty="0" smtClean="0"/>
              <a:t>Conditional Random Field (CRF)</a:t>
            </a:r>
          </a:p>
          <a:p>
            <a:pPr lvl="1"/>
            <a:r>
              <a:rPr lang="en-US" sz="1800" dirty="0" smtClean="0"/>
              <a:t>Support Vector Machine (SVM)</a:t>
            </a:r>
          </a:p>
          <a:p>
            <a:pPr lvl="1"/>
            <a:r>
              <a:rPr lang="en-US" sz="1800" dirty="0" smtClean="0"/>
              <a:t>Decision Tree</a:t>
            </a:r>
          </a:p>
          <a:p>
            <a:pPr lvl="1"/>
            <a:r>
              <a:rPr lang="en-US" sz="1800" dirty="0" smtClean="0"/>
              <a:t>Hidden Markov Model</a:t>
            </a:r>
          </a:p>
          <a:p>
            <a:r>
              <a:rPr lang="en-US" sz="1800" dirty="0" smtClean="0"/>
              <a:t>Manual feature engineering</a:t>
            </a:r>
          </a:p>
          <a:p>
            <a:pPr lvl="1"/>
            <a:r>
              <a:rPr lang="en-US" sz="1800" dirty="0" smtClean="0"/>
              <a:t>Templates for specific type of identifiers</a:t>
            </a:r>
          </a:p>
          <a:p>
            <a:pPr lvl="1"/>
            <a:r>
              <a:rPr lang="en-US" sz="1800" dirty="0" smtClean="0"/>
              <a:t>Special characters and lexical cues</a:t>
            </a:r>
          </a:p>
          <a:p>
            <a:pPr lvl="1"/>
            <a:r>
              <a:rPr lang="en-US" sz="1800" dirty="0" smtClean="0"/>
              <a:t>May not generalize well</a:t>
            </a:r>
          </a:p>
          <a:p>
            <a:r>
              <a:rPr lang="en-US" sz="1800" dirty="0" smtClean="0"/>
              <a:t>Context information plays an important role</a:t>
            </a:r>
          </a:p>
          <a:p>
            <a:pPr lvl="1"/>
            <a:r>
              <a:rPr lang="en-CA" sz="1400" dirty="0" smtClean="0"/>
              <a:t>Example: He </a:t>
            </a:r>
            <a:r>
              <a:rPr lang="en-CA" sz="1400" dirty="0"/>
              <a:t>was transferred to </a:t>
            </a:r>
            <a:r>
              <a:rPr lang="en-CA" sz="1400" dirty="0" smtClean="0"/>
              <a:t>HCC/</a:t>
            </a:r>
            <a:r>
              <a:rPr lang="en-CA" sz="1400" dirty="0" smtClean="0">
                <a:solidFill>
                  <a:srgbClr val="FF0000"/>
                </a:solidFill>
              </a:rPr>
              <a:t>HOSPITAL</a:t>
            </a:r>
            <a:r>
              <a:rPr lang="en-CA" sz="1400" dirty="0" smtClean="0"/>
              <a:t> </a:t>
            </a:r>
            <a:r>
              <a:rPr lang="en-CA" sz="1400" dirty="0"/>
              <a:t>where he underwent cardiac catheterization</a:t>
            </a:r>
            <a:endParaRPr lang="en-US" sz="1400" dirty="0" smtClean="0"/>
          </a:p>
          <a:p>
            <a:r>
              <a:rPr lang="en-US" sz="1800" dirty="0" smtClean="0"/>
              <a:t>How about a model better with context information less with manual feature engineering</a:t>
            </a:r>
          </a:p>
        </p:txBody>
      </p:sp>
    </p:spTree>
    <p:extLst>
      <p:ext uri="{BB962C8B-B14F-4D97-AF65-F5344CB8AC3E}">
        <p14:creationId xmlns:p14="http://schemas.microsoft.com/office/powerpoint/2010/main" val="3802553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Hidden Markov Model</a:t>
            </a:r>
            <a:endParaRPr lang="en-CA" dirty="0"/>
          </a:p>
        </p:txBody>
      </p:sp>
      <p:sp>
        <p:nvSpPr>
          <p:cNvPr id="3" name="Content Placeholder 2"/>
          <p:cNvSpPr>
            <a:spLocks noGrp="1"/>
          </p:cNvSpPr>
          <p:nvPr>
            <p:ph idx="1"/>
          </p:nvPr>
        </p:nvSpPr>
        <p:spPr>
          <a:xfrm>
            <a:off x="463551" y="1443037"/>
            <a:ext cx="5527180" cy="4404869"/>
          </a:xfrm>
        </p:spPr>
        <p:txBody>
          <a:bodyPr/>
          <a:lstStyle/>
          <a:p>
            <a:r>
              <a:rPr lang="en-CA" sz="1800" dirty="0"/>
              <a:t>Generative model</a:t>
            </a:r>
          </a:p>
          <a:p>
            <a:pPr lvl="1"/>
            <a:r>
              <a:rPr lang="en-CA" sz="1600" dirty="0"/>
              <a:t>Transition </a:t>
            </a:r>
            <a:r>
              <a:rPr lang="en-CA" sz="1600" dirty="0" smtClean="0"/>
              <a:t>and </a:t>
            </a:r>
            <a:r>
              <a:rPr lang="en-CA" sz="1600" dirty="0"/>
              <a:t>emission probability</a:t>
            </a:r>
          </a:p>
          <a:p>
            <a:pPr lvl="1"/>
            <a:r>
              <a:rPr lang="en-CA" sz="1600" dirty="0"/>
              <a:t>Markov independence </a:t>
            </a:r>
            <a:r>
              <a:rPr lang="en-CA" sz="1600" dirty="0" smtClean="0"/>
              <a:t>assumption</a:t>
            </a:r>
          </a:p>
          <a:p>
            <a:pPr lvl="1"/>
            <a:r>
              <a:rPr lang="en-CA" sz="1600" dirty="0" smtClean="0"/>
              <a:t>Not great for long range correlation (context information)</a:t>
            </a:r>
            <a:endParaRPr lang="en-CA" sz="1600" dirty="0"/>
          </a:p>
          <a:p>
            <a:pPr lvl="1"/>
            <a:r>
              <a:rPr lang="en-CA" sz="1600" dirty="0" smtClean="0"/>
              <a:t>Fewer </a:t>
            </a:r>
            <a:r>
              <a:rPr lang="en-CA" sz="1600" dirty="0"/>
              <a:t>parameters, better </a:t>
            </a:r>
            <a:r>
              <a:rPr lang="en-CA" sz="1600" dirty="0" smtClean="0"/>
              <a:t>generalization</a:t>
            </a:r>
            <a:endParaRPr lang="en-CA" sz="1600" dirty="0"/>
          </a:p>
        </p:txBody>
      </p:sp>
      <p:grpSp>
        <p:nvGrpSpPr>
          <p:cNvPr id="15" name="Group 14"/>
          <p:cNvGrpSpPr/>
          <p:nvPr/>
        </p:nvGrpSpPr>
        <p:grpSpPr>
          <a:xfrm>
            <a:off x="6220739" y="1438301"/>
            <a:ext cx="2680212" cy="1742491"/>
            <a:chOff x="6220739" y="1438301"/>
            <a:chExt cx="2680212" cy="1742491"/>
          </a:xfrm>
        </p:grpSpPr>
        <p:sp>
          <p:nvSpPr>
            <p:cNvPr id="4" name="Oval 3"/>
            <p:cNvSpPr/>
            <p:nvPr/>
          </p:nvSpPr>
          <p:spPr>
            <a:xfrm>
              <a:off x="6223335" y="1438301"/>
              <a:ext cx="554400" cy="554400"/>
            </a:xfrm>
            <a:prstGeom prst="ellipse">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CA" sz="1400" dirty="0" smtClean="0"/>
                <a:t>s</a:t>
              </a:r>
              <a:r>
                <a:rPr lang="en-CA" sz="1400" baseline="-25000" dirty="0" smtClean="0"/>
                <a:t>1</a:t>
              </a:r>
              <a:endParaRPr lang="en-CA" sz="1400" baseline="-25000" dirty="0"/>
            </a:p>
          </p:txBody>
        </p:sp>
        <p:sp>
          <p:nvSpPr>
            <p:cNvPr id="5" name="Oval 4"/>
            <p:cNvSpPr/>
            <p:nvPr/>
          </p:nvSpPr>
          <p:spPr>
            <a:xfrm>
              <a:off x="7284943" y="1438301"/>
              <a:ext cx="554400" cy="554400"/>
            </a:xfrm>
            <a:prstGeom prst="ellipse">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CA" sz="1400" dirty="0" smtClean="0"/>
                <a:t>s</a:t>
              </a:r>
              <a:r>
                <a:rPr lang="en-CA" sz="1400" baseline="-25000" dirty="0" smtClean="0"/>
                <a:t>2</a:t>
              </a:r>
              <a:endParaRPr lang="en-CA" baseline="-25000" dirty="0"/>
            </a:p>
          </p:txBody>
        </p:sp>
        <p:sp>
          <p:nvSpPr>
            <p:cNvPr id="6" name="Oval 5"/>
            <p:cNvSpPr/>
            <p:nvPr/>
          </p:nvSpPr>
          <p:spPr>
            <a:xfrm>
              <a:off x="8346551" y="1438301"/>
              <a:ext cx="554400" cy="554400"/>
            </a:xfrm>
            <a:prstGeom prst="ellipse">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CA" sz="1400" dirty="0" smtClean="0"/>
                <a:t>s</a:t>
              </a:r>
              <a:r>
                <a:rPr lang="en-CA" sz="1400" baseline="-25000" dirty="0" smtClean="0"/>
                <a:t>3</a:t>
              </a:r>
              <a:endParaRPr lang="en-CA" baseline="-25000" dirty="0"/>
            </a:p>
          </p:txBody>
        </p:sp>
        <p:cxnSp>
          <p:nvCxnSpPr>
            <p:cNvPr id="7" name="Elbow Connector 21"/>
            <p:cNvCxnSpPr>
              <a:stCxn id="4" idx="6"/>
              <a:endCxn id="5" idx="2"/>
            </p:cNvCxnSpPr>
            <p:nvPr/>
          </p:nvCxnSpPr>
          <p:spPr>
            <a:xfrm>
              <a:off x="6777735" y="1715501"/>
              <a:ext cx="507208" cy="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8" name="Elbow Connector 23"/>
            <p:cNvCxnSpPr>
              <a:stCxn id="5" idx="6"/>
              <a:endCxn id="6" idx="2"/>
            </p:cNvCxnSpPr>
            <p:nvPr/>
          </p:nvCxnSpPr>
          <p:spPr>
            <a:xfrm>
              <a:off x="7839343" y="1715501"/>
              <a:ext cx="507208" cy="0"/>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9" name="Oval 8"/>
            <p:cNvSpPr/>
            <p:nvPr/>
          </p:nvSpPr>
          <p:spPr>
            <a:xfrm>
              <a:off x="6220739" y="2626392"/>
              <a:ext cx="554400" cy="554400"/>
            </a:xfrm>
            <a:prstGeom prst="ellipse">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CA" sz="1400" dirty="0" smtClean="0"/>
                <a:t>w</a:t>
              </a:r>
              <a:r>
                <a:rPr lang="en-CA" sz="1400" baseline="-25000" dirty="0" smtClean="0"/>
                <a:t>1</a:t>
              </a:r>
              <a:endParaRPr lang="en-CA" baseline="-25000" dirty="0"/>
            </a:p>
          </p:txBody>
        </p:sp>
        <p:sp>
          <p:nvSpPr>
            <p:cNvPr id="10" name="Oval 9"/>
            <p:cNvSpPr/>
            <p:nvPr/>
          </p:nvSpPr>
          <p:spPr>
            <a:xfrm>
              <a:off x="7282347" y="2626392"/>
              <a:ext cx="554400" cy="554400"/>
            </a:xfrm>
            <a:prstGeom prst="ellipse">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CA" sz="1400" dirty="0" smtClean="0"/>
                <a:t>w</a:t>
              </a:r>
              <a:r>
                <a:rPr lang="en-CA" sz="1400" baseline="-25000" dirty="0" smtClean="0"/>
                <a:t>2</a:t>
              </a:r>
              <a:endParaRPr lang="en-CA" sz="1600" baseline="-25000" dirty="0"/>
            </a:p>
          </p:txBody>
        </p:sp>
        <p:sp>
          <p:nvSpPr>
            <p:cNvPr id="11" name="Oval 10"/>
            <p:cNvSpPr/>
            <p:nvPr/>
          </p:nvSpPr>
          <p:spPr>
            <a:xfrm>
              <a:off x="8343956" y="2626392"/>
              <a:ext cx="554400" cy="554400"/>
            </a:xfrm>
            <a:prstGeom prst="ellipse">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CA" sz="1400" dirty="0" smtClean="0"/>
                <a:t>w</a:t>
              </a:r>
              <a:r>
                <a:rPr lang="en-CA" sz="1400" baseline="-25000" dirty="0" smtClean="0"/>
                <a:t>3</a:t>
              </a:r>
              <a:endParaRPr lang="en-CA" sz="1600" baseline="-25000" dirty="0"/>
            </a:p>
          </p:txBody>
        </p:sp>
        <p:cxnSp>
          <p:nvCxnSpPr>
            <p:cNvPr id="12" name="Elbow Connector 21"/>
            <p:cNvCxnSpPr>
              <a:stCxn id="4" idx="4"/>
              <a:endCxn id="9" idx="0"/>
            </p:cNvCxnSpPr>
            <p:nvPr/>
          </p:nvCxnSpPr>
          <p:spPr>
            <a:xfrm flipH="1">
              <a:off x="6497939" y="1992701"/>
              <a:ext cx="2596" cy="633691"/>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13" name="Elbow Connector 21"/>
            <p:cNvCxnSpPr>
              <a:stCxn id="6" idx="4"/>
              <a:endCxn id="11" idx="0"/>
            </p:cNvCxnSpPr>
            <p:nvPr/>
          </p:nvCxnSpPr>
          <p:spPr>
            <a:xfrm flipH="1">
              <a:off x="8621156" y="1992701"/>
              <a:ext cx="2595" cy="633691"/>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14" name="Elbow Connector 21"/>
            <p:cNvCxnSpPr>
              <a:stCxn id="5" idx="4"/>
              <a:endCxn id="10" idx="0"/>
            </p:cNvCxnSpPr>
            <p:nvPr/>
          </p:nvCxnSpPr>
          <p:spPr>
            <a:xfrm flipH="1">
              <a:off x="7559547" y="1992701"/>
              <a:ext cx="2596" cy="633691"/>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grpSp>
    </p:spTree>
    <p:extLst>
      <p:ext uri="{BB962C8B-B14F-4D97-AF65-F5344CB8AC3E}">
        <p14:creationId xmlns:p14="http://schemas.microsoft.com/office/powerpoint/2010/main" val="3618887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Mixture Model</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576352" y="1443038"/>
                <a:ext cx="3495078" cy="4007076"/>
              </a:xfrm>
            </p:spPr>
            <p:txBody>
              <a:bodyPr/>
              <a:lstStyle/>
              <a:p>
                <a:r>
                  <a:rPr lang="en-CA" sz="1600" dirty="0" smtClean="0"/>
                  <a:t>Mixture Model</a:t>
                </a:r>
              </a:p>
              <a:p>
                <a:pPr marL="0" indent="0">
                  <a:buNone/>
                </a:pPr>
                <a14:m>
                  <m:oMathPara xmlns:m="http://schemas.openxmlformats.org/officeDocument/2006/math">
                    <m:oMathParaPr>
                      <m:jc m:val="centerGroup"/>
                    </m:oMathParaPr>
                    <m:oMath xmlns:m="http://schemas.openxmlformats.org/officeDocument/2006/math">
                      <m:r>
                        <a:rPr lang="en-US" sz="1600" b="0" i="1">
                          <a:latin typeface="Cambria Math" panose="02040503050406030204" pitchFamily="18" charset="0"/>
                        </a:rPr>
                        <m:t>𝑃</m:t>
                      </m:r>
                      <m:d>
                        <m:dPr>
                          <m:ctrlPr>
                            <a:rPr lang="en-US" sz="1600" b="0" i="1">
                              <a:latin typeface="Cambria Math" panose="02040503050406030204" pitchFamily="18" charset="0"/>
                            </a:rPr>
                          </m:ctrlPr>
                        </m:dPr>
                        <m:e>
                          <m:r>
                            <a:rPr lang="en-US" sz="1600" b="0" i="1">
                              <a:latin typeface="Cambria Math" panose="02040503050406030204" pitchFamily="18" charset="0"/>
                            </a:rPr>
                            <m:t>𝑥</m:t>
                          </m:r>
                        </m:e>
                      </m:d>
                      <m:r>
                        <a:rPr lang="en-US" sz="1600" b="0" i="1">
                          <a:latin typeface="Cambria Math" panose="02040503050406030204" pitchFamily="18" charset="0"/>
                        </a:rPr>
                        <m:t>=∑</m:t>
                      </m:r>
                      <m:r>
                        <a:rPr lang="en-US" sz="1600" b="0" i="1">
                          <a:latin typeface="Cambria Math" panose="02040503050406030204" pitchFamily="18" charset="0"/>
                        </a:rPr>
                        <m:t>𝑃</m:t>
                      </m:r>
                      <m:d>
                        <m:dPr>
                          <m:ctrlPr>
                            <a:rPr lang="en-US" sz="1600" b="0" i="1">
                              <a:latin typeface="Cambria Math" panose="02040503050406030204" pitchFamily="18" charset="0"/>
                            </a:rPr>
                          </m:ctrlPr>
                        </m:dPr>
                        <m:e>
                          <m:r>
                            <a:rPr lang="en-US" sz="1600" b="0" i="1">
                              <a:latin typeface="Cambria Math" panose="02040503050406030204" pitchFamily="18" charset="0"/>
                            </a:rPr>
                            <m:t>𝑧</m:t>
                          </m:r>
                        </m:e>
                      </m:d>
                      <m:r>
                        <a:rPr lang="en-US" sz="1600" b="0" i="1">
                          <a:latin typeface="Cambria Math" panose="02040503050406030204" pitchFamily="18" charset="0"/>
                        </a:rPr>
                        <m:t>𝑃</m:t>
                      </m:r>
                      <m:r>
                        <a:rPr lang="en-US" sz="1600" b="0" i="1">
                          <a:latin typeface="Cambria Math" panose="02040503050406030204" pitchFamily="18" charset="0"/>
                        </a:rPr>
                        <m:t>(</m:t>
                      </m:r>
                      <m:r>
                        <a:rPr lang="en-US" sz="1600" b="0" i="1">
                          <a:latin typeface="Cambria Math" panose="02040503050406030204" pitchFamily="18" charset="0"/>
                        </a:rPr>
                        <m:t>𝑥</m:t>
                      </m:r>
                      <m:r>
                        <a:rPr lang="en-US" sz="1600" b="0" i="1">
                          <a:latin typeface="Cambria Math" panose="02040503050406030204" pitchFamily="18" charset="0"/>
                        </a:rPr>
                        <m:t>|</m:t>
                      </m:r>
                      <m:r>
                        <a:rPr lang="en-US" sz="1600" b="0" i="1">
                          <a:latin typeface="Cambria Math" panose="02040503050406030204" pitchFamily="18" charset="0"/>
                        </a:rPr>
                        <m:t>𝑧</m:t>
                      </m:r>
                      <m:r>
                        <a:rPr lang="en-US" sz="1600" b="0" i="1">
                          <a:latin typeface="Cambria Math" panose="02040503050406030204" pitchFamily="18" charset="0"/>
                        </a:rPr>
                        <m:t>)</m:t>
                      </m:r>
                    </m:oMath>
                  </m:oMathPara>
                </a14:m>
                <a:endParaRPr lang="en-US" sz="1600" b="0" dirty="0"/>
              </a:p>
              <a:p>
                <a:r>
                  <a:rPr lang="en-CA" sz="1600" dirty="0" smtClean="0"/>
                  <a:t>Fits </a:t>
                </a:r>
                <a:r>
                  <a:rPr lang="en-CA" sz="1600" dirty="0"/>
                  <a:t>data better</a:t>
                </a:r>
              </a:p>
              <a:p>
                <a:r>
                  <a:rPr lang="en-CA" sz="1600" dirty="0" smtClean="0"/>
                  <a:t>In </a:t>
                </a:r>
                <a:r>
                  <a:rPr lang="en-CA" sz="1600" dirty="0"/>
                  <a:t>NLP and IR</a:t>
                </a:r>
              </a:p>
              <a:p>
                <a:pPr lvl="1"/>
                <a:r>
                  <a:rPr lang="en-CA" sz="1600" b="1" dirty="0"/>
                  <a:t>Mixture Multinomial, PLSA and </a:t>
                </a:r>
                <a:r>
                  <a:rPr lang="en-CA" sz="1600" b="1" dirty="0" smtClean="0"/>
                  <a:t>LDA (</a:t>
                </a:r>
                <a:r>
                  <a:rPr lang="en-CA" sz="1600" b="1" dirty="0" err="1" smtClean="0"/>
                  <a:t>Blei</a:t>
                </a:r>
                <a:r>
                  <a:rPr lang="en-CA" sz="1600" b="1" dirty="0" smtClean="0"/>
                  <a:t> et al. </a:t>
                </a:r>
                <a:r>
                  <a:rPr lang="en-CA" sz="1600" b="1" smtClean="0"/>
                  <a:t>2003)</a:t>
                </a:r>
                <a:endParaRPr lang="en-CA" sz="1600" b="1" dirty="0"/>
              </a:p>
              <a:p>
                <a:pPr lvl="1"/>
                <a:r>
                  <a:rPr lang="en-CA" sz="1600" b="1" dirty="0" smtClean="0"/>
                  <a:t>Good for capturing </a:t>
                </a:r>
                <a:r>
                  <a:rPr lang="en-CA" sz="1600" b="1" dirty="0"/>
                  <a:t>context information</a:t>
                </a:r>
              </a:p>
              <a:p>
                <a:r>
                  <a:rPr lang="en-CA" sz="1600" dirty="0"/>
                  <a:t>How to determine the </a:t>
                </a:r>
                <a:r>
                  <a:rPr lang="en-CA" sz="1600" dirty="0" smtClean="0"/>
                  <a:t>optimal number </a:t>
                </a:r>
                <a:r>
                  <a:rPr lang="en-CA" sz="1600" dirty="0"/>
                  <a:t>of </a:t>
                </a:r>
                <a:r>
                  <a:rPr lang="en-CA" sz="1600" dirty="0" smtClean="0"/>
                  <a:t>components?</a:t>
                </a:r>
                <a:endParaRPr lang="en-CA" sz="1600" dirty="0"/>
              </a:p>
              <a:p>
                <a:pPr lvl="1"/>
                <a:r>
                  <a:rPr lang="en-CA" sz="1600" b="1" dirty="0"/>
                  <a:t>Trial and error</a:t>
                </a:r>
              </a:p>
              <a:p>
                <a:pPr lvl="1"/>
                <a:r>
                  <a:rPr lang="en-CA" sz="1600" b="1" dirty="0"/>
                  <a:t>Bayesian prior</a:t>
                </a:r>
              </a:p>
              <a:p>
                <a:endParaRPr lang="en-CA"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576352" y="1443038"/>
                <a:ext cx="3495078" cy="4007076"/>
              </a:xfrm>
              <a:blipFill rotWithShape="0">
                <a:blip r:embed="rId3"/>
                <a:stretch>
                  <a:fillRect l="-698" t="-457" r="-2269"/>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22770" y="1482237"/>
            <a:ext cx="2872440" cy="2735040"/>
          </a:xfrm>
          <a:prstGeom prst="rect">
            <a:avLst/>
          </a:prstGeom>
        </p:spPr>
      </p:pic>
      <p:sp>
        <p:nvSpPr>
          <p:cNvPr id="5" name="TextBox 4"/>
          <p:cNvSpPr txBox="1"/>
          <p:nvPr/>
        </p:nvSpPr>
        <p:spPr>
          <a:xfrm>
            <a:off x="1173359" y="4316733"/>
            <a:ext cx="3638124" cy="200055"/>
          </a:xfrm>
          <a:prstGeom prst="rect">
            <a:avLst/>
          </a:prstGeom>
          <a:noFill/>
        </p:spPr>
        <p:txBody>
          <a:bodyPr wrap="square" rtlCol="0">
            <a:spAutoFit/>
          </a:bodyPr>
          <a:lstStyle/>
          <a:p>
            <a:r>
              <a:rPr lang="en-US" sz="700" dirty="0" smtClean="0"/>
              <a:t>Figure 1: Bishop C. M., Pattern Recognition and Machine Learning, 2006</a:t>
            </a:r>
            <a:endParaRPr lang="en-US" sz="700" dirty="0"/>
          </a:p>
        </p:txBody>
      </p:sp>
      <p:pic>
        <p:nvPicPr>
          <p:cNvPr id="7" name="Content Placeholder 4"/>
          <p:cNvPicPr>
            <a:picLocks noChangeAspect="1"/>
          </p:cNvPicPr>
          <p:nvPr/>
        </p:nvPicPr>
        <p:blipFill>
          <a:blip r:embed="rId5"/>
          <a:stretch>
            <a:fillRect/>
          </a:stretch>
        </p:blipFill>
        <p:spPr bwMode="auto">
          <a:xfrm>
            <a:off x="2675470" y="1368573"/>
            <a:ext cx="2900881" cy="283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3780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Dirichlet</a:t>
            </a:r>
            <a:r>
              <a:rPr lang="en-CA" dirty="0" smtClean="0"/>
              <a:t> Process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3550" y="1443037"/>
                <a:ext cx="7415176" cy="4596255"/>
              </a:xfrm>
            </p:spPr>
            <p:txBody>
              <a:bodyPr/>
              <a:lstStyle/>
              <a:p>
                <a:r>
                  <a:rPr lang="en-CA" sz="1800" dirty="0"/>
                  <a:t>Dirichlet Process in Stick-breaking representation</a:t>
                </a:r>
              </a:p>
              <a:p>
                <a:pPr lvl="1"/>
                <a14:m>
                  <m:oMath xmlns:m="http://schemas.openxmlformats.org/officeDocument/2006/math">
                    <m:r>
                      <a:rPr lang="en-US" sz="1800" i="1">
                        <a:latin typeface="Cambria Math" panose="02040503050406030204" pitchFamily="18" charset="0"/>
                        <a:ea typeface="Cambria Math" panose="02040503050406030204" pitchFamily="18" charset="0"/>
                      </a:rPr>
                      <m:t>𝐺</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𝐷𝑃</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𝛼</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𝐻</m:t>
                        </m:r>
                      </m:e>
                    </m:d>
                  </m:oMath>
                </a14:m>
                <a:endParaRPr lang="en-US" sz="1800" dirty="0">
                  <a:ea typeface="Cambria Math" panose="02040503050406030204" pitchFamily="18" charset="0"/>
                </a:endParaRPr>
              </a:p>
              <a:p>
                <a:pPr lvl="2"/>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1..</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rPr>
                          <m:t> </m:t>
                        </m:r>
                      </m:sub>
                    </m:sSub>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𝐵𝑒𝑡𝑎</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1, </m:t>
                        </m:r>
                        <m:r>
                          <a:rPr lang="en-US" sz="1800" i="1">
                            <a:latin typeface="Cambria Math" panose="02040503050406030204" pitchFamily="18" charset="0"/>
                            <a:ea typeface="Cambria Math" panose="02040503050406030204" pitchFamily="18" charset="0"/>
                          </a:rPr>
                          <m:t>𝛼</m:t>
                        </m:r>
                      </m:e>
                    </m:d>
                  </m:oMath>
                </a14:m>
                <a:endParaRPr lang="en-US" sz="1800" dirty="0">
                  <a:ea typeface="Cambria Math" panose="02040503050406030204" pitchFamily="18" charset="0"/>
                </a:endParaRPr>
              </a:p>
              <a:p>
                <a:pPr lvl="2"/>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𝜋</m:t>
                        </m:r>
                      </m:e>
                      <m:sub>
                        <m:r>
                          <a:rPr lang="en-US" sz="1800" i="1">
                            <a:latin typeface="Cambria Math" panose="02040503050406030204" pitchFamily="18" charset="0"/>
                          </a:rPr>
                          <m:t>𝑘</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𝑘</m:t>
                        </m:r>
                      </m:sub>
                    </m:sSub>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𝑘</m:t>
                        </m:r>
                        <m:r>
                          <a:rPr lang="en-US" sz="1800" i="1">
                            <a:latin typeface="Cambria Math" panose="02040503050406030204" pitchFamily="18" charset="0"/>
                          </a:rPr>
                          <m:t>−1</m:t>
                        </m:r>
                      </m:sub>
                    </m:sSub>
                    <m:r>
                      <a:rPr lang="en-US" sz="1800" i="1">
                        <a:latin typeface="Cambria Math" panose="02040503050406030204" pitchFamily="18" charset="0"/>
                      </a:rPr>
                      <m:t>)</m:t>
                    </m:r>
                  </m:oMath>
                </a14:m>
                <a:endParaRPr lang="en-CA" sz="1800" dirty="0"/>
              </a:p>
              <a:p>
                <a:pPr lvl="2"/>
                <a14:m>
                  <m:oMath xmlns:m="http://schemas.openxmlformats.org/officeDocument/2006/math">
                    <m:sSubSup>
                      <m:sSubSupPr>
                        <m:ctrlPr>
                          <a:rPr lang="en-US" sz="1800" i="1">
                            <a:latin typeface="Cambria Math" panose="02040503050406030204" pitchFamily="18" charset="0"/>
                          </a:rPr>
                        </m:ctrlPr>
                      </m:sSubSupPr>
                      <m:e>
                        <m:r>
                          <a:rPr lang="en-US" sz="1800" i="1">
                            <a:latin typeface="Cambria Math" panose="02040503050406030204" pitchFamily="18" charset="0"/>
                          </a:rPr>
                          <m:t>𝜂</m:t>
                        </m:r>
                      </m:e>
                      <m:sub>
                        <m:r>
                          <a:rPr lang="en-US" sz="1800" i="1">
                            <a:latin typeface="Cambria Math" panose="02040503050406030204" pitchFamily="18" charset="0"/>
                          </a:rPr>
                          <m:t>1..</m:t>
                        </m:r>
                        <m:r>
                          <a:rPr lang="en-US" sz="1800" i="1">
                            <a:latin typeface="Cambria Math" panose="02040503050406030204" pitchFamily="18" charset="0"/>
                            <a:ea typeface="Cambria Math" panose="02040503050406030204" pitchFamily="18" charset="0"/>
                          </a:rPr>
                          <m:t>∞</m:t>
                        </m:r>
                      </m:sub>
                      <m:sup>
                        <m:r>
                          <a:rPr lang="en-US" sz="1800" i="1">
                            <a:latin typeface="Cambria Math" panose="02040503050406030204" pitchFamily="18" charset="0"/>
                            <a:ea typeface="Cambria Math" panose="02040503050406030204" pitchFamily="18" charset="0"/>
                          </a:rPr>
                          <m:t>∗</m:t>
                        </m:r>
                      </m:sup>
                    </m:sSubSup>
                    <m:r>
                      <a:rPr lang="en-US" sz="1800" i="1">
                        <a:latin typeface="Cambria Math" panose="02040503050406030204" pitchFamily="18" charset="0"/>
                        <a:ea typeface="Cambria Math" panose="02040503050406030204" pitchFamily="18" charset="0"/>
                      </a:rPr>
                      <m:t>~</m:t>
                    </m:r>
                    <m:r>
                      <m:rPr>
                        <m:sty m:val="p"/>
                      </m:rPr>
                      <a:rPr lang="en-US" sz="1800">
                        <a:latin typeface="Cambria Math" panose="02040503050406030204" pitchFamily="18" charset="0"/>
                        <a:ea typeface="Cambria Math" panose="02040503050406030204" pitchFamily="18" charset="0"/>
                      </a:rPr>
                      <m:t>H</m:t>
                    </m:r>
                  </m:oMath>
                </a14:m>
                <a:endParaRPr lang="en-CA" sz="1800" dirty="0"/>
              </a:p>
              <a:p>
                <a:pPr lvl="2"/>
                <a14:m>
                  <m:oMath xmlns:m="http://schemas.openxmlformats.org/officeDocument/2006/math">
                    <m:r>
                      <a:rPr lang="en-US" sz="1800" i="1">
                        <a:latin typeface="Cambria Math" panose="02040503050406030204" pitchFamily="18" charset="0"/>
                      </a:rPr>
                      <m:t>𝐺</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𝜋</m:t>
                        </m:r>
                      </m:e>
                      <m:sub>
                        <m:r>
                          <a:rPr lang="en-US" sz="1800" i="1">
                            <a:latin typeface="Cambria Math" panose="02040503050406030204" pitchFamily="18" charset="0"/>
                          </a:rPr>
                          <m:t>𝑘</m:t>
                        </m:r>
                      </m:sub>
                    </m:sSub>
                    <m:sSub>
                      <m:sSubPr>
                        <m:ctrlPr>
                          <a:rPr lang="en-US" sz="1800" i="1">
                            <a:latin typeface="Cambria Math" panose="02040503050406030204" pitchFamily="18" charset="0"/>
                          </a:rPr>
                        </m:ctrlPr>
                      </m:sSubPr>
                      <m:e>
                        <m:r>
                          <a:rPr lang="en-US" sz="1800" i="1">
                            <a:latin typeface="Cambria Math" panose="02040503050406030204" pitchFamily="18" charset="0"/>
                          </a:rPr>
                          <m:t>𝛿</m:t>
                        </m:r>
                        <m:r>
                          <m:rPr>
                            <m:nor/>
                          </m:rPr>
                          <a:rPr lang="en-CA" sz="1800" dirty="0"/>
                          <m:t> </m:t>
                        </m:r>
                      </m:e>
                      <m:sub>
                        <m:sSubSup>
                          <m:sSubSupPr>
                            <m:ctrlPr>
                              <a:rPr lang="en-US" sz="1800" i="1">
                                <a:latin typeface="Cambria Math" panose="02040503050406030204" pitchFamily="18" charset="0"/>
                              </a:rPr>
                            </m:ctrlPr>
                          </m:sSubSupPr>
                          <m:e>
                            <m:r>
                              <a:rPr lang="en-US" sz="1800" i="1">
                                <a:latin typeface="Cambria Math" panose="02040503050406030204" pitchFamily="18" charset="0"/>
                              </a:rPr>
                              <m:t>𝜂</m:t>
                            </m:r>
                          </m:e>
                          <m:sub>
                            <m:r>
                              <a:rPr lang="en-US" sz="1800" i="1">
                                <a:latin typeface="Cambria Math" panose="02040503050406030204" pitchFamily="18" charset="0"/>
                              </a:rPr>
                              <m:t>𝑘</m:t>
                            </m:r>
                          </m:sub>
                          <m:sup>
                            <m:r>
                              <a:rPr lang="en-US" sz="1800" i="1">
                                <a:latin typeface="Cambria Math" panose="02040503050406030204" pitchFamily="18" charset="0"/>
                                <a:ea typeface="Cambria Math" panose="02040503050406030204" pitchFamily="18" charset="0"/>
                              </a:rPr>
                              <m:t>∗</m:t>
                            </m:r>
                          </m:sup>
                        </m:sSubSup>
                      </m:sub>
                    </m:sSub>
                  </m:oMath>
                </a14:m>
                <a:endParaRPr lang="en-CA" sz="1800" dirty="0"/>
              </a:p>
              <a:p>
                <a:pPr lvl="1"/>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𝜋</m:t>
                        </m:r>
                      </m:e>
                      <m:sub>
                        <m:r>
                          <a:rPr lang="en-US" sz="1800" i="1">
                            <a:latin typeface="Cambria Math" panose="02040503050406030204" pitchFamily="18" charset="0"/>
                          </a:rPr>
                          <m:t>1..</m:t>
                        </m:r>
                        <m:r>
                          <a:rPr lang="en-US" sz="1800" i="1">
                            <a:latin typeface="Cambria Math" panose="02040503050406030204" pitchFamily="18" charset="0"/>
                            <a:ea typeface="Cambria Math" panose="02040503050406030204" pitchFamily="18" charset="0"/>
                          </a:rPr>
                          <m:t>∞</m:t>
                        </m:r>
                      </m:sub>
                    </m:sSub>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𝐺𝐸𝑀</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𝛼</m:t>
                        </m:r>
                      </m:e>
                    </m:d>
                  </m:oMath>
                </a14:m>
                <a:endParaRPr lang="en-US" sz="1800" dirty="0">
                  <a:ea typeface="Cambria Math" panose="02040503050406030204" pitchFamily="18" charset="0"/>
                </a:endParaRPr>
              </a:p>
              <a:p>
                <a:pPr lvl="1"/>
                <a:r>
                  <a:rPr lang="en-CA" sz="1800" b="1" dirty="0"/>
                  <a:t>Non-parametric model is more flexible with data</a:t>
                </a:r>
              </a:p>
              <a:p>
                <a:pPr lvl="1"/>
                <a:r>
                  <a:rPr lang="en-CA" sz="1800" b="1" dirty="0"/>
                  <a:t>Only the </a:t>
                </a:r>
                <a:r>
                  <a:rPr lang="en-CA" sz="1800" b="1" dirty="0" smtClean="0"/>
                  <a:t>effective components </a:t>
                </a:r>
                <a:r>
                  <a:rPr lang="en-CA" sz="1800" b="1" dirty="0"/>
                  <a:t>will </a:t>
                </a:r>
                <a:r>
                  <a:rPr lang="en-CA" sz="1800" b="1" dirty="0" smtClean="0"/>
                  <a:t>have </a:t>
                </a:r>
                <a:r>
                  <a:rPr lang="en-CA" sz="1800" b="1" dirty="0"/>
                  <a:t>significant </a:t>
                </a:r>
                <a:r>
                  <a:rPr lang="en-CA" sz="1800" b="1" dirty="0" smtClean="0"/>
                  <a:t>updates</a:t>
                </a:r>
                <a:endParaRPr lang="en-CA" sz="18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3550" y="1443037"/>
                <a:ext cx="7415176" cy="4596255"/>
              </a:xfrm>
              <a:blipFill rotWithShape="0">
                <a:blip r:embed="rId3"/>
                <a:stretch>
                  <a:fillRect l="-493" t="-796"/>
                </a:stretch>
              </a:blipFill>
            </p:spPr>
            <p:txBody>
              <a:bodyPr/>
              <a:lstStyle/>
              <a:p>
                <a:r>
                  <a:rPr lang="en-CA">
                    <a:noFill/>
                  </a:rPr>
                  <a:t> </a:t>
                </a:r>
              </a:p>
            </p:txBody>
          </p:sp>
        </mc:Fallback>
      </mc:AlternateContent>
    </p:spTree>
    <p:extLst>
      <p:ext uri="{BB962C8B-B14F-4D97-AF65-F5344CB8AC3E}">
        <p14:creationId xmlns:p14="http://schemas.microsoft.com/office/powerpoint/2010/main" val="1919779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HMM-DP</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19390" y="1303246"/>
                <a:ext cx="4078044" cy="4536023"/>
              </a:xfrm>
            </p:spPr>
            <p:txBody>
              <a:bodyPr/>
              <a:lstStyle/>
              <a:p>
                <a:r>
                  <a:rPr lang="en-CA" sz="1600" b="0" dirty="0" smtClean="0"/>
                  <a:t>For each tag s</a:t>
                </a:r>
                <a:endParaRPr lang="en-CA" sz="1600" b="0" dirty="0"/>
              </a:p>
              <a:p>
                <a:pPr lvl="1"/>
                <a:r>
                  <a:rPr lang="en-CA" sz="1600" dirty="0"/>
                  <a:t>Generate sub-tag </a:t>
                </a:r>
                <a:r>
                  <a:rPr lang="en-CA" sz="1600" dirty="0" smtClean="0"/>
                  <a:t>weight</a:t>
                </a:r>
              </a:p>
              <a:p>
                <a:pPr marL="457200" lvl="1"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𝜋</m:t>
                          </m:r>
                        </m:e>
                        <m:sub>
                          <m:r>
                            <a:rPr lang="en-US" sz="1600" i="1">
                              <a:latin typeface="Cambria Math" panose="02040503050406030204" pitchFamily="18" charset="0"/>
                            </a:rPr>
                            <m:t>𝑠</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𝐺𝐸𝑀</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𝛼</m:t>
                          </m:r>
                        </m:e>
                      </m:d>
                    </m:oMath>
                  </m:oMathPara>
                </a14:m>
                <a:endParaRPr lang="en-CA" sz="1600" dirty="0"/>
              </a:p>
              <a:p>
                <a:pPr lvl="1"/>
                <a:r>
                  <a:rPr lang="en-CA" sz="1600" dirty="0"/>
                  <a:t>For each sub-tag z</a:t>
                </a:r>
              </a:p>
              <a:p>
                <a:pPr lvl="2"/>
                <a:r>
                  <a:rPr lang="en-CA" sz="1600" dirty="0"/>
                  <a:t>Generate transition prob. to </a:t>
                </a:r>
                <a:r>
                  <a:rPr lang="en-CA" sz="1600" dirty="0" smtClean="0"/>
                  <a:t>tag</a:t>
                </a:r>
              </a:p>
              <a:p>
                <a:pPr marL="1371600" lvl="3" indent="0">
                  <a:buNone/>
                </a:pPr>
                <a14:m>
                  <m:oMathPara xmlns:m="http://schemas.openxmlformats.org/officeDocument/2006/math">
                    <m:oMathParaPr>
                      <m:jc m:val="centerGroup"/>
                    </m:oMathParaPr>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𝜙</m:t>
                          </m:r>
                        </m:e>
                        <m:sub>
                          <m:r>
                            <a:rPr lang="en-US" sz="1600" i="1">
                              <a:latin typeface="Cambria Math" panose="02040503050406030204" pitchFamily="18" charset="0"/>
                            </a:rPr>
                            <m:t>𝑠𝑧</m:t>
                          </m:r>
                        </m:sub>
                        <m:sup>
                          <m:r>
                            <a:rPr lang="en-US" sz="1600" i="1">
                              <a:latin typeface="Cambria Math" panose="02040503050406030204" pitchFamily="18" charset="0"/>
                            </a:rPr>
                            <m:t>𝑇</m:t>
                          </m:r>
                        </m:sup>
                      </m:sSubSup>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𝐷𝑖𝑟</m:t>
                      </m:r>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𝛼</m:t>
                          </m:r>
                        </m:e>
                        <m:sub>
                          <m:r>
                            <a:rPr lang="en-US" sz="1600" i="1">
                              <a:latin typeface="Cambria Math" panose="02040503050406030204" pitchFamily="18" charset="0"/>
                              <a:ea typeface="Cambria Math" panose="02040503050406030204" pitchFamily="18" charset="0"/>
                            </a:rPr>
                            <m:t>𝑇</m:t>
                          </m:r>
                        </m:sub>
                      </m:sSub>
                      <m:r>
                        <a:rPr lang="en-US" sz="1600" i="1">
                          <a:latin typeface="Cambria Math" panose="02040503050406030204" pitchFamily="18" charset="0"/>
                          <a:ea typeface="Cambria Math" panose="02040503050406030204" pitchFamily="18" charset="0"/>
                        </a:rPr>
                        <m:t>)</m:t>
                      </m:r>
                    </m:oMath>
                  </m:oMathPara>
                </a14:m>
                <a:endParaRPr lang="en-CA" sz="1600" dirty="0"/>
              </a:p>
              <a:p>
                <a:pPr lvl="2"/>
                <a:r>
                  <a:rPr lang="en-CA" sz="1600" dirty="0"/>
                  <a:t>Generate emission prob</a:t>
                </a:r>
                <a:r>
                  <a:rPr lang="en-CA" sz="1600" dirty="0" smtClean="0"/>
                  <a:t>.</a:t>
                </a:r>
              </a:p>
              <a:p>
                <a:pPr marL="1371600" lvl="3" indent="0">
                  <a:buNone/>
                </a:pPr>
                <a14:m>
                  <m:oMathPara xmlns:m="http://schemas.openxmlformats.org/officeDocument/2006/math">
                    <m:oMathParaPr>
                      <m:jc m:val="centerGroup"/>
                    </m:oMathParaPr>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𝜙</m:t>
                          </m:r>
                        </m:e>
                        <m:sub>
                          <m:r>
                            <a:rPr lang="en-US" sz="1600" i="1">
                              <a:latin typeface="Cambria Math" panose="02040503050406030204" pitchFamily="18" charset="0"/>
                            </a:rPr>
                            <m:t>𝑠𝑧</m:t>
                          </m:r>
                        </m:sub>
                        <m:sup>
                          <m:r>
                            <a:rPr lang="en-US" sz="1600" i="1">
                              <a:latin typeface="Cambria Math" panose="02040503050406030204" pitchFamily="18" charset="0"/>
                            </a:rPr>
                            <m:t>𝐸</m:t>
                          </m:r>
                        </m:sup>
                      </m:sSubSup>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𝐷𝑖𝑟</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𝛼</m:t>
                              </m:r>
                            </m:e>
                            <m:sub>
                              <m:r>
                                <a:rPr lang="en-US" sz="1600" i="1">
                                  <a:latin typeface="Cambria Math" panose="02040503050406030204" pitchFamily="18" charset="0"/>
                                  <a:ea typeface="Cambria Math" panose="02040503050406030204" pitchFamily="18" charset="0"/>
                                </a:rPr>
                                <m:t>𝐸</m:t>
                              </m:r>
                            </m:sub>
                          </m:sSub>
                        </m:e>
                      </m:d>
                    </m:oMath>
                  </m:oMathPara>
                </a14:m>
                <a:endParaRPr lang="en-CA" sz="1600" dirty="0" smtClean="0">
                  <a:ea typeface="Cambria Math" panose="02040503050406030204" pitchFamily="18" charset="0"/>
                </a:endParaRPr>
              </a:p>
              <a:p>
                <a:pPr lvl="2"/>
                <a:r>
                  <a:rPr lang="en-CA" sz="1600" dirty="0" smtClean="0"/>
                  <a:t>Generate </a:t>
                </a:r>
                <a:r>
                  <a:rPr lang="en-CA" sz="1600" dirty="0"/>
                  <a:t>transition prob. to </a:t>
                </a:r>
                <a:r>
                  <a:rPr lang="en-CA" sz="1600" dirty="0" smtClean="0"/>
                  <a:t>sub-tag</a:t>
                </a:r>
              </a:p>
              <a:p>
                <a:pPr marL="1371600" lvl="3" indent="0">
                  <a:buNone/>
                </a:pPr>
                <a14:m>
                  <m:oMathPara xmlns:m="http://schemas.openxmlformats.org/officeDocument/2006/math">
                    <m:oMathParaPr>
                      <m:jc m:val="centerGroup"/>
                    </m:oMathParaPr>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𝜙</m:t>
                          </m:r>
                        </m:e>
                        <m:sub>
                          <m:r>
                            <a:rPr lang="en-US" sz="1600" i="1">
                              <a:latin typeface="Cambria Math" panose="02040503050406030204" pitchFamily="18" charset="0"/>
                            </a:rPr>
                            <m:t>𝑠𝑧</m:t>
                          </m:r>
                          <m:sSup>
                            <m:sSupPr>
                              <m:ctrlPr>
                                <a:rPr lang="en-US" sz="1600" i="1">
                                  <a:latin typeface="Cambria Math" panose="02040503050406030204" pitchFamily="18" charset="0"/>
                                </a:rPr>
                              </m:ctrlPr>
                            </m:sSupPr>
                            <m:e>
                              <m:r>
                                <a:rPr lang="en-US" sz="1600" i="1">
                                  <a:latin typeface="Cambria Math" panose="02040503050406030204" pitchFamily="18" charset="0"/>
                                </a:rPr>
                                <m:t>𝑠</m:t>
                              </m:r>
                            </m:e>
                            <m:sup>
                              <m:r>
                                <a:rPr lang="en-US" sz="1600" i="1">
                                  <a:latin typeface="Cambria Math" panose="02040503050406030204" pitchFamily="18" charset="0"/>
                                </a:rPr>
                                <m:t>′</m:t>
                              </m:r>
                            </m:sup>
                          </m:sSup>
                        </m:sub>
                        <m:sup>
                          <m:r>
                            <a:rPr lang="en-US" sz="1600" i="1">
                              <a:latin typeface="Cambria Math" panose="02040503050406030204" pitchFamily="18" charset="0"/>
                            </a:rPr>
                            <m:t>𝑡</m:t>
                          </m:r>
                        </m:sup>
                      </m:sSubSup>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𝐷𝑃</m:t>
                      </m:r>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𝛼</m:t>
                          </m:r>
                        </m:e>
                        <m:sub>
                          <m:r>
                            <a:rPr lang="en-US" sz="1600" i="1">
                              <a:latin typeface="Cambria Math" panose="02040503050406030204" pitchFamily="18" charset="0"/>
                              <a:ea typeface="Cambria Math" panose="02040503050406030204" pitchFamily="18" charset="0"/>
                            </a:rPr>
                            <m:t>𝑡</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𝑀𝑢𝑙𝑡𝑖</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𝜋</m:t>
                          </m:r>
                        </m:e>
                        <m:sub>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𝑠</m:t>
                              </m:r>
                            </m:e>
                            <m:sup>
                              <m:r>
                                <a:rPr lang="en-US" sz="1600" i="1">
                                  <a:latin typeface="Cambria Math" panose="02040503050406030204" pitchFamily="18" charset="0"/>
                                  <a:ea typeface="Cambria Math" panose="02040503050406030204" pitchFamily="18" charset="0"/>
                                </a:rPr>
                                <m:t>′</m:t>
                              </m:r>
                            </m:sup>
                          </m:sSup>
                        </m:sub>
                      </m:sSub>
                      <m:r>
                        <a:rPr lang="en-US" sz="1600" i="1">
                          <a:latin typeface="Cambria Math" panose="02040503050406030204" pitchFamily="18" charset="0"/>
                          <a:ea typeface="Cambria Math" panose="02040503050406030204" pitchFamily="18" charset="0"/>
                        </a:rPr>
                        <m:t>))</m:t>
                      </m:r>
                    </m:oMath>
                  </m:oMathPara>
                </a14:m>
                <a:endParaRPr lang="en-CA" sz="1600" dirty="0"/>
              </a:p>
              <a:p>
                <a:r>
                  <a:rPr lang="en-CA" sz="1600" b="0" dirty="0"/>
                  <a:t>For each tag </a:t>
                </a:r>
                <a:r>
                  <a:rPr lang="en-CA" sz="1600" b="0" dirty="0" err="1"/>
                  <a:t>s</a:t>
                </a:r>
                <a:r>
                  <a:rPr lang="en-CA" sz="1600" b="0" baseline="-25000" dirty="0" err="1"/>
                  <a:t>n</a:t>
                </a:r>
                <a:r>
                  <a:rPr lang="en-CA" sz="1600" b="0" dirty="0"/>
                  <a:t>, word </a:t>
                </a:r>
                <a:r>
                  <a:rPr lang="en-CA" sz="1600" b="0" dirty="0" err="1"/>
                  <a:t>w</a:t>
                </a:r>
                <a:r>
                  <a:rPr lang="en-CA" sz="1600" b="0" baseline="-25000" dirty="0" err="1"/>
                  <a:t>n</a:t>
                </a:r>
                <a:endParaRPr lang="en-CA" sz="1600" b="0" baseline="-25000" dirty="0"/>
              </a:p>
              <a:p>
                <a:pPr lvl="1"/>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𝑛</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𝑀𝑢𝑙𝑡𝑖</m:t>
                    </m:r>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𝜙</m:t>
                        </m:r>
                      </m:e>
                      <m:sub>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𝑛</m:t>
                            </m:r>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𝑛</m:t>
                            </m:r>
                            <m:r>
                              <a:rPr lang="en-US" sz="1600" i="1">
                                <a:latin typeface="Cambria Math" panose="02040503050406030204" pitchFamily="18" charset="0"/>
                              </a:rPr>
                              <m:t>−1</m:t>
                            </m:r>
                          </m:sub>
                        </m:sSub>
                      </m:sub>
                      <m:sup>
                        <m:r>
                          <a:rPr lang="en-US" sz="1600" i="1">
                            <a:latin typeface="Cambria Math" panose="02040503050406030204" pitchFamily="18" charset="0"/>
                          </a:rPr>
                          <m:t>𝑇</m:t>
                        </m:r>
                      </m:sup>
                    </m:sSubSup>
                    <m:r>
                      <a:rPr lang="en-US" sz="1600" i="1">
                        <a:latin typeface="Cambria Math" panose="02040503050406030204" pitchFamily="18" charset="0"/>
                        <a:ea typeface="Cambria Math" panose="02040503050406030204" pitchFamily="18" charset="0"/>
                      </a:rPr>
                      <m:t>)</m:t>
                    </m:r>
                  </m:oMath>
                </a14:m>
                <a:endParaRPr lang="en-CA" sz="1600" dirty="0"/>
              </a:p>
              <a:p>
                <a:pPr lvl="1"/>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𝑛</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𝑀𝑢𝑙𝑡𝑖</m:t>
                    </m:r>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𝜙</m:t>
                        </m:r>
                      </m:e>
                      <m:sub>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𝑛</m:t>
                            </m:r>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𝑛</m:t>
                            </m:r>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𝑛</m:t>
                            </m:r>
                          </m:sub>
                        </m:sSub>
                      </m:sub>
                      <m:sup>
                        <m:r>
                          <a:rPr lang="en-US" sz="1600" i="1">
                            <a:latin typeface="Cambria Math" panose="02040503050406030204" pitchFamily="18" charset="0"/>
                          </a:rPr>
                          <m:t>𝑡</m:t>
                        </m:r>
                      </m:sup>
                    </m:sSubSup>
                    <m:r>
                      <a:rPr lang="en-US" sz="1600" i="1">
                        <a:latin typeface="Cambria Math" panose="02040503050406030204" pitchFamily="18" charset="0"/>
                        <a:ea typeface="Cambria Math" panose="02040503050406030204" pitchFamily="18" charset="0"/>
                      </a:rPr>
                      <m:t>)</m:t>
                    </m:r>
                  </m:oMath>
                </a14:m>
                <a:endParaRPr lang="en-CA" sz="1600" dirty="0"/>
              </a:p>
              <a:p>
                <a:pPr lvl="1"/>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𝑛</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𝑀𝑢𝑙𝑡𝑖</m:t>
                    </m:r>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𝜙</m:t>
                        </m:r>
                      </m:e>
                      <m:sub>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𝑛</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𝑛</m:t>
                            </m:r>
                          </m:sub>
                        </m:sSub>
                      </m:sub>
                      <m:sup>
                        <m:r>
                          <a:rPr lang="en-US" sz="1600" i="1">
                            <a:latin typeface="Cambria Math" panose="02040503050406030204" pitchFamily="18" charset="0"/>
                          </a:rPr>
                          <m:t>𝐸</m:t>
                        </m:r>
                      </m:sup>
                    </m:sSubSup>
                    <m:r>
                      <a:rPr lang="en-US" sz="1600" i="1">
                        <a:latin typeface="Cambria Math" panose="02040503050406030204" pitchFamily="18" charset="0"/>
                        <a:ea typeface="Cambria Math" panose="02040503050406030204" pitchFamily="18" charset="0"/>
                      </a:rPr>
                      <m:t>)</m:t>
                    </m:r>
                  </m:oMath>
                </a14:m>
                <a:endParaRPr lang="en-CA"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19390" y="1303246"/>
                <a:ext cx="4078044" cy="4536023"/>
              </a:xfrm>
              <a:blipFill rotWithShape="0">
                <a:blip r:embed="rId2"/>
                <a:stretch>
                  <a:fillRect l="-598" t="-403" b="-7661"/>
                </a:stretch>
              </a:blipFill>
            </p:spPr>
            <p:txBody>
              <a:bodyPr/>
              <a:lstStyle/>
              <a:p>
                <a:r>
                  <a:rPr lang="en-CA">
                    <a:noFill/>
                  </a:rPr>
                  <a:t> </a:t>
                </a:r>
              </a:p>
            </p:txBody>
          </p:sp>
        </mc:Fallback>
      </mc:AlternateContent>
      <p:grpSp>
        <p:nvGrpSpPr>
          <p:cNvPr id="40" name="Group 39"/>
          <p:cNvGrpSpPr/>
          <p:nvPr/>
        </p:nvGrpSpPr>
        <p:grpSpPr>
          <a:xfrm>
            <a:off x="125488" y="1456078"/>
            <a:ext cx="5088673" cy="4064215"/>
            <a:chOff x="295613" y="1456078"/>
            <a:chExt cx="5088673" cy="4064215"/>
          </a:xfrm>
        </p:grpSpPr>
        <p:sp>
          <p:nvSpPr>
            <p:cNvPr id="5" name="Oval 4"/>
            <p:cNvSpPr/>
            <p:nvPr/>
          </p:nvSpPr>
          <p:spPr>
            <a:xfrm>
              <a:off x="1519842" y="2399125"/>
              <a:ext cx="554400" cy="5544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smtClean="0"/>
                <a:t>s</a:t>
              </a:r>
              <a:r>
                <a:rPr lang="en-CA" sz="1400" baseline="-25000" dirty="0" smtClean="0"/>
                <a:t>1</a:t>
              </a:r>
              <a:endParaRPr lang="en-CA" sz="1400" baseline="-25000" dirty="0"/>
            </a:p>
          </p:txBody>
        </p:sp>
        <p:sp>
          <p:nvSpPr>
            <p:cNvPr id="6" name="Oval 5"/>
            <p:cNvSpPr/>
            <p:nvPr/>
          </p:nvSpPr>
          <p:spPr>
            <a:xfrm>
              <a:off x="2581450" y="2392900"/>
              <a:ext cx="554400" cy="5544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smtClean="0"/>
                <a:t>s</a:t>
              </a:r>
              <a:r>
                <a:rPr lang="en-CA" sz="1400" baseline="-25000" dirty="0" smtClean="0"/>
                <a:t>2</a:t>
              </a:r>
              <a:endParaRPr lang="en-CA" baseline="-25000" dirty="0"/>
            </a:p>
          </p:txBody>
        </p:sp>
        <p:sp>
          <p:nvSpPr>
            <p:cNvPr id="7" name="Oval 6"/>
            <p:cNvSpPr/>
            <p:nvPr/>
          </p:nvSpPr>
          <p:spPr>
            <a:xfrm>
              <a:off x="3643058" y="2377348"/>
              <a:ext cx="554400" cy="5544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smtClean="0"/>
                <a:t>s</a:t>
              </a:r>
              <a:r>
                <a:rPr lang="en-CA" sz="1400" baseline="-25000" dirty="0" smtClean="0"/>
                <a:t>3</a:t>
              </a:r>
              <a:endParaRPr lang="en-CA" baseline="-25000" dirty="0"/>
            </a:p>
          </p:txBody>
        </p:sp>
        <p:cxnSp>
          <p:nvCxnSpPr>
            <p:cNvPr id="8" name="Elbow Connector 21"/>
            <p:cNvCxnSpPr>
              <a:stCxn id="10" idx="6"/>
              <a:endCxn id="11" idx="2"/>
            </p:cNvCxnSpPr>
            <p:nvPr/>
          </p:nvCxnSpPr>
          <p:spPr>
            <a:xfrm flipV="1">
              <a:off x="2071646" y="3519184"/>
              <a:ext cx="507208" cy="62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23"/>
            <p:cNvCxnSpPr>
              <a:stCxn id="11" idx="6"/>
              <a:endCxn id="12" idx="2"/>
            </p:cNvCxnSpPr>
            <p:nvPr/>
          </p:nvCxnSpPr>
          <p:spPr>
            <a:xfrm flipV="1">
              <a:off x="3133254" y="3503632"/>
              <a:ext cx="507209" cy="155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517246" y="3248209"/>
              <a:ext cx="554400" cy="554400"/>
            </a:xfrm>
            <a:prstGeom prst="ellipse">
              <a:avLst/>
            </a:prstGeom>
            <a:solidFill>
              <a:srgbClr val="92D05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CA" sz="1400" dirty="0"/>
                <a:t>z</a:t>
              </a:r>
              <a:r>
                <a:rPr lang="en-CA" sz="1400" baseline="-25000" dirty="0" smtClean="0"/>
                <a:t>1</a:t>
              </a:r>
              <a:endParaRPr lang="en-CA" baseline="-25000" dirty="0"/>
            </a:p>
          </p:txBody>
        </p:sp>
        <p:sp>
          <p:nvSpPr>
            <p:cNvPr id="11" name="Oval 10"/>
            <p:cNvSpPr/>
            <p:nvPr/>
          </p:nvSpPr>
          <p:spPr>
            <a:xfrm>
              <a:off x="2578854" y="3241984"/>
              <a:ext cx="554400" cy="554400"/>
            </a:xfrm>
            <a:prstGeom prst="ellipse">
              <a:avLst/>
            </a:prstGeom>
            <a:solidFill>
              <a:srgbClr val="92D05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CA" sz="1400" dirty="0" smtClean="0"/>
                <a:t>z</a:t>
              </a:r>
              <a:r>
                <a:rPr lang="en-CA" sz="1400" baseline="-25000" dirty="0" smtClean="0"/>
                <a:t>2</a:t>
              </a:r>
              <a:endParaRPr lang="en-CA" sz="1600" baseline="-25000" dirty="0"/>
            </a:p>
          </p:txBody>
        </p:sp>
        <p:sp>
          <p:nvSpPr>
            <p:cNvPr id="12" name="Oval 11"/>
            <p:cNvSpPr/>
            <p:nvPr/>
          </p:nvSpPr>
          <p:spPr>
            <a:xfrm>
              <a:off x="3640463" y="3226432"/>
              <a:ext cx="554400" cy="554400"/>
            </a:xfrm>
            <a:prstGeom prst="ellipse">
              <a:avLst/>
            </a:prstGeom>
            <a:solidFill>
              <a:srgbClr val="92D05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CA" sz="1400" dirty="0"/>
                <a:t>z</a:t>
              </a:r>
              <a:r>
                <a:rPr lang="en-CA" sz="1400" baseline="-25000" dirty="0" smtClean="0"/>
                <a:t>3</a:t>
              </a:r>
              <a:endParaRPr lang="en-CA" sz="1600" baseline="-25000" dirty="0"/>
            </a:p>
          </p:txBody>
        </p:sp>
        <p:cxnSp>
          <p:nvCxnSpPr>
            <p:cNvPr id="13" name="Elbow Connector 21"/>
            <p:cNvCxnSpPr>
              <a:stCxn id="5" idx="4"/>
              <a:endCxn id="10" idx="0"/>
            </p:cNvCxnSpPr>
            <p:nvPr/>
          </p:nvCxnSpPr>
          <p:spPr>
            <a:xfrm flipH="1">
              <a:off x="1794446" y="2953525"/>
              <a:ext cx="2596" cy="2946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21"/>
            <p:cNvCxnSpPr>
              <a:stCxn id="7" idx="4"/>
              <a:endCxn id="12" idx="0"/>
            </p:cNvCxnSpPr>
            <p:nvPr/>
          </p:nvCxnSpPr>
          <p:spPr>
            <a:xfrm flipH="1">
              <a:off x="3917663" y="2931748"/>
              <a:ext cx="2595" cy="2946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21"/>
            <p:cNvCxnSpPr>
              <a:stCxn id="6" idx="4"/>
              <a:endCxn id="11" idx="0"/>
            </p:cNvCxnSpPr>
            <p:nvPr/>
          </p:nvCxnSpPr>
          <p:spPr>
            <a:xfrm flipH="1">
              <a:off x="2856054" y="2947300"/>
              <a:ext cx="2596" cy="2946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517246" y="4097293"/>
              <a:ext cx="554400" cy="5544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smtClean="0"/>
                <a:t>w</a:t>
              </a:r>
              <a:r>
                <a:rPr lang="en-CA" sz="1400" baseline="-25000" dirty="0" smtClean="0"/>
                <a:t>1</a:t>
              </a:r>
              <a:endParaRPr lang="en-CA" baseline="-25000" dirty="0"/>
            </a:p>
          </p:txBody>
        </p:sp>
        <p:sp>
          <p:nvSpPr>
            <p:cNvPr id="17" name="Oval 16"/>
            <p:cNvSpPr/>
            <p:nvPr/>
          </p:nvSpPr>
          <p:spPr>
            <a:xfrm>
              <a:off x="2578854" y="4091068"/>
              <a:ext cx="554400" cy="5544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smtClean="0"/>
                <a:t>w</a:t>
              </a:r>
              <a:r>
                <a:rPr lang="en-CA" sz="1400" baseline="-25000" dirty="0" smtClean="0"/>
                <a:t>2</a:t>
              </a:r>
              <a:endParaRPr lang="en-CA" sz="1600" baseline="-25000" dirty="0"/>
            </a:p>
          </p:txBody>
        </p:sp>
        <p:sp>
          <p:nvSpPr>
            <p:cNvPr id="18" name="Oval 17"/>
            <p:cNvSpPr/>
            <p:nvPr/>
          </p:nvSpPr>
          <p:spPr>
            <a:xfrm>
              <a:off x="3640463" y="4075513"/>
              <a:ext cx="554400" cy="5544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smtClean="0"/>
                <a:t>w</a:t>
              </a:r>
              <a:r>
                <a:rPr lang="en-CA" sz="1400" baseline="-25000" dirty="0" smtClean="0"/>
                <a:t>3</a:t>
              </a:r>
              <a:endParaRPr lang="en-CA" sz="1600" baseline="-25000" dirty="0"/>
            </a:p>
          </p:txBody>
        </p:sp>
        <p:cxnSp>
          <p:nvCxnSpPr>
            <p:cNvPr id="19" name="Elbow Connector 21"/>
            <p:cNvCxnSpPr>
              <a:stCxn id="10" idx="4"/>
              <a:endCxn id="16" idx="0"/>
            </p:cNvCxnSpPr>
            <p:nvPr/>
          </p:nvCxnSpPr>
          <p:spPr>
            <a:xfrm>
              <a:off x="1794446" y="3802609"/>
              <a:ext cx="0" cy="2946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21"/>
            <p:cNvCxnSpPr>
              <a:stCxn id="11" idx="4"/>
              <a:endCxn id="17" idx="0"/>
            </p:cNvCxnSpPr>
            <p:nvPr/>
          </p:nvCxnSpPr>
          <p:spPr>
            <a:xfrm>
              <a:off x="2856054" y="3796384"/>
              <a:ext cx="0" cy="2946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1"/>
            <p:cNvCxnSpPr>
              <a:stCxn id="12" idx="4"/>
              <a:endCxn id="18" idx="0"/>
            </p:cNvCxnSpPr>
            <p:nvPr/>
          </p:nvCxnSpPr>
          <p:spPr>
            <a:xfrm>
              <a:off x="3917663" y="3780832"/>
              <a:ext cx="0" cy="2946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0" idx="6"/>
              <a:endCxn id="6" idx="2"/>
            </p:cNvCxnSpPr>
            <p:nvPr/>
          </p:nvCxnSpPr>
          <p:spPr>
            <a:xfrm flipV="1">
              <a:off x="2071646" y="2670100"/>
              <a:ext cx="509804" cy="8553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1"/>
            <p:cNvCxnSpPr>
              <a:stCxn id="11" idx="6"/>
              <a:endCxn id="7" idx="2"/>
            </p:cNvCxnSpPr>
            <p:nvPr/>
          </p:nvCxnSpPr>
          <p:spPr>
            <a:xfrm flipV="1">
              <a:off x="3133254" y="2654548"/>
              <a:ext cx="509804" cy="8646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789516" y="3241984"/>
              <a:ext cx="554400" cy="5544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baseline="-25000" dirty="0">
                <a:solidFill>
                  <a:schemeClr val="accent2">
                    <a:lumMod val="75000"/>
                  </a:schemeClr>
                </a:solidFill>
              </a:endParaRPr>
            </a:p>
          </p:txBody>
        </p:sp>
        <p:cxnSp>
          <p:nvCxnSpPr>
            <p:cNvPr id="25" name="Elbow Connector 21"/>
            <p:cNvCxnSpPr>
              <a:stCxn id="24" idx="2"/>
              <a:endCxn id="12" idx="6"/>
            </p:cNvCxnSpPr>
            <p:nvPr/>
          </p:nvCxnSpPr>
          <p:spPr>
            <a:xfrm flipH="1" flipV="1">
              <a:off x="4194863" y="3503632"/>
              <a:ext cx="594653" cy="155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4835546" y="3372639"/>
                  <a:ext cx="548740" cy="3187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𝜙</m:t>
                            </m:r>
                          </m:e>
                          <m:sub>
                            <m:r>
                              <a:rPr lang="en-US" i="1">
                                <a:latin typeface="Cambria Math" panose="02040503050406030204" pitchFamily="18" charset="0"/>
                              </a:rPr>
                              <m:t>𝑠𝑧</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up>
                            <m:r>
                              <a:rPr lang="en-US" b="0" i="1" smtClean="0">
                                <a:latin typeface="Cambria Math" panose="02040503050406030204" pitchFamily="18" charset="0"/>
                              </a:rPr>
                              <m:t>𝑡</m:t>
                            </m:r>
                          </m:sup>
                        </m:sSubSup>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4835546" y="3372639"/>
                  <a:ext cx="548740" cy="318742"/>
                </a:xfrm>
                <a:prstGeom prst="rect">
                  <a:avLst/>
                </a:prstGeom>
                <a:blipFill rotWithShape="0">
                  <a:blip r:embed="rId3"/>
                  <a:stretch>
                    <a:fillRect l="-13333" r="-1111" b="-22642"/>
                  </a:stretch>
                </a:blipFill>
              </p:spPr>
              <p:txBody>
                <a:bodyPr/>
                <a:lstStyle/>
                <a:p>
                  <a:r>
                    <a:rPr lang="en-CA">
                      <a:noFill/>
                    </a:rPr>
                    <a:t> </a:t>
                  </a:r>
                </a:p>
              </p:txBody>
            </p:sp>
          </mc:Fallback>
        </mc:AlternateContent>
        <p:sp>
          <p:nvSpPr>
            <p:cNvPr id="27" name="Oval 26"/>
            <p:cNvSpPr/>
            <p:nvPr/>
          </p:nvSpPr>
          <p:spPr>
            <a:xfrm>
              <a:off x="2595753" y="1456078"/>
              <a:ext cx="554400" cy="5544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baseline="-25000" dirty="0">
                <a:solidFill>
                  <a:schemeClr val="accent2">
                    <a:lumMod val="75000"/>
                  </a:schemeClr>
                </a:solidFill>
              </a:endParaRPr>
            </a:p>
          </p:txBody>
        </p:sp>
        <p:sp>
          <p:nvSpPr>
            <p:cNvPr id="28" name="Oval 27"/>
            <p:cNvSpPr/>
            <p:nvPr/>
          </p:nvSpPr>
          <p:spPr>
            <a:xfrm>
              <a:off x="2595753" y="4965893"/>
              <a:ext cx="554400" cy="5544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baseline="-25000"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29" name="Rectangle 28"/>
                <p:cNvSpPr/>
                <p:nvPr/>
              </p:nvSpPr>
              <p:spPr>
                <a:xfrm>
                  <a:off x="2579740" y="5052202"/>
                  <a:ext cx="5704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𝜙</m:t>
                            </m:r>
                          </m:e>
                          <m:sub>
                            <m:r>
                              <a:rPr lang="en-US" b="0" i="1" smtClean="0">
                                <a:latin typeface="Cambria Math" panose="02040503050406030204" pitchFamily="18" charset="0"/>
                              </a:rPr>
                              <m:t>𝑠𝑧</m:t>
                            </m:r>
                          </m:sub>
                          <m:sup>
                            <m:r>
                              <a:rPr lang="en-US" b="0" i="1" smtClean="0">
                                <a:latin typeface="Cambria Math" panose="02040503050406030204" pitchFamily="18" charset="0"/>
                              </a:rPr>
                              <m:t>𝐸</m:t>
                            </m:r>
                          </m:sup>
                        </m:sSubSup>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2579740" y="5052202"/>
                  <a:ext cx="570413" cy="369332"/>
                </a:xfrm>
                <a:prstGeom prst="rect">
                  <a:avLst/>
                </a:prstGeom>
                <a:blipFill rotWithShape="0">
                  <a:blip r:embed="rId4"/>
                  <a:stretch>
                    <a:fillRect b="-15000"/>
                  </a:stretch>
                </a:blipFill>
              </p:spPr>
              <p:txBody>
                <a:bodyPr/>
                <a:lstStyle/>
                <a:p>
                  <a:r>
                    <a:rPr lang="en-CA">
                      <a:noFill/>
                    </a:rPr>
                    <a:t> </a:t>
                  </a:r>
                </a:p>
              </p:txBody>
            </p:sp>
          </mc:Fallback>
        </mc:AlternateContent>
        <p:cxnSp>
          <p:nvCxnSpPr>
            <p:cNvPr id="30" name="Elbow Connector 21"/>
            <p:cNvCxnSpPr>
              <a:stCxn id="28" idx="2"/>
              <a:endCxn id="16" idx="4"/>
            </p:cNvCxnSpPr>
            <p:nvPr/>
          </p:nvCxnSpPr>
          <p:spPr>
            <a:xfrm rot="10800000">
              <a:off x="1794447" y="4651693"/>
              <a:ext cx="801307" cy="59140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21"/>
            <p:cNvCxnSpPr>
              <a:stCxn id="28" idx="0"/>
              <a:endCxn id="17" idx="4"/>
            </p:cNvCxnSpPr>
            <p:nvPr/>
          </p:nvCxnSpPr>
          <p:spPr>
            <a:xfrm flipH="1" flipV="1">
              <a:off x="2856054" y="4645468"/>
              <a:ext cx="16899" cy="3204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21"/>
            <p:cNvCxnSpPr>
              <a:stCxn id="28" idx="6"/>
              <a:endCxn id="18" idx="4"/>
            </p:cNvCxnSpPr>
            <p:nvPr/>
          </p:nvCxnSpPr>
          <p:spPr>
            <a:xfrm flipV="1">
              <a:off x="3150153" y="4629913"/>
              <a:ext cx="767510" cy="61318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2598328" y="1547009"/>
                  <a:ext cx="5704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𝜙</m:t>
                            </m:r>
                          </m:e>
                          <m:sub>
                            <m:r>
                              <a:rPr lang="en-US" b="0" i="1" smtClean="0">
                                <a:latin typeface="Cambria Math" panose="02040503050406030204" pitchFamily="18" charset="0"/>
                              </a:rPr>
                              <m:t>𝑠𝑧</m:t>
                            </m:r>
                          </m:sub>
                          <m:sup>
                            <m:r>
                              <a:rPr lang="en-US" b="0" i="1" smtClean="0">
                                <a:latin typeface="Cambria Math" panose="02040503050406030204" pitchFamily="18" charset="0"/>
                              </a:rPr>
                              <m:t>𝑇</m:t>
                            </m:r>
                          </m:sup>
                        </m:sSubSup>
                      </m:oMath>
                    </m:oMathPara>
                  </a14:m>
                  <a:endParaRPr lang="en-US" dirty="0"/>
                </a:p>
              </p:txBody>
            </p:sp>
          </mc:Choice>
          <mc:Fallback xmlns="">
            <p:sp>
              <p:nvSpPr>
                <p:cNvPr id="33" name="Rectangle 32"/>
                <p:cNvSpPr>
                  <a:spLocks noRot="1" noChangeAspect="1" noMove="1" noResize="1" noEditPoints="1" noAdjustHandles="1" noChangeArrowheads="1" noChangeShapeType="1" noTextEdit="1"/>
                </p:cNvSpPr>
                <p:nvPr/>
              </p:nvSpPr>
              <p:spPr>
                <a:xfrm>
                  <a:off x="2598328" y="1547009"/>
                  <a:ext cx="570413" cy="369332"/>
                </a:xfrm>
                <a:prstGeom prst="rect">
                  <a:avLst/>
                </a:prstGeom>
                <a:blipFill rotWithShape="0">
                  <a:blip r:embed="rId5"/>
                  <a:stretch>
                    <a:fillRect b="-15000"/>
                  </a:stretch>
                </a:blipFill>
              </p:spPr>
              <p:txBody>
                <a:bodyPr/>
                <a:lstStyle/>
                <a:p>
                  <a:r>
                    <a:rPr lang="en-CA">
                      <a:noFill/>
                    </a:rPr>
                    <a:t> </a:t>
                  </a:r>
                </a:p>
              </p:txBody>
            </p:sp>
          </mc:Fallback>
        </mc:AlternateContent>
        <p:cxnSp>
          <p:nvCxnSpPr>
            <p:cNvPr id="34" name="Elbow Connector 21"/>
            <p:cNvCxnSpPr>
              <a:stCxn id="27" idx="2"/>
              <a:endCxn id="5" idx="0"/>
            </p:cNvCxnSpPr>
            <p:nvPr/>
          </p:nvCxnSpPr>
          <p:spPr>
            <a:xfrm rot="10800000" flipV="1">
              <a:off x="1797043" y="1733277"/>
              <a:ext cx="798711" cy="66584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21"/>
            <p:cNvCxnSpPr>
              <a:stCxn id="27" idx="4"/>
              <a:endCxn id="6" idx="0"/>
            </p:cNvCxnSpPr>
            <p:nvPr/>
          </p:nvCxnSpPr>
          <p:spPr>
            <a:xfrm flipH="1">
              <a:off x="2858650" y="2010478"/>
              <a:ext cx="14303" cy="3824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21"/>
            <p:cNvCxnSpPr>
              <a:stCxn id="27" idx="6"/>
              <a:endCxn id="7" idx="0"/>
            </p:cNvCxnSpPr>
            <p:nvPr/>
          </p:nvCxnSpPr>
          <p:spPr>
            <a:xfrm>
              <a:off x="3150153" y="1733278"/>
              <a:ext cx="770105" cy="64407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95613" y="3241984"/>
              <a:ext cx="554400" cy="5544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baseline="-25000"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38" name="TextBox 37"/>
                <p:cNvSpPr txBox="1"/>
                <p:nvPr/>
              </p:nvSpPr>
              <p:spPr>
                <a:xfrm>
                  <a:off x="469669" y="3372639"/>
                  <a:ext cx="2839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𝑠</m:t>
                            </m:r>
                          </m:sub>
                        </m:sSub>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469669" y="3372639"/>
                  <a:ext cx="283924" cy="276999"/>
                </a:xfrm>
                <a:prstGeom prst="rect">
                  <a:avLst/>
                </a:prstGeom>
                <a:blipFill rotWithShape="0">
                  <a:blip r:embed="rId6"/>
                  <a:stretch>
                    <a:fillRect l="-12766" r="-4255" b="-13043"/>
                  </a:stretch>
                </a:blipFill>
              </p:spPr>
              <p:txBody>
                <a:bodyPr/>
                <a:lstStyle/>
                <a:p>
                  <a:r>
                    <a:rPr lang="en-CA">
                      <a:noFill/>
                    </a:rPr>
                    <a:t> </a:t>
                  </a:r>
                </a:p>
              </p:txBody>
            </p:sp>
          </mc:Fallback>
        </mc:AlternateContent>
        <p:cxnSp>
          <p:nvCxnSpPr>
            <p:cNvPr id="39" name="Elbow Connector 21"/>
            <p:cNvCxnSpPr>
              <a:stCxn id="37" idx="6"/>
              <a:endCxn id="10" idx="2"/>
            </p:cNvCxnSpPr>
            <p:nvPr/>
          </p:nvCxnSpPr>
          <p:spPr>
            <a:xfrm>
              <a:off x="850013" y="3519184"/>
              <a:ext cx="667233" cy="62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0640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Out-of-dictionary words</a:t>
            </a:r>
            <a:endParaRPr lang="en-CA" dirty="0"/>
          </a:p>
        </p:txBody>
      </p:sp>
      <p:sp>
        <p:nvSpPr>
          <p:cNvPr id="3" name="Content Placeholder 2"/>
          <p:cNvSpPr>
            <a:spLocks noGrp="1"/>
          </p:cNvSpPr>
          <p:nvPr>
            <p:ph idx="1"/>
          </p:nvPr>
        </p:nvSpPr>
        <p:spPr>
          <a:xfrm>
            <a:off x="463550" y="1443037"/>
            <a:ext cx="7015163" cy="4442505"/>
          </a:xfrm>
        </p:spPr>
        <p:txBody>
          <a:bodyPr/>
          <a:lstStyle/>
          <a:p>
            <a:pPr marL="342900" lvl="1" indent="-342900">
              <a:buFontTx/>
              <a:buChar char="•"/>
            </a:pPr>
            <a:r>
              <a:rPr lang="en-US" sz="1600" dirty="0"/>
              <a:t>4 </a:t>
            </a:r>
            <a:r>
              <a:rPr lang="en-US" sz="1600" dirty="0" smtClean="0"/>
              <a:t>categories </a:t>
            </a:r>
            <a:r>
              <a:rPr lang="en-US" sz="1600" dirty="0"/>
              <a:t>of words: alphabet word, number, </a:t>
            </a:r>
            <a:r>
              <a:rPr lang="en-US" sz="1600" dirty="0" smtClean="0"/>
              <a:t>phone (template), numerical date (template)</a:t>
            </a:r>
          </a:p>
          <a:p>
            <a:pPr marL="342900" lvl="1" indent="-342900">
              <a:buFontTx/>
              <a:buChar char="•"/>
            </a:pPr>
            <a:endParaRPr lang="en-US" sz="1600" dirty="0"/>
          </a:p>
          <a:p>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3009500277"/>
              </p:ext>
            </p:extLst>
          </p:nvPr>
        </p:nvGraphicFramePr>
        <p:xfrm>
          <a:off x="870857" y="2079171"/>
          <a:ext cx="6096000" cy="3556000"/>
        </p:xfrm>
        <a:graphic>
          <a:graphicData uri="http://schemas.openxmlformats.org/drawingml/2006/table">
            <a:tbl>
              <a:tblPr firstRow="1" bandRow="1">
                <a:tableStyleId>{21E4AEA4-8DFA-4A89-87EB-49C32662AFE0}</a:tableStyleId>
              </a:tblPr>
              <a:tblGrid>
                <a:gridCol w="1690914"/>
                <a:gridCol w="4405086"/>
              </a:tblGrid>
              <a:tr h="370840">
                <a:tc>
                  <a:txBody>
                    <a:bodyPr/>
                    <a:lstStyle/>
                    <a:p>
                      <a:r>
                        <a:rPr lang="en-CA" sz="1400" dirty="0" smtClean="0"/>
                        <a:t>Word Category</a:t>
                      </a:r>
                      <a:endParaRPr lang="en-CA" sz="1400" dirty="0"/>
                    </a:p>
                  </a:txBody>
                  <a:tcPr/>
                </a:tc>
                <a:tc>
                  <a:txBody>
                    <a:bodyPr/>
                    <a:lstStyle/>
                    <a:p>
                      <a:pPr algn="ctr"/>
                      <a:r>
                        <a:rPr lang="en-CA" sz="1400" dirty="0" smtClean="0"/>
                        <a:t>Feature</a:t>
                      </a:r>
                      <a:r>
                        <a:rPr lang="en-CA" sz="1400" baseline="0" dirty="0" smtClean="0"/>
                        <a:t> function</a:t>
                      </a:r>
                      <a:endParaRPr lang="en-CA"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Alphabet word</a:t>
                      </a:r>
                    </a:p>
                  </a:txBody>
                  <a:tcPr/>
                </a:tc>
                <a:tc>
                  <a:txBody>
                    <a:bodyPr/>
                    <a:lstStyle/>
                    <a:p>
                      <a:r>
                        <a:rPr lang="en-CA" sz="1400" dirty="0" smtClean="0"/>
                        <a:t>Word signature for</a:t>
                      </a:r>
                      <a:r>
                        <a:rPr lang="en-CA" sz="1400" baseline="0" dirty="0" smtClean="0"/>
                        <a:t> </a:t>
                      </a:r>
                      <a:r>
                        <a:rPr lang="en-CA" sz="1400" dirty="0" smtClean="0"/>
                        <a:t>capitalization, format, length</a:t>
                      </a:r>
                      <a:r>
                        <a:rPr lang="en-CA" sz="1400" baseline="0" dirty="0" smtClean="0"/>
                        <a:t>(max 5)</a:t>
                      </a:r>
                      <a:r>
                        <a:rPr lang="en-CA" sz="1400" dirty="0" smtClean="0"/>
                        <a:t>, QO05a11 as AA11a</a:t>
                      </a:r>
                      <a:endParaRPr lang="en-CA" sz="1400" dirty="0"/>
                    </a:p>
                  </a:txBody>
                  <a:tcPr/>
                </a:tc>
              </a:tr>
              <a:tr h="370840">
                <a:tc>
                  <a:txBody>
                    <a:bodyPr/>
                    <a:lstStyle/>
                    <a:p>
                      <a:endParaRPr lang="en-CA" sz="1400" dirty="0"/>
                    </a:p>
                  </a:txBody>
                  <a:tcPr/>
                </a:tc>
                <a:tc>
                  <a:txBody>
                    <a:bodyPr/>
                    <a:lstStyle/>
                    <a:p>
                      <a:r>
                        <a:rPr lang="en-CA" sz="1400" dirty="0" smtClean="0"/>
                        <a:t>Is word in a list</a:t>
                      </a:r>
                      <a:r>
                        <a:rPr lang="en-CA" sz="1400" baseline="0" dirty="0" smtClean="0"/>
                        <a:t> of </a:t>
                      </a:r>
                      <a:r>
                        <a:rPr lang="en-CA" sz="1400" dirty="0" smtClean="0"/>
                        <a:t>names</a:t>
                      </a:r>
                      <a:endParaRPr lang="en-CA" sz="1400" dirty="0"/>
                    </a:p>
                  </a:txBody>
                  <a:tcPr/>
                </a:tc>
              </a:tr>
              <a:tr h="370840">
                <a:tc>
                  <a:txBody>
                    <a:bodyPr/>
                    <a:lstStyle/>
                    <a:p>
                      <a:endParaRPr lang="en-CA" sz="1400"/>
                    </a:p>
                  </a:txBody>
                  <a:tcPr/>
                </a:tc>
                <a:tc>
                  <a:txBody>
                    <a:bodyPr/>
                    <a:lstStyle/>
                    <a:p>
                      <a:r>
                        <a:rPr lang="en-CA" sz="1400" dirty="0" smtClean="0"/>
                        <a:t>Is word in a list of month, season, weekday</a:t>
                      </a:r>
                      <a:r>
                        <a:rPr lang="en-CA" sz="1400" baseline="0" dirty="0" smtClean="0"/>
                        <a:t>, and abbreviation such as ‘m/w/f’</a:t>
                      </a:r>
                      <a:endParaRPr lang="en-CA" sz="1400" dirty="0"/>
                    </a:p>
                  </a:txBody>
                  <a:tcPr/>
                </a:tc>
              </a:tr>
              <a:tr h="370840">
                <a:tc>
                  <a:txBody>
                    <a:bodyPr/>
                    <a:lstStyle/>
                    <a:p>
                      <a:endParaRPr lang="en-CA" sz="1400"/>
                    </a:p>
                  </a:txBody>
                  <a:tcPr/>
                </a:tc>
                <a:tc>
                  <a:txBody>
                    <a:bodyPr/>
                    <a:lstStyle/>
                    <a:p>
                      <a:r>
                        <a:rPr lang="en-CA" sz="1400" dirty="0" smtClean="0"/>
                        <a:t>Is word in a</a:t>
                      </a:r>
                      <a:r>
                        <a:rPr lang="en-CA" sz="1400" baseline="0" dirty="0" smtClean="0"/>
                        <a:t> list of countries, provinces/states and cities</a:t>
                      </a:r>
                      <a:endParaRPr lang="en-CA" sz="1400" dirty="0"/>
                    </a:p>
                  </a:txBody>
                  <a:tcPr/>
                </a:tc>
              </a:tr>
              <a:tr h="370840">
                <a:tc>
                  <a:txBody>
                    <a:bodyPr/>
                    <a:lstStyle/>
                    <a:p>
                      <a:r>
                        <a:rPr lang="en-CA" sz="1400" dirty="0" smtClean="0"/>
                        <a:t>Number</a:t>
                      </a:r>
                      <a:endParaRPr lang="en-CA" sz="1400" dirty="0"/>
                    </a:p>
                  </a:txBody>
                  <a:tcPr/>
                </a:tc>
                <a:tc>
                  <a:txBody>
                    <a:bodyPr/>
                    <a:lstStyle/>
                    <a:p>
                      <a:r>
                        <a:rPr lang="en-CA" sz="1400" dirty="0" smtClean="0"/>
                        <a:t>Number format, for example, 320.821.2954 as 111.111.1111</a:t>
                      </a:r>
                      <a:endParaRPr lang="en-CA" sz="1400" dirty="0"/>
                    </a:p>
                  </a:txBody>
                  <a:tcPr/>
                </a:tc>
              </a:tr>
              <a:tr h="370840">
                <a:tc>
                  <a:txBody>
                    <a:bodyPr/>
                    <a:lstStyle/>
                    <a:p>
                      <a:r>
                        <a:rPr lang="en-CA" sz="1400" dirty="0" smtClean="0"/>
                        <a:t>Date</a:t>
                      </a:r>
                      <a:endParaRPr lang="en-CA" sz="1400" dirty="0"/>
                    </a:p>
                  </a:txBody>
                  <a:tcPr/>
                </a:tc>
                <a:tc>
                  <a:txBody>
                    <a:bodyPr/>
                    <a:lstStyle/>
                    <a:p>
                      <a:r>
                        <a:rPr lang="en-CA" sz="1400" dirty="0" smtClean="0"/>
                        <a:t>Date format,</a:t>
                      </a:r>
                      <a:r>
                        <a:rPr lang="en-CA" sz="1400" baseline="0" dirty="0" smtClean="0"/>
                        <a:t> for example, 2014-11-14 as 1111-11-11</a:t>
                      </a:r>
                      <a:endParaRPr lang="en-CA" sz="1400" dirty="0"/>
                    </a:p>
                  </a:txBody>
                  <a:tcPr/>
                </a:tc>
              </a:tr>
              <a:tr h="370840">
                <a:tc>
                  <a:txBody>
                    <a:bodyPr/>
                    <a:lstStyle/>
                    <a:p>
                      <a:r>
                        <a:rPr lang="en-CA" sz="1400" dirty="0" smtClean="0"/>
                        <a:t>Phone</a:t>
                      </a:r>
                      <a:endParaRPr lang="en-CA" sz="1400" dirty="0"/>
                    </a:p>
                  </a:txBody>
                  <a:tcPr/>
                </a:tc>
                <a:tc>
                  <a:txBody>
                    <a:bodyPr/>
                    <a:lstStyle/>
                    <a:p>
                      <a:endParaRPr lang="en-CA" sz="1400" dirty="0"/>
                    </a:p>
                  </a:txBody>
                  <a:tcPr/>
                </a:tc>
              </a:tr>
            </a:tbl>
          </a:graphicData>
        </a:graphic>
      </p:graphicFrame>
    </p:spTree>
    <p:extLst>
      <p:ext uri="{BB962C8B-B14F-4D97-AF65-F5344CB8AC3E}">
        <p14:creationId xmlns:p14="http://schemas.microsoft.com/office/powerpoint/2010/main" val="2244838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Learning-1</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3550" y="1443037"/>
                <a:ext cx="7015163" cy="4623933"/>
              </a:xfrm>
            </p:spPr>
            <p:txBody>
              <a:bodyPr/>
              <a:lstStyle/>
              <a:p>
                <a:pPr marL="228600" lvl="1">
                  <a:spcBef>
                    <a:spcPts val="1000"/>
                  </a:spcBef>
                  <a:buFont typeface="Arial" panose="020B0604020202020204" pitchFamily="34" charset="0"/>
                  <a:buChar char="•"/>
                </a:pPr>
                <a:r>
                  <a:rPr lang="en-CA" sz="1600" b="1" dirty="0" smtClean="0"/>
                  <a:t>Compute </a:t>
                </a:r>
                <a:r>
                  <a:rPr lang="en-CA" sz="1600" b="1" dirty="0"/>
                  <a:t>posterior distribution</a:t>
                </a:r>
              </a:p>
              <a:p>
                <a:pPr marL="457200" lvl="1" indent="0">
                  <a:buNone/>
                </a:pPr>
                <a14:m>
                  <m:oMathPara xmlns:m="http://schemas.openxmlformats.org/officeDocument/2006/math">
                    <m:oMathParaPr>
                      <m:jc m:val="centerGroup"/>
                    </m:oMathParaPr>
                    <m:oMath xmlns:m="http://schemas.openxmlformats.org/officeDocument/2006/math">
                      <m:r>
                        <a:rPr lang="en-CA" sz="1600" i="1" dirty="0">
                          <a:latin typeface="Cambria Math" panose="02040503050406030204" pitchFamily="18" charset="0"/>
                        </a:rPr>
                        <m:t>𝑃</m:t>
                      </m:r>
                      <m:d>
                        <m:dPr>
                          <m:ctrlPr>
                            <a:rPr lang="en-CA" sz="1600" i="1" dirty="0">
                              <a:latin typeface="Cambria Math" panose="02040503050406030204" pitchFamily="18" charset="0"/>
                            </a:rPr>
                          </m:ctrlPr>
                        </m:dPr>
                        <m:e>
                          <m:r>
                            <a:rPr lang="en-US" sz="1600" i="1" dirty="0">
                              <a:latin typeface="Cambria Math" panose="02040503050406030204" pitchFamily="18" charset="0"/>
                            </a:rPr>
                            <m:t>𝜋</m:t>
                          </m:r>
                          <m:r>
                            <a:rPr lang="en-US" sz="1600" i="1" dirty="0">
                              <a:latin typeface="Cambria Math" panose="02040503050406030204" pitchFamily="18" charset="0"/>
                            </a:rPr>
                            <m:t>,</m:t>
                          </m:r>
                          <m:r>
                            <a:rPr lang="en-US" sz="1600" i="1" dirty="0">
                              <a:latin typeface="Cambria Math" panose="02040503050406030204" pitchFamily="18" charset="0"/>
                            </a:rPr>
                            <m:t>𝜙</m:t>
                          </m:r>
                          <m:r>
                            <a:rPr lang="en-CA" sz="1600" b="0" i="1" dirty="0" smtClean="0">
                              <a:latin typeface="Cambria Math" panose="02040503050406030204" pitchFamily="18" charset="0"/>
                            </a:rPr>
                            <m:t>,</m:t>
                          </m:r>
                          <m:r>
                            <a:rPr lang="en-CA" sz="1600" b="0" i="1" dirty="0" smtClean="0">
                              <a:latin typeface="Cambria Math" panose="02040503050406030204" pitchFamily="18" charset="0"/>
                            </a:rPr>
                            <m:t>𝑧</m:t>
                          </m:r>
                          <m:r>
                            <a:rPr lang="en-US" sz="1600" i="1" dirty="0">
                              <a:latin typeface="Cambria Math" panose="02040503050406030204" pitchFamily="18" charset="0"/>
                            </a:rPr>
                            <m:t> </m:t>
                          </m:r>
                        </m:e>
                        <m:e>
                          <m:r>
                            <a:rPr lang="en-US" sz="1600" i="1" dirty="0">
                              <a:latin typeface="Cambria Math" panose="02040503050406030204" pitchFamily="18" charset="0"/>
                            </a:rPr>
                            <m:t>𝑠</m:t>
                          </m:r>
                          <m:r>
                            <a:rPr lang="en-US" sz="1600" i="1" dirty="0">
                              <a:latin typeface="Cambria Math" panose="02040503050406030204" pitchFamily="18" charset="0"/>
                            </a:rPr>
                            <m:t>,</m:t>
                          </m:r>
                          <m:r>
                            <a:rPr lang="en-US" sz="1600" i="1" dirty="0">
                              <a:latin typeface="Cambria Math" panose="02040503050406030204" pitchFamily="18" charset="0"/>
                            </a:rPr>
                            <m:t>𝑤</m:t>
                          </m:r>
                        </m:e>
                      </m:d>
                      <m:r>
                        <a:rPr lang="en-US" sz="1600" i="1" dirty="0">
                          <a:latin typeface="Cambria Math" panose="02040503050406030204" pitchFamily="18" charset="0"/>
                        </a:rPr>
                        <m:t>=</m:t>
                      </m:r>
                      <m:f>
                        <m:fPr>
                          <m:ctrlPr>
                            <a:rPr lang="en-US" sz="1600" i="1" dirty="0">
                              <a:latin typeface="Cambria Math" panose="02040503050406030204" pitchFamily="18" charset="0"/>
                            </a:rPr>
                          </m:ctrlPr>
                        </m:fPr>
                        <m:num>
                          <m:r>
                            <a:rPr lang="en-CA" sz="1600" i="1" dirty="0">
                              <a:latin typeface="Cambria Math" panose="02040503050406030204" pitchFamily="18" charset="0"/>
                            </a:rPr>
                            <m:t>𝑃</m:t>
                          </m:r>
                          <m:r>
                            <a:rPr lang="en-US" sz="1600" i="1" dirty="0">
                              <a:latin typeface="Cambria Math" panose="02040503050406030204" pitchFamily="18" charset="0"/>
                            </a:rPr>
                            <m:t>(</m:t>
                          </m:r>
                          <m:r>
                            <a:rPr lang="en-US" sz="1600" i="1" dirty="0">
                              <a:latin typeface="Cambria Math" panose="02040503050406030204" pitchFamily="18" charset="0"/>
                            </a:rPr>
                            <m:t>𝜋</m:t>
                          </m:r>
                          <m:r>
                            <a:rPr lang="en-US" sz="1600" i="1" dirty="0">
                              <a:latin typeface="Cambria Math" panose="02040503050406030204" pitchFamily="18" charset="0"/>
                            </a:rPr>
                            <m:t>,</m:t>
                          </m:r>
                          <m:r>
                            <a:rPr lang="en-US" sz="1600" i="1" dirty="0">
                              <a:latin typeface="Cambria Math" panose="02040503050406030204" pitchFamily="18" charset="0"/>
                            </a:rPr>
                            <m:t>𝜙</m:t>
                          </m:r>
                          <m:r>
                            <a:rPr lang="en-US" sz="1600" i="1" dirty="0">
                              <a:latin typeface="Cambria Math" panose="02040503050406030204" pitchFamily="18" charset="0"/>
                            </a:rPr>
                            <m:t>, </m:t>
                          </m:r>
                          <m:r>
                            <a:rPr lang="en-US" sz="1600" i="1" dirty="0">
                              <a:latin typeface="Cambria Math" panose="02040503050406030204" pitchFamily="18" charset="0"/>
                            </a:rPr>
                            <m:t>𝑠</m:t>
                          </m:r>
                          <m:r>
                            <a:rPr lang="en-US" sz="1600" i="1" dirty="0">
                              <a:latin typeface="Cambria Math" panose="02040503050406030204" pitchFamily="18" charset="0"/>
                            </a:rPr>
                            <m:t>,</m:t>
                          </m:r>
                          <m:r>
                            <a:rPr lang="en-US" sz="1600" i="1" dirty="0">
                              <a:latin typeface="Cambria Math" panose="02040503050406030204" pitchFamily="18" charset="0"/>
                            </a:rPr>
                            <m:t>𝑤</m:t>
                          </m:r>
                          <m:r>
                            <a:rPr lang="en-US" sz="1600" i="1" dirty="0">
                              <a:latin typeface="Cambria Math" panose="02040503050406030204" pitchFamily="18" charset="0"/>
                            </a:rPr>
                            <m:t>,</m:t>
                          </m:r>
                          <m:r>
                            <a:rPr lang="en-US" sz="1600" i="1" dirty="0">
                              <a:latin typeface="Cambria Math" panose="02040503050406030204" pitchFamily="18" charset="0"/>
                            </a:rPr>
                            <m:t>𝑧</m:t>
                          </m:r>
                          <m:r>
                            <a:rPr lang="en-US" sz="1600" i="1" dirty="0">
                              <a:latin typeface="Cambria Math" panose="02040503050406030204" pitchFamily="18" charset="0"/>
                            </a:rPr>
                            <m:t>)</m:t>
                          </m:r>
                        </m:num>
                        <m:den>
                          <m:r>
                            <a:rPr lang="en-US" sz="1600" i="1" dirty="0">
                              <a:latin typeface="Cambria Math" panose="02040503050406030204" pitchFamily="18" charset="0"/>
                            </a:rPr>
                            <m:t>𝑃</m:t>
                          </m:r>
                          <m:r>
                            <a:rPr lang="en-US" sz="1600" i="1" dirty="0">
                              <a:latin typeface="Cambria Math" panose="02040503050406030204" pitchFamily="18" charset="0"/>
                            </a:rPr>
                            <m:t>(</m:t>
                          </m:r>
                          <m:r>
                            <a:rPr lang="en-US" sz="1600" i="1" dirty="0">
                              <a:latin typeface="Cambria Math" panose="02040503050406030204" pitchFamily="18" charset="0"/>
                            </a:rPr>
                            <m:t>𝑠</m:t>
                          </m:r>
                          <m:r>
                            <a:rPr lang="en-US" sz="1600" i="1" dirty="0">
                              <a:latin typeface="Cambria Math" panose="02040503050406030204" pitchFamily="18" charset="0"/>
                            </a:rPr>
                            <m:t>,</m:t>
                          </m:r>
                          <m:r>
                            <a:rPr lang="en-US" sz="1600" i="1" dirty="0">
                              <a:latin typeface="Cambria Math" panose="02040503050406030204" pitchFamily="18" charset="0"/>
                            </a:rPr>
                            <m:t>𝑤</m:t>
                          </m:r>
                          <m:r>
                            <a:rPr lang="en-US" sz="1600" i="1" dirty="0">
                              <a:latin typeface="Cambria Math" panose="02040503050406030204" pitchFamily="18" charset="0"/>
                            </a:rPr>
                            <m:t>) </m:t>
                          </m:r>
                        </m:den>
                      </m:f>
                    </m:oMath>
                  </m:oMathPara>
                </a14:m>
                <a:endParaRPr lang="en-CA" sz="1600" dirty="0"/>
              </a:p>
              <a:p>
                <a:pPr lvl="1"/>
                <a:r>
                  <a:rPr lang="en-CA" sz="1600" dirty="0"/>
                  <a:t>Model </a:t>
                </a:r>
                <a:r>
                  <a:rPr lang="en-CA" sz="1600" dirty="0" smtClean="0"/>
                  <a:t>distribution is intractable</a:t>
                </a:r>
                <a:endParaRPr lang="en-CA" sz="1600" dirty="0"/>
              </a:p>
              <a:p>
                <a:pPr marL="457200" lvl="1" indent="0">
                  <a:buNone/>
                </a:pPr>
                <a14:m>
                  <m:oMathPara xmlns:m="http://schemas.openxmlformats.org/officeDocument/2006/math">
                    <m:oMathParaPr>
                      <m:jc m:val="centerGroup"/>
                    </m:oMathParaPr>
                    <m:oMath xmlns:m="http://schemas.openxmlformats.org/officeDocument/2006/math">
                      <m:r>
                        <a:rPr lang="en-US" sz="1600" i="1" dirty="0">
                          <a:latin typeface="Cambria Math" panose="02040503050406030204" pitchFamily="18" charset="0"/>
                        </a:rPr>
                        <m:t>𝑃</m:t>
                      </m:r>
                      <m:d>
                        <m:dPr>
                          <m:ctrlPr>
                            <a:rPr lang="en-US" sz="1600" i="1" dirty="0">
                              <a:latin typeface="Cambria Math" panose="02040503050406030204" pitchFamily="18" charset="0"/>
                            </a:rPr>
                          </m:ctrlPr>
                        </m:dPr>
                        <m:e>
                          <m:r>
                            <a:rPr lang="en-US" sz="1600" i="1" dirty="0">
                              <a:latin typeface="Cambria Math" panose="02040503050406030204" pitchFamily="18" charset="0"/>
                            </a:rPr>
                            <m:t>𝑠</m:t>
                          </m:r>
                          <m:r>
                            <a:rPr lang="en-US" sz="1600" i="1" dirty="0">
                              <a:latin typeface="Cambria Math" panose="02040503050406030204" pitchFamily="18" charset="0"/>
                            </a:rPr>
                            <m:t>,</m:t>
                          </m:r>
                          <m:r>
                            <a:rPr lang="en-US" sz="1600" i="1" dirty="0">
                              <a:latin typeface="Cambria Math" panose="02040503050406030204" pitchFamily="18" charset="0"/>
                            </a:rPr>
                            <m:t>𝑤</m:t>
                          </m:r>
                        </m:e>
                      </m:d>
                      <m:r>
                        <a:rPr lang="en-US" sz="1600" i="1" dirty="0">
                          <a:latin typeface="Cambria Math" panose="02040503050406030204" pitchFamily="18" charset="0"/>
                        </a:rPr>
                        <m:t>=</m:t>
                      </m:r>
                      <m:nary>
                        <m:naryPr>
                          <m:supHide m:val="on"/>
                          <m:ctrlPr>
                            <a:rPr lang="en-US" sz="1600" i="1" dirty="0">
                              <a:latin typeface="Cambria Math" panose="02040503050406030204" pitchFamily="18" charset="0"/>
                            </a:rPr>
                          </m:ctrlPr>
                        </m:naryPr>
                        <m:sub>
                          <m:r>
                            <a:rPr lang="en-US" sz="1600" i="1" dirty="0">
                              <a:latin typeface="Cambria Math" panose="02040503050406030204" pitchFamily="18" charset="0"/>
                            </a:rPr>
                            <m:t>𝜋</m:t>
                          </m:r>
                          <m:r>
                            <a:rPr lang="en-US" sz="1600" i="1" dirty="0">
                              <a:latin typeface="Cambria Math" panose="02040503050406030204" pitchFamily="18" charset="0"/>
                            </a:rPr>
                            <m:t>,</m:t>
                          </m:r>
                          <m:r>
                            <a:rPr lang="en-US" sz="1600" i="1" dirty="0">
                              <a:latin typeface="Cambria Math" panose="02040503050406030204" pitchFamily="18" charset="0"/>
                            </a:rPr>
                            <m:t>𝜙</m:t>
                          </m:r>
                        </m:sub>
                        <m:sup/>
                        <m:e>
                          <m:r>
                            <a:rPr lang="en-CA" sz="1600" i="1" dirty="0">
                              <a:latin typeface="Cambria Math" panose="02040503050406030204" pitchFamily="18" charset="0"/>
                            </a:rPr>
                            <m:t>𝑃</m:t>
                          </m:r>
                          <m:d>
                            <m:dPr>
                              <m:ctrlPr>
                                <a:rPr lang="en-US" sz="1600" i="1" dirty="0">
                                  <a:latin typeface="Cambria Math" panose="02040503050406030204" pitchFamily="18" charset="0"/>
                                </a:rPr>
                              </m:ctrlPr>
                            </m:dPr>
                            <m:e>
                              <m:r>
                                <a:rPr lang="en-US" sz="1600" i="1" dirty="0">
                                  <a:latin typeface="Cambria Math" panose="02040503050406030204" pitchFamily="18" charset="0"/>
                                </a:rPr>
                                <m:t>𝜋</m:t>
                              </m:r>
                              <m:r>
                                <a:rPr lang="en-US" sz="1600" i="1" dirty="0">
                                  <a:latin typeface="Cambria Math" panose="02040503050406030204" pitchFamily="18" charset="0"/>
                                </a:rPr>
                                <m:t>,</m:t>
                              </m:r>
                              <m:r>
                                <a:rPr lang="en-US" sz="1600" i="1" dirty="0">
                                  <a:latin typeface="Cambria Math" panose="02040503050406030204" pitchFamily="18" charset="0"/>
                                </a:rPr>
                                <m:t>𝜙</m:t>
                              </m:r>
                            </m:e>
                          </m:d>
                          <m:nary>
                            <m:naryPr>
                              <m:chr m:val="∑"/>
                              <m:supHide m:val="on"/>
                              <m:ctrlPr>
                                <a:rPr lang="en-US" sz="1600" i="1" dirty="0">
                                  <a:latin typeface="Cambria Math" panose="02040503050406030204" pitchFamily="18" charset="0"/>
                                </a:rPr>
                              </m:ctrlPr>
                            </m:naryPr>
                            <m:sub>
                              <m:r>
                                <a:rPr lang="en-US" sz="1600" i="1" dirty="0">
                                  <a:latin typeface="Cambria Math" panose="02040503050406030204" pitchFamily="18" charset="0"/>
                                </a:rPr>
                                <m:t>𝑧</m:t>
                              </m:r>
                            </m:sub>
                            <m:sup/>
                            <m:e>
                              <m:r>
                                <a:rPr lang="en-US" sz="1600" i="1" dirty="0">
                                  <a:latin typeface="Cambria Math" panose="02040503050406030204" pitchFamily="18" charset="0"/>
                                </a:rPr>
                                <m:t>𝑃</m:t>
                              </m:r>
                              <m:d>
                                <m:dPr>
                                  <m:ctrlPr>
                                    <a:rPr lang="en-US" sz="1600" i="1" dirty="0">
                                      <a:latin typeface="Cambria Math" panose="02040503050406030204" pitchFamily="18" charset="0"/>
                                    </a:rPr>
                                  </m:ctrlPr>
                                </m:dPr>
                                <m:e>
                                  <m:r>
                                    <a:rPr lang="en-US" sz="1600" i="1" dirty="0">
                                      <a:latin typeface="Cambria Math" panose="02040503050406030204" pitchFamily="18" charset="0"/>
                                    </a:rPr>
                                    <m:t>𝑠</m:t>
                                  </m:r>
                                  <m:r>
                                    <a:rPr lang="en-US" sz="1600" i="1" dirty="0">
                                      <a:latin typeface="Cambria Math" panose="02040503050406030204" pitchFamily="18" charset="0"/>
                                    </a:rPr>
                                    <m:t>,</m:t>
                                  </m:r>
                                  <m:r>
                                    <a:rPr lang="en-US" sz="1600" i="1" dirty="0">
                                      <a:latin typeface="Cambria Math" panose="02040503050406030204" pitchFamily="18" charset="0"/>
                                    </a:rPr>
                                    <m:t>𝑤</m:t>
                                  </m:r>
                                  <m:r>
                                    <a:rPr lang="en-US" sz="1600" i="1" dirty="0">
                                      <a:latin typeface="Cambria Math" panose="02040503050406030204" pitchFamily="18" charset="0"/>
                                    </a:rPr>
                                    <m:t>,</m:t>
                                  </m:r>
                                  <m:r>
                                    <a:rPr lang="en-US" sz="1600" i="1" dirty="0">
                                      <a:latin typeface="Cambria Math" panose="02040503050406030204" pitchFamily="18" charset="0"/>
                                    </a:rPr>
                                    <m:t>𝑧</m:t>
                                  </m:r>
                                </m:e>
                                <m:e>
                                  <m:r>
                                    <a:rPr lang="en-US" sz="1600" i="1" dirty="0">
                                      <a:latin typeface="Cambria Math" panose="02040503050406030204" pitchFamily="18" charset="0"/>
                                    </a:rPr>
                                    <m:t>𝜋</m:t>
                                  </m:r>
                                  <m:r>
                                    <a:rPr lang="en-US" sz="1600" i="1" dirty="0">
                                      <a:latin typeface="Cambria Math" panose="02040503050406030204" pitchFamily="18" charset="0"/>
                                    </a:rPr>
                                    <m:t>,</m:t>
                                  </m:r>
                                  <m:r>
                                    <a:rPr lang="en-US" sz="1600" i="1" dirty="0">
                                      <a:latin typeface="Cambria Math" panose="02040503050406030204" pitchFamily="18" charset="0"/>
                                    </a:rPr>
                                    <m:t>𝜙</m:t>
                                  </m:r>
                                </m:e>
                              </m:d>
                            </m:e>
                          </m:nary>
                        </m:e>
                      </m:nary>
                    </m:oMath>
                  </m:oMathPara>
                </a14:m>
                <a:endParaRPr lang="en-CA" sz="1600" dirty="0"/>
              </a:p>
              <a:p>
                <a:pPr lvl="1">
                  <a:spcAft>
                    <a:spcPts val="1200"/>
                  </a:spcAft>
                </a:pPr>
                <a:r>
                  <a:rPr lang="en-US" sz="1600" dirty="0" smtClean="0"/>
                  <a:t>Decompose </a:t>
                </a:r>
                <a14:m>
                  <m:oMath xmlns:m="http://schemas.openxmlformats.org/officeDocument/2006/math">
                    <m:r>
                      <m:rPr>
                        <m:sty m:val="p"/>
                      </m:rPr>
                      <a:rPr lang="en-CA" sz="1600" b="0" i="0" dirty="0" smtClean="0">
                        <a:latin typeface="Cambria Math" panose="02040503050406030204" pitchFamily="18" charset="0"/>
                      </a:rPr>
                      <m:t>log</m:t>
                    </m:r>
                    <m:r>
                      <a:rPr lang="en-CA" sz="1600" b="0" i="0" dirty="0" smtClean="0">
                        <a:latin typeface="Cambria Math" panose="02040503050406030204" pitchFamily="18" charset="0"/>
                      </a:rPr>
                      <m:t> </m:t>
                    </m:r>
                    <m:r>
                      <a:rPr lang="en-US" sz="1600" i="1" dirty="0">
                        <a:latin typeface="Cambria Math" panose="02040503050406030204" pitchFamily="18" charset="0"/>
                      </a:rPr>
                      <m:t>𝑃</m:t>
                    </m:r>
                    <m:d>
                      <m:dPr>
                        <m:ctrlPr>
                          <a:rPr lang="en-US" sz="1600" i="1" dirty="0">
                            <a:latin typeface="Cambria Math" panose="02040503050406030204" pitchFamily="18" charset="0"/>
                          </a:rPr>
                        </m:ctrlPr>
                      </m:dPr>
                      <m:e>
                        <m:r>
                          <a:rPr lang="en-US" sz="1600" i="1" dirty="0">
                            <a:latin typeface="Cambria Math" panose="02040503050406030204" pitchFamily="18" charset="0"/>
                          </a:rPr>
                          <m:t>𝑠</m:t>
                        </m:r>
                        <m:r>
                          <a:rPr lang="en-US" sz="1600" i="1" dirty="0">
                            <a:latin typeface="Cambria Math" panose="02040503050406030204" pitchFamily="18" charset="0"/>
                          </a:rPr>
                          <m:t>,</m:t>
                        </m:r>
                        <m:r>
                          <a:rPr lang="en-US" sz="1600" i="1" dirty="0">
                            <a:latin typeface="Cambria Math" panose="02040503050406030204" pitchFamily="18" charset="0"/>
                          </a:rPr>
                          <m:t>𝑤</m:t>
                        </m:r>
                      </m:e>
                    </m:d>
                  </m:oMath>
                </a14:m>
                <a:endParaRPr lang="en-CA" sz="1600" i="1" dirty="0" smtClean="0">
                  <a:latin typeface="Cambria Math" panose="02040503050406030204" pitchFamily="18" charset="0"/>
                </a:endParaRPr>
              </a:p>
              <a:p>
                <a:pPr marL="457200" lvl="1" indent="0" algn="ctr">
                  <a:spcBef>
                    <a:spcPts val="0"/>
                  </a:spcBef>
                  <a:spcAft>
                    <a:spcPts val="1200"/>
                  </a:spcAft>
                  <a:buNone/>
                </a:pPr>
                <a14:m>
                  <m:oMathPara xmlns:m="http://schemas.openxmlformats.org/officeDocument/2006/math">
                    <m:oMathParaPr>
                      <m:jc m:val="centerGroup"/>
                    </m:oMathParaPr>
                    <m:oMath xmlns:m="http://schemas.openxmlformats.org/officeDocument/2006/math">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𝑠</m:t>
                              </m:r>
                              <m:r>
                                <a:rPr lang="en-US" sz="1600" i="1">
                                  <a:latin typeface="Cambria Math" panose="02040503050406030204" pitchFamily="18" charset="0"/>
                                </a:rPr>
                                <m:t>,</m:t>
                              </m:r>
                              <m:r>
                                <a:rPr lang="en-US" sz="1600" i="1">
                                  <a:latin typeface="Cambria Math" panose="02040503050406030204" pitchFamily="18" charset="0"/>
                                </a:rPr>
                                <m:t>𝑤</m:t>
                              </m:r>
                            </m:e>
                          </m:d>
                        </m:e>
                      </m:func>
                      <m:r>
                        <a:rPr lang="en-US" sz="1600" b="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dirty="0">
                              <a:latin typeface="Cambria Math" panose="02040503050406030204" pitchFamily="18" charset="0"/>
                            </a:rPr>
                            <m:t>𝑞</m:t>
                          </m:r>
                          <m:r>
                            <a:rPr lang="en-US" sz="1600" i="1" dirty="0">
                              <a:latin typeface="Cambria Math" panose="02040503050406030204" pitchFamily="18" charset="0"/>
                            </a:rPr>
                            <m:t>(</m:t>
                          </m:r>
                          <m:r>
                            <a:rPr lang="en-US" sz="1600" i="1" dirty="0">
                              <a:latin typeface="Cambria Math" panose="02040503050406030204" pitchFamily="18" charset="0"/>
                            </a:rPr>
                            <m:t>𝜋</m:t>
                          </m:r>
                          <m:r>
                            <a:rPr lang="en-US" sz="1600" i="1" dirty="0">
                              <a:latin typeface="Cambria Math" panose="02040503050406030204" pitchFamily="18" charset="0"/>
                            </a:rPr>
                            <m:t>, </m:t>
                          </m:r>
                          <m:r>
                            <a:rPr lang="en-US" sz="1600" i="1" dirty="0">
                              <a:latin typeface="Cambria Math" panose="02040503050406030204" pitchFamily="18" charset="0"/>
                            </a:rPr>
                            <m:t>𝜙</m:t>
                          </m:r>
                          <m:r>
                            <a:rPr lang="en-US" sz="1600" i="1" dirty="0">
                              <a:latin typeface="Cambria Math" panose="02040503050406030204" pitchFamily="18" charset="0"/>
                            </a:rPr>
                            <m:t>,</m:t>
                          </m:r>
                          <m:r>
                            <a:rPr lang="en-US" sz="1600" i="1" dirty="0">
                              <a:latin typeface="Cambria Math" panose="02040503050406030204" pitchFamily="18" charset="0"/>
                            </a:rPr>
                            <m:t>𝑧</m:t>
                          </m:r>
                          <m:r>
                            <a:rPr lang="en-US" sz="1600" i="1" dirty="0">
                              <a:latin typeface="Cambria Math" panose="02040503050406030204" pitchFamily="18" charset="0"/>
                            </a:rPr>
                            <m:t>)</m:t>
                          </m:r>
                        </m:sub>
                      </m:sSub>
                      <m:d>
                        <m:dPr>
                          <m:begChr m:val="["/>
                          <m:endChr m:val="]"/>
                          <m:ctrlPr>
                            <a:rPr lang="en-US" sz="1600" i="1">
                              <a:latin typeface="Cambria Math" panose="02040503050406030204" pitchFamily="18" charset="0"/>
                            </a:rPr>
                          </m:ctrlPr>
                        </m:dPr>
                        <m:e>
                          <m:func>
                            <m:funcPr>
                              <m:ctrlPr>
                                <a:rPr lang="en-US" sz="1600" b="0" i="1">
                                  <a:latin typeface="Cambria Math" panose="02040503050406030204" pitchFamily="18" charset="0"/>
                                </a:rPr>
                              </m:ctrlPr>
                            </m:funcPr>
                            <m:fName>
                              <m:r>
                                <m:rPr>
                                  <m:sty m:val="p"/>
                                </m:rPr>
                                <a:rPr lang="en-US" sz="1600" b="0">
                                  <a:latin typeface="Cambria Math" panose="02040503050406030204" pitchFamily="18" charset="0"/>
                                </a:rPr>
                                <m:t>log</m:t>
                              </m:r>
                            </m:fName>
                            <m:e>
                              <m:d>
                                <m:dPr>
                                  <m:ctrlPr>
                                    <a:rPr lang="en-US" sz="1600" b="0" i="1">
                                      <a:latin typeface="Cambria Math" panose="02040503050406030204" pitchFamily="18" charset="0"/>
                                    </a:rPr>
                                  </m:ctrlPr>
                                </m:dPr>
                                <m:e>
                                  <m:r>
                                    <a:rPr lang="en-CA" sz="1600" i="1" dirty="0">
                                      <a:latin typeface="Cambria Math" panose="02040503050406030204" pitchFamily="18" charset="0"/>
                                    </a:rPr>
                                    <m:t>𝑃</m:t>
                                  </m:r>
                                  <m:d>
                                    <m:dPr>
                                      <m:ctrlPr>
                                        <a:rPr lang="en-US" sz="1600" i="1" dirty="0">
                                          <a:latin typeface="Cambria Math" panose="02040503050406030204" pitchFamily="18" charset="0"/>
                                        </a:rPr>
                                      </m:ctrlPr>
                                    </m:dPr>
                                    <m:e>
                                      <m:r>
                                        <a:rPr lang="en-US" sz="1600" i="1" dirty="0">
                                          <a:latin typeface="Cambria Math" panose="02040503050406030204" pitchFamily="18" charset="0"/>
                                        </a:rPr>
                                        <m:t>𝜋</m:t>
                                      </m:r>
                                      <m:r>
                                        <a:rPr lang="en-US" sz="1600" i="1" dirty="0">
                                          <a:latin typeface="Cambria Math" panose="02040503050406030204" pitchFamily="18" charset="0"/>
                                        </a:rPr>
                                        <m:t>,</m:t>
                                      </m:r>
                                      <m:r>
                                        <a:rPr lang="en-US" sz="1600" i="1" dirty="0">
                                          <a:latin typeface="Cambria Math" panose="02040503050406030204" pitchFamily="18" charset="0"/>
                                        </a:rPr>
                                        <m:t>𝜙</m:t>
                                      </m:r>
                                    </m:e>
                                  </m:d>
                                  <m:r>
                                    <a:rPr lang="en-US" sz="1600" i="1" dirty="0">
                                      <a:latin typeface="Cambria Math" panose="02040503050406030204" pitchFamily="18" charset="0"/>
                                    </a:rPr>
                                    <m:t>𝑃</m:t>
                                  </m:r>
                                  <m:d>
                                    <m:dPr>
                                      <m:ctrlPr>
                                        <a:rPr lang="en-US" sz="1600" i="1" dirty="0">
                                          <a:latin typeface="Cambria Math" panose="02040503050406030204" pitchFamily="18" charset="0"/>
                                        </a:rPr>
                                      </m:ctrlPr>
                                    </m:dPr>
                                    <m:e>
                                      <m:r>
                                        <a:rPr lang="en-US" sz="1600" i="1" dirty="0">
                                          <a:latin typeface="Cambria Math" panose="02040503050406030204" pitchFamily="18" charset="0"/>
                                        </a:rPr>
                                        <m:t>𝑠</m:t>
                                      </m:r>
                                      <m:r>
                                        <a:rPr lang="en-US" sz="1600" i="1" dirty="0">
                                          <a:latin typeface="Cambria Math" panose="02040503050406030204" pitchFamily="18" charset="0"/>
                                        </a:rPr>
                                        <m:t>,</m:t>
                                      </m:r>
                                      <m:r>
                                        <a:rPr lang="en-US" sz="1600" i="1" dirty="0">
                                          <a:latin typeface="Cambria Math" panose="02040503050406030204" pitchFamily="18" charset="0"/>
                                        </a:rPr>
                                        <m:t>𝑤</m:t>
                                      </m:r>
                                      <m:r>
                                        <a:rPr lang="en-US" sz="1600" i="1" dirty="0">
                                          <a:latin typeface="Cambria Math" panose="02040503050406030204" pitchFamily="18" charset="0"/>
                                        </a:rPr>
                                        <m:t>,</m:t>
                                      </m:r>
                                      <m:r>
                                        <a:rPr lang="en-US" sz="1600" i="1" dirty="0">
                                          <a:latin typeface="Cambria Math" panose="02040503050406030204" pitchFamily="18" charset="0"/>
                                        </a:rPr>
                                        <m:t>𝑧</m:t>
                                      </m:r>
                                    </m:e>
                                    <m:e>
                                      <m:r>
                                        <a:rPr lang="en-US" sz="1600" i="1" dirty="0">
                                          <a:latin typeface="Cambria Math" panose="02040503050406030204" pitchFamily="18" charset="0"/>
                                        </a:rPr>
                                        <m:t>𝜋</m:t>
                                      </m:r>
                                      <m:r>
                                        <a:rPr lang="en-US" sz="1600" i="1" dirty="0">
                                          <a:latin typeface="Cambria Math" panose="02040503050406030204" pitchFamily="18" charset="0"/>
                                        </a:rPr>
                                        <m:t>,</m:t>
                                      </m:r>
                                      <m:r>
                                        <a:rPr lang="en-US" sz="1600" i="1" dirty="0">
                                          <a:latin typeface="Cambria Math" panose="02040503050406030204" pitchFamily="18" charset="0"/>
                                        </a:rPr>
                                        <m:t>𝜙</m:t>
                                      </m:r>
                                    </m:e>
                                  </m:d>
                                </m:e>
                              </m:d>
                            </m:e>
                          </m:func>
                          <m:r>
                            <a:rPr lang="en-US" sz="1600" b="0" i="1" dirty="0">
                              <a:latin typeface="Cambria Math" panose="02040503050406030204" pitchFamily="18" charset="0"/>
                            </a:rPr>
                            <m:t>−</m:t>
                          </m:r>
                          <m:r>
                            <m:rPr>
                              <m:sty m:val="p"/>
                            </m:rPr>
                            <a:rPr lang="en-US" sz="1600" b="0" dirty="0">
                              <a:latin typeface="Cambria Math" panose="02040503050406030204" pitchFamily="18" charset="0"/>
                            </a:rPr>
                            <m:t>log</m:t>
                          </m:r>
                          <m:r>
                            <a:rPr lang="en-US" sz="1600" b="0" i="1" dirty="0">
                              <a:latin typeface="Cambria Math" panose="02040503050406030204" pitchFamily="18" charset="0"/>
                            </a:rPr>
                            <m:t>⁡(</m:t>
                          </m:r>
                          <m:r>
                            <a:rPr lang="en-US" sz="1600" i="1" dirty="0">
                              <a:latin typeface="Cambria Math" panose="02040503050406030204" pitchFamily="18" charset="0"/>
                            </a:rPr>
                            <m:t>𝑞</m:t>
                          </m:r>
                          <m:r>
                            <a:rPr lang="en-US" sz="1600" i="1" dirty="0">
                              <a:latin typeface="Cambria Math" panose="02040503050406030204" pitchFamily="18" charset="0"/>
                            </a:rPr>
                            <m:t>(</m:t>
                          </m:r>
                          <m:r>
                            <a:rPr lang="en-US" sz="1600" i="1" dirty="0">
                              <a:latin typeface="Cambria Math" panose="02040503050406030204" pitchFamily="18" charset="0"/>
                            </a:rPr>
                            <m:t>𝜋</m:t>
                          </m:r>
                          <m:r>
                            <a:rPr lang="en-US" sz="1600" i="1" dirty="0">
                              <a:latin typeface="Cambria Math" panose="02040503050406030204" pitchFamily="18" charset="0"/>
                            </a:rPr>
                            <m:t>, </m:t>
                          </m:r>
                          <m:r>
                            <a:rPr lang="en-US" sz="1600" i="1" dirty="0">
                              <a:latin typeface="Cambria Math" panose="02040503050406030204" pitchFamily="18" charset="0"/>
                            </a:rPr>
                            <m:t>𝜙</m:t>
                          </m:r>
                          <m:r>
                            <a:rPr lang="en-US" sz="1600" i="1" dirty="0">
                              <a:latin typeface="Cambria Math" panose="02040503050406030204" pitchFamily="18" charset="0"/>
                            </a:rPr>
                            <m:t>,</m:t>
                          </m:r>
                          <m:r>
                            <a:rPr lang="en-US" sz="1600" i="1" dirty="0">
                              <a:latin typeface="Cambria Math" panose="02040503050406030204" pitchFamily="18" charset="0"/>
                            </a:rPr>
                            <m:t>𝑧</m:t>
                          </m:r>
                          <m:r>
                            <a:rPr lang="en-US" sz="1600" i="1" dirty="0">
                              <a:latin typeface="Cambria Math" panose="02040503050406030204" pitchFamily="18" charset="0"/>
                            </a:rPr>
                            <m:t>))</m:t>
                          </m:r>
                        </m:e>
                      </m:d>
                    </m:oMath>
                  </m:oMathPara>
                </a14:m>
                <a:endParaRPr lang="en-CA" sz="1600" dirty="0" smtClean="0"/>
              </a:p>
              <a:p>
                <a:pPr lvl="1"/>
                <a:r>
                  <a:rPr lang="en-US" sz="1600" dirty="0"/>
                  <a:t>The equality happens when </a:t>
                </a:r>
                <a14:m>
                  <m:oMath xmlns:m="http://schemas.openxmlformats.org/officeDocument/2006/math">
                    <m:r>
                      <a:rPr lang="en-US" sz="1600" i="1" dirty="0">
                        <a:latin typeface="Cambria Math" panose="02040503050406030204" pitchFamily="18" charset="0"/>
                      </a:rPr>
                      <m:t>𝑞</m:t>
                    </m:r>
                    <m:d>
                      <m:dPr>
                        <m:ctrlPr>
                          <a:rPr lang="en-US" sz="1600" i="1" dirty="0">
                            <a:latin typeface="Cambria Math" panose="02040503050406030204" pitchFamily="18" charset="0"/>
                          </a:rPr>
                        </m:ctrlPr>
                      </m:dPr>
                      <m:e>
                        <m:r>
                          <a:rPr lang="en-US" sz="1600" i="1" dirty="0">
                            <a:latin typeface="Cambria Math" panose="02040503050406030204" pitchFamily="18" charset="0"/>
                          </a:rPr>
                          <m:t>𝜋</m:t>
                        </m:r>
                        <m:r>
                          <a:rPr lang="en-US" sz="1600" i="1" dirty="0">
                            <a:latin typeface="Cambria Math" panose="02040503050406030204" pitchFamily="18" charset="0"/>
                          </a:rPr>
                          <m:t>, </m:t>
                        </m:r>
                        <m:r>
                          <a:rPr lang="en-US" sz="1600" i="1" dirty="0">
                            <a:latin typeface="Cambria Math" panose="02040503050406030204" pitchFamily="18" charset="0"/>
                          </a:rPr>
                          <m:t>𝜙</m:t>
                        </m:r>
                        <m:r>
                          <a:rPr lang="en-US" sz="1600" i="1" dirty="0">
                            <a:latin typeface="Cambria Math" panose="02040503050406030204" pitchFamily="18" charset="0"/>
                          </a:rPr>
                          <m:t>,</m:t>
                        </m:r>
                        <m:r>
                          <a:rPr lang="en-US" sz="1600" i="1" dirty="0">
                            <a:latin typeface="Cambria Math" panose="02040503050406030204" pitchFamily="18" charset="0"/>
                          </a:rPr>
                          <m:t>𝑧</m:t>
                        </m:r>
                      </m:e>
                    </m:d>
                    <m:r>
                      <a:rPr lang="en-US" sz="1600" b="0" i="1" dirty="0">
                        <a:latin typeface="Cambria Math" panose="02040503050406030204" pitchFamily="18" charset="0"/>
                      </a:rPr>
                      <m:t>=</m:t>
                    </m:r>
                    <m:r>
                      <a:rPr lang="en-CA" sz="1600" i="1" dirty="0">
                        <a:latin typeface="Cambria Math" panose="02040503050406030204" pitchFamily="18" charset="0"/>
                      </a:rPr>
                      <m:t>𝑃</m:t>
                    </m:r>
                    <m:d>
                      <m:dPr>
                        <m:ctrlPr>
                          <a:rPr lang="en-CA" sz="1600" i="1" dirty="0">
                            <a:latin typeface="Cambria Math" panose="02040503050406030204" pitchFamily="18" charset="0"/>
                          </a:rPr>
                        </m:ctrlPr>
                      </m:dPr>
                      <m:e>
                        <m:r>
                          <a:rPr lang="en-US" sz="1600" i="1" dirty="0">
                            <a:latin typeface="Cambria Math" panose="02040503050406030204" pitchFamily="18" charset="0"/>
                          </a:rPr>
                          <m:t>𝜋</m:t>
                        </m:r>
                        <m:r>
                          <a:rPr lang="en-US" sz="1600" i="1" dirty="0">
                            <a:latin typeface="Cambria Math" panose="02040503050406030204" pitchFamily="18" charset="0"/>
                          </a:rPr>
                          <m:t>,</m:t>
                        </m:r>
                        <m:r>
                          <a:rPr lang="en-US" sz="1600" i="1" dirty="0">
                            <a:latin typeface="Cambria Math" panose="02040503050406030204" pitchFamily="18" charset="0"/>
                          </a:rPr>
                          <m:t>𝜙</m:t>
                        </m:r>
                        <m:r>
                          <a:rPr lang="en-US" sz="1600" b="0" i="1" dirty="0">
                            <a:latin typeface="Cambria Math" panose="02040503050406030204" pitchFamily="18" charset="0"/>
                          </a:rPr>
                          <m:t>,</m:t>
                        </m:r>
                        <m:r>
                          <a:rPr lang="en-US" sz="1600" b="0" i="1" dirty="0">
                            <a:latin typeface="Cambria Math" panose="02040503050406030204" pitchFamily="18" charset="0"/>
                          </a:rPr>
                          <m:t>𝑧</m:t>
                        </m:r>
                        <m:r>
                          <a:rPr lang="en-US" sz="1600" i="1" dirty="0">
                            <a:latin typeface="Cambria Math" panose="02040503050406030204" pitchFamily="18" charset="0"/>
                          </a:rPr>
                          <m:t> </m:t>
                        </m:r>
                      </m:e>
                      <m:e>
                        <m:r>
                          <a:rPr lang="en-US" sz="1600" i="1" dirty="0">
                            <a:latin typeface="Cambria Math" panose="02040503050406030204" pitchFamily="18" charset="0"/>
                          </a:rPr>
                          <m:t>𝑠</m:t>
                        </m:r>
                        <m:r>
                          <a:rPr lang="en-US" sz="1600" i="1" dirty="0">
                            <a:latin typeface="Cambria Math" panose="02040503050406030204" pitchFamily="18" charset="0"/>
                          </a:rPr>
                          <m:t>,</m:t>
                        </m:r>
                        <m:r>
                          <a:rPr lang="en-US" sz="1600" i="1" dirty="0">
                            <a:latin typeface="Cambria Math" panose="02040503050406030204" pitchFamily="18" charset="0"/>
                          </a:rPr>
                          <m:t>𝑤</m:t>
                        </m:r>
                      </m:e>
                    </m:d>
                  </m:oMath>
                </a14:m>
                <a:endParaRPr lang="en-US" sz="1600" dirty="0"/>
              </a:p>
              <a:p>
                <a:pPr lvl="1"/>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𝑞</m:t>
                        </m:r>
                        <m:d>
                          <m:dPr>
                            <m:ctrlPr>
                              <a:rPr lang="en-US" sz="1600" i="1">
                                <a:latin typeface="Cambria Math" panose="02040503050406030204" pitchFamily="18" charset="0"/>
                              </a:rPr>
                            </m:ctrlPr>
                          </m:dPr>
                          <m:e>
                            <m:r>
                              <a:rPr lang="en-US" sz="1600" i="1">
                                <a:latin typeface="Cambria Math" panose="02040503050406030204" pitchFamily="18" charset="0"/>
                              </a:rPr>
                              <m:t>…</m:t>
                            </m:r>
                          </m:e>
                        </m:d>
                      </m:sub>
                    </m:sSub>
                    <m:r>
                      <m:rPr>
                        <m:nor/>
                      </m:rPr>
                      <a:rPr lang="en-US" sz="1600" dirty="0"/>
                      <m:t>[…]</m:t>
                    </m:r>
                  </m:oMath>
                </a14:m>
                <a:r>
                  <a:rPr lang="en-US" sz="1600" dirty="0" smtClean="0"/>
                  <a:t>: </a:t>
                </a:r>
                <a:r>
                  <a:rPr lang="en-US" sz="1600" dirty="0"/>
                  <a:t>evidence lower bound (ELBO)</a:t>
                </a:r>
              </a:p>
              <a:p>
                <a:pPr lvl="1"/>
                <a:endParaRPr lang="en-CA"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3550" y="1443037"/>
                <a:ext cx="7015163" cy="4623933"/>
              </a:xfrm>
              <a:blipFill rotWithShape="0">
                <a:blip r:embed="rId2"/>
                <a:stretch>
                  <a:fillRect l="-348" t="-396"/>
                </a:stretch>
              </a:blipFill>
            </p:spPr>
            <p:txBody>
              <a:bodyPr/>
              <a:lstStyle/>
              <a:p>
                <a:r>
                  <a:rPr lang="en-CA">
                    <a:noFill/>
                  </a:rPr>
                  <a:t> </a:t>
                </a:r>
              </a:p>
            </p:txBody>
          </p:sp>
        </mc:Fallback>
      </mc:AlternateContent>
    </p:spTree>
    <p:extLst>
      <p:ext uri="{BB962C8B-B14F-4D97-AF65-F5344CB8AC3E}">
        <p14:creationId xmlns:p14="http://schemas.microsoft.com/office/powerpoint/2010/main" val="4020010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Learning-2</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1600" dirty="0"/>
                  <a:t>Mean-field </a:t>
                </a:r>
                <a:r>
                  <a:rPr lang="en-US" sz="1600" dirty="0" err="1"/>
                  <a:t>variational</a:t>
                </a:r>
                <a:r>
                  <a:rPr lang="en-US" sz="1600" dirty="0"/>
                  <a:t> method (</a:t>
                </a:r>
                <a:r>
                  <a:rPr lang="en-US" sz="1600" dirty="0" err="1"/>
                  <a:t>Blei</a:t>
                </a:r>
                <a:r>
                  <a:rPr lang="en-US" sz="1600" dirty="0"/>
                  <a:t> and Jordan, 2006; Hoffman et al. 2013)</a:t>
                </a:r>
              </a:p>
              <a:p>
                <a:pPr lvl="1"/>
                <a:r>
                  <a:rPr lang="en-US" sz="1600" dirty="0"/>
                  <a:t>Use a fully factorized </a:t>
                </a:r>
                <a14:m>
                  <m:oMath xmlns:m="http://schemas.openxmlformats.org/officeDocument/2006/math">
                    <m:r>
                      <a:rPr lang="en-US" sz="1600" i="1" dirty="0">
                        <a:latin typeface="Cambria Math" panose="02040503050406030204" pitchFamily="18" charset="0"/>
                      </a:rPr>
                      <m:t>𝑞</m:t>
                    </m:r>
                    <m:d>
                      <m:dPr>
                        <m:ctrlPr>
                          <a:rPr lang="en-US" sz="1600" i="1" dirty="0">
                            <a:latin typeface="Cambria Math" panose="02040503050406030204" pitchFamily="18" charset="0"/>
                          </a:rPr>
                        </m:ctrlPr>
                      </m:dPr>
                      <m:e>
                        <m:r>
                          <a:rPr lang="en-US" sz="1600" i="1" dirty="0">
                            <a:latin typeface="Cambria Math" panose="02040503050406030204" pitchFamily="18" charset="0"/>
                          </a:rPr>
                          <m:t>𝜋</m:t>
                        </m:r>
                        <m:r>
                          <a:rPr lang="en-US" sz="1600" i="1" dirty="0">
                            <a:latin typeface="Cambria Math" panose="02040503050406030204" pitchFamily="18" charset="0"/>
                          </a:rPr>
                          <m:t>, </m:t>
                        </m:r>
                        <m:r>
                          <a:rPr lang="en-US" sz="1600" i="1" dirty="0">
                            <a:latin typeface="Cambria Math" panose="02040503050406030204" pitchFamily="18" charset="0"/>
                          </a:rPr>
                          <m:t>𝜙</m:t>
                        </m:r>
                        <m:r>
                          <a:rPr lang="en-US" sz="1600" i="1" dirty="0">
                            <a:latin typeface="Cambria Math" panose="02040503050406030204" pitchFamily="18" charset="0"/>
                          </a:rPr>
                          <m:t>,</m:t>
                        </m:r>
                        <m:r>
                          <a:rPr lang="en-US" sz="1600" i="1" dirty="0">
                            <a:latin typeface="Cambria Math" panose="02040503050406030204" pitchFamily="18" charset="0"/>
                          </a:rPr>
                          <m:t>𝑧</m:t>
                        </m:r>
                      </m:e>
                    </m:d>
                  </m:oMath>
                </a14:m>
                <a:r>
                  <a:rPr lang="en-US" sz="1600" dirty="0"/>
                  <a:t> to approximate </a:t>
                </a:r>
                <a14:m>
                  <m:oMath xmlns:m="http://schemas.openxmlformats.org/officeDocument/2006/math">
                    <m:r>
                      <a:rPr lang="en-CA" sz="1600" i="1" dirty="0">
                        <a:latin typeface="Cambria Math" panose="02040503050406030204" pitchFamily="18" charset="0"/>
                      </a:rPr>
                      <m:t>𝑃</m:t>
                    </m:r>
                    <m:d>
                      <m:dPr>
                        <m:ctrlPr>
                          <a:rPr lang="en-CA" sz="1600" i="1" dirty="0">
                            <a:latin typeface="Cambria Math" panose="02040503050406030204" pitchFamily="18" charset="0"/>
                          </a:rPr>
                        </m:ctrlPr>
                      </m:dPr>
                      <m:e>
                        <m:r>
                          <a:rPr lang="en-US" sz="1600" i="1" dirty="0">
                            <a:latin typeface="Cambria Math" panose="02040503050406030204" pitchFamily="18" charset="0"/>
                          </a:rPr>
                          <m:t>𝜋</m:t>
                        </m:r>
                        <m:r>
                          <a:rPr lang="en-US" sz="1600" i="1" dirty="0">
                            <a:latin typeface="Cambria Math" panose="02040503050406030204" pitchFamily="18" charset="0"/>
                          </a:rPr>
                          <m:t>,</m:t>
                        </m:r>
                        <m:r>
                          <a:rPr lang="en-US" sz="1600" i="1" dirty="0">
                            <a:latin typeface="Cambria Math" panose="02040503050406030204" pitchFamily="18" charset="0"/>
                          </a:rPr>
                          <m:t>𝜙</m:t>
                        </m:r>
                        <m:r>
                          <a:rPr lang="en-US" sz="1600" i="1" dirty="0">
                            <a:latin typeface="Cambria Math" panose="02040503050406030204" pitchFamily="18" charset="0"/>
                          </a:rPr>
                          <m:t>,</m:t>
                        </m:r>
                        <m:r>
                          <a:rPr lang="en-US" sz="1600" i="1" dirty="0">
                            <a:latin typeface="Cambria Math" panose="02040503050406030204" pitchFamily="18" charset="0"/>
                          </a:rPr>
                          <m:t>𝑧</m:t>
                        </m:r>
                        <m:r>
                          <a:rPr lang="en-US" sz="1600" i="1" dirty="0">
                            <a:latin typeface="Cambria Math" panose="02040503050406030204" pitchFamily="18" charset="0"/>
                          </a:rPr>
                          <m:t> </m:t>
                        </m:r>
                      </m:e>
                      <m:e>
                        <m:r>
                          <a:rPr lang="en-US" sz="1600" i="1" dirty="0">
                            <a:latin typeface="Cambria Math" panose="02040503050406030204" pitchFamily="18" charset="0"/>
                          </a:rPr>
                          <m:t>𝑠</m:t>
                        </m:r>
                        <m:r>
                          <a:rPr lang="en-US" sz="1600" i="1" dirty="0">
                            <a:latin typeface="Cambria Math" panose="02040503050406030204" pitchFamily="18" charset="0"/>
                          </a:rPr>
                          <m:t>,</m:t>
                        </m:r>
                        <m:r>
                          <a:rPr lang="en-US" sz="1600" i="1" dirty="0">
                            <a:latin typeface="Cambria Math" panose="02040503050406030204" pitchFamily="18" charset="0"/>
                          </a:rPr>
                          <m:t>𝑤</m:t>
                        </m:r>
                      </m:e>
                    </m:d>
                  </m:oMath>
                </a14:m>
                <a:endParaRPr lang="en-US" sz="1600" dirty="0"/>
              </a:p>
              <a:p>
                <a:pPr lvl="1"/>
                <a:r>
                  <a:rPr lang="en-US" sz="1600" dirty="0"/>
                  <a:t>Define:</a:t>
                </a:r>
                <a:endParaRPr lang="en-US" sz="160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sz="1600" i="1" dirty="0">
                          <a:latin typeface="Cambria Math" panose="02040503050406030204" pitchFamily="18" charset="0"/>
                        </a:rPr>
                        <m:t>𝑞</m:t>
                      </m:r>
                      <m:d>
                        <m:dPr>
                          <m:ctrlPr>
                            <a:rPr lang="en-US" sz="1600" i="1" dirty="0">
                              <a:latin typeface="Cambria Math" panose="02040503050406030204" pitchFamily="18" charset="0"/>
                            </a:rPr>
                          </m:ctrlPr>
                        </m:dPr>
                        <m:e>
                          <m:r>
                            <a:rPr lang="en-US" sz="1600" i="1" dirty="0">
                              <a:latin typeface="Cambria Math" panose="02040503050406030204" pitchFamily="18" charset="0"/>
                            </a:rPr>
                            <m:t>𝜋</m:t>
                          </m:r>
                          <m:r>
                            <a:rPr lang="en-US" sz="1600" i="1" dirty="0">
                              <a:latin typeface="Cambria Math" panose="02040503050406030204" pitchFamily="18" charset="0"/>
                            </a:rPr>
                            <m:t>, </m:t>
                          </m:r>
                          <m:r>
                            <a:rPr lang="en-US" sz="1600" i="1" dirty="0">
                              <a:latin typeface="Cambria Math" panose="02040503050406030204" pitchFamily="18" charset="0"/>
                            </a:rPr>
                            <m:t>𝜙</m:t>
                          </m:r>
                          <m:r>
                            <a:rPr lang="en-US" sz="1600" i="1" dirty="0">
                              <a:latin typeface="Cambria Math" panose="02040503050406030204" pitchFamily="18" charset="0"/>
                            </a:rPr>
                            <m:t>,</m:t>
                          </m:r>
                          <m:r>
                            <a:rPr lang="en-US" sz="1600" i="1" dirty="0">
                              <a:latin typeface="Cambria Math" panose="02040503050406030204" pitchFamily="18" charset="0"/>
                            </a:rPr>
                            <m:t>𝑧</m:t>
                          </m:r>
                        </m:e>
                      </m:d>
                      <m:r>
                        <a:rPr lang="en-US" sz="1600" i="1" dirty="0">
                          <a:latin typeface="Cambria Math" panose="02040503050406030204" pitchFamily="18" charset="0"/>
                        </a:rPr>
                        <m:t>=</m:t>
                      </m:r>
                      <m:r>
                        <a:rPr lang="en-US" sz="1600" i="1" dirty="0">
                          <a:latin typeface="Cambria Math" panose="02040503050406030204" pitchFamily="18" charset="0"/>
                        </a:rPr>
                        <m:t>𝑞</m:t>
                      </m:r>
                      <m:d>
                        <m:dPr>
                          <m:ctrlPr>
                            <a:rPr lang="en-US" sz="1600" i="1" dirty="0">
                              <a:latin typeface="Cambria Math" panose="02040503050406030204" pitchFamily="18" charset="0"/>
                            </a:rPr>
                          </m:ctrlPr>
                        </m:dPr>
                        <m:e>
                          <m:r>
                            <a:rPr lang="en-US" sz="1600" i="1" dirty="0">
                              <a:latin typeface="Cambria Math" panose="02040503050406030204" pitchFamily="18" charset="0"/>
                            </a:rPr>
                            <m:t>𝜋</m:t>
                          </m:r>
                        </m:e>
                      </m:d>
                      <m:r>
                        <a:rPr lang="en-US" sz="1600" i="1" dirty="0">
                          <a:latin typeface="Cambria Math" panose="02040503050406030204" pitchFamily="18" charset="0"/>
                        </a:rPr>
                        <m:t>𝑞</m:t>
                      </m:r>
                      <m:d>
                        <m:dPr>
                          <m:ctrlPr>
                            <a:rPr lang="en-US" sz="1600" i="1" dirty="0">
                              <a:latin typeface="Cambria Math" panose="02040503050406030204" pitchFamily="18" charset="0"/>
                            </a:rPr>
                          </m:ctrlPr>
                        </m:dPr>
                        <m:e>
                          <m:r>
                            <a:rPr lang="en-US" sz="1600" i="1" dirty="0">
                              <a:latin typeface="Cambria Math" panose="02040503050406030204" pitchFamily="18" charset="0"/>
                            </a:rPr>
                            <m:t>𝜙</m:t>
                          </m:r>
                        </m:e>
                      </m:d>
                      <m:r>
                        <a:rPr lang="en-US" sz="1600" i="1" dirty="0">
                          <a:latin typeface="Cambria Math" panose="02040503050406030204" pitchFamily="18" charset="0"/>
                        </a:rPr>
                        <m:t>𝑞</m:t>
                      </m:r>
                      <m:d>
                        <m:dPr>
                          <m:ctrlPr>
                            <a:rPr lang="en-US" sz="1600" i="1" dirty="0">
                              <a:latin typeface="Cambria Math" panose="02040503050406030204" pitchFamily="18" charset="0"/>
                            </a:rPr>
                          </m:ctrlPr>
                        </m:dPr>
                        <m:e>
                          <m:r>
                            <a:rPr lang="en-US" sz="1600" i="1" dirty="0">
                              <a:latin typeface="Cambria Math" panose="02040503050406030204" pitchFamily="18" charset="0"/>
                            </a:rPr>
                            <m:t>𝑧</m:t>
                          </m:r>
                        </m:e>
                      </m:d>
                    </m:oMath>
                  </m:oMathPara>
                </a14:m>
                <a:endParaRPr lang="en-US" sz="1600" dirty="0"/>
              </a:p>
              <a:p>
                <a:pPr marL="457200" lvl="1" indent="0">
                  <a:buNone/>
                </a:pPr>
                <a:r>
                  <a:rPr lang="en-US" sz="1600" dirty="0" smtClean="0"/>
                  <a:t>	each </a:t>
                </a:r>
                <a14:m>
                  <m:oMath xmlns:m="http://schemas.openxmlformats.org/officeDocument/2006/math">
                    <m:r>
                      <a:rPr lang="en-US" sz="1600" i="1" dirty="0">
                        <a:latin typeface="Cambria Math" panose="02040503050406030204" pitchFamily="18" charset="0"/>
                      </a:rPr>
                      <m:t>𝑞</m:t>
                    </m:r>
                  </m:oMath>
                </a14:m>
                <a:r>
                  <a:rPr lang="en-US" sz="1600" dirty="0"/>
                  <a:t> has the same distribution form as their prior but with different parameters</a:t>
                </a:r>
              </a:p>
              <a:p>
                <a:pPr lvl="1"/>
                <a:r>
                  <a:rPr lang="en-US" sz="1600" dirty="0"/>
                  <a:t>Maximize ELBO with regard to parameters of each </a:t>
                </a:r>
                <a14:m>
                  <m:oMath xmlns:m="http://schemas.openxmlformats.org/officeDocument/2006/math">
                    <m:r>
                      <a:rPr lang="en-US" sz="1600" i="1" dirty="0">
                        <a:latin typeface="Cambria Math" panose="02040503050406030204" pitchFamily="18" charset="0"/>
                      </a:rPr>
                      <m:t>𝑞</m:t>
                    </m:r>
                  </m:oMath>
                </a14:m>
                <a:endParaRPr lang="en-US" sz="1600"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8" t="-726"/>
                </a:stretch>
              </a:blipFill>
            </p:spPr>
            <p:txBody>
              <a:bodyPr/>
              <a:lstStyle/>
              <a:p>
                <a:r>
                  <a:rPr lang="en-CA">
                    <a:noFill/>
                  </a:rPr>
                  <a:t> </a:t>
                </a:r>
              </a:p>
            </p:txBody>
          </p:sp>
        </mc:Fallback>
      </mc:AlternateContent>
    </p:spTree>
    <p:extLst>
      <p:ext uri="{BB962C8B-B14F-4D97-AF65-F5344CB8AC3E}">
        <p14:creationId xmlns:p14="http://schemas.microsoft.com/office/powerpoint/2010/main" val="1690405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MUN_Slides</Template>
  <TotalTime>2784</TotalTime>
  <Words>2053</Words>
  <Application>Microsoft Office PowerPoint</Application>
  <PresentationFormat>On-screen Show (4:3)</PresentationFormat>
  <Paragraphs>283</Paragraphs>
  <Slides>18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Calibri</vt:lpstr>
      <vt:lpstr>Cambria Math</vt:lpstr>
      <vt:lpstr>Wingdings</vt:lpstr>
      <vt:lpstr>Default Design</vt:lpstr>
      <vt:lpstr>Hidden Markov Model with Dirichlet Process for De-identification</vt:lpstr>
      <vt:lpstr>Background</vt:lpstr>
      <vt:lpstr>Hidden Markov Model</vt:lpstr>
      <vt:lpstr>Mixture Model</vt:lpstr>
      <vt:lpstr>Dirichlet Process</vt:lpstr>
      <vt:lpstr>HMM-DP</vt:lpstr>
      <vt:lpstr>Out-of-dictionary words</vt:lpstr>
      <vt:lpstr>Learning-1</vt:lpstr>
      <vt:lpstr>Learning-2</vt:lpstr>
      <vt:lpstr>Prediction-1</vt:lpstr>
      <vt:lpstr>Prediction-2</vt:lpstr>
      <vt:lpstr>Prediction-3</vt:lpstr>
      <vt:lpstr>Implementation</vt:lpstr>
      <vt:lpstr>Performance-1</vt:lpstr>
      <vt:lpstr>Alignment</vt:lpstr>
      <vt:lpstr>Performance-2</vt:lpstr>
      <vt:lpstr>Conclusion</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Tao</dc:creator>
  <cp:lastModifiedBy>Tao Chen</cp:lastModifiedBy>
  <cp:revision>100</cp:revision>
  <dcterms:created xsi:type="dcterms:W3CDTF">2014-11-05T15:46:36Z</dcterms:created>
  <dcterms:modified xsi:type="dcterms:W3CDTF">2014-11-14T15:06:58Z</dcterms:modified>
</cp:coreProperties>
</file>