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59" r:id="rId5"/>
    <p:sldId id="281" r:id="rId6"/>
    <p:sldId id="280" r:id="rId7"/>
    <p:sldId id="282" r:id="rId8"/>
    <p:sldId id="283" r:id="rId9"/>
    <p:sldId id="273" r:id="rId10"/>
    <p:sldId id="262" r:id="rId11"/>
    <p:sldId id="263" r:id="rId12"/>
    <p:sldId id="284" r:id="rId13"/>
    <p:sldId id="264" r:id="rId14"/>
    <p:sldId id="265" r:id="rId15"/>
    <p:sldId id="267" r:id="rId16"/>
    <p:sldId id="286" r:id="rId17"/>
    <p:sldId id="274" r:id="rId18"/>
    <p:sldId id="285" r:id="rId19"/>
    <p:sldId id="287" r:id="rId20"/>
    <p:sldId id="268" r:id="rId21"/>
    <p:sldId id="288" r:id="rId22"/>
    <p:sldId id="28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  <p:cmAuthor id="1" name="tomas" initials="t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513" autoAdjust="0"/>
  </p:normalViewPr>
  <p:slideViewPr>
    <p:cSldViewPr>
      <p:cViewPr>
        <p:scale>
          <a:sx n="75" d="100"/>
          <a:sy n="75" d="100"/>
        </p:scale>
        <p:origin x="-1640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887E4-9578-4D49-9E7D-256E36501D39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53584-D87C-46FF-8693-B5F79AF1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5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3584-D87C-46FF-8693-B5F79AF1C9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3584-D87C-46FF-8693-B5F79AF1C9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4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1) Finding a tag through locating its evidences, and determining its type by checking which indicator its evidence belongs to (Tag Extraction)</a:t>
            </a:r>
          </a:p>
          <a:p>
            <a:pPr lvl="1"/>
            <a:r>
              <a:rPr lang="en-US" altLang="zh-CN" dirty="0" smtClean="0"/>
              <a:t>2) Identifying the time attribute of a tag through extracting temporal relations between its evidences and DCT (Time Attribute Identification)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3584-D87C-46FF-8693-B5F79AF1C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0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1) Phrased-based tags, whose evidences are provided in phrases explicitly.</a:t>
            </a:r>
          </a:p>
          <a:p>
            <a:pPr lvl="1"/>
            <a:r>
              <a:rPr lang="en-US" altLang="zh-CN" dirty="0" smtClean="0"/>
              <a:t>2) Logical-based tags, whose evidences are provided in phrase/sentence explicitly, but need further logical inference such as numerical comparison.</a:t>
            </a:r>
          </a:p>
          <a:p>
            <a:pPr lvl="1"/>
            <a:r>
              <a:rPr lang="en-US" altLang="zh-CN" dirty="0" smtClean="0"/>
              <a:t>3) Discourse-based tags, whose evidences are not provided explicitly, but are embedded in a clinical text fragment.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3584-D87C-46FF-8693-B5F79AF1C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8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3584-D87C-46FF-8693-B5F79AF1C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2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3584-D87C-46FF-8693-B5F79AF1C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1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3584-D87C-46FF-8693-B5F79AF1C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8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Errors mainly occur</a:t>
            </a:r>
            <a:r>
              <a:rPr lang="en-US" baseline="0" dirty="0" smtClean="0"/>
              <a:t> in CAD, Obesity Status and Smoking Status.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3584-D87C-46FF-8693-B5F79AF1C9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69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SSVM phrase-based</a:t>
            </a:r>
            <a:r>
              <a:rPr lang="en-US" altLang="zh-CN" baseline="0" dirty="0" smtClean="0"/>
              <a:t> subsystem shows better a little performance than the CRF phrase-based subsystem because of higher recall.</a:t>
            </a:r>
          </a:p>
          <a:p>
            <a:r>
              <a:rPr lang="en-US" altLang="zh-CN" baseline="0" dirty="0" smtClean="0"/>
              <a:t>The combination of the CRF and SSVM phrase-based systems is much superior to any of them.</a:t>
            </a:r>
          </a:p>
          <a:p>
            <a:r>
              <a:rPr lang="en-US" altLang="zh-CN" baseline="0" dirty="0" smtClean="0"/>
              <a:t>When the logical-based subsystem is added, the micro F1-score is further improved by about 2.4%.</a:t>
            </a:r>
          </a:p>
          <a:p>
            <a:r>
              <a:rPr lang="en-US" altLang="zh-CN" baseline="0" dirty="0" smtClean="0"/>
              <a:t>When the discourse-based subsystem is further added, the micro F1-score is also further improved by about 2.4%.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3584-D87C-46FF-8693-B5F79AF1C9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894"/>
            <a:ext cx="8472218" cy="55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53336"/>
            <a:ext cx="5364088" cy="34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11/13/14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53336"/>
            <a:ext cx="5304656" cy="34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ngcai.chen@gmail.com" TargetMode="External"/><Relationship Id="rId4" Type="http://schemas.openxmlformats.org/officeDocument/2006/relationships/hyperlink" Target="mailto:haodili.hit@gmail.com" TargetMode="External"/><Relationship Id="rId5" Type="http://schemas.openxmlformats.org/officeDocument/2006/relationships/hyperlink" Target="mailto:tangbuzhou%7D@gmail.com" TargetMode="External"/><Relationship Id="rId6" Type="http://schemas.openxmlformats.org/officeDocument/2006/relationships/hyperlink" Target="mailto:wangxl@insun.hit.edu.c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qingcai.chen@gmail.com" TargetMode="External"/><Relationship Id="rId4" Type="http://schemas.openxmlformats.org/officeDocument/2006/relationships/hyperlink" Target="mailto:buzhou.tang@gmail.com" TargetMode="External"/><Relationship Id="rId5" Type="http://schemas.openxmlformats.org/officeDocument/2006/relationships/hyperlink" Target="mailto:haodili.hit@gmail.com" TargetMode="External"/><Relationship Id="rId6" Type="http://schemas.openxmlformats.org/officeDocument/2006/relationships/hyperlink" Target="mailto:liuzengjian.hit@gmail.com" TargetMode="External"/><Relationship Id="rId7" Type="http://schemas.openxmlformats.org/officeDocument/2006/relationships/hyperlink" Target="mailto:mei.liu@njit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angxl@insun.hit.edu.c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1804" y="836712"/>
            <a:ext cx="7772400" cy="2550145"/>
          </a:xfrm>
        </p:spPr>
        <p:txBody>
          <a:bodyPr>
            <a:normAutofit/>
          </a:bodyPr>
          <a:lstStyle/>
          <a:p>
            <a:r>
              <a:rPr lang="en-US" altLang="zh-CN" b="1" dirty="0"/>
              <a:t>Identifying </a:t>
            </a:r>
            <a:r>
              <a:rPr lang="en-US" altLang="zh-CN" b="1" dirty="0" smtClean="0"/>
              <a:t>risk factors for </a:t>
            </a:r>
            <a:r>
              <a:rPr lang="en-US" altLang="zh-CN" b="1" dirty="0"/>
              <a:t>heart disease over time</a:t>
            </a:r>
            <a:br>
              <a:rPr lang="en-US" altLang="zh-CN" b="1" dirty="0"/>
            </a:br>
            <a:r>
              <a:rPr lang="en-US" altLang="zh-CN" sz="3100" b="1" dirty="0"/>
              <a:t>–HITSZ's system for track 2 of the 2014 i2b2 NLP </a:t>
            </a:r>
            <a:r>
              <a:rPr lang="en-US" altLang="zh-CN" sz="3100" b="1" dirty="0" smtClean="0"/>
              <a:t>challenge</a:t>
            </a:r>
            <a:endParaRPr lang="zh-CN" altLang="zh-CN" sz="31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8568952" cy="20882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Qingcai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Chen, 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Haodi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Li, </a:t>
            </a:r>
            <a:r>
              <a:rPr lang="en-US" altLang="zh-CN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Buzhou</a:t>
            </a:r>
            <a:r>
              <a:rPr lang="en-US" altLang="zh-CN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Tang and </a:t>
            </a:r>
            <a:r>
              <a:rPr lang="en-US" altLang="zh-CN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Xiaolong</a:t>
            </a:r>
            <a:r>
              <a:rPr lang="en-US" altLang="zh-CN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Wang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{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qingcai.chen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,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haodili.hit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,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tangbuzhou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}@gmail.com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wangxl@insun.hit.edu.cn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Harbin Institute of Technology Shenzhen Graduate School</a:t>
            </a: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Intelligent Computing Research Center</a:t>
            </a:r>
          </a:p>
        </p:txBody>
      </p:sp>
    </p:spTree>
    <p:extLst>
      <p:ext uri="{BB962C8B-B14F-4D97-AF65-F5344CB8AC3E}">
        <p14:creationId xmlns:p14="http://schemas.microsoft.com/office/powerpoint/2010/main" val="296500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Phrase-based Tag </a:t>
            </a:r>
            <a:r>
              <a:rPr lang="en-US" altLang="zh-CN" dirty="0"/>
              <a:t>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Named entity recognition</a:t>
            </a:r>
            <a:r>
              <a:rPr lang="zh-CN" altLang="en-US" sz="3200" dirty="0"/>
              <a:t> </a:t>
            </a:r>
            <a:r>
              <a:rPr lang="en-US" altLang="zh-CN" sz="3200" dirty="0"/>
              <a:t>(NER)</a:t>
            </a:r>
          </a:p>
          <a:p>
            <a:pPr lvl="1"/>
            <a:r>
              <a:rPr lang="en-US" altLang="zh-CN" dirty="0"/>
              <a:t>BIOES </a:t>
            </a:r>
            <a:r>
              <a:rPr lang="en-US" altLang="zh-CN" dirty="0" smtClean="0"/>
              <a:t>tags</a:t>
            </a:r>
          </a:p>
          <a:p>
            <a:r>
              <a:rPr lang="en-US" altLang="zh-CN" dirty="0"/>
              <a:t>Machine learning methods: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Conditional Random Fields (CRF) + Structural Support Vector Machines (SSVM)</a:t>
            </a:r>
          </a:p>
          <a:p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ag-of-words</a:t>
            </a:r>
            <a:r>
              <a:rPr lang="en-US" altLang="zh-CN" dirty="0"/>
              <a:t>, affixes,  </a:t>
            </a:r>
            <a:r>
              <a:rPr lang="en-US" altLang="zh-CN" dirty="0" smtClean="0"/>
              <a:t>orthographical,  </a:t>
            </a:r>
            <a:r>
              <a:rPr lang="en-US" altLang="zh-CN" dirty="0"/>
              <a:t>word  shapes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Syntactic information : Part-of-Speech  (POS)  tags,  combinations  of  tokens  and  POS  tags,  sentence  information</a:t>
            </a:r>
            <a:r>
              <a:rPr lang="en-US" altLang="zh-CN" dirty="0"/>
              <a:t>,  general  NER  information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Section  information</a:t>
            </a:r>
          </a:p>
          <a:p>
            <a:pPr lvl="1"/>
            <a:r>
              <a:rPr lang="en-US" altLang="zh-CN" dirty="0" smtClean="0"/>
              <a:t>Word representation</a:t>
            </a:r>
            <a:r>
              <a:rPr lang="en-US" altLang="zh-CN" dirty="0"/>
              <a:t>: </a:t>
            </a:r>
            <a:r>
              <a:rPr lang="en-US" altLang="zh-CN" dirty="0" smtClean="0"/>
              <a:t>Skip-gram, Brown Cluster</a:t>
            </a:r>
          </a:p>
          <a:p>
            <a:pPr lvl="1"/>
            <a:r>
              <a:rPr lang="en-US" altLang="zh-CN" dirty="0"/>
              <a:t>Domain knowledge :  Medication </a:t>
            </a:r>
            <a:r>
              <a:rPr lang="en-US" altLang="zh-CN" dirty="0" smtClean="0"/>
              <a:t>dictionary (</a:t>
            </a:r>
            <a:r>
              <a:rPr lang="en-US" altLang="zh-CN" dirty="0" err="1" smtClean="0"/>
              <a:t>DrugBank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egation information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628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Logical-based Tag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Extraction criterion</a:t>
            </a:r>
          </a:p>
          <a:p>
            <a:pPr lvl="1"/>
            <a:r>
              <a:rPr lang="en-US" altLang="zh-CN" dirty="0" smtClean="0"/>
              <a:t>Numeric constraints</a:t>
            </a:r>
            <a:endParaRPr lang="en-US" altLang="zh-CN" dirty="0"/>
          </a:p>
          <a:p>
            <a:pPr lvl="2"/>
            <a:r>
              <a:rPr lang="en-US" altLang="zh-CN" dirty="0"/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LDL</a:t>
            </a:r>
            <a:r>
              <a:rPr lang="en-US" altLang="zh-CN" dirty="0"/>
              <a:t> measurement of </a:t>
            </a:r>
            <a:r>
              <a:rPr lang="en-US" altLang="zh-CN" b="1" dirty="0">
                <a:solidFill>
                  <a:srgbClr val="FF0000"/>
                </a:solidFill>
              </a:rPr>
              <a:t>over 100mg/</a:t>
            </a:r>
            <a:r>
              <a:rPr lang="en-US" altLang="zh-CN" b="1" dirty="0" err="1">
                <a:solidFill>
                  <a:srgbClr val="FF0000"/>
                </a:solidFill>
              </a:rPr>
              <a:t>dL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Co-occurrence</a:t>
            </a:r>
            <a:r>
              <a:rPr lang="en-US" altLang="zh-CN" dirty="0"/>
              <a:t> constraints</a:t>
            </a:r>
            <a:endParaRPr lang="en-US" altLang="zh-CN" dirty="0" smtClean="0"/>
          </a:p>
          <a:p>
            <a:pPr lvl="2"/>
            <a:r>
              <a:rPr lang="en-US" altLang="zh-CN" dirty="0"/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Early</a:t>
            </a:r>
            <a:r>
              <a:rPr lang="en-US" altLang="zh-CN" dirty="0"/>
              <a:t> - onset </a:t>
            </a:r>
            <a:r>
              <a:rPr lang="en-US" altLang="zh-CN" b="1" dirty="0">
                <a:solidFill>
                  <a:srgbClr val="FF0000"/>
                </a:solidFill>
              </a:rPr>
              <a:t>CAD</a:t>
            </a:r>
            <a:r>
              <a:rPr lang="en-US" altLang="zh-CN" dirty="0"/>
              <a:t> in </a:t>
            </a:r>
            <a:r>
              <a:rPr lang="en-US" altLang="zh-CN" b="1" dirty="0">
                <a:solidFill>
                  <a:srgbClr val="FF0000"/>
                </a:solidFill>
              </a:rPr>
              <a:t>mother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Filtering rules</a:t>
            </a:r>
          </a:p>
          <a:p>
            <a:pPr lvl="1"/>
            <a:r>
              <a:rPr lang="en-US" altLang="zh-CN" dirty="0" smtClean="0"/>
              <a:t>Negative (</a:t>
            </a:r>
            <a:r>
              <a:rPr lang="en-US" altLang="zh-CN" dirty="0" err="1" smtClean="0"/>
              <a:t>NegEx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ubjunctive</a:t>
            </a:r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6588224" y="2060848"/>
            <a:ext cx="1918730" cy="3370932"/>
            <a:chOff x="6588224" y="2060848"/>
            <a:chExt cx="1918730" cy="3370932"/>
          </a:xfrm>
        </p:grpSpPr>
        <p:sp>
          <p:nvSpPr>
            <p:cNvPr id="4" name="矩形 3"/>
            <p:cNvSpPr/>
            <p:nvPr/>
          </p:nvSpPr>
          <p:spPr>
            <a:xfrm>
              <a:off x="6755501" y="2938388"/>
              <a:ext cx="15841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Extraction</a:t>
              </a:r>
              <a:endParaRPr lang="zh-CN" altLang="en-US" b="1" dirty="0"/>
            </a:p>
          </p:txBody>
        </p:sp>
        <p:cxnSp>
          <p:nvCxnSpPr>
            <p:cNvPr id="6" name="直接箭头连接符 5"/>
            <p:cNvCxnSpPr>
              <a:stCxn id="4" idx="2"/>
              <a:endCxn id="9" idx="0"/>
            </p:cNvCxnSpPr>
            <p:nvPr/>
          </p:nvCxnSpPr>
          <p:spPr>
            <a:xfrm>
              <a:off x="7547589" y="3442444"/>
              <a:ext cx="0" cy="496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755501" y="3938488"/>
              <a:ext cx="15841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Filter</a:t>
              </a:r>
              <a:endParaRPr lang="zh-CN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8892" y="2318916"/>
              <a:ext cx="104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Raw Text</a:t>
              </a:r>
              <a:endParaRPr lang="zh-CN" altLang="en-US" b="1" dirty="0"/>
            </a:p>
          </p:txBody>
        </p:sp>
        <p:cxnSp>
          <p:nvCxnSpPr>
            <p:cNvPr id="20" name="直接箭头连接符 19"/>
            <p:cNvCxnSpPr>
              <a:endCxn id="4" idx="0"/>
            </p:cNvCxnSpPr>
            <p:nvPr/>
          </p:nvCxnSpPr>
          <p:spPr>
            <a:xfrm>
              <a:off x="7547589" y="2060848"/>
              <a:ext cx="0" cy="877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88224" y="4581128"/>
              <a:ext cx="1918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Text with</a:t>
              </a:r>
            </a:p>
            <a:p>
              <a:pPr algn="ctr"/>
              <a:r>
                <a:rPr lang="en-US" altLang="zh-CN" b="1" dirty="0" smtClean="0"/>
                <a:t>Logical-based tags</a:t>
              </a:r>
            </a:p>
          </p:txBody>
        </p:sp>
        <p:cxnSp>
          <p:nvCxnSpPr>
            <p:cNvPr id="23" name="直接箭头连接符 22"/>
            <p:cNvCxnSpPr>
              <a:stCxn id="9" idx="2"/>
            </p:cNvCxnSpPr>
            <p:nvPr/>
          </p:nvCxnSpPr>
          <p:spPr>
            <a:xfrm>
              <a:off x="7547589" y="4442544"/>
              <a:ext cx="0" cy="989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73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Discourse-based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 </a:t>
            </a:r>
            <a:r>
              <a:rPr lang="en-US" altLang="zh-CN" dirty="0"/>
              <a:t>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Candidate </a:t>
            </a:r>
            <a:r>
              <a:rPr lang="en-US" altLang="zh-CN" dirty="0" smtClean="0"/>
              <a:t>Generation</a:t>
            </a:r>
          </a:p>
          <a:p>
            <a:pPr lvl="1"/>
            <a:r>
              <a:rPr lang="en-US" altLang="zh-CN" dirty="0"/>
              <a:t>Ranking the </a:t>
            </a:r>
            <a:r>
              <a:rPr lang="en-US" altLang="zh-CN" dirty="0" smtClean="0"/>
              <a:t>words </a:t>
            </a:r>
            <a:r>
              <a:rPr lang="en-US" altLang="zh-CN" dirty="0"/>
              <a:t>in the evidences of the discourse-based tags in the training set</a:t>
            </a:r>
          </a:p>
          <a:p>
            <a:pPr lvl="2"/>
            <a:r>
              <a:rPr lang="en-US" altLang="zh-CN" dirty="0"/>
              <a:t>TF-IDF (</a:t>
            </a:r>
            <a:r>
              <a:rPr lang="en-US" altLang="zh-CN" dirty="0" smtClean="0"/>
              <a:t>word with indicator-term</a:t>
            </a:r>
            <a:r>
              <a:rPr lang="en-US" altLang="zh-CN" dirty="0"/>
              <a:t>, sentence-document)</a:t>
            </a:r>
          </a:p>
          <a:p>
            <a:pPr lvl="1"/>
            <a:r>
              <a:rPr lang="en-US" altLang="zh-CN" dirty="0"/>
              <a:t>Selecting top 10% words as </a:t>
            </a:r>
            <a:r>
              <a:rPr lang="en-US" altLang="zh-CN" dirty="0" smtClean="0"/>
              <a:t>indicator-related </a:t>
            </a:r>
            <a:r>
              <a:rPr lang="en-US" altLang="zh-CN" dirty="0"/>
              <a:t>words</a:t>
            </a:r>
          </a:p>
          <a:p>
            <a:pPr lvl="1"/>
            <a:r>
              <a:rPr lang="en-US" altLang="zh-CN" dirty="0"/>
              <a:t>The sentences that contain </a:t>
            </a:r>
            <a:r>
              <a:rPr lang="en-US" altLang="zh-CN" dirty="0" smtClean="0"/>
              <a:t>indicator-</a:t>
            </a:r>
            <a:r>
              <a:rPr lang="en-US" altLang="zh-CN" dirty="0" err="1" smtClean="0"/>
              <a:t>realated</a:t>
            </a:r>
            <a:r>
              <a:rPr lang="en-US" altLang="zh-CN" dirty="0" smtClean="0"/>
              <a:t> words are candidates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37940" y="1772816"/>
            <a:ext cx="8138516" cy="646332"/>
            <a:chOff x="611560" y="3759566"/>
            <a:chExt cx="8138516" cy="646332"/>
          </a:xfrm>
        </p:grpSpPr>
        <p:sp>
          <p:nvSpPr>
            <p:cNvPr id="25" name="矩形 24"/>
            <p:cNvSpPr/>
            <p:nvPr/>
          </p:nvSpPr>
          <p:spPr>
            <a:xfrm>
              <a:off x="3609936" y="3759567"/>
              <a:ext cx="12040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/>
                <a:t>Candidate </a:t>
              </a:r>
            </a:p>
            <a:p>
              <a:pPr algn="ctr"/>
              <a:r>
                <a:rPr lang="en-US" altLang="zh-CN" b="1" dirty="0" smtClean="0"/>
                <a:t>sentences</a:t>
              </a:r>
              <a:endParaRPr lang="zh-CN" altLang="en-US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79712" y="3845194"/>
              <a:ext cx="15841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Candidate Generation</a:t>
              </a:r>
              <a:endParaRPr lang="zh-CN" altLang="en-US" b="1" dirty="0"/>
            </a:p>
          </p:txBody>
        </p:sp>
        <p:cxnSp>
          <p:nvCxnSpPr>
            <p:cNvPr id="26" name="直接箭头连接符 25"/>
            <p:cNvCxnSpPr>
              <a:stCxn id="24" idx="3"/>
              <a:endCxn id="28" idx="1"/>
            </p:cNvCxnSpPr>
            <p:nvPr/>
          </p:nvCxnSpPr>
          <p:spPr>
            <a:xfrm flipV="1">
              <a:off x="3563888" y="4093665"/>
              <a:ext cx="1296144" cy="3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4860032" y="3841637"/>
              <a:ext cx="15841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Classification</a:t>
              </a:r>
              <a:endParaRPr lang="zh-CN" alt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3103" y="3779748"/>
              <a:ext cx="104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Raw Text</a:t>
              </a:r>
              <a:endParaRPr lang="zh-CN" altLang="en-US" b="1" dirty="0"/>
            </a:p>
          </p:txBody>
        </p:sp>
        <p:cxnSp>
          <p:nvCxnSpPr>
            <p:cNvPr id="32" name="直接箭头连接符 31"/>
            <p:cNvCxnSpPr>
              <a:endCxn id="24" idx="1"/>
            </p:cNvCxnSpPr>
            <p:nvPr/>
          </p:nvCxnSpPr>
          <p:spPr>
            <a:xfrm>
              <a:off x="611560" y="4097222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460474" y="3759566"/>
              <a:ext cx="22896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Text with</a:t>
              </a:r>
            </a:p>
            <a:p>
              <a:pPr algn="ctr"/>
              <a:r>
                <a:rPr lang="en-US" altLang="zh-CN" b="1" dirty="0" smtClean="0"/>
                <a:t>discoursed-based tags</a:t>
              </a:r>
            </a:p>
          </p:txBody>
        </p:sp>
        <p:cxnSp>
          <p:nvCxnSpPr>
            <p:cNvPr id="35" name="直接箭头连接符 34"/>
            <p:cNvCxnSpPr>
              <a:stCxn id="28" idx="3"/>
            </p:cNvCxnSpPr>
            <p:nvPr/>
          </p:nvCxnSpPr>
          <p:spPr>
            <a:xfrm>
              <a:off x="6444208" y="4093665"/>
              <a:ext cx="2304256" cy="3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35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Discourse-based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 </a:t>
            </a:r>
            <a:r>
              <a:rPr lang="en-US" altLang="zh-CN" dirty="0"/>
              <a:t>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Classification (</a:t>
            </a:r>
            <a:r>
              <a:rPr lang="en-US" altLang="zh-CN" dirty="0" smtClean="0"/>
              <a:t>binary)</a:t>
            </a:r>
          </a:p>
          <a:p>
            <a:pPr lvl="1"/>
            <a:r>
              <a:rPr lang="en-US" altLang="zh-CN" dirty="0" smtClean="0"/>
              <a:t>Machine learning method: Support Vector Machines (SVM)</a:t>
            </a:r>
          </a:p>
          <a:p>
            <a:pPr lvl="1"/>
            <a:r>
              <a:rPr lang="en-US" altLang="zh-CN" dirty="0" smtClean="0"/>
              <a:t>Features</a:t>
            </a:r>
          </a:p>
          <a:p>
            <a:pPr lvl="2"/>
            <a:r>
              <a:rPr lang="en-US" altLang="zh-CN" dirty="0" smtClean="0"/>
              <a:t>TF-IDF </a:t>
            </a:r>
            <a:endParaRPr lang="en-US" altLang="zh-CN" dirty="0"/>
          </a:p>
          <a:p>
            <a:pPr lvl="2"/>
            <a:r>
              <a:rPr lang="en-US" altLang="zh-CN" dirty="0"/>
              <a:t>Unigrams, Bigrams</a:t>
            </a:r>
          </a:p>
          <a:p>
            <a:pPr lvl="2"/>
            <a:r>
              <a:rPr lang="en-US" altLang="zh-CN" dirty="0"/>
              <a:t>indicator-related words/phrases(dictionary)</a:t>
            </a:r>
          </a:p>
          <a:p>
            <a:pPr lvl="2"/>
            <a:r>
              <a:rPr lang="en-US" altLang="zh-CN" dirty="0"/>
              <a:t>negation (sentences, indicator-related words/</a:t>
            </a:r>
            <a:r>
              <a:rPr lang="en-US" altLang="zh-CN" dirty="0" err="1"/>
              <a:t>pharses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947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Time A</a:t>
            </a:r>
            <a:r>
              <a:rPr lang="en-US" altLang="zh-CN" dirty="0"/>
              <a:t>ttribute Identification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Label-</a:t>
            </a:r>
            <a:r>
              <a:rPr lang="en-US" altLang="zh-CN" dirty="0" err="1" smtClean="0"/>
              <a:t>powerset</a:t>
            </a:r>
            <a:r>
              <a:rPr lang="en-US" altLang="zh-CN" dirty="0" smtClean="0"/>
              <a:t> strategy</a:t>
            </a:r>
          </a:p>
          <a:p>
            <a:pPr lvl="1"/>
            <a:r>
              <a:rPr lang="en-US" altLang="zh-CN" dirty="0" smtClean="0"/>
              <a:t>E.g. “before” &amp;”after” to a new label “BA” </a:t>
            </a:r>
          </a:p>
          <a:p>
            <a:r>
              <a:rPr lang="en-US" altLang="zh-CN" dirty="0" smtClean="0"/>
              <a:t>Machine learning method: SVM</a:t>
            </a:r>
          </a:p>
          <a:p>
            <a:pPr lvl="1"/>
            <a:r>
              <a:rPr lang="en-US" altLang="zh-CN" dirty="0"/>
              <a:t>temporal relation between the evidence related time and DCT</a:t>
            </a:r>
          </a:p>
          <a:p>
            <a:pPr lvl="1"/>
            <a:r>
              <a:rPr lang="en-US" altLang="zh-CN" dirty="0"/>
              <a:t>drug withdrawal status</a:t>
            </a:r>
          </a:p>
          <a:p>
            <a:pPr lvl="1"/>
            <a:r>
              <a:rPr lang="en-US" altLang="zh-CN" dirty="0" smtClean="0"/>
              <a:t>TF-IDF </a:t>
            </a:r>
          </a:p>
          <a:p>
            <a:pPr lvl="1"/>
            <a:r>
              <a:rPr lang="en-US" altLang="zh-CN" dirty="0" smtClean="0"/>
              <a:t>unigrams, bigrams</a:t>
            </a:r>
          </a:p>
          <a:p>
            <a:pPr lvl="1"/>
            <a:r>
              <a:rPr lang="en-US" altLang="zh-CN" dirty="0" smtClean="0"/>
              <a:t>tag and indicator </a:t>
            </a:r>
            <a:r>
              <a:rPr lang="en-US" altLang="zh-CN" dirty="0"/>
              <a:t>type </a:t>
            </a:r>
            <a:r>
              <a:rPr lang="en-US" altLang="zh-CN" dirty="0" smtClean="0"/>
              <a:t>of </a:t>
            </a:r>
            <a:r>
              <a:rPr lang="en-US" altLang="zh-CN" dirty="0"/>
              <a:t>the </a:t>
            </a:r>
            <a:r>
              <a:rPr lang="en-US" altLang="zh-CN" dirty="0" smtClean="0"/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156042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687373"/>
              </p:ext>
            </p:extLst>
          </p:nvPr>
        </p:nvGraphicFramePr>
        <p:xfrm>
          <a:off x="107504" y="1484784"/>
          <a:ext cx="8974969" cy="4968551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228787"/>
                <a:gridCol w="1137094"/>
                <a:gridCol w="1118901"/>
                <a:gridCol w="1118901"/>
                <a:gridCol w="1137094"/>
                <a:gridCol w="1117096"/>
                <a:gridCol w="1117096"/>
              </a:tblGrid>
              <a:tr h="483706">
                <a:tc rowSpan="2"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Category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Macro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Micro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37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F1-score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F1-score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Diabetes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0.6497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0.6653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0.6574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0.9146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0.9441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0.9291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CAD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0.3556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0.3325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0.3437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0.8440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0.8074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0.8253</a:t>
                      </a:r>
                      <a:endParaRPr lang="zh-CN" sz="18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Hyperlipidemia	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0.4481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0.4460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0.4470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0.9681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0.9308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0.9491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  <a:tabLst>
                          <a:tab pos="1432560" algn="r"/>
                        </a:tabLst>
                      </a:pPr>
                      <a:r>
                        <a:rPr lang="en-US" sz="2000">
                          <a:effectLst/>
                        </a:rPr>
                        <a:t>Hypertension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0.7451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0.7459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0.7455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0.9692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0.9737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0.9715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Obesity Status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0.1479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0.1540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0.1509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0.8520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0.9008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0.8757</a:t>
                      </a:r>
                      <a:endParaRPr lang="zh-CN" sz="18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Family History 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0.9679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0.9728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0.9703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0.9634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0.9728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0.9681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Smoking Status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0.8855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0.9086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0.8969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0.8616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0.9121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0.8861</a:t>
                      </a:r>
                      <a:endParaRPr lang="zh-CN" sz="18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Medication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0.7712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0.8261</a:t>
                      </a:r>
                      <a:endParaRPr lang="zh-CN" sz="1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0.7977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0.9012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0.9593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0.9293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All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0.9119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0.9399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0.9257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0.9106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0.9436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0.9268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64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effect of time attribute identification to the overview performance of our system is slightly, 0.15% in micro F1-score.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 </a:t>
            </a:r>
            <a:r>
              <a:rPr lang="en-US" altLang="zh-CN" dirty="0"/>
              <a:t>of each </a:t>
            </a:r>
            <a:r>
              <a:rPr lang="en-US" altLang="zh-CN" dirty="0" smtClean="0"/>
              <a:t>module</a:t>
            </a:r>
            <a:endParaRPr 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776297"/>
              </p:ext>
            </p:extLst>
          </p:nvPr>
        </p:nvGraphicFramePr>
        <p:xfrm>
          <a:off x="179512" y="1772816"/>
          <a:ext cx="8833196" cy="202158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592288"/>
                <a:gridCol w="1137094"/>
                <a:gridCol w="907098"/>
                <a:gridCol w="1076262"/>
                <a:gridCol w="1137094"/>
                <a:gridCol w="907098"/>
                <a:gridCol w="1076262"/>
              </a:tblGrid>
              <a:tr h="483706">
                <a:tc rowSpan="2"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+mn-lt"/>
                          <a:ea typeface="+mn-ea"/>
                        </a:rPr>
                        <a:t>Module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Macro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Micro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37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F1-score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Recall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F1-score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 Extraction</a:t>
                      </a:r>
                      <a:endParaRPr lang="zh-C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0.9272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0.9371</a:t>
                      </a:r>
                      <a:endParaRPr lang="zh-CN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0.9321</a:t>
                      </a:r>
                      <a:endParaRPr lang="zh-CN" altLang="en-US" dirty="0"/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0.9213</a:t>
                      </a: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0.9355</a:t>
                      </a:r>
                      <a:endParaRPr lang="zh-CN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0.9283</a:t>
                      </a:r>
                      <a:endParaRPr lang="zh-CN" altLang="en-US" dirty="0"/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Extraction + Time Attribute Identification</a:t>
                      </a:r>
                      <a:endParaRPr lang="zh-C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0.9119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0.9399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0.9257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0.9106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0.9436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0.9268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64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 of each subsystem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696" y="1600200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229518"/>
              </p:ext>
            </p:extLst>
          </p:nvPr>
        </p:nvGraphicFramePr>
        <p:xfrm>
          <a:off x="54261" y="1556792"/>
          <a:ext cx="8974969" cy="463228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228787"/>
                <a:gridCol w="1137094"/>
                <a:gridCol w="1118901"/>
                <a:gridCol w="1118901"/>
                <a:gridCol w="1137094"/>
                <a:gridCol w="1117096"/>
                <a:gridCol w="1117096"/>
              </a:tblGrid>
              <a:tr h="504056">
                <a:tc rowSpan="2"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System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Macro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Micro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6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F1-score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F1-score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8036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Phrase-based (CRF)</a:t>
                      </a:r>
                      <a:endParaRPr lang="zh-C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0.8827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0.755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0.8138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0.9242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0.817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0.8673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0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Phrase-based (SSVM)</a:t>
                      </a:r>
                      <a:endParaRPr lang="zh-CN" altLang="zh-CN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0.8924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0.7745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0.8292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0.92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0.8267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0.8708</a:t>
                      </a:r>
                      <a:endParaRPr 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0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effectLst/>
                        </a:rPr>
                        <a:t>Phrase-based (CRF+SSVM)</a:t>
                      </a:r>
                      <a:endParaRPr lang="zh-CN" altLang="zh-CN" sz="200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0.8872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0.792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0.8369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0.9152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0.8451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0.8788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036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000" dirty="0" smtClean="0">
                          <a:effectLst/>
                        </a:rPr>
                        <a:t>Phrase-based +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effectLst/>
                        </a:rPr>
                        <a:t>Logical-based</a:t>
                      </a:r>
                      <a:endParaRPr lang="zh-CN" sz="2000" dirty="0">
                        <a:solidFill>
                          <a:srgbClr val="7030A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0.9185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0.8566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dirty="0" smtClean="0">
                          <a:effectLst/>
                        </a:rPr>
                        <a:t>0.8865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0.9178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0.8881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solidFill>
                            <a:srgbClr val="7030A0"/>
                          </a:solidFill>
                          <a:effectLst/>
                        </a:rPr>
                        <a:t>0.9027</a:t>
                      </a:r>
                      <a:endParaRPr lang="zh-CN" sz="1800" dirty="0">
                        <a:solidFill>
                          <a:srgbClr val="7030A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8036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000" kern="1200" dirty="0" smtClean="0">
                          <a:effectLst/>
                        </a:rPr>
                        <a:t>Phrase-based +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000" kern="1200" dirty="0" smtClean="0">
                          <a:solidFill>
                            <a:srgbClr val="7030A0"/>
                          </a:solidFill>
                          <a:effectLst/>
                        </a:rPr>
                        <a:t>Logical-based</a:t>
                      </a:r>
                      <a:r>
                        <a:rPr lang="en-US" altLang="zh-CN" sz="2000" kern="1200" dirty="0" smtClean="0">
                          <a:effectLst/>
                        </a:rPr>
                        <a:t> +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effectLst/>
                        </a:rPr>
                        <a:t>Discourse-based</a:t>
                      </a:r>
                      <a:endParaRPr lang="zh-CN" altLang="en-US" sz="20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0.9119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0.9399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0.9257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0.9106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0.9436</a:t>
                      </a:r>
                      <a:endParaRPr lang="zh-CN" sz="1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0.9268</a:t>
                      </a:r>
                      <a:endParaRPr lang="zh-CN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2008" y="2636912"/>
            <a:ext cx="8964488" cy="18002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2008" y="3861048"/>
            <a:ext cx="8964488" cy="122413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2008" y="4437112"/>
            <a:ext cx="8964488" cy="172819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Phrase-based&gt;Logical-based&gt;Discourse-based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</a:t>
            </a:r>
            <a:r>
              <a:rPr lang="en-US" altLang="zh-CN" dirty="0"/>
              <a:t>of each subsystem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822031"/>
              </p:ext>
            </p:extLst>
          </p:nvPr>
        </p:nvGraphicFramePr>
        <p:xfrm>
          <a:off x="107504" y="1772816"/>
          <a:ext cx="8854948" cy="230112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775966"/>
                <a:gridCol w="1137094"/>
                <a:gridCol w="826135"/>
                <a:gridCol w="1076262"/>
                <a:gridCol w="1137094"/>
                <a:gridCol w="826135"/>
                <a:gridCol w="1076262"/>
              </a:tblGrid>
              <a:tr h="483706">
                <a:tc rowSpan="2"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+mn-lt"/>
                          <a:ea typeface="+mn-ea"/>
                        </a:rPr>
                        <a:t>System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Macro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Micro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37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F1-score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Precision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Recall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F1-score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+mn-lt"/>
                          <a:ea typeface="+mn-ea"/>
                        </a:rPr>
                        <a:t>Phrase-based (85.33%)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0.8838</a:t>
                      </a: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0.9203</a:t>
                      </a:r>
                      <a:endParaRPr lang="zh-CN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0.9017</a:t>
                      </a:r>
                      <a:endParaRPr lang="zh-CN" altLang="en-US" dirty="0"/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0.9257</a:t>
                      </a: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0.9634</a:t>
                      </a:r>
                      <a:endParaRPr lang="zh-CN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0.9441</a:t>
                      </a:r>
                      <a:endParaRPr lang="zh-CN" altLang="en-US" dirty="0"/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+mn-lt"/>
                          <a:ea typeface="+mn-ea"/>
                        </a:rPr>
                        <a:t>Logical-based (8.10%)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0.8829</a:t>
                      </a: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0.9147</a:t>
                      </a:r>
                      <a:endParaRPr lang="zh-CN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0.8986</a:t>
                      </a:r>
                      <a:endParaRPr lang="zh-CN" altLang="en-US" dirty="0"/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0.835</a:t>
                      </a:r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0.8785</a:t>
                      </a:r>
                      <a:endParaRPr lang="zh-CN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0.8562</a:t>
                      </a:r>
                      <a:endParaRPr lang="zh-CN" altLang="en-US" dirty="0"/>
                    </a:p>
                  </a:txBody>
                  <a:tcPr marL="68580" marR="68580" marT="0" marB="0" anchor="ctr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Discourse-based (6.57%)</a:t>
                      </a:r>
                      <a:endParaRPr lang="zh-C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0.8601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0.8419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0.8509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0.8098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0.7808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0.795</a:t>
                      </a:r>
                      <a:endParaRPr 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93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proposed a pipeline system for </a:t>
            </a:r>
            <a:r>
              <a:rPr lang="en-US" altLang="zh-CN" dirty="0" smtClean="0"/>
              <a:t>track </a:t>
            </a:r>
            <a:r>
              <a:rPr lang="en-US" altLang="zh-CN" dirty="0"/>
              <a:t>2 of the 2014 i2b2 NLP </a:t>
            </a:r>
            <a:r>
              <a:rPr lang="en-US" altLang="zh-CN" dirty="0" smtClean="0"/>
              <a:t>challenge, and our system achieves micro F1-score of 92.68%, which is competitive with other state-of-the-art participating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Problem &amp; Challenge</a:t>
            </a:r>
          </a:p>
          <a:p>
            <a:r>
              <a:rPr lang="en-US" altLang="zh-CN" dirty="0" smtClean="0"/>
              <a:t>Methods</a:t>
            </a:r>
          </a:p>
          <a:p>
            <a:r>
              <a:rPr lang="en-US" altLang="zh-CN" dirty="0" smtClean="0"/>
              <a:t>Results</a:t>
            </a:r>
          </a:p>
          <a:p>
            <a:r>
              <a:rPr lang="en-US" altLang="zh-CN" dirty="0" smtClean="0"/>
              <a:t>Discussions &amp; Conclusion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439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Logical-based tag extraction</a:t>
            </a:r>
          </a:p>
          <a:p>
            <a:pPr lvl="1"/>
            <a:r>
              <a:rPr lang="en-US" altLang="zh-CN" dirty="0" smtClean="0"/>
              <a:t>totally depends on rules, machine learning-based method may be better</a:t>
            </a:r>
          </a:p>
          <a:p>
            <a:r>
              <a:rPr lang="en-US" altLang="zh-CN" dirty="0" smtClean="0"/>
              <a:t>Discourse-based tag extraction</a:t>
            </a:r>
          </a:p>
          <a:p>
            <a:pPr lvl="1"/>
            <a:r>
              <a:rPr lang="en-US" altLang="zh-CN" dirty="0"/>
              <a:t>Integrating medical domain knowledge, such as UMLS and </a:t>
            </a:r>
            <a:r>
              <a:rPr lang="en-US" dirty="0"/>
              <a:t>SNOMED CT</a:t>
            </a:r>
            <a:r>
              <a:rPr lang="en-US" altLang="zh-CN" dirty="0"/>
              <a:t>, may improve the candidate generation and </a:t>
            </a:r>
            <a:r>
              <a:rPr lang="en-US" altLang="zh-CN" dirty="0" smtClean="0"/>
              <a:t>classification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12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Acknowledgements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Team members</a:t>
            </a:r>
          </a:p>
          <a:p>
            <a:pPr lvl="1"/>
            <a:r>
              <a:rPr lang="en-US" altLang="zh-CN" dirty="0" err="1" smtClean="0"/>
              <a:t>Xiaolong</a:t>
            </a:r>
            <a:r>
              <a:rPr lang="en-US" altLang="zh-CN" dirty="0" smtClean="0"/>
              <a:t> Wang</a:t>
            </a:r>
            <a:r>
              <a:rPr lang="en-US" altLang="zh-CN" dirty="0"/>
              <a:t>, PhD (</a:t>
            </a:r>
            <a:r>
              <a:rPr lang="en-US" altLang="zh-CN" dirty="0" smtClean="0">
                <a:hlinkClick r:id="rId2"/>
              </a:rPr>
              <a:t>wangxl@insun.hit.edu.cn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Qingcai</a:t>
            </a:r>
            <a:r>
              <a:rPr lang="en-US" altLang="zh-CN" dirty="0" smtClean="0"/>
              <a:t> Chen, PhD (</a:t>
            </a:r>
            <a:r>
              <a:rPr lang="en-US" altLang="zh-CN" dirty="0" smtClean="0">
                <a:hlinkClick r:id="rId3"/>
              </a:rPr>
              <a:t>qingcai.chen@gmail.com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Buzhou</a:t>
            </a:r>
            <a:r>
              <a:rPr lang="en-US" altLang="zh-CN" dirty="0" smtClean="0"/>
              <a:t> Tang, PhD (</a:t>
            </a:r>
            <a:r>
              <a:rPr lang="en-US" altLang="zh-CN" dirty="0" smtClean="0">
                <a:hlinkClick r:id="rId4"/>
              </a:rPr>
              <a:t>buzhou.tang@gmail.com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Haodi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>
                <a:hlinkClick r:id="rId5"/>
              </a:rPr>
              <a:t>haodili.hit@gmail.com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Zengjian</a:t>
            </a:r>
            <a:r>
              <a:rPr lang="en-US" altLang="zh-CN" dirty="0"/>
              <a:t> </a:t>
            </a:r>
            <a:r>
              <a:rPr lang="en-US" altLang="zh-CN" dirty="0" smtClean="0"/>
              <a:t>Liu,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(</a:t>
            </a:r>
            <a:r>
              <a:rPr lang="en-US" altLang="zh-CN" dirty="0" smtClean="0">
                <a:hlinkClick r:id="rId6"/>
              </a:rPr>
              <a:t>liuzengjian.hit@gmail.com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Collaborators</a:t>
            </a:r>
          </a:p>
          <a:p>
            <a:pPr lvl="1"/>
            <a:r>
              <a:rPr lang="en-US" altLang="zh-CN" smtClean="0"/>
              <a:t>Mei </a:t>
            </a:r>
            <a:r>
              <a:rPr lang="en-US" altLang="zh-CN" dirty="0"/>
              <a:t>Liu, </a:t>
            </a:r>
            <a:r>
              <a:rPr lang="en-US" altLang="zh-CN" dirty="0" smtClean="0"/>
              <a:t>PhD (</a:t>
            </a:r>
            <a:r>
              <a:rPr lang="en-US" dirty="0" smtClean="0">
                <a:hlinkClick r:id="rId7"/>
              </a:rPr>
              <a:t>mei.liu@njit.edu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34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125273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Thanks for your attention</a:t>
            </a:r>
          </a:p>
          <a:p>
            <a:pPr marL="0" indent="0" algn="ctr">
              <a:buNone/>
            </a:pPr>
            <a:r>
              <a:rPr lang="en-US" b="1" dirty="0" smtClean="0"/>
              <a:t>Any Question?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27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Identifying heart disease-related </a:t>
            </a:r>
            <a:r>
              <a:rPr lang="en-US" dirty="0"/>
              <a:t>risk factors</a:t>
            </a:r>
            <a:r>
              <a:rPr lang="en-US" dirty="0" smtClean="0"/>
              <a:t> is very important for heart disease prediction and prevention.</a:t>
            </a:r>
          </a:p>
          <a:p>
            <a:r>
              <a:rPr lang="en-US" dirty="0" smtClean="0"/>
              <a:t>The 2014 i2b2 (</a:t>
            </a:r>
            <a:r>
              <a:rPr lang="en-US" dirty="0"/>
              <a:t>Center of Informatics for Integrating Biology and Beside</a:t>
            </a:r>
            <a:r>
              <a:rPr lang="en-US" dirty="0" smtClean="0"/>
              <a:t>) clinical natural language processing (NLP) challenge involved a track to identify the information medically relevant to heart disease risks and track their progression over sets of longitudinal patient records (track 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0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Risk factor extraction</a:t>
            </a:r>
          </a:p>
          <a:p>
            <a:pPr lvl="1"/>
            <a:r>
              <a:rPr lang="en-US" altLang="zh-CN" dirty="0" smtClean="0"/>
              <a:t>Related diseases (diabetes and </a:t>
            </a:r>
            <a:r>
              <a:rPr lang="en-US" dirty="0"/>
              <a:t>coronary artery </a:t>
            </a:r>
            <a:r>
              <a:rPr lang="en-US" dirty="0" smtClean="0"/>
              <a:t>disease (</a:t>
            </a:r>
            <a:r>
              <a:rPr lang="en-US" altLang="zh-CN" dirty="0" smtClean="0"/>
              <a:t>CAD) )</a:t>
            </a:r>
          </a:p>
          <a:p>
            <a:pPr lvl="1"/>
            <a:r>
              <a:rPr lang="en-US" altLang="zh-CN" dirty="0" smtClean="0"/>
              <a:t>Associated risk factors (hyperlipidemia, </a:t>
            </a:r>
            <a:r>
              <a:rPr lang="en-US" dirty="0"/>
              <a:t>hypertension, obesity status, family history, and smoking status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Associated medications (metformin, …, </a:t>
            </a:r>
            <a:r>
              <a:rPr lang="en-US" altLang="zh-CN" dirty="0" err="1" smtClean="0"/>
              <a:t>lorquess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Time attribute identification</a:t>
            </a:r>
          </a:p>
          <a:p>
            <a:pPr lvl="1"/>
            <a:r>
              <a:rPr lang="en-US" altLang="zh-CN" dirty="0" smtClean="0"/>
              <a:t>Before/During/After document creation time (DCT)</a:t>
            </a:r>
          </a:p>
        </p:txBody>
      </p:sp>
    </p:spTree>
    <p:extLst>
      <p:ext uri="{BB962C8B-B14F-4D97-AF65-F5344CB8AC3E}">
        <p14:creationId xmlns:p14="http://schemas.microsoft.com/office/powerpoint/2010/main" val="69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HYPERTENSION tag with attributes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52" name="组合 2051"/>
          <p:cNvGrpSpPr/>
          <p:nvPr/>
        </p:nvGrpSpPr>
        <p:grpSpPr>
          <a:xfrm>
            <a:off x="107504" y="2173536"/>
            <a:ext cx="8928993" cy="3869952"/>
            <a:chOff x="107504" y="2173536"/>
            <a:chExt cx="8928993" cy="3869952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173536"/>
              <a:ext cx="8928993" cy="2191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椭圆 13"/>
            <p:cNvSpPr/>
            <p:nvPr/>
          </p:nvSpPr>
          <p:spPr>
            <a:xfrm>
              <a:off x="152400" y="2348880"/>
              <a:ext cx="1395264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直接箭头连接符 15"/>
            <p:cNvCxnSpPr>
              <a:stCxn id="14" idx="4"/>
            </p:cNvCxnSpPr>
            <p:nvPr/>
          </p:nvCxnSpPr>
          <p:spPr>
            <a:xfrm>
              <a:off x="850032" y="2636912"/>
              <a:ext cx="0" cy="201622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37964" y="4653136"/>
              <a:ext cx="1224136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Tag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599892" y="2600908"/>
              <a:ext cx="1124508" cy="28803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2" idx="4"/>
              <a:endCxn id="24" idx="0"/>
            </p:cNvCxnSpPr>
            <p:nvPr/>
          </p:nvCxnSpPr>
          <p:spPr>
            <a:xfrm>
              <a:off x="4162146" y="2888940"/>
              <a:ext cx="0" cy="2016224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3550078" y="4905164"/>
              <a:ext cx="1224136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B050"/>
                  </a:solidFill>
                </a:rPr>
                <a:t>Evidence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981855" y="3210632"/>
              <a:ext cx="1424518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33" name="直接箭头连接符 32"/>
            <p:cNvCxnSpPr>
              <a:stCxn id="32" idx="4"/>
              <a:endCxn id="34" idx="0"/>
            </p:cNvCxnSpPr>
            <p:nvPr/>
          </p:nvCxnSpPr>
          <p:spPr>
            <a:xfrm>
              <a:off x="5694114" y="3498664"/>
              <a:ext cx="0" cy="204076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690194" y="5539432"/>
              <a:ext cx="200784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Time Attribute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404653" y="2996952"/>
              <a:ext cx="1424518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9" idx="4"/>
              <a:endCxn id="41" idx="0"/>
            </p:cNvCxnSpPr>
            <p:nvPr/>
          </p:nvCxnSpPr>
          <p:spPr>
            <a:xfrm>
              <a:off x="8116912" y="3284984"/>
              <a:ext cx="31654" cy="204076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7404652" y="5325752"/>
              <a:ext cx="1487827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Indicator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62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Risk factor </a:t>
            </a:r>
            <a:r>
              <a:rPr lang="en-US" altLang="zh-CN" dirty="0" smtClean="0"/>
              <a:t>extraction</a:t>
            </a:r>
          </a:p>
          <a:p>
            <a:pPr lvl="1"/>
            <a:r>
              <a:rPr lang="en-US" altLang="zh-CN" dirty="0" smtClean="0"/>
              <a:t>The evidence descriptions of risk factors are various</a:t>
            </a:r>
          </a:p>
          <a:p>
            <a:pPr lvl="1"/>
            <a:r>
              <a:rPr lang="en-US" altLang="zh-CN" dirty="0" smtClean="0"/>
              <a:t>The challenge does mainly care the </a:t>
            </a:r>
            <a:r>
              <a:rPr lang="en-US" dirty="0" smtClean="0"/>
              <a:t>presence of risk factors rather than their evidences</a:t>
            </a:r>
            <a:endParaRPr lang="en-US" altLang="zh-CN" dirty="0"/>
          </a:p>
          <a:p>
            <a:r>
              <a:rPr lang="en-US" altLang="zh-CN" dirty="0"/>
              <a:t>Time attribute </a:t>
            </a:r>
            <a:r>
              <a:rPr lang="en-US" altLang="zh-CN" dirty="0" smtClean="0"/>
              <a:t>identification</a:t>
            </a:r>
          </a:p>
          <a:p>
            <a:pPr lvl="1"/>
            <a:r>
              <a:rPr lang="en-US" altLang="zh-CN" dirty="0" smtClean="0"/>
              <a:t>Multi-label, any combination of {Before, During, After}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2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Basic idea (a pipeline system)</a:t>
            </a:r>
            <a:endParaRPr lang="en-US" altLang="zh-CN" dirty="0"/>
          </a:p>
          <a:p>
            <a:pPr lvl="1"/>
            <a:r>
              <a:rPr lang="en-US" altLang="zh-CN" dirty="0" smtClean="0"/>
              <a:t>Tag Extraction</a:t>
            </a:r>
          </a:p>
          <a:p>
            <a:pPr lvl="2"/>
            <a:r>
              <a:rPr lang="en-US" altLang="zh-CN" dirty="0"/>
              <a:t>Evidence + indicator =&gt; tag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 Attribute Identification</a:t>
            </a:r>
          </a:p>
          <a:p>
            <a:pPr lvl="2"/>
            <a:r>
              <a:rPr lang="en-US" altLang="zh-CN" dirty="0" smtClean="0"/>
              <a:t>Temporal relation (evidence,  DCT)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41" name="组合 1040"/>
          <p:cNvGrpSpPr/>
          <p:nvPr/>
        </p:nvGrpSpPr>
        <p:grpSpPr>
          <a:xfrm>
            <a:off x="6732240" y="2276872"/>
            <a:ext cx="1584176" cy="3154908"/>
            <a:chOff x="6688941" y="2420888"/>
            <a:chExt cx="1584176" cy="3154908"/>
          </a:xfrm>
        </p:grpSpPr>
        <p:sp>
          <p:nvSpPr>
            <p:cNvPr id="7" name="矩形 6"/>
            <p:cNvSpPr/>
            <p:nvPr/>
          </p:nvSpPr>
          <p:spPr>
            <a:xfrm>
              <a:off x="6688941" y="3154412"/>
              <a:ext cx="15841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Tag Extraction</a:t>
              </a:r>
              <a:endParaRPr lang="zh-CN" altLang="en-US" b="1" dirty="0"/>
            </a:p>
          </p:txBody>
        </p:sp>
        <p:cxnSp>
          <p:nvCxnSpPr>
            <p:cNvPr id="8" name="直接箭头连接符 7"/>
            <p:cNvCxnSpPr>
              <a:stCxn id="7" idx="2"/>
            </p:cNvCxnSpPr>
            <p:nvPr/>
          </p:nvCxnSpPr>
          <p:spPr>
            <a:xfrm>
              <a:off x="7481029" y="3658468"/>
              <a:ext cx="0" cy="48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688941" y="4141068"/>
              <a:ext cx="15841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Time Attribute Identification</a:t>
              </a:r>
              <a:endParaRPr lang="zh-CN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72332" y="2627620"/>
              <a:ext cx="104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Raw Text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>
              <a:endCxn id="7" idx="0"/>
            </p:cNvCxnSpPr>
            <p:nvPr/>
          </p:nvCxnSpPr>
          <p:spPr>
            <a:xfrm>
              <a:off x="7481029" y="2420888"/>
              <a:ext cx="0" cy="733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950820" y="4725144"/>
              <a:ext cx="10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Text with</a:t>
              </a:r>
            </a:p>
            <a:p>
              <a:pPr algn="ctr"/>
              <a:r>
                <a:rPr lang="en-US" altLang="zh-CN" b="1" dirty="0" smtClean="0"/>
                <a:t>tags</a:t>
              </a:r>
            </a:p>
          </p:txBody>
        </p:sp>
        <p:cxnSp>
          <p:nvCxnSpPr>
            <p:cNvPr id="14" name="直接箭头连接符 13"/>
            <p:cNvCxnSpPr>
              <a:stCxn id="9" idx="2"/>
            </p:cNvCxnSpPr>
            <p:nvPr/>
          </p:nvCxnSpPr>
          <p:spPr>
            <a:xfrm>
              <a:off x="7481029" y="4645124"/>
              <a:ext cx="0" cy="93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1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separated tags into three categories:</a:t>
            </a:r>
          </a:p>
          <a:p>
            <a:pPr lvl="1"/>
            <a:r>
              <a:rPr lang="en-US" altLang="zh-CN" dirty="0" smtClean="0"/>
              <a:t>Phrased-based tags</a:t>
            </a:r>
          </a:p>
          <a:p>
            <a:pPr lvl="1"/>
            <a:r>
              <a:rPr lang="en-US" altLang="zh-CN" dirty="0" smtClean="0"/>
              <a:t>Logical-based tags</a:t>
            </a:r>
          </a:p>
          <a:p>
            <a:pPr lvl="1"/>
            <a:r>
              <a:rPr lang="en-US" altLang="zh-CN" dirty="0" smtClean="0"/>
              <a:t>Discourse-based tags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Extract </a:t>
            </a:r>
            <a:r>
              <a:rPr lang="en-US" altLang="zh-CN" sz="3200" dirty="0"/>
              <a:t>each category of tag.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63045"/>
              </p:ext>
            </p:extLst>
          </p:nvPr>
        </p:nvGraphicFramePr>
        <p:xfrm>
          <a:off x="467544" y="4499952"/>
          <a:ext cx="8229600" cy="1737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8232"/>
                <a:gridCol w="6141368"/>
              </a:tblGrid>
              <a:tr h="3291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Category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Evidence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Phrase-based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Continue </a:t>
                      </a:r>
                      <a:r>
                        <a:rPr lang="en-US" altLang="zh-CN" i="1" dirty="0" smtClean="0"/>
                        <a:t>beta blocker, CCB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Logical-based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BP 140/80</a:t>
                      </a:r>
                      <a:r>
                        <a:rPr lang="en-US" altLang="zh-CN" dirty="0" smtClean="0"/>
                        <a:t>, P 72, </a:t>
                      </a:r>
                      <a:r>
                        <a:rPr lang="en-US" altLang="zh-CN" dirty="0" err="1" smtClean="0"/>
                        <a:t>Wt</a:t>
                      </a:r>
                      <a:r>
                        <a:rPr lang="en-US" altLang="zh-CN" dirty="0" smtClean="0"/>
                        <a:t> 276 </a:t>
                      </a:r>
                      <a:r>
                        <a:rPr lang="en-US" altLang="zh-CN" dirty="0" err="1" smtClean="0"/>
                        <a:t>lb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8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Discourse-based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Catheterization revealed his LAD stent was patent but he had a 90% lesion proximal to the stent</a:t>
                      </a:r>
                      <a:endParaRPr lang="zh-CN" altLang="en-US" i="1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6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Tags in the three categories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937949"/>
              </p:ext>
            </p:extLst>
          </p:nvPr>
        </p:nvGraphicFramePr>
        <p:xfrm>
          <a:off x="323528" y="1700808"/>
          <a:ext cx="8496944" cy="454054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2124236"/>
                <a:gridCol w="2124236"/>
                <a:gridCol w="2124236"/>
                <a:gridCol w="2124236"/>
              </a:tblGrid>
              <a:tr h="47600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Tag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Phrase-based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/>
                          <a:ea typeface="宋体"/>
                        </a:rPr>
                        <a:t>(85.33%)</a:t>
                      </a:r>
                      <a:endParaRPr lang="zh-CN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solidFill>
                            <a:srgbClr val="7030A0"/>
                          </a:solidFill>
                          <a:effectLst/>
                        </a:rPr>
                        <a:t>Logical-based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000" dirty="0" smtClean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宋体"/>
                        </a:rPr>
                        <a:t>(8.10%)</a:t>
                      </a:r>
                      <a:endParaRPr lang="zh-CN" sz="2000" dirty="0">
                        <a:solidFill>
                          <a:srgbClr val="7030A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Discourse-based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(6.57%)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7600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Diabetes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mention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{high A1c, high glucose}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7600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CAD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mention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{event, test result, symptom}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7600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Hyperlipidemia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mention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{high cholesterol, high LDL}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7600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Hypertension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mention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High blood pressure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7600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Obesity Status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mention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{BMI, waist circumference}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7600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Family History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{present, not present}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7600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Smoking Status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{current, past, … ,unknown}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7600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Medication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{metformin, … , </a:t>
                      </a:r>
                      <a:r>
                        <a:rPr lang="en-US" sz="1600" dirty="0" err="1">
                          <a:effectLst/>
                        </a:rPr>
                        <a:t>lorqess</a:t>
                      </a:r>
                      <a:r>
                        <a:rPr lang="en-US" sz="1600" dirty="0">
                          <a:effectLst/>
                        </a:rPr>
                        <a:t>}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NA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23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</TotalTime>
  <Words>1422</Words>
  <Application>Microsoft Macintosh PowerPoint</Application>
  <PresentationFormat>On-screen Show (4:3)</PresentationFormat>
  <Paragraphs>380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主题</vt:lpstr>
      <vt:lpstr>Identifying risk factors for heart disease over time –HITSZ's system for track 2 of the 2014 i2b2 NLP challenge</vt:lpstr>
      <vt:lpstr>Outline</vt:lpstr>
      <vt:lpstr>Motivation</vt:lpstr>
      <vt:lpstr>Problem</vt:lpstr>
      <vt:lpstr>An Example</vt:lpstr>
      <vt:lpstr>Challenge</vt:lpstr>
      <vt:lpstr>Methods</vt:lpstr>
      <vt:lpstr>Tag Extraction</vt:lpstr>
      <vt:lpstr>Tags in the three categories</vt:lpstr>
      <vt:lpstr>Phrase-based Tag Extraction</vt:lpstr>
      <vt:lpstr>Logical-based Tag Extraction</vt:lpstr>
      <vt:lpstr>Discourse-based Tag Extraction</vt:lpstr>
      <vt:lpstr>Discourse-based Tag Extraction</vt:lpstr>
      <vt:lpstr>Time Attribute Identification</vt:lpstr>
      <vt:lpstr>Results</vt:lpstr>
      <vt:lpstr>Effect of each module</vt:lpstr>
      <vt:lpstr>Contribution of each subsystem</vt:lpstr>
      <vt:lpstr>Performance of each subsystem</vt:lpstr>
      <vt:lpstr>Conclusion</vt:lpstr>
      <vt:lpstr>Future works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I2B2 Track2</dc:title>
  <dc:creator>tomas</dc:creator>
  <cp:lastModifiedBy>Hua Xu</cp:lastModifiedBy>
  <cp:revision>332</cp:revision>
  <dcterms:modified xsi:type="dcterms:W3CDTF">2014-11-14T04:15:25Z</dcterms:modified>
</cp:coreProperties>
</file>