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89" r:id="rId4"/>
    <p:sldId id="290" r:id="rId5"/>
    <p:sldId id="297" r:id="rId6"/>
    <p:sldId id="296" r:id="rId7"/>
    <p:sldId id="293" r:id="rId8"/>
    <p:sldId id="295" r:id="rId9"/>
    <p:sldId id="303" r:id="rId10"/>
    <p:sldId id="301" r:id="rId11"/>
    <p:sldId id="299" r:id="rId12"/>
    <p:sldId id="302" r:id="rId13"/>
    <p:sldId id="291" r:id="rId14"/>
    <p:sldId id="275" r:id="rId15"/>
    <p:sldId id="279" r:id="rId16"/>
    <p:sldId id="304" r:id="rId17"/>
    <p:sldId id="306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790" autoAdjust="0"/>
  </p:normalViewPr>
  <p:slideViewPr>
    <p:cSldViewPr snapToGrid="0">
      <p:cViewPr varScale="1">
        <p:scale>
          <a:sx n="60" d="100"/>
          <a:sy n="60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D6407-B4E9-436F-A67A-55C88365B0DE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11D88-0805-4CC4-9DB3-402509C0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11D88-0805-4CC4-9DB3-402509C04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7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8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D3EE-C653-4C9B-BB64-1254EA74F64D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816FA-3C38-4440-90C9-52BBAAE638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6119"/>
            <a:ext cx="9144000" cy="2014795"/>
          </a:xfrm>
        </p:spPr>
        <p:txBody>
          <a:bodyPr>
            <a:noAutofit/>
          </a:bodyPr>
          <a:lstStyle/>
          <a:p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</a:t>
            </a:r>
            <a:r>
              <a:rPr lang="en-US" sz="4800" b="1" dirty="0"/>
              <a:t>Towards Textual Inference for Eligibility Criteria Resolution in Clinical Trials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4839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Chaitanya </a:t>
            </a:r>
            <a:r>
              <a:rPr lang="en-US" sz="3200" dirty="0" err="1" smtClean="0">
                <a:solidFill>
                  <a:schemeClr val="accent2"/>
                </a:solidFill>
              </a:rPr>
              <a:t>Shivade</a:t>
            </a:r>
            <a:endParaRPr lang="en-US" sz="3200" dirty="0" smtClean="0">
              <a:solidFill>
                <a:schemeClr val="accent2"/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2014 i2b2 Challenge </a:t>
            </a:r>
          </a:p>
          <a:p>
            <a:r>
              <a:rPr lang="en-US" sz="2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Track: Novel Usage of Data</a:t>
            </a:r>
          </a:p>
          <a:p>
            <a:r>
              <a:rPr lang="en-US" sz="1900" dirty="0" smtClean="0"/>
              <a:t>14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November 2014</a:t>
            </a:r>
          </a:p>
          <a:p>
            <a:endParaRPr lang="en-US" dirty="0"/>
          </a:p>
        </p:txBody>
      </p:sp>
      <p:pic>
        <p:nvPicPr>
          <p:cNvPr id="1029" name="Picture 5" descr="C:\Users\shiv09\Downloads\Vert\RGB\TheOhioStateUniversity-Vert-RGBH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10" y="5146589"/>
            <a:ext cx="326898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8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7"/>
    </mc:Choice>
    <mc:Fallback xmlns="">
      <p:transition spd="slow" advTm="206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 Eligibility Criteria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389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Criteria statements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 of a coronary artery </a:t>
            </a:r>
            <a:r>
              <a:rPr lang="en-US" dirty="0">
                <a:solidFill>
                  <a:schemeClr val="accent2"/>
                </a:solidFill>
              </a:rPr>
              <a:t>lesion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History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revascularization procedure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Grade I </a:t>
            </a:r>
            <a:r>
              <a:rPr lang="en-US" dirty="0" smtClean="0">
                <a:solidFill>
                  <a:schemeClr val="accent2"/>
                </a:solidFill>
              </a:rPr>
              <a:t>angina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Angina on strenuous exertion or recreation.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Grade IV </a:t>
            </a:r>
            <a:r>
              <a:rPr lang="en-US" dirty="0" smtClean="0">
                <a:solidFill>
                  <a:schemeClr val="accent2"/>
                </a:solidFill>
              </a:rPr>
              <a:t>angina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Marked limitation of ordinary physical activity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14400" y="1690688"/>
            <a:ext cx="5181600" cy="47261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Hand picked criteria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Cannot use structured data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Mandate reading notes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Commonly used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Semantic Analysis</a:t>
            </a:r>
          </a:p>
          <a:p>
            <a:pPr marL="457200" lvl="1" indent="0">
              <a:buNone/>
            </a:pPr>
            <a:r>
              <a:rPr lang="en-US" dirty="0" smtClean="0"/>
              <a:t>Most common concept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Medical History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Lesion</a:t>
            </a:r>
          </a:p>
          <a:p>
            <a:pPr marL="457200" lvl="1" indent="0">
              <a:buClr>
                <a:schemeClr val="accent2"/>
              </a:buClr>
              <a:buNone/>
            </a:pPr>
            <a:r>
              <a:rPr lang="en-US" dirty="0" smtClean="0"/>
              <a:t>Most common symptom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smtClean="0"/>
              <a:t>Angina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1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8"/>
    </mc:Choice>
    <mc:Fallback xmlns="">
      <p:transition spd="slow" advTm="151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CLIN</a:t>
            </a:r>
            <a:r>
              <a:rPr lang="en-US" dirty="0" err="1" smtClean="0"/>
              <a:t>ical</a:t>
            </a:r>
            <a:r>
              <a:rPr lang="en-US" dirty="0" smtClean="0"/>
              <a:t> </a:t>
            </a:r>
            <a:r>
              <a:rPr lang="en-US" dirty="0" err="1" smtClean="0"/>
              <a:t>Tr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</a:t>
            </a:r>
            <a:r>
              <a:rPr lang="en-US" dirty="0" err="1" smtClean="0"/>
              <a:t>riter</a:t>
            </a:r>
            <a:r>
              <a:rPr lang="en-US" dirty="0" err="1" smtClean="0">
                <a:solidFill>
                  <a:schemeClr val="accent2"/>
                </a:solidFill>
              </a:rPr>
              <a:t>I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AN</a:t>
            </a:r>
            <a:r>
              <a:rPr lang="en-US" dirty="0" err="1" smtClean="0"/>
              <a:t>notator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3" y="1797575"/>
            <a:ext cx="5676479" cy="4297680"/>
          </a:xfr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10" y="1797575"/>
            <a:ext cx="5719419" cy="4297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26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7"/>
    </mc:Choice>
    <mc:Fallback xmlns="">
      <p:transition spd="slow" advTm="36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Agreement 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64705" y="1324551"/>
            <a:ext cx="5457423" cy="341010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Annotators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Three nursing college students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physician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600" dirty="0" smtClean="0"/>
              <a:t>Metrics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 relevance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Assessment [Yes/No/Maybe]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Sentence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haufen.gr/wp-content/uploads/2014/09/landscape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37" y="2115394"/>
            <a:ext cx="313508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51188"/>
              </p:ext>
            </p:extLst>
          </p:nvPr>
        </p:nvGraphicFramePr>
        <p:xfrm>
          <a:off x="1821370" y="5102519"/>
          <a:ext cx="8549261" cy="13045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79980"/>
                <a:gridCol w="946785"/>
                <a:gridCol w="1305624"/>
                <a:gridCol w="1305624"/>
                <a:gridCol w="1305624"/>
                <a:gridCol w="1305624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Metric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Overall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1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2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3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Note relevance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0.858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0.751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0.883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0.810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0.948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Criterion Assessment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0.795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0.769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0.818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0.611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0.846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Sentence relevance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0.799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0.758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0.784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0.825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0.813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232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7"/>
    </mc:Choice>
    <mc:Fallback xmlns="">
      <p:transition spd="slow" advTm="38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Textual Inference in clinical domain is harder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RTE Hypothesis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Synthetic, No ambiguity, Concise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RTE Text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Newswire: NLP friendly English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Word Overlap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RTE 1 : 69.25%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RTE 5 : 77.14%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Eligibility Criteria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Clinical Text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Inconsistent, abbreviations, misspell, ..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Word Overlap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Our data: 17%  mean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simple baseline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433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Lexical methods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 lexical matching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Lucene based matching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Clr>
                <a:schemeClr val="accent2"/>
              </a:buClr>
              <a:buNone/>
            </a:pPr>
            <a:r>
              <a:rPr lang="en-US" dirty="0" smtClean="0"/>
              <a:t>Example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5"/>
                </a:solidFill>
              </a:rPr>
              <a:t>Known location of coronary </a:t>
            </a:r>
            <a:r>
              <a:rPr lang="en-US" dirty="0" smtClean="0">
                <a:solidFill>
                  <a:schemeClr val="accent2"/>
                </a:solidFill>
              </a:rPr>
              <a:t>artery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lesion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lesion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was found in the innermost layer of the </a:t>
            </a:r>
            <a:r>
              <a:rPr lang="en-US" i="1" dirty="0" smtClean="0">
                <a:solidFill>
                  <a:schemeClr val="accent2"/>
                </a:solidFill>
              </a:rPr>
              <a:t>artery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wall.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artery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has a </a:t>
            </a:r>
            <a:r>
              <a:rPr lang="en-US" i="1" dirty="0" smtClean="0">
                <a:solidFill>
                  <a:schemeClr val="accent2"/>
                </a:solidFill>
              </a:rPr>
              <a:t>lesion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compromising 80% blood flow.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47575" cy="4433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Semantic methods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Concept matching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UMLS:: Similarity based matching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chemeClr val="accent2"/>
                </a:solidFill>
              </a:rPr>
              <a:t>History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of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revascularization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procedure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Cardiac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 smtClean="0">
                <a:solidFill>
                  <a:schemeClr val="accent2"/>
                </a:solidFill>
              </a:rPr>
              <a:t>Hx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 </a:t>
            </a:r>
            <a:r>
              <a:rPr lang="en-US" i="1" dirty="0" smtClean="0">
                <a:solidFill>
                  <a:schemeClr val="accent2"/>
                </a:solidFill>
              </a:rPr>
              <a:t>Revascularization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2002.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Patient feels much better after undergoing </a:t>
            </a:r>
            <a:r>
              <a:rPr lang="en-US" i="1" dirty="0" smtClean="0">
                <a:solidFill>
                  <a:schemeClr val="accent2"/>
                </a:solidFill>
              </a:rPr>
              <a:t>CABG  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85"/>
    </mc:Choice>
    <mc:Fallback xmlns="">
      <p:transition spd="slow" advTm="73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methods are promising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F1 of four baseline methods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4747"/>
              </p:ext>
            </p:extLst>
          </p:nvPr>
        </p:nvGraphicFramePr>
        <p:xfrm>
          <a:off x="1554193" y="2447404"/>
          <a:ext cx="9083614" cy="20872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914333"/>
                <a:gridCol w="1305624"/>
                <a:gridCol w="1305624"/>
                <a:gridCol w="1305624"/>
                <a:gridCol w="1305624"/>
                <a:gridCol w="946785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Method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1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2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3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Criterion 4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Overall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Local Lexical Matching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50.00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12.24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18.75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8.92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17.19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Lucene-based Matching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44.44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00.00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8.51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7.14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12.00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Simple Concept Matching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29.41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13.48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19.78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11.00</a:t>
                      </a:r>
                      <a:endPara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16.09</a:t>
                      </a:r>
                      <a:endParaRPr lang="en-US" sz="2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UMLS Similarity Matching</a:t>
                      </a:r>
                      <a:endParaRPr 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28.12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13.48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46.28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10.16</a:t>
                      </a:r>
                      <a:endParaRPr lang="en-US" sz="2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25.00</a:t>
                      </a:r>
                      <a:endParaRPr 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001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3"/>
    </mc:Choice>
    <mc:Fallback xmlns="">
      <p:transition spd="slow" advTm="9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4336" y="1825625"/>
            <a:ext cx="51294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Clinical Trial Screening today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Manual, expensive and slow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of textual inference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Easily integrates into current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Evaluation of baseline methods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Confirms that this is a hard problem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Semantic methods are promising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5" y="1969009"/>
            <a:ext cx="3657917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71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I2B2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Organizers and Reviewers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Advisors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Eric </a:t>
            </a:r>
            <a:r>
              <a:rPr lang="en-US" dirty="0" err="1"/>
              <a:t>Fosler-Lussier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[CSE]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Albert Lai </a:t>
            </a:r>
            <a:r>
              <a:rPr lang="en-US" dirty="0">
                <a:solidFill>
                  <a:schemeClr val="accent2"/>
                </a:solidFill>
              </a:rPr>
              <a:t>[BMI]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Collaborators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Marie-Catherine de </a:t>
            </a:r>
            <a:r>
              <a:rPr lang="en-US" dirty="0" err="1"/>
              <a:t>Marneffe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[Linguistics]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Courtney Hebert </a:t>
            </a:r>
            <a:r>
              <a:rPr lang="en-US" dirty="0">
                <a:solidFill>
                  <a:schemeClr val="accent2"/>
                </a:solidFill>
              </a:rPr>
              <a:t>[BMI]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Marcelo </a:t>
            </a:r>
            <a:r>
              <a:rPr lang="en-US" dirty="0" err="1"/>
              <a:t>Lopetegui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[BMI]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Annotators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Alissa </a:t>
            </a:r>
            <a:r>
              <a:rPr lang="en-US" dirty="0"/>
              <a:t>Schultz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Jennifer </a:t>
            </a:r>
            <a:r>
              <a:rPr lang="en-US" dirty="0"/>
              <a:t>Fox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Jessica </a:t>
            </a:r>
            <a:r>
              <a:rPr lang="en-US" dirty="0" err="1" smtClean="0"/>
              <a:t>Schellenbach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8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34139"/>
            <a:ext cx="9144000" cy="1589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sz="2700" dirty="0">
                <a:solidFill>
                  <a:schemeClr val="accent2"/>
                </a:solidFill>
                <a:latin typeface="Calibri" panose="020F0502020204030204" pitchFamily="34" charset="0"/>
              </a:rPr>
              <a:t>shivade@cse.osu.edu</a:t>
            </a:r>
            <a:r>
              <a:rPr lang="en-US" sz="2700" dirty="0">
                <a:solidFill>
                  <a:schemeClr val="accent2"/>
                </a:solidFill>
              </a:rPr>
              <a:t/>
            </a:r>
            <a:br>
              <a:rPr lang="en-US" sz="2700" dirty="0">
                <a:solidFill>
                  <a:schemeClr val="accent2"/>
                </a:solidFill>
              </a:rPr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45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9"/>
    </mc:Choice>
    <mc:Fallback xmlns="">
      <p:transition spd="slow" advTm="66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trials turn scientific discoveries into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590" y="1915776"/>
            <a:ext cx="5357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Drug discovery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Target identification,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silico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 vitro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In vivo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Clinical Trials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Phase I,  II,  III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Stakeholders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NIH,  Drug Companies,  Universities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66% Trials fail because of low recruitment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Failures: Finances,  Intellectual,  and more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4869" y="3075312"/>
            <a:ext cx="1618711" cy="1078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0909" y="1819850"/>
            <a:ext cx="131885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3561" y="3109432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6867" y="5207061"/>
            <a:ext cx="1630017" cy="1280160"/>
          </a:xfrm>
          <a:prstGeom prst="rect">
            <a:avLst/>
          </a:prstGeom>
        </p:spPr>
      </p:pic>
      <p:pic>
        <p:nvPicPr>
          <p:cNvPr id="30722" name="Picture 2" descr="http://clinicaltrialsforyou.com/wp-content/uploads/2011/05/clinicaltrials-300x19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31865" y="5275811"/>
            <a:ext cx="1792040" cy="1188720"/>
          </a:xfrm>
          <a:prstGeom prst="rect">
            <a:avLst/>
          </a:prstGeom>
          <a:noFill/>
        </p:spPr>
      </p:pic>
      <p:sp>
        <p:nvSpPr>
          <p:cNvPr id="12" name="Up Arrow 11"/>
          <p:cNvSpPr/>
          <p:nvPr/>
        </p:nvSpPr>
        <p:spPr>
          <a:xfrm>
            <a:off x="991674" y="4327302"/>
            <a:ext cx="244698" cy="502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1684986" y="2316050"/>
            <a:ext cx="244698" cy="502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5400000">
            <a:off x="4400282" y="2326782"/>
            <a:ext cx="244698" cy="502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flipV="1">
            <a:off x="5069983" y="4297250"/>
            <a:ext cx="244698" cy="5022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27" name="Picture 7" descr="http://mktr2mktr.com/wp-content/uploads/2014/02/sales-intelligenc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4206" y="5206696"/>
            <a:ext cx="1071419" cy="1326839"/>
          </a:xfrm>
          <a:prstGeom prst="rect">
            <a:avLst/>
          </a:prstGeom>
          <a:noFill/>
        </p:spPr>
      </p:pic>
      <p:pic>
        <p:nvPicPr>
          <p:cNvPr id="30731" name="Picture 11" descr="http://scbdegreecollege.org.in/wp-content/uploads/2013/10/economic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26826" y="3451533"/>
            <a:ext cx="1554479" cy="1554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9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70" y="368681"/>
            <a:ext cx="10515600" cy="1325563"/>
          </a:xfrm>
        </p:spPr>
        <p:txBody>
          <a:bodyPr/>
          <a:lstStyle/>
          <a:p>
            <a:r>
              <a:rPr lang="en-US" dirty="0" smtClean="0"/>
              <a:t>Clinical trial </a:t>
            </a:r>
            <a:r>
              <a:rPr lang="en-US" dirty="0"/>
              <a:t>s</a:t>
            </a:r>
            <a:r>
              <a:rPr lang="en-US" dirty="0" smtClean="0"/>
              <a:t>creening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829" y="1797275"/>
            <a:ext cx="4509735" cy="28702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Screen patient population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limited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Achieve significant sample size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Manual chart review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Repeated reading of notes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Intricate eligibility criteria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9698" name="Picture 2" descr="http://emr-matrix.org/wp-content/uploads/2013/12/eClinical_progressnote_large_tohqu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699" y="1725768"/>
            <a:ext cx="6096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395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70" y="368681"/>
            <a:ext cx="10515600" cy="1325563"/>
          </a:xfrm>
        </p:spPr>
        <p:txBody>
          <a:bodyPr/>
          <a:lstStyle/>
          <a:p>
            <a:r>
              <a:rPr lang="en-US" dirty="0" smtClean="0"/>
              <a:t>Clinical trial </a:t>
            </a:r>
            <a:r>
              <a:rPr lang="en-US" dirty="0"/>
              <a:t>s</a:t>
            </a:r>
            <a:r>
              <a:rPr lang="en-US" dirty="0" smtClean="0"/>
              <a:t>creening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829" y="1797275"/>
            <a:ext cx="45097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Screen patient population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 limited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Achieve significant sample size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Manual chart review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Repeated reading of notes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</a:rPr>
              <a:t>Intricate eligibility criteria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2124" y="1468190"/>
            <a:ext cx="655534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Lenalidomide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and Vaccine Therapy in Treating Patients With Early-Stage Asymptomatic Chronic Lymphocytic Leukemia or Small Lymphocytic Lymphoma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ClinicalTrials.gov Identifier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NCT01351896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Eligibility</a:t>
            </a:r>
          </a:p>
          <a:p>
            <a:r>
              <a:rPr lang="en-US" sz="1600" b="1" dirty="0" smtClean="0"/>
              <a:t>Inclusion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Age &gt;= 18 years and &lt; 80 years (or with justification if older than 80 years)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err="1" smtClean="0"/>
              <a:t>Creatinine</a:t>
            </a:r>
            <a:r>
              <a:rPr lang="en-US" sz="1600" dirty="0" smtClean="0"/>
              <a:t> clearance &gt;= 60 </a:t>
            </a:r>
            <a:r>
              <a:rPr lang="en-US" sz="1600" dirty="0" err="1" smtClean="0"/>
              <a:t>mL</a:t>
            </a:r>
            <a:r>
              <a:rPr lang="en-US" sz="1600" dirty="0" smtClean="0"/>
              <a:t>/min/1.73 m^2 for patients with </a:t>
            </a:r>
            <a:r>
              <a:rPr lang="en-US" sz="1600" dirty="0" err="1" smtClean="0"/>
              <a:t>creatinine</a:t>
            </a:r>
            <a:r>
              <a:rPr lang="en-US" sz="1600" dirty="0" smtClean="0"/>
              <a:t> levels above institutional normal according to the Cockcroft-</a:t>
            </a:r>
            <a:r>
              <a:rPr lang="en-US" sz="1600" dirty="0" err="1" smtClean="0"/>
              <a:t>Gault</a:t>
            </a:r>
            <a:r>
              <a:rPr lang="en-US" sz="1600" dirty="0" smtClean="0"/>
              <a:t> formula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 Progressive </a:t>
            </a:r>
            <a:r>
              <a:rPr lang="en-US" sz="1600" dirty="0" err="1" smtClean="0"/>
              <a:t>splenomegaly</a:t>
            </a:r>
            <a:r>
              <a:rPr lang="en-US" sz="1600" dirty="0" smtClean="0"/>
              <a:t> and/or </a:t>
            </a:r>
            <a:r>
              <a:rPr lang="en-US" sz="1600" dirty="0" err="1" smtClean="0"/>
              <a:t>lymphadenopathy</a:t>
            </a:r>
            <a:r>
              <a:rPr lang="en-US" sz="1600" dirty="0" smtClean="0"/>
              <a:t> identified by physical examination or radiographic studies</a:t>
            </a:r>
          </a:p>
          <a:p>
            <a:pPr>
              <a:buFont typeface="Wingdings" pitchFamily="2" charset="2"/>
              <a:buChar char="§"/>
            </a:pPr>
            <a:endParaRPr lang="en-US" sz="1600" b="1" dirty="0" smtClean="0"/>
          </a:p>
          <a:p>
            <a:r>
              <a:rPr lang="en-US" sz="1600" b="1" dirty="0" smtClean="0"/>
              <a:t>Exclusion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 </a:t>
            </a:r>
            <a:r>
              <a:rPr lang="en-US" sz="1600" dirty="0" smtClean="0"/>
              <a:t>Patients may not be receiving any other investigational agents</a:t>
            </a:r>
          </a:p>
          <a:p>
            <a:pPr>
              <a:buFont typeface="Wingdings" pitchFamily="2" charset="2"/>
              <a:buChar char="§"/>
            </a:pPr>
            <a:r>
              <a:rPr lang="en-US" sz="1600" b="1" dirty="0" smtClean="0"/>
              <a:t> </a:t>
            </a:r>
            <a:r>
              <a:rPr lang="en-US" sz="1600" dirty="0" smtClean="0"/>
              <a:t>Patients who have developed </a:t>
            </a:r>
            <a:r>
              <a:rPr lang="en-US" sz="1600" dirty="0" err="1" smtClean="0"/>
              <a:t>erythema</a:t>
            </a:r>
            <a:r>
              <a:rPr lang="en-US" sz="1600" dirty="0" smtClean="0"/>
              <a:t> </a:t>
            </a:r>
            <a:r>
              <a:rPr lang="en-US" sz="1600" dirty="0" err="1" smtClean="0"/>
              <a:t>nodosum</a:t>
            </a:r>
            <a:r>
              <a:rPr lang="en-US" sz="1600" dirty="0" smtClean="0"/>
              <a:t> characterized by a desquamating rash while taking thalidomide or similar drugs in the past are excluded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09115" y="2446987"/>
            <a:ext cx="229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Sponsor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National Cancer Institute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70" y="368681"/>
            <a:ext cx="10515600" cy="1325563"/>
          </a:xfrm>
        </p:spPr>
        <p:txBody>
          <a:bodyPr/>
          <a:lstStyle/>
          <a:p>
            <a:r>
              <a:rPr lang="en-US" dirty="0" smtClean="0"/>
              <a:t>Clinical trial </a:t>
            </a:r>
            <a:r>
              <a:rPr lang="en-US" dirty="0"/>
              <a:t>s</a:t>
            </a:r>
            <a:r>
              <a:rPr lang="en-US" dirty="0" smtClean="0"/>
              <a:t>creening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829" y="1797275"/>
            <a:ext cx="450973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Screen patient population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 limited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Achieve significant sample size</a:t>
            </a:r>
          </a:p>
          <a:p>
            <a:pPr marL="457200" lvl="1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Manual chart review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Repeated reading of notes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Intricate eligibility criteria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Inefficient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Human Effort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Financial resources 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2" descr="http://wqcb-fm.com/files/2012/11/eye-str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15" y="2116621"/>
            <a:ext cx="4382955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Proposition: </a:t>
            </a:r>
            <a:r>
              <a:rPr lang="en-US" dirty="0" smtClean="0"/>
              <a:t>Faster Clinical </a:t>
            </a:r>
            <a:r>
              <a:rPr lang="en-US" dirty="0" smtClean="0"/>
              <a:t>Trial Screening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 criterion relevant text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textual inference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Semi-automated solution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Maintain human reliability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Easy workflow integration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Faster screening, more patients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7" y="1825625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13213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Textual Inference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textual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H, determine whether humans reading T would infer that H is true.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Text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/>
              <a:t>A Filipino hostage in Iraq was released.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Hypothesis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: </a:t>
            </a:r>
            <a:r>
              <a:rPr lang="en-US" dirty="0"/>
              <a:t>A Filipino hostage was freed in Iraq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Text</a:t>
            </a:r>
            <a:r>
              <a:rPr lang="en-US" dirty="0"/>
              <a:t>: Satomi </a:t>
            </a:r>
            <a:r>
              <a:rPr lang="en-US" dirty="0" err="1"/>
              <a:t>Mitarai</a:t>
            </a:r>
            <a:r>
              <a:rPr lang="en-US" dirty="0"/>
              <a:t> died of blood loss.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Hypothesis</a:t>
            </a:r>
            <a:r>
              <a:rPr lang="en-US" dirty="0"/>
              <a:t>: Satomi </a:t>
            </a:r>
            <a:r>
              <a:rPr lang="en-US" dirty="0" err="1"/>
              <a:t>Mitarai</a:t>
            </a:r>
            <a:r>
              <a:rPr lang="en-US" dirty="0"/>
              <a:t> bled to death.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98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Textual Entailment </a:t>
            </a:r>
            <a:r>
              <a:rPr lang="en-US" sz="3200" dirty="0" smtClean="0"/>
              <a:t>[RTE 2004-2010]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Answers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1-3 : Yes or No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4-7 : Yes, No or Unknown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Hypothesis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7-10 words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Text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1 : 24 words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5 : 99 words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Nature of task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1-5 : Recognition based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RTE 6-7 : Search based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Dataset construction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Synthetic: Using text summarization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Domain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Newswire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Eligibility Criteria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35497" y="169068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2014 i2b2 NLP Challenge Data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Patients with no CAD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Patients who developed CAD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Patients who had CAD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ClinicalTrials.gov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Query: “Coronary Artery Disease”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5054 Trials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Extracted Eligibility Criteria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8" y="1690687"/>
            <a:ext cx="589729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.5|6.2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8.4|4.1|7.6|19.2|2.2|8.6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672</Words>
  <Application>Microsoft Office PowerPoint</Application>
  <PresentationFormat>Widescreen</PresentationFormat>
  <Paragraphs>259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Times New Roman</vt:lpstr>
      <vt:lpstr>Wingdings</vt:lpstr>
      <vt:lpstr>Office Theme</vt:lpstr>
      <vt:lpstr>  Towards Textual Inference for Eligibility Criteria Resolution in Clinical Trials </vt:lpstr>
      <vt:lpstr>Clinical trials turn scientific discoveries into practice</vt:lpstr>
      <vt:lpstr>Clinical trial screening today</vt:lpstr>
      <vt:lpstr>Clinical trial screening today</vt:lpstr>
      <vt:lpstr>Clinical trial screening today</vt:lpstr>
      <vt:lpstr>Proposition: Faster Clinical Trial Screening</vt:lpstr>
      <vt:lpstr>Textual Inference </vt:lpstr>
      <vt:lpstr>Recognizing Textual Entailment [RTE 2004-2010]</vt:lpstr>
      <vt:lpstr>Candidate Eligibility Criteria</vt:lpstr>
      <vt:lpstr>Chosen Eligibility Criteria</vt:lpstr>
      <vt:lpstr>CLINical TrIals CriterIa ANnotator</vt:lpstr>
      <vt:lpstr>Agreement analysis</vt:lpstr>
      <vt:lpstr>Textual Inference in clinical domain is harder</vt:lpstr>
      <vt:lpstr>Implemented simple baseline methods</vt:lpstr>
      <vt:lpstr>Semantic methods are promising</vt:lpstr>
      <vt:lpstr>Conclusion</vt:lpstr>
      <vt:lpstr>Acknowledgements</vt:lpstr>
      <vt:lpstr>Questions? shivade@cse.osu.edu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Agile Clinical Trial Screening</dc:title>
  <dc:creator>Chaitanya</dc:creator>
  <cp:lastModifiedBy>Chaitanya</cp:lastModifiedBy>
  <cp:revision>313</cp:revision>
  <dcterms:created xsi:type="dcterms:W3CDTF">2014-10-08T15:14:40Z</dcterms:created>
  <dcterms:modified xsi:type="dcterms:W3CDTF">2014-11-14T17:03:43Z</dcterms:modified>
</cp:coreProperties>
</file>