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324" r:id="rId5"/>
    <p:sldId id="302" r:id="rId6"/>
    <p:sldId id="327" r:id="rId7"/>
    <p:sldId id="328" r:id="rId8"/>
    <p:sldId id="329" r:id="rId9"/>
    <p:sldId id="330" r:id="rId10"/>
    <p:sldId id="33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F1A"/>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104" d="100"/>
          <a:sy n="104" d="100"/>
        </p:scale>
        <p:origin x="144" y="33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8/7/2021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8/7/2021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dirty="0"/>
              <a:t>Click icon to add picture</a:t>
            </a:r>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dirty="0"/>
              <a:t>Click icon to add picture</a:t>
            </a:r>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8/7/2021</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3"/>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p:txBody>
          <a:bodyPr/>
          <a:lstStyle/>
          <a:p>
            <a:r>
              <a:rPr lang="en-US" sz="4800" dirty="0"/>
              <a:t>Credit Risk</a:t>
            </a:r>
            <a:br>
              <a:rPr lang="en-US" sz="4800" dirty="0"/>
            </a:br>
            <a:r>
              <a:rPr lang="en-US" sz="4800" dirty="0"/>
              <a:t>Strategy</a:t>
            </a:r>
            <a:endParaRPr lang="en-US" dirty="0"/>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r>
              <a:rPr lang="en-US" dirty="0"/>
              <a:t>Amazing Bank</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dirty="0"/>
              <a:t>August, 2021</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837038"/>
            <a:ext cx="4941410" cy="830997"/>
          </a:xfrm>
        </p:spPr>
        <p:txBody>
          <a:bodyPr/>
          <a:lstStyle/>
          <a:p>
            <a:r>
              <a:rPr lang="en-US" sz="3600" dirty="0"/>
              <a:t>Agenda: Credit Default 	         Risk Model</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p:txBody>
          <a:bodyPr/>
          <a:lstStyle/>
          <a:p>
            <a:r>
              <a:rPr lang="en-US" dirty="0"/>
              <a:t>EDA &amp; Handling Missing Data</a:t>
            </a:r>
          </a:p>
          <a:p>
            <a:r>
              <a:rPr lang="en-US" dirty="0"/>
              <a:t>Observations &amp; Strategy</a:t>
            </a:r>
          </a:p>
          <a:p>
            <a:pPr>
              <a:lnSpc>
                <a:spcPct val="100000"/>
              </a:lnSpc>
            </a:pPr>
            <a:r>
              <a:rPr lang="en-US" dirty="0"/>
              <a:t>Data Preprocessing &amp; Features Selection</a:t>
            </a:r>
          </a:p>
          <a:p>
            <a:r>
              <a:rPr lang="en-US" dirty="0"/>
              <a:t>Predictive Modelling &amp; Validations</a:t>
            </a:r>
          </a:p>
          <a:p>
            <a:r>
              <a:rPr lang="en-US" dirty="0"/>
              <a:t>Conclusion</a:t>
            </a:r>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4294967295"/>
          </p:nvPr>
        </p:nvPicPr>
        <p:blipFill>
          <a:blip r:embed="rId3"/>
          <a:srcRect l="15351" r="15351"/>
          <a:stretch>
            <a:fillRect/>
          </a:stretch>
        </p:blipFill>
        <p:spPr>
          <a:xfrm>
            <a:off x="5675846" y="613214"/>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pic>
      <p:sp>
        <p:nvSpPr>
          <p:cNvPr id="5" name="Rectangle 4">
            <a:extLst>
              <a:ext uri="{FF2B5EF4-FFF2-40B4-BE49-F238E27FC236}">
                <a16:creationId xmlns:a16="http://schemas.microsoft.com/office/drawing/2014/main" id="{0B992C0F-2F94-4E11-8518-9D292F4C60E7}"/>
              </a:ext>
            </a:extLst>
          </p:cNvPr>
          <p:cNvSpPr/>
          <p:nvPr/>
        </p:nvSpPr>
        <p:spPr>
          <a:xfrm>
            <a:off x="571500" y="6410325"/>
            <a:ext cx="2066925"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a:xfrm>
            <a:off x="647700" y="500413"/>
            <a:ext cx="8083550" cy="528287"/>
          </a:xfrm>
        </p:spPr>
        <p:txBody>
          <a:bodyPr/>
          <a:lstStyle/>
          <a:p>
            <a:r>
              <a:rPr lang="en-US" sz="3600" dirty="0"/>
              <a:t>EDA &amp; Handling Missing Data</a:t>
            </a:r>
            <a:br>
              <a:rPr lang="en-US" sz="3600" dirty="0"/>
            </a:br>
            <a:br>
              <a:rPr lang="en-US" sz="3600" dirty="0"/>
            </a:br>
            <a:endParaRPr lang="en-US" sz="3600"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10260179" y="1"/>
            <a:ext cx="1931821" cy="1028700"/>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a:xfrm>
            <a:off x="709612" y="1846699"/>
            <a:ext cx="5672138" cy="307777"/>
          </a:xfrm>
        </p:spPr>
        <p:txBody>
          <a:bodyPr/>
          <a:lstStyle/>
          <a:p>
            <a:r>
              <a:rPr lang="en-US" sz="1800" dirty="0"/>
              <a:t>Customers  Details (Plotting various distributions)</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709612" y="2465002"/>
            <a:ext cx="5067300" cy="3269047"/>
          </a:xfrm>
        </p:spPr>
        <p:txBody>
          <a:bodyPr/>
          <a:lstStyle/>
          <a:p>
            <a:pPr>
              <a:lnSpc>
                <a:spcPct val="50000"/>
              </a:lnSpc>
              <a:spcBef>
                <a:spcPts val="0"/>
              </a:spcBef>
            </a:pPr>
            <a:endParaRPr lang="en-US" sz="1600" dirty="0"/>
          </a:p>
          <a:p>
            <a:pPr>
              <a:lnSpc>
                <a:spcPct val="50000"/>
              </a:lnSpc>
              <a:spcBef>
                <a:spcPts val="0"/>
              </a:spcBef>
            </a:pPr>
            <a:endParaRPr lang="en-US" sz="1600" dirty="0"/>
          </a:p>
          <a:p>
            <a:pPr>
              <a:lnSpc>
                <a:spcPct val="100000"/>
              </a:lnSpc>
              <a:spcBef>
                <a:spcPts val="0"/>
              </a:spcBef>
            </a:pPr>
            <a:r>
              <a:rPr lang="en-US" sz="1400" dirty="0"/>
              <a:t>Personal Details (age, gender, family status, address, property type, own car, education background, assets , ITR (3 years)) - (bar &amp; pie charts)</a:t>
            </a:r>
          </a:p>
          <a:p>
            <a:pPr>
              <a:lnSpc>
                <a:spcPct val="100000"/>
              </a:lnSpc>
              <a:spcBef>
                <a:spcPts val="0"/>
              </a:spcBef>
            </a:pPr>
            <a:r>
              <a:rPr lang="en-US" sz="1400" dirty="0"/>
              <a:t>Exploration in terms of loan/credit:</a:t>
            </a:r>
          </a:p>
          <a:p>
            <a:pPr lvl="1">
              <a:lnSpc>
                <a:spcPct val="100000"/>
              </a:lnSpc>
              <a:spcBef>
                <a:spcPts val="0"/>
              </a:spcBef>
            </a:pPr>
            <a:r>
              <a:rPr lang="en-US" sz="1200" dirty="0"/>
              <a:t>Occupation, income distribution and income sources (KDE distribution plot)</a:t>
            </a:r>
          </a:p>
          <a:p>
            <a:pPr lvl="1">
              <a:lnSpc>
                <a:spcPct val="100000"/>
              </a:lnSpc>
              <a:spcBef>
                <a:spcPts val="0"/>
              </a:spcBef>
            </a:pPr>
            <a:r>
              <a:rPr lang="en-US" sz="1200" dirty="0"/>
              <a:t>Employed days: Covid has caused high attrition in market</a:t>
            </a:r>
          </a:p>
          <a:p>
            <a:pPr lvl="1">
              <a:lnSpc>
                <a:spcPct val="100000"/>
              </a:lnSpc>
              <a:spcBef>
                <a:spcPts val="0"/>
              </a:spcBef>
            </a:pPr>
            <a:r>
              <a:rPr lang="en-US" sz="1200" dirty="0"/>
              <a:t>Payment methods (Cash, Non Cash, Cashless) (pie or bar charts)</a:t>
            </a:r>
          </a:p>
          <a:p>
            <a:pPr lvl="1">
              <a:lnSpc>
                <a:spcPct val="100000"/>
              </a:lnSpc>
              <a:spcBef>
                <a:spcPts val="0"/>
              </a:spcBef>
            </a:pPr>
            <a:r>
              <a:rPr lang="en-US" sz="1200" dirty="0"/>
              <a:t>CIBIL Score (KDE distribution)</a:t>
            </a:r>
          </a:p>
          <a:p>
            <a:pPr lvl="1">
              <a:lnSpc>
                <a:spcPct val="100000"/>
              </a:lnSpc>
              <a:spcBef>
                <a:spcPts val="0"/>
              </a:spcBef>
            </a:pPr>
            <a:r>
              <a:rPr lang="en-US" sz="1200" dirty="0"/>
              <a:t>Loan purpose, Amount, Goods, Active loans (pie or bar charts)</a:t>
            </a:r>
          </a:p>
          <a:p>
            <a:pPr lvl="1">
              <a:lnSpc>
                <a:spcPct val="100000"/>
              </a:lnSpc>
              <a:spcBef>
                <a:spcPts val="0"/>
              </a:spcBef>
            </a:pPr>
            <a:r>
              <a:rPr lang="en-US" sz="1200" dirty="0"/>
              <a:t>Credit amount, annuity amount, customer type (Repeater/New), Credit days overdue, Revolving Balance (pie or bar charts)</a:t>
            </a:r>
          </a:p>
          <a:p>
            <a:pPr>
              <a:lnSpc>
                <a:spcPct val="100000"/>
              </a:lnSpc>
              <a:spcBef>
                <a:spcPts val="0"/>
              </a:spcBef>
            </a:pPr>
            <a:r>
              <a:rPr lang="en-US" sz="1400" dirty="0"/>
              <a:t>Target distribution (defaulters &amp; no defaulters ratio) to    </a:t>
            </a:r>
          </a:p>
          <a:p>
            <a:pPr marL="0" indent="0">
              <a:lnSpc>
                <a:spcPct val="100000"/>
              </a:lnSpc>
              <a:spcBef>
                <a:spcPts val="0"/>
              </a:spcBef>
              <a:buNone/>
            </a:pPr>
            <a:r>
              <a:rPr lang="en-US" sz="1400" dirty="0"/>
              <a:t>       understand class imbalance - (bar plot)</a:t>
            </a:r>
          </a:p>
        </p:txBody>
      </p:sp>
      <p:sp>
        <p:nvSpPr>
          <p:cNvPr id="4" name="TextBox 3">
            <a:extLst>
              <a:ext uri="{FF2B5EF4-FFF2-40B4-BE49-F238E27FC236}">
                <a16:creationId xmlns:a16="http://schemas.microsoft.com/office/drawing/2014/main" id="{157DABA4-874F-4106-90B6-3115C9EFB0EB}"/>
              </a:ext>
            </a:extLst>
          </p:cNvPr>
          <p:cNvSpPr txBox="1"/>
          <p:nvPr/>
        </p:nvSpPr>
        <p:spPr>
          <a:xfrm>
            <a:off x="717547" y="2112886"/>
            <a:ext cx="5141913" cy="523220"/>
          </a:xfrm>
          <a:prstGeom prst="rect">
            <a:avLst/>
          </a:prstGeom>
          <a:noFill/>
        </p:spPr>
        <p:txBody>
          <a:bodyPr wrap="square" rtlCol="0">
            <a:spAutoFit/>
          </a:bodyPr>
          <a:lstStyle/>
          <a:p>
            <a:r>
              <a:rPr lang="en-IN" sz="1400" b="1" i="1" dirty="0">
                <a:solidFill>
                  <a:srgbClr val="FA6F1A"/>
                </a:solidFill>
              </a:rPr>
              <a:t>Analysis is performed separately in terms of defaulters and non-default customers  to get behavioural insights</a:t>
            </a:r>
          </a:p>
        </p:txBody>
      </p:sp>
      <p:sp>
        <p:nvSpPr>
          <p:cNvPr id="12" name="Text Placeholder 8">
            <a:extLst>
              <a:ext uri="{FF2B5EF4-FFF2-40B4-BE49-F238E27FC236}">
                <a16:creationId xmlns:a16="http://schemas.microsoft.com/office/drawing/2014/main" id="{342F5B68-B9D1-42C4-8B8A-15BF24548BBE}"/>
              </a:ext>
            </a:extLst>
          </p:cNvPr>
          <p:cNvSpPr txBox="1">
            <a:spLocks/>
          </p:cNvSpPr>
          <p:nvPr/>
        </p:nvSpPr>
        <p:spPr>
          <a:xfrm>
            <a:off x="6464300" y="1846699"/>
            <a:ext cx="5672138" cy="307777"/>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Handling Missing Values</a:t>
            </a:r>
          </a:p>
        </p:txBody>
      </p:sp>
      <p:sp>
        <p:nvSpPr>
          <p:cNvPr id="15" name="Text Placeholder 7">
            <a:extLst>
              <a:ext uri="{FF2B5EF4-FFF2-40B4-BE49-F238E27FC236}">
                <a16:creationId xmlns:a16="http://schemas.microsoft.com/office/drawing/2014/main" id="{53AE9A70-BD89-495E-8FE4-30AD2EEC1467}"/>
              </a:ext>
            </a:extLst>
          </p:cNvPr>
          <p:cNvSpPr txBox="1">
            <a:spLocks/>
          </p:cNvSpPr>
          <p:nvPr/>
        </p:nvSpPr>
        <p:spPr>
          <a:xfrm>
            <a:off x="6332541" y="2112886"/>
            <a:ext cx="5067300" cy="2546172"/>
          </a:xfrm>
          <a:prstGeom prst="rect">
            <a:avLst/>
          </a:prstGeom>
        </p:spPr>
        <p:txBody>
          <a:bodyPr/>
          <a:lstStyle>
            <a:lvl1pPr marL="266700" indent="-266700" algn="l" defTabSz="914400" rtl="0" eaLnBrk="1" latinLnBrk="0" hangingPunct="1">
              <a:lnSpc>
                <a:spcPct val="90000"/>
              </a:lnSpc>
              <a:spcBef>
                <a:spcPts val="1000"/>
              </a:spcBef>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50000"/>
              </a:lnSpc>
              <a:spcBef>
                <a:spcPts val="0"/>
              </a:spcBef>
            </a:pPr>
            <a:endParaRPr lang="en-US" sz="1600" dirty="0"/>
          </a:p>
          <a:p>
            <a:pPr>
              <a:lnSpc>
                <a:spcPct val="50000"/>
              </a:lnSpc>
              <a:spcBef>
                <a:spcPts val="0"/>
              </a:spcBef>
            </a:pPr>
            <a:endParaRPr lang="en-US" sz="1600" dirty="0"/>
          </a:p>
          <a:p>
            <a:pPr>
              <a:lnSpc>
                <a:spcPct val="100000"/>
              </a:lnSpc>
              <a:spcBef>
                <a:spcPts val="0"/>
              </a:spcBef>
            </a:pPr>
            <a:r>
              <a:rPr lang="en-US" sz="1400" dirty="0"/>
              <a:t>Find percentage of missing values by columns &amp; plot it in descending order. Columns with more than 80% missing values should be dropped as they might not contain sufficient information</a:t>
            </a:r>
          </a:p>
          <a:p>
            <a:pPr>
              <a:lnSpc>
                <a:spcPct val="100000"/>
              </a:lnSpc>
              <a:spcBef>
                <a:spcPts val="0"/>
              </a:spcBef>
            </a:pPr>
            <a:r>
              <a:rPr lang="en-US" sz="1400" dirty="0"/>
              <a:t>Similarly, plot null distribution plot for row counts and eliminate rows with very high null counts (this could be easily inferred from distribution plot)</a:t>
            </a:r>
            <a:endParaRPr lang="en-US" sz="1200" dirty="0"/>
          </a:p>
          <a:p>
            <a:pPr>
              <a:lnSpc>
                <a:spcPct val="100000"/>
              </a:lnSpc>
              <a:spcBef>
                <a:spcPts val="0"/>
              </a:spcBef>
            </a:pPr>
            <a:r>
              <a:rPr lang="en-US" sz="1400" dirty="0"/>
              <a:t>Impute numerical columns missing value with mean and mode (highest occurring value) can be used to impute categorical columns </a:t>
            </a:r>
          </a:p>
        </p:txBody>
      </p:sp>
      <p:sp>
        <p:nvSpPr>
          <p:cNvPr id="14" name="Rectangle 13">
            <a:extLst>
              <a:ext uri="{FF2B5EF4-FFF2-40B4-BE49-F238E27FC236}">
                <a16:creationId xmlns:a16="http://schemas.microsoft.com/office/drawing/2014/main" id="{CF329089-BE78-4C28-8BEC-8A9A441D219B}"/>
              </a:ext>
            </a:extLst>
          </p:cNvPr>
          <p:cNvSpPr/>
          <p:nvPr/>
        </p:nvSpPr>
        <p:spPr>
          <a:xfrm>
            <a:off x="542925" y="6448425"/>
            <a:ext cx="2066925"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B841B4CE-8104-4710-B34C-4F0EE8A41F89}"/>
              </a:ext>
            </a:extLst>
          </p:cNvPr>
          <p:cNvSpPr txBox="1"/>
          <p:nvPr/>
        </p:nvSpPr>
        <p:spPr>
          <a:xfrm>
            <a:off x="672305" y="997651"/>
            <a:ext cx="9587874" cy="307777"/>
          </a:xfrm>
          <a:prstGeom prst="rect">
            <a:avLst/>
          </a:prstGeom>
          <a:noFill/>
        </p:spPr>
        <p:txBody>
          <a:bodyPr wrap="square" rtlCol="0">
            <a:spAutoFit/>
          </a:bodyPr>
          <a:lstStyle/>
          <a:p>
            <a:r>
              <a:rPr lang="en-IN" sz="1400" b="1" i="1" dirty="0">
                <a:solidFill>
                  <a:srgbClr val="FA6F1A"/>
                </a:solidFill>
              </a:rPr>
              <a:t>Required data: Clients information, existing/previous loan applications data, monthly credit data, past payments historical data etc.</a:t>
            </a:r>
          </a:p>
        </p:txBody>
      </p:sp>
    </p:spTree>
    <p:extLst>
      <p:ext uri="{BB962C8B-B14F-4D97-AF65-F5344CB8AC3E}">
        <p14:creationId xmlns:p14="http://schemas.microsoft.com/office/powerpoint/2010/main" val="28138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a:xfrm>
            <a:off x="647700" y="500413"/>
            <a:ext cx="8083550" cy="528287"/>
          </a:xfrm>
        </p:spPr>
        <p:txBody>
          <a:bodyPr/>
          <a:lstStyle/>
          <a:p>
            <a:r>
              <a:rPr lang="en-US" sz="3600" dirty="0"/>
              <a:t>Observations &amp; Strategy</a:t>
            </a:r>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10260179" y="1"/>
            <a:ext cx="1931821" cy="1028700"/>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a:xfrm>
            <a:off x="709612" y="1932424"/>
            <a:ext cx="5672138" cy="307777"/>
          </a:xfrm>
        </p:spPr>
        <p:txBody>
          <a:bodyPr/>
          <a:lstStyle/>
          <a:p>
            <a:r>
              <a:rPr lang="en-US" sz="1800" dirty="0"/>
              <a:t>Understanding Default Behavior</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709612" y="2498172"/>
            <a:ext cx="5067300" cy="3187087"/>
          </a:xfrm>
        </p:spPr>
        <p:txBody>
          <a:bodyPr/>
          <a:lstStyle/>
          <a:p>
            <a:pPr>
              <a:lnSpc>
                <a:spcPct val="50000"/>
              </a:lnSpc>
              <a:spcBef>
                <a:spcPts val="0"/>
              </a:spcBef>
            </a:pPr>
            <a:endParaRPr lang="en-US" sz="1600" dirty="0"/>
          </a:p>
          <a:p>
            <a:pPr>
              <a:lnSpc>
                <a:spcPct val="50000"/>
              </a:lnSpc>
              <a:spcBef>
                <a:spcPts val="0"/>
              </a:spcBef>
            </a:pPr>
            <a:endParaRPr lang="en-US" sz="1600" dirty="0"/>
          </a:p>
          <a:p>
            <a:pPr>
              <a:lnSpc>
                <a:spcPct val="100000"/>
              </a:lnSpc>
              <a:spcBef>
                <a:spcPts val="0"/>
              </a:spcBef>
            </a:pPr>
            <a:r>
              <a:rPr lang="en-US" sz="1400" dirty="0"/>
              <a:t>Debt Ratio: the sum of all credit debt / the sum of all credit</a:t>
            </a:r>
          </a:p>
          <a:p>
            <a:pPr>
              <a:lnSpc>
                <a:spcPct val="100000"/>
              </a:lnSpc>
              <a:spcBef>
                <a:spcPts val="0"/>
              </a:spcBef>
            </a:pPr>
            <a:r>
              <a:rPr lang="en-US" sz="1400" dirty="0"/>
              <a:t>Monthly credit utilization: monthly credit card balance/ credit limit</a:t>
            </a:r>
          </a:p>
          <a:p>
            <a:pPr>
              <a:lnSpc>
                <a:spcPct val="100000"/>
              </a:lnSpc>
              <a:spcBef>
                <a:spcPts val="0"/>
              </a:spcBef>
            </a:pPr>
            <a:r>
              <a:rPr lang="en-US" sz="1400" dirty="0"/>
              <a:t>Monthly credit down payment: Amount of Goods(house/car/any commodity) - Amount Credit</a:t>
            </a:r>
          </a:p>
          <a:p>
            <a:pPr>
              <a:lnSpc>
                <a:spcPct val="100000"/>
              </a:lnSpc>
              <a:spcBef>
                <a:spcPts val="0"/>
              </a:spcBef>
            </a:pPr>
            <a:r>
              <a:rPr lang="en-US" sz="1400" dirty="0"/>
              <a:t>Interest Rate: Credit Amount/Annuity Amount</a:t>
            </a:r>
          </a:p>
          <a:p>
            <a:pPr>
              <a:lnSpc>
                <a:spcPct val="100000"/>
              </a:lnSpc>
              <a:spcBef>
                <a:spcPts val="0"/>
              </a:spcBef>
            </a:pPr>
            <a:r>
              <a:rPr lang="en-US" sz="1400" dirty="0"/>
              <a:t>Avg delay in monthly payments</a:t>
            </a:r>
          </a:p>
          <a:p>
            <a:pPr>
              <a:lnSpc>
                <a:spcPct val="100000"/>
              </a:lnSpc>
              <a:spcBef>
                <a:spcPts val="0"/>
              </a:spcBef>
            </a:pPr>
            <a:r>
              <a:rPr lang="en-US" sz="1400" dirty="0"/>
              <a:t>Credit days overdue: Number of overdue days</a:t>
            </a:r>
          </a:p>
          <a:p>
            <a:pPr>
              <a:lnSpc>
                <a:spcPct val="100000"/>
              </a:lnSpc>
              <a:spcBef>
                <a:spcPts val="0"/>
              </a:spcBef>
            </a:pPr>
            <a:r>
              <a:rPr lang="en-US" sz="1400" dirty="0"/>
              <a:t>Percentage of active loans</a:t>
            </a:r>
          </a:p>
          <a:p>
            <a:pPr>
              <a:lnSpc>
                <a:spcPct val="100000"/>
              </a:lnSpc>
              <a:spcBef>
                <a:spcPts val="0"/>
              </a:spcBef>
            </a:pPr>
            <a:r>
              <a:rPr lang="en-US" sz="1400" dirty="0"/>
              <a:t>Avg no of loans prolonged</a:t>
            </a:r>
          </a:p>
          <a:p>
            <a:pPr>
              <a:lnSpc>
                <a:spcPct val="100000"/>
              </a:lnSpc>
              <a:spcBef>
                <a:spcPts val="0"/>
              </a:spcBef>
            </a:pPr>
            <a:r>
              <a:rPr lang="en-US" sz="1400" dirty="0"/>
              <a:t>Avg no of days between successive past applications</a:t>
            </a:r>
          </a:p>
          <a:p>
            <a:pPr marL="266700" lvl="1" indent="0">
              <a:lnSpc>
                <a:spcPct val="100000"/>
              </a:lnSpc>
              <a:spcBef>
                <a:spcPts val="0"/>
              </a:spcBef>
              <a:buNone/>
            </a:pPr>
            <a:endParaRPr lang="en-US" sz="1050" dirty="0"/>
          </a:p>
          <a:p>
            <a:pPr marL="266700" lvl="1" indent="0">
              <a:lnSpc>
                <a:spcPct val="100000"/>
              </a:lnSpc>
              <a:spcBef>
                <a:spcPts val="0"/>
              </a:spcBef>
              <a:buNone/>
            </a:pPr>
            <a:endParaRPr lang="en-US" sz="1050" dirty="0"/>
          </a:p>
          <a:p>
            <a:pPr>
              <a:lnSpc>
                <a:spcPct val="100000"/>
              </a:lnSpc>
              <a:spcBef>
                <a:spcPts val="0"/>
              </a:spcBef>
            </a:pPr>
            <a:endParaRPr lang="en-US" sz="1400" dirty="0"/>
          </a:p>
          <a:p>
            <a:pPr>
              <a:lnSpc>
                <a:spcPct val="100000"/>
              </a:lnSpc>
              <a:spcBef>
                <a:spcPts val="0"/>
              </a:spcBef>
            </a:pPr>
            <a:endParaRPr lang="en-US" sz="1400" dirty="0"/>
          </a:p>
        </p:txBody>
      </p:sp>
      <p:sp>
        <p:nvSpPr>
          <p:cNvPr id="4" name="TextBox 3">
            <a:extLst>
              <a:ext uri="{FF2B5EF4-FFF2-40B4-BE49-F238E27FC236}">
                <a16:creationId xmlns:a16="http://schemas.microsoft.com/office/drawing/2014/main" id="{157DABA4-874F-4106-90B6-3115C9EFB0EB}"/>
              </a:ext>
            </a:extLst>
          </p:cNvPr>
          <p:cNvSpPr txBox="1"/>
          <p:nvPr/>
        </p:nvSpPr>
        <p:spPr>
          <a:xfrm>
            <a:off x="717547" y="2198611"/>
            <a:ext cx="5141913" cy="523220"/>
          </a:xfrm>
          <a:prstGeom prst="rect">
            <a:avLst/>
          </a:prstGeom>
          <a:noFill/>
        </p:spPr>
        <p:txBody>
          <a:bodyPr wrap="square" rtlCol="0">
            <a:spAutoFit/>
          </a:bodyPr>
          <a:lstStyle/>
          <a:p>
            <a:r>
              <a:rPr lang="en-IN" sz="1400" b="1" i="1" dirty="0">
                <a:solidFill>
                  <a:srgbClr val="FA6F1A"/>
                </a:solidFill>
              </a:rPr>
              <a:t>Feature engineering various attributes to understand default customer’s behaviour and further use it in model building</a:t>
            </a:r>
          </a:p>
        </p:txBody>
      </p:sp>
      <p:sp>
        <p:nvSpPr>
          <p:cNvPr id="12" name="Text Placeholder 8">
            <a:extLst>
              <a:ext uri="{FF2B5EF4-FFF2-40B4-BE49-F238E27FC236}">
                <a16:creationId xmlns:a16="http://schemas.microsoft.com/office/drawing/2014/main" id="{342F5B68-B9D1-42C4-8B8A-15BF24548BBE}"/>
              </a:ext>
            </a:extLst>
          </p:cNvPr>
          <p:cNvSpPr txBox="1">
            <a:spLocks/>
          </p:cNvSpPr>
          <p:nvPr/>
        </p:nvSpPr>
        <p:spPr>
          <a:xfrm>
            <a:off x="6415089" y="1922899"/>
            <a:ext cx="5672138" cy="307777"/>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Labelling Strategy</a:t>
            </a:r>
          </a:p>
        </p:txBody>
      </p:sp>
      <p:sp>
        <p:nvSpPr>
          <p:cNvPr id="15" name="Text Placeholder 7">
            <a:extLst>
              <a:ext uri="{FF2B5EF4-FFF2-40B4-BE49-F238E27FC236}">
                <a16:creationId xmlns:a16="http://schemas.microsoft.com/office/drawing/2014/main" id="{53AE9A70-BD89-495E-8FE4-30AD2EEC1467}"/>
              </a:ext>
            </a:extLst>
          </p:cNvPr>
          <p:cNvSpPr txBox="1">
            <a:spLocks/>
          </p:cNvSpPr>
          <p:nvPr/>
        </p:nvSpPr>
        <p:spPr>
          <a:xfrm>
            <a:off x="6332542" y="2240201"/>
            <a:ext cx="5067300" cy="1833035"/>
          </a:xfrm>
          <a:prstGeom prst="rect">
            <a:avLst/>
          </a:prstGeom>
        </p:spPr>
        <p:txBody>
          <a:bodyPr/>
          <a:lstStyle>
            <a:lvl1pPr marL="266700" indent="-266700" algn="l" defTabSz="914400" rtl="0" eaLnBrk="1" latinLnBrk="0" hangingPunct="1">
              <a:lnSpc>
                <a:spcPct val="90000"/>
              </a:lnSpc>
              <a:spcBef>
                <a:spcPts val="1000"/>
              </a:spcBef>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50000"/>
              </a:lnSpc>
              <a:spcBef>
                <a:spcPts val="0"/>
              </a:spcBef>
            </a:pPr>
            <a:endParaRPr lang="en-US" sz="1600" dirty="0"/>
          </a:p>
          <a:p>
            <a:pPr>
              <a:lnSpc>
                <a:spcPct val="50000"/>
              </a:lnSpc>
              <a:spcBef>
                <a:spcPts val="0"/>
              </a:spcBef>
            </a:pPr>
            <a:endParaRPr lang="en-US" sz="1600" dirty="0"/>
          </a:p>
          <a:p>
            <a:pPr>
              <a:lnSpc>
                <a:spcPct val="100000"/>
              </a:lnSpc>
              <a:spcBef>
                <a:spcPts val="0"/>
              </a:spcBef>
            </a:pPr>
            <a:endParaRPr lang="en-US" sz="1400" dirty="0"/>
          </a:p>
          <a:p>
            <a:pPr>
              <a:lnSpc>
                <a:spcPct val="100000"/>
              </a:lnSpc>
              <a:spcBef>
                <a:spcPts val="0"/>
              </a:spcBef>
            </a:pPr>
            <a:r>
              <a:rPr lang="en-US" sz="1400" dirty="0"/>
              <a:t>Customers with high debt ratio and interest rate</a:t>
            </a:r>
          </a:p>
          <a:p>
            <a:pPr>
              <a:lnSpc>
                <a:spcPct val="100000"/>
              </a:lnSpc>
              <a:spcBef>
                <a:spcPts val="0"/>
              </a:spcBef>
            </a:pPr>
            <a:r>
              <a:rPr lang="en-US" sz="1400" dirty="0"/>
              <a:t>Customers with high revolving balance and high avg credit days overdue  </a:t>
            </a:r>
          </a:p>
          <a:p>
            <a:pPr>
              <a:lnSpc>
                <a:spcPct val="100000"/>
              </a:lnSpc>
              <a:spcBef>
                <a:spcPts val="0"/>
              </a:spcBef>
            </a:pPr>
            <a:endParaRPr lang="en-US" sz="1400" dirty="0"/>
          </a:p>
          <a:p>
            <a:pPr>
              <a:lnSpc>
                <a:spcPct val="100000"/>
              </a:lnSpc>
              <a:spcBef>
                <a:spcPts val="0"/>
              </a:spcBef>
            </a:pPr>
            <a:endParaRPr lang="en-US" sz="1200" dirty="0"/>
          </a:p>
        </p:txBody>
      </p:sp>
      <p:sp>
        <p:nvSpPr>
          <p:cNvPr id="14" name="Rectangle 13">
            <a:extLst>
              <a:ext uri="{FF2B5EF4-FFF2-40B4-BE49-F238E27FC236}">
                <a16:creationId xmlns:a16="http://schemas.microsoft.com/office/drawing/2014/main" id="{CF329089-BE78-4C28-8BEC-8A9A441D219B}"/>
              </a:ext>
            </a:extLst>
          </p:cNvPr>
          <p:cNvSpPr/>
          <p:nvPr/>
        </p:nvSpPr>
        <p:spPr>
          <a:xfrm>
            <a:off x="561975" y="6357587"/>
            <a:ext cx="2066925"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7">
            <a:extLst>
              <a:ext uri="{FF2B5EF4-FFF2-40B4-BE49-F238E27FC236}">
                <a16:creationId xmlns:a16="http://schemas.microsoft.com/office/drawing/2014/main" id="{7B161718-0E60-458D-86D0-009BB481D0B5}"/>
              </a:ext>
            </a:extLst>
          </p:cNvPr>
          <p:cNvSpPr txBox="1">
            <a:spLocks/>
          </p:cNvSpPr>
          <p:nvPr/>
        </p:nvSpPr>
        <p:spPr>
          <a:xfrm>
            <a:off x="6370641" y="3663244"/>
            <a:ext cx="5534025" cy="1518356"/>
          </a:xfrm>
          <a:prstGeom prst="rect">
            <a:avLst/>
          </a:prstGeom>
        </p:spPr>
        <p:txBody>
          <a:bodyPr/>
          <a:lstStyle>
            <a:lvl1pPr marL="266700" indent="-266700" algn="l" defTabSz="914400" rtl="0" eaLnBrk="1" latinLnBrk="0" hangingPunct="1">
              <a:lnSpc>
                <a:spcPct val="90000"/>
              </a:lnSpc>
              <a:spcBef>
                <a:spcPts val="1000"/>
              </a:spcBef>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50000"/>
              </a:lnSpc>
              <a:spcBef>
                <a:spcPts val="0"/>
              </a:spcBef>
            </a:pPr>
            <a:endParaRPr lang="en-US" sz="1600" dirty="0"/>
          </a:p>
          <a:p>
            <a:pPr>
              <a:lnSpc>
                <a:spcPct val="50000"/>
              </a:lnSpc>
              <a:spcBef>
                <a:spcPts val="0"/>
              </a:spcBef>
            </a:pPr>
            <a:endParaRPr lang="en-US" sz="1600" dirty="0"/>
          </a:p>
          <a:p>
            <a:pPr>
              <a:lnSpc>
                <a:spcPct val="100000"/>
              </a:lnSpc>
              <a:spcBef>
                <a:spcPts val="0"/>
              </a:spcBef>
            </a:pPr>
            <a:r>
              <a:rPr lang="en-US" sz="1400" dirty="0"/>
              <a:t>Target variable (Y): Defaulter/Non Defaulter, where defaulter is labeled as 1 and non defaulter is labelled as 0</a:t>
            </a:r>
          </a:p>
          <a:p>
            <a:pPr>
              <a:lnSpc>
                <a:spcPct val="100000"/>
              </a:lnSpc>
              <a:spcBef>
                <a:spcPts val="0"/>
              </a:spcBef>
            </a:pPr>
            <a:r>
              <a:rPr lang="en-US" sz="1400" dirty="0"/>
              <a:t>Dependent Variables (X): All the features describing clients information, existing/previous loan applications data, monthly credit data, past payments historical data etc.</a:t>
            </a:r>
          </a:p>
        </p:txBody>
      </p:sp>
      <p:sp>
        <p:nvSpPr>
          <p:cNvPr id="19" name="TextBox 18">
            <a:extLst>
              <a:ext uri="{FF2B5EF4-FFF2-40B4-BE49-F238E27FC236}">
                <a16:creationId xmlns:a16="http://schemas.microsoft.com/office/drawing/2014/main" id="{B841B4CE-8104-4710-B34C-4F0EE8A41F89}"/>
              </a:ext>
            </a:extLst>
          </p:cNvPr>
          <p:cNvSpPr txBox="1"/>
          <p:nvPr/>
        </p:nvSpPr>
        <p:spPr>
          <a:xfrm>
            <a:off x="672305" y="1028700"/>
            <a:ext cx="9587874" cy="307777"/>
          </a:xfrm>
          <a:prstGeom prst="rect">
            <a:avLst/>
          </a:prstGeom>
          <a:noFill/>
        </p:spPr>
        <p:txBody>
          <a:bodyPr wrap="square" rtlCol="0">
            <a:spAutoFit/>
          </a:bodyPr>
          <a:lstStyle/>
          <a:p>
            <a:r>
              <a:rPr lang="en-IN" sz="1400" b="1" i="1" dirty="0">
                <a:solidFill>
                  <a:srgbClr val="FA6F1A"/>
                </a:solidFill>
              </a:rPr>
              <a:t>Getting insights about defaulters behaviour from historical data to bring in the facts that led us to understand why would they default </a:t>
            </a:r>
          </a:p>
        </p:txBody>
      </p:sp>
      <p:sp>
        <p:nvSpPr>
          <p:cNvPr id="13" name="TextBox 12">
            <a:extLst>
              <a:ext uri="{FF2B5EF4-FFF2-40B4-BE49-F238E27FC236}">
                <a16:creationId xmlns:a16="http://schemas.microsoft.com/office/drawing/2014/main" id="{81DCACA6-F53E-4E60-B78E-8C25747D801F}"/>
              </a:ext>
            </a:extLst>
          </p:cNvPr>
          <p:cNvSpPr txBox="1"/>
          <p:nvPr/>
        </p:nvSpPr>
        <p:spPr>
          <a:xfrm>
            <a:off x="6415089" y="2198611"/>
            <a:ext cx="5141913" cy="523220"/>
          </a:xfrm>
          <a:prstGeom prst="rect">
            <a:avLst/>
          </a:prstGeom>
          <a:noFill/>
        </p:spPr>
        <p:txBody>
          <a:bodyPr wrap="square" rtlCol="0">
            <a:spAutoFit/>
          </a:bodyPr>
          <a:lstStyle/>
          <a:p>
            <a:r>
              <a:rPr lang="en-IN" sz="1400" b="1" i="1" dirty="0">
                <a:solidFill>
                  <a:srgbClr val="FA6F1A"/>
                </a:solidFill>
              </a:rPr>
              <a:t>Along with missing 3  consecutive payments strategy, following attributes could be taken into consideration for labelling</a:t>
            </a:r>
          </a:p>
        </p:txBody>
      </p:sp>
      <p:sp>
        <p:nvSpPr>
          <p:cNvPr id="16" name="Text Placeholder 8">
            <a:extLst>
              <a:ext uri="{FF2B5EF4-FFF2-40B4-BE49-F238E27FC236}">
                <a16:creationId xmlns:a16="http://schemas.microsoft.com/office/drawing/2014/main" id="{2224793F-7B02-4D7D-BBC2-B4BCDC1C4762}"/>
              </a:ext>
            </a:extLst>
          </p:cNvPr>
          <p:cNvSpPr txBox="1">
            <a:spLocks/>
          </p:cNvSpPr>
          <p:nvPr/>
        </p:nvSpPr>
        <p:spPr>
          <a:xfrm>
            <a:off x="6415089" y="3484661"/>
            <a:ext cx="5672138" cy="307777"/>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Target &amp; Dependent variables</a:t>
            </a:r>
          </a:p>
        </p:txBody>
      </p:sp>
    </p:spTree>
    <p:extLst>
      <p:ext uri="{BB962C8B-B14F-4D97-AF65-F5344CB8AC3E}">
        <p14:creationId xmlns:p14="http://schemas.microsoft.com/office/powerpoint/2010/main" val="51837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a:xfrm>
            <a:off x="647699" y="500413"/>
            <a:ext cx="8810625" cy="528287"/>
          </a:xfrm>
        </p:spPr>
        <p:txBody>
          <a:bodyPr/>
          <a:lstStyle/>
          <a:p>
            <a:r>
              <a:rPr lang="en-US" sz="3600" dirty="0"/>
              <a:t>Data Preprocessing &amp; Features Selection</a:t>
            </a:r>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10260179" y="1"/>
            <a:ext cx="1931821" cy="1028700"/>
          </a:xfrm>
        </p:spPr>
      </p:pic>
      <p:sp>
        <p:nvSpPr>
          <p:cNvPr id="14" name="Rectangle 13">
            <a:extLst>
              <a:ext uri="{FF2B5EF4-FFF2-40B4-BE49-F238E27FC236}">
                <a16:creationId xmlns:a16="http://schemas.microsoft.com/office/drawing/2014/main" id="{CF329089-BE78-4C28-8BEC-8A9A441D219B}"/>
              </a:ext>
            </a:extLst>
          </p:cNvPr>
          <p:cNvSpPr/>
          <p:nvPr/>
        </p:nvSpPr>
        <p:spPr>
          <a:xfrm>
            <a:off x="586579" y="6357587"/>
            <a:ext cx="2066925"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 Placeholder 6">
            <a:extLst>
              <a:ext uri="{FF2B5EF4-FFF2-40B4-BE49-F238E27FC236}">
                <a16:creationId xmlns:a16="http://schemas.microsoft.com/office/drawing/2014/main" id="{29319E0F-E81E-4687-802A-B29B473E1BC0}"/>
              </a:ext>
            </a:extLst>
          </p:cNvPr>
          <p:cNvSpPr>
            <a:spLocks noGrp="1"/>
          </p:cNvSpPr>
          <p:nvPr>
            <p:ph type="body" sz="quarter" idx="13"/>
          </p:nvPr>
        </p:nvSpPr>
        <p:spPr>
          <a:xfrm>
            <a:off x="672305" y="1873422"/>
            <a:ext cx="10760075" cy="3822528"/>
          </a:xfrm>
        </p:spPr>
        <p:txBody>
          <a:bodyPr/>
          <a:lstStyle/>
          <a:p>
            <a:pPr>
              <a:lnSpc>
                <a:spcPct val="150000"/>
              </a:lnSpc>
            </a:pPr>
            <a:r>
              <a:rPr lang="en-IN" sz="1400" b="1" dirty="0"/>
              <a:t>Numerical Feature Engineering: </a:t>
            </a:r>
            <a:r>
              <a:rPr lang="en-IN" sz="1400" dirty="0"/>
              <a:t>Create new features by aggregating (min, max, sum, mean) credit/loan/payment based features </a:t>
            </a:r>
          </a:p>
          <a:p>
            <a:pPr>
              <a:lnSpc>
                <a:spcPct val="100000"/>
              </a:lnSpc>
            </a:pPr>
            <a:r>
              <a:rPr lang="en-IN" sz="1400" b="1" dirty="0"/>
              <a:t>Random Under sampling</a:t>
            </a:r>
            <a:r>
              <a:rPr lang="en-IN" sz="1400" dirty="0"/>
              <a:t>: Data is highly imbalanced, with 5 %  defaulters and remaining 95% non defaulter, its best to reduce the samples from majority class. This will ensure that we are not missing on defaulter’s information which are of prime importance here</a:t>
            </a:r>
            <a:endParaRPr lang="en-IN" sz="1400" b="1" dirty="0"/>
          </a:p>
          <a:p>
            <a:pPr>
              <a:lnSpc>
                <a:spcPct val="150000"/>
              </a:lnSpc>
            </a:pPr>
            <a:r>
              <a:rPr lang="en-IN" sz="1400" b="1" dirty="0"/>
              <a:t>Encoding categorical columns</a:t>
            </a:r>
            <a:r>
              <a:rPr lang="en-IN" sz="1400" dirty="0"/>
              <a:t>: Label encoding all the categorical features to create them into binary form for model understanding</a:t>
            </a:r>
          </a:p>
          <a:p>
            <a:pPr>
              <a:lnSpc>
                <a:spcPct val="100000"/>
              </a:lnSpc>
            </a:pPr>
            <a:r>
              <a:rPr lang="en-IN" sz="1400" b="1" dirty="0"/>
              <a:t>Feature Scaling</a:t>
            </a:r>
            <a:r>
              <a:rPr lang="en-IN" sz="1400" dirty="0"/>
              <a:t>: For handling outliers (if present), its best to do data standardization using a standardised scaler, in case of no such outliers, we      can simply do normalization using min-max scaler</a:t>
            </a:r>
          </a:p>
          <a:p>
            <a:pPr>
              <a:lnSpc>
                <a:spcPct val="100000"/>
              </a:lnSpc>
            </a:pPr>
            <a:r>
              <a:rPr lang="en-IN" sz="1400" b="1" dirty="0"/>
              <a:t>Feature Selection/Reduction</a:t>
            </a:r>
            <a:r>
              <a:rPr lang="en-IN" sz="1400" dirty="0"/>
              <a:t>: Since we have lots of feature so I believe using wrapper methods will take lots of computational time, filter methods (chi squared test/ correlation coefficient ) might not be feasible due to lots of features again. So, I think it would be best to choose some features based on domain expertise manually (such as debt ratio, interest rate, revolving balance, delay in payments etc.) and other using ensemble methods (Lasso/Ridge regression). If we have excessive computing power and no such time constraint, we can try out wrapper methods (Forward /Backward selection) as well </a:t>
            </a:r>
          </a:p>
          <a:p>
            <a:endParaRPr lang="en-IN" sz="1400" dirty="0"/>
          </a:p>
          <a:p>
            <a:endParaRPr lang="en-IN" dirty="0"/>
          </a:p>
        </p:txBody>
      </p:sp>
    </p:spTree>
    <p:extLst>
      <p:ext uri="{BB962C8B-B14F-4D97-AF65-F5344CB8AC3E}">
        <p14:creationId xmlns:p14="http://schemas.microsoft.com/office/powerpoint/2010/main" val="3087260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a:xfrm>
            <a:off x="647699" y="500413"/>
            <a:ext cx="8810625" cy="528287"/>
          </a:xfrm>
        </p:spPr>
        <p:txBody>
          <a:bodyPr/>
          <a:lstStyle/>
          <a:p>
            <a:r>
              <a:rPr lang="en-US" sz="3600" dirty="0"/>
              <a:t>Predictive Modelling &amp; Validations</a:t>
            </a:r>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10260179" y="1"/>
            <a:ext cx="1931821" cy="1028700"/>
          </a:xfrm>
        </p:spPr>
      </p:pic>
      <p:sp>
        <p:nvSpPr>
          <p:cNvPr id="14" name="Rectangle 13">
            <a:extLst>
              <a:ext uri="{FF2B5EF4-FFF2-40B4-BE49-F238E27FC236}">
                <a16:creationId xmlns:a16="http://schemas.microsoft.com/office/drawing/2014/main" id="{CF329089-BE78-4C28-8BEC-8A9A441D219B}"/>
              </a:ext>
            </a:extLst>
          </p:cNvPr>
          <p:cNvSpPr/>
          <p:nvPr/>
        </p:nvSpPr>
        <p:spPr>
          <a:xfrm>
            <a:off x="586579" y="6357587"/>
            <a:ext cx="2066925"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 Placeholder 3">
            <a:extLst>
              <a:ext uri="{FF2B5EF4-FFF2-40B4-BE49-F238E27FC236}">
                <a16:creationId xmlns:a16="http://schemas.microsoft.com/office/drawing/2014/main" id="{066019F0-9B16-4DAA-81F4-17F00343284B}"/>
              </a:ext>
            </a:extLst>
          </p:cNvPr>
          <p:cNvSpPr>
            <a:spLocks noGrp="1"/>
          </p:cNvSpPr>
          <p:nvPr>
            <p:ph type="body" sz="quarter" idx="13"/>
          </p:nvPr>
        </p:nvSpPr>
        <p:spPr>
          <a:xfrm>
            <a:off x="660400" y="2830740"/>
            <a:ext cx="5067300" cy="2922880"/>
          </a:xfrm>
        </p:spPr>
        <p:txBody>
          <a:bodyPr/>
          <a:lstStyle/>
          <a:p>
            <a:r>
              <a:rPr lang="en-IN" sz="1400" dirty="0"/>
              <a:t>Creating several baseline classification models using Logistic regression, random forest, XGB/LGBM classifier etc.</a:t>
            </a:r>
          </a:p>
          <a:p>
            <a:r>
              <a:rPr lang="en-IN" sz="1400" dirty="0"/>
              <a:t>Will select the best baseline model and cross validate it using stratified K folds technique</a:t>
            </a:r>
          </a:p>
          <a:p>
            <a:r>
              <a:rPr lang="en-IN" sz="1400" dirty="0"/>
              <a:t>Fine tune the model hyper parameters using grid search and test it against test dataset to get performance measure</a:t>
            </a:r>
          </a:p>
          <a:p>
            <a:r>
              <a:rPr lang="en-IN" sz="1400" dirty="0"/>
              <a:t>Further we can also get the features of high importance from fine tune model and try creating another model with selected features only and check if the selected features resonates well from business point of view or not</a:t>
            </a:r>
          </a:p>
          <a:p>
            <a:r>
              <a:rPr lang="en-IN" sz="1400" dirty="0"/>
              <a:t>Finally, select the model with high accuracy score along with the fact that final set of features justifies the business problem well</a:t>
            </a:r>
          </a:p>
        </p:txBody>
      </p:sp>
      <p:sp>
        <p:nvSpPr>
          <p:cNvPr id="8" name="Text Placeholder 8">
            <a:extLst>
              <a:ext uri="{FF2B5EF4-FFF2-40B4-BE49-F238E27FC236}">
                <a16:creationId xmlns:a16="http://schemas.microsoft.com/office/drawing/2014/main" id="{CE9D616B-45BA-4FAD-ABA3-F89E0E13503B}"/>
              </a:ext>
            </a:extLst>
          </p:cNvPr>
          <p:cNvSpPr>
            <a:spLocks noGrp="1"/>
          </p:cNvSpPr>
          <p:nvPr>
            <p:ph type="body" sz="quarter" idx="14"/>
          </p:nvPr>
        </p:nvSpPr>
        <p:spPr>
          <a:xfrm>
            <a:off x="660400" y="2369566"/>
            <a:ext cx="4787900" cy="307777"/>
          </a:xfrm>
        </p:spPr>
        <p:txBody>
          <a:bodyPr/>
          <a:lstStyle/>
          <a:p>
            <a:r>
              <a:rPr lang="en-US" sz="1800" dirty="0"/>
              <a:t>Baseline Models &amp; Fine Tuning </a:t>
            </a:r>
          </a:p>
        </p:txBody>
      </p:sp>
      <p:sp>
        <p:nvSpPr>
          <p:cNvPr id="9" name="Text Placeholder 3">
            <a:extLst>
              <a:ext uri="{FF2B5EF4-FFF2-40B4-BE49-F238E27FC236}">
                <a16:creationId xmlns:a16="http://schemas.microsoft.com/office/drawing/2014/main" id="{834905D6-64F8-4E04-AE20-99B123230F9B}"/>
              </a:ext>
            </a:extLst>
          </p:cNvPr>
          <p:cNvSpPr txBox="1">
            <a:spLocks/>
          </p:cNvSpPr>
          <p:nvPr/>
        </p:nvSpPr>
        <p:spPr>
          <a:xfrm>
            <a:off x="5784847" y="2747498"/>
            <a:ext cx="5067300" cy="1932870"/>
          </a:xfrm>
          <a:prstGeom prst="rect">
            <a:avLst/>
          </a:prstGeom>
        </p:spPr>
        <p:txBody>
          <a:bodyPr/>
          <a:lstStyle>
            <a:lvl1pPr marL="266700" indent="-266700" algn="l" defTabSz="914400" rtl="0" eaLnBrk="1" latinLnBrk="0" hangingPunct="1">
              <a:lnSpc>
                <a:spcPct val="90000"/>
              </a:lnSpc>
              <a:spcBef>
                <a:spcPts val="1000"/>
              </a:spcBef>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Recall</a:t>
            </a:r>
            <a:r>
              <a:rPr lang="en-US" sz="1400" dirty="0"/>
              <a:t>: The cost of making an error can be very high. This is due to the large amounts of funds associated with each loan, so in this case, we are optimizing recall which will minimize False Negatives.</a:t>
            </a:r>
          </a:p>
          <a:p>
            <a:r>
              <a:rPr lang="en-US" sz="1400" b="1" dirty="0"/>
              <a:t>AUC ROC</a:t>
            </a:r>
            <a:r>
              <a:rPr lang="en-US" sz="1400" dirty="0"/>
              <a:t>:  High AUC-ROC score will ensure that classifier is working well. Here also, we want high AUC i.e. higher Y-axis value which indicates a higher number of True positives than False negatives</a:t>
            </a:r>
            <a:endParaRPr lang="en-IN" sz="1400" dirty="0"/>
          </a:p>
        </p:txBody>
      </p:sp>
      <p:sp>
        <p:nvSpPr>
          <p:cNvPr id="10" name="Text Placeholder 8">
            <a:extLst>
              <a:ext uri="{FF2B5EF4-FFF2-40B4-BE49-F238E27FC236}">
                <a16:creationId xmlns:a16="http://schemas.microsoft.com/office/drawing/2014/main" id="{8459FA0B-74F1-4480-9796-2C556D9CADC3}"/>
              </a:ext>
            </a:extLst>
          </p:cNvPr>
          <p:cNvSpPr txBox="1">
            <a:spLocks/>
          </p:cNvSpPr>
          <p:nvPr/>
        </p:nvSpPr>
        <p:spPr>
          <a:xfrm>
            <a:off x="5775322" y="2357882"/>
            <a:ext cx="4787900" cy="307777"/>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t>Model Validation Metrics</a:t>
            </a:r>
          </a:p>
        </p:txBody>
      </p:sp>
      <p:sp>
        <p:nvSpPr>
          <p:cNvPr id="11" name="TextBox 10">
            <a:extLst>
              <a:ext uri="{FF2B5EF4-FFF2-40B4-BE49-F238E27FC236}">
                <a16:creationId xmlns:a16="http://schemas.microsoft.com/office/drawing/2014/main" id="{7989792F-4A41-40A8-9D96-A3368F9A67C1}"/>
              </a:ext>
            </a:extLst>
          </p:cNvPr>
          <p:cNvSpPr txBox="1"/>
          <p:nvPr/>
        </p:nvSpPr>
        <p:spPr>
          <a:xfrm>
            <a:off x="717547" y="966654"/>
            <a:ext cx="8810625" cy="523220"/>
          </a:xfrm>
          <a:prstGeom prst="rect">
            <a:avLst/>
          </a:prstGeom>
          <a:noFill/>
        </p:spPr>
        <p:txBody>
          <a:bodyPr wrap="square" rtlCol="0">
            <a:spAutoFit/>
          </a:bodyPr>
          <a:lstStyle/>
          <a:p>
            <a:r>
              <a:rPr lang="en-US" sz="1400" b="1" i="1" dirty="0">
                <a:solidFill>
                  <a:srgbClr val="FA6F1A"/>
                </a:solidFill>
              </a:rPr>
              <a:t>Recall is the performance metric of high importance here, since it will minimize the False Negatives which means  the model will focus on minimizing labelling any defaulters as non defaulter</a:t>
            </a:r>
            <a:endParaRPr lang="en-IN" sz="1400" b="1" i="1" dirty="0">
              <a:solidFill>
                <a:srgbClr val="FA6F1A"/>
              </a:solidFill>
            </a:endParaRPr>
          </a:p>
        </p:txBody>
      </p:sp>
    </p:spTree>
    <p:extLst>
      <p:ext uri="{BB962C8B-B14F-4D97-AF65-F5344CB8AC3E}">
        <p14:creationId xmlns:p14="http://schemas.microsoft.com/office/powerpoint/2010/main" val="3130125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a:xfrm>
            <a:off x="672305" y="500414"/>
            <a:ext cx="8810625" cy="528287"/>
          </a:xfrm>
        </p:spPr>
        <p:txBody>
          <a:bodyPr/>
          <a:lstStyle/>
          <a:p>
            <a:r>
              <a:rPr lang="en-US" sz="3600" dirty="0"/>
              <a:t>Conclusion</a:t>
            </a:r>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10260179" y="1"/>
            <a:ext cx="1931821" cy="1028700"/>
          </a:xfrm>
        </p:spPr>
      </p:pic>
      <p:sp>
        <p:nvSpPr>
          <p:cNvPr id="14" name="Rectangle 13">
            <a:extLst>
              <a:ext uri="{FF2B5EF4-FFF2-40B4-BE49-F238E27FC236}">
                <a16:creationId xmlns:a16="http://schemas.microsoft.com/office/drawing/2014/main" id="{CF329089-BE78-4C28-8BEC-8A9A441D219B}"/>
              </a:ext>
            </a:extLst>
          </p:cNvPr>
          <p:cNvSpPr/>
          <p:nvPr/>
        </p:nvSpPr>
        <p:spPr>
          <a:xfrm>
            <a:off x="586579" y="6357587"/>
            <a:ext cx="2066925"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 Placeholder 6">
            <a:extLst>
              <a:ext uri="{FF2B5EF4-FFF2-40B4-BE49-F238E27FC236}">
                <a16:creationId xmlns:a16="http://schemas.microsoft.com/office/drawing/2014/main" id="{29319E0F-E81E-4687-802A-B29B473E1BC0}"/>
              </a:ext>
            </a:extLst>
          </p:cNvPr>
          <p:cNvSpPr>
            <a:spLocks noGrp="1"/>
          </p:cNvSpPr>
          <p:nvPr>
            <p:ph type="body" sz="quarter" idx="13"/>
          </p:nvPr>
        </p:nvSpPr>
        <p:spPr>
          <a:xfrm>
            <a:off x="672305" y="1873422"/>
            <a:ext cx="10760075" cy="4041603"/>
          </a:xfrm>
        </p:spPr>
        <p:txBody>
          <a:bodyPr/>
          <a:lstStyle/>
          <a:p>
            <a:pPr>
              <a:lnSpc>
                <a:spcPct val="150000"/>
              </a:lnSpc>
            </a:pPr>
            <a:r>
              <a:rPr lang="en-IN" sz="1400" dirty="0"/>
              <a:t>Feature engineering is of high importance to understand default customers behaviour. Various attributes such as debt ratio, monthly credit balance, overdue days,  prolonged past loans, irregular ITR returns etc, will give us good insights about why a customer could default and what are their chances</a:t>
            </a:r>
          </a:p>
          <a:p>
            <a:pPr>
              <a:lnSpc>
                <a:spcPct val="150000"/>
              </a:lnSpc>
            </a:pPr>
            <a:r>
              <a:rPr lang="en-IN" sz="1400" dirty="0"/>
              <a:t>To mitigate risk, bank could possibly start </a:t>
            </a:r>
            <a:r>
              <a:rPr lang="en-US" sz="1400" dirty="0"/>
              <a:t>charging people with interest rates that are proportional to their default risk, since our predictive model will be classifying defaulters and non defaulters by giving us risk probabilities, we can use this as weightage for interest rate</a:t>
            </a:r>
            <a:endParaRPr lang="en-IN" sz="1400" dirty="0"/>
          </a:p>
          <a:p>
            <a:pPr>
              <a:lnSpc>
                <a:spcPct val="150000"/>
              </a:lnSpc>
            </a:pPr>
            <a:r>
              <a:rPr lang="en-IN" sz="1400" dirty="0"/>
              <a:t>Due to covid, lot of business got bankrupt and people lost their jobs, so keeping track on historical payments delay, revolving balance, occupation status, business type etc, will provide us better understanding of defaulter’s behaviour in recent time</a:t>
            </a:r>
          </a:p>
          <a:p>
            <a:pPr>
              <a:lnSpc>
                <a:spcPct val="150000"/>
              </a:lnSpc>
            </a:pPr>
            <a:endParaRPr lang="en-IN" sz="1400" dirty="0"/>
          </a:p>
          <a:p>
            <a:pPr>
              <a:lnSpc>
                <a:spcPct val="150000"/>
              </a:lnSpc>
            </a:pPr>
            <a:endParaRPr lang="en-IN" sz="1400" dirty="0"/>
          </a:p>
          <a:p>
            <a:endParaRPr lang="en-IN" sz="1400" dirty="0"/>
          </a:p>
          <a:p>
            <a:endParaRPr lang="en-IN" dirty="0"/>
          </a:p>
        </p:txBody>
      </p:sp>
    </p:spTree>
    <p:extLst>
      <p:ext uri="{BB962C8B-B14F-4D97-AF65-F5344CB8AC3E}">
        <p14:creationId xmlns:p14="http://schemas.microsoft.com/office/powerpoint/2010/main" val="591081235"/>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2817</TotalTime>
  <Words>1167</Words>
  <Application>Microsoft Office PowerPoint</Application>
  <PresentationFormat>Widescreen</PresentationFormat>
  <Paragraphs>85</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Corbel</vt:lpstr>
      <vt:lpstr>Wingdings</vt:lpstr>
      <vt:lpstr>Office Theme</vt:lpstr>
      <vt:lpstr>Credit Risk Strategy</vt:lpstr>
      <vt:lpstr>Agenda: Credit Default           Risk Model</vt:lpstr>
      <vt:lpstr>EDA &amp; Handling Missing Data  </vt:lpstr>
      <vt:lpstr>Observations &amp; Strategy</vt:lpstr>
      <vt:lpstr>Data Preprocessing &amp; Features Selection</vt:lpstr>
      <vt:lpstr>Predictive Modelling &amp; Validations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Strategy</dc:title>
  <dc:creator>Diljeet Singh</dc:creator>
  <cp:lastModifiedBy>Diljeet Singh</cp:lastModifiedBy>
  <cp:revision>69</cp:revision>
  <dcterms:created xsi:type="dcterms:W3CDTF">2021-08-07T12:21:59Z</dcterms:created>
  <dcterms:modified xsi:type="dcterms:W3CDTF">2021-08-09T11:19:41Z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