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1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7" r:id="rId5"/>
    <p:sldId id="283" r:id="rId6"/>
    <p:sldId id="282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550909"/>
    <a:srgbClr val="DA0000"/>
    <a:srgbClr val="C00000"/>
    <a:srgbClr val="FF5A5F"/>
    <a:srgbClr val="FF3737"/>
    <a:srgbClr val="FF4347"/>
    <a:srgbClr val="FF9393"/>
    <a:srgbClr val="2C567A"/>
    <a:srgbClr val="0D1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7949" autoAdjust="0"/>
  </p:normalViewPr>
  <p:slideViewPr>
    <p:cSldViewPr snapToGrid="0" showGuides="1">
      <p:cViewPr varScale="1">
        <p:scale>
          <a:sx n="104" d="100"/>
          <a:sy n="104" d="100"/>
        </p:scale>
        <p:origin x="9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Marketing</a:t>
            </a:r>
            <a:r>
              <a:rPr lang="en-US" baseline="0" dirty="0"/>
              <a:t> Channels Sale</a:t>
            </a:r>
            <a:endParaRPr lang="en-US" dirty="0"/>
          </a:p>
        </c:rich>
      </c:tx>
      <c:layout>
        <c:manualLayout>
          <c:xMode val="edge"/>
          <c:yMode val="edge"/>
          <c:x val="0.138480024031240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176281998906254E-2"/>
          <c:y val="0.12362860892388451"/>
          <c:w val="0.87964259350393703"/>
          <c:h val="0.767486542354420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Monthly Values</c:v>
                </c:pt>
              </c:strCache>
            </c:strRef>
          </c:tx>
          <c:spPr>
            <a:solidFill>
              <a:srgbClr val="FF373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3"/>
                <c:pt idx="0">
                  <c:v>Sessions</c:v>
                </c:pt>
                <c:pt idx="1">
                  <c:v>Website engagement</c:v>
                </c:pt>
                <c:pt idx="2">
                  <c:v>Telephone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45.3</c:v>
                </c:pt>
                <c:pt idx="1">
                  <c:v>30.7</c:v>
                </c:pt>
                <c:pt idx="2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F-42E5-A440-F9DF49318E3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642390768"/>
        <c:axId val="642393720"/>
      </c:barChart>
      <c:catAx>
        <c:axId val="6423907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393720"/>
        <c:crosses val="autoZero"/>
        <c:auto val="1"/>
        <c:lblAlgn val="ctr"/>
        <c:lblOffset val="100"/>
        <c:noMultiLvlLbl val="0"/>
      </c:catAx>
      <c:valAx>
        <c:axId val="6423937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39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321331536968209"/>
          <c:y val="0.13733871743189255"/>
          <c:w val="0.4378068354532535"/>
          <c:h val="0.1184361931002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Cash Flow 2021 ($K)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Outflow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3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E9-4638-B499-C53F668F6B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Inflow</c:v>
                </c:pt>
              </c:strCache>
            </c:strRef>
          </c:tx>
          <c:spPr>
            <a:solidFill>
              <a:srgbClr val="FFAFB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4.3</c:v>
                </c:pt>
                <c:pt idx="1">
                  <c:v>1.8</c:v>
                </c:pt>
                <c:pt idx="2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E9-4638-B499-C53F668F6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24959416"/>
        <c:axId val="824961056"/>
      </c:barChart>
      <c:catAx>
        <c:axId val="82495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961056"/>
        <c:crosses val="autoZero"/>
        <c:auto val="1"/>
        <c:lblAlgn val="ctr"/>
        <c:lblOffset val="100"/>
        <c:noMultiLvlLbl val="0"/>
      </c:catAx>
      <c:valAx>
        <c:axId val="82496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95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Employee &amp; Table Metrics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Quarter 3</c:v>
                </c:pt>
              </c:strCache>
            </c:strRef>
          </c:tx>
          <c:spPr>
            <a:solidFill>
              <a:srgbClr val="DA00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LC (%)</c:v>
                </c:pt>
                <c:pt idx="1">
                  <c:v>ET (%)</c:v>
                </c:pt>
                <c:pt idx="2">
                  <c:v>ATO (%)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60-4F3F-BC4A-262377DE287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Quarter 2</c:v>
                </c:pt>
              </c:strCache>
            </c:strRef>
          </c:tx>
          <c:spPr>
            <a:solidFill>
              <a:srgbClr val="55090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LC (%)</c:v>
                </c:pt>
                <c:pt idx="1">
                  <c:v>ET (%)</c:v>
                </c:pt>
                <c:pt idx="2">
                  <c:v>ATO (%)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60-4F3F-BC4A-262377DE287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Quarter 1</c:v>
                </c:pt>
              </c:strCache>
            </c:strRef>
          </c:tx>
          <c:spPr>
            <a:solidFill>
              <a:srgbClr val="FFAFB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LC (%)</c:v>
                </c:pt>
                <c:pt idx="1">
                  <c:v>ET (%)</c:v>
                </c:pt>
                <c:pt idx="2">
                  <c:v>ATO (%)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060-4F3F-BC4A-262377DE28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94066880"/>
        <c:axId val="894067208"/>
      </c:barChart>
      <c:catAx>
        <c:axId val="894066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067208"/>
        <c:crosses val="autoZero"/>
        <c:auto val="1"/>
        <c:lblAlgn val="ctr"/>
        <c:lblOffset val="100"/>
        <c:noMultiLvlLbl val="0"/>
      </c:catAx>
      <c:valAx>
        <c:axId val="8940672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406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Revenue &amp; Profits 2021 ($K)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rgbClr val="FFAFB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50909"/>
              </a:solidFill>
              <a:ln w="9525">
                <a:solidFill>
                  <a:srgbClr val="FFAFB1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80</c:v>
                </c:pt>
                <c:pt idx="1">
                  <c:v>40</c:v>
                </c:pt>
                <c:pt idx="2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BF-4698-8107-CFC14860ED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Profits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550909"/>
              </a:solidFill>
              <a:ln w="9525">
                <a:solidFill>
                  <a:srgbClr val="C00000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12</c:v>
                </c:pt>
                <c:pt idx="2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BF-4698-8107-CFC14860E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7760080"/>
        <c:axId val="387763360"/>
      </c:lineChart>
      <c:catAx>
        <c:axId val="38776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63360"/>
        <c:crosses val="autoZero"/>
        <c:auto val="1"/>
        <c:lblAlgn val="ctr"/>
        <c:lblOffset val="100"/>
        <c:noMultiLvlLbl val="0"/>
      </c:catAx>
      <c:valAx>
        <c:axId val="38776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776008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0" dirty="0">
                <a:effectLst/>
              </a:rPr>
              <a:t>Website Traffic Metrics</a:t>
            </a:r>
          </a:p>
        </c:rich>
      </c:tx>
      <c:layout>
        <c:manualLayout>
          <c:xMode val="edge"/>
          <c:yMode val="edge"/>
          <c:x val="0.20965464058499927"/>
          <c:y val="1.90264782991692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1874279847384"/>
          <c:y val="0.12362857390985497"/>
          <c:w val="0.87964259350393703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Monthly Values</c:v>
                </c:pt>
              </c:strCache>
            </c:strRef>
          </c:tx>
          <c:spPr>
            <a:solidFill>
              <a:srgbClr val="FF373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Sheet1!$A$2:$A$4</c:f>
              <c:strCache>
                <c:ptCount val="3"/>
                <c:pt idx="0">
                  <c:v>Sessions</c:v>
                </c:pt>
                <c:pt idx="1">
                  <c:v>Website Engagement</c:v>
                </c:pt>
                <c:pt idx="2">
                  <c:v>Keyword Searches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Sheet1!$B$2:$B$6</c15:sqref>
                  </c15:fullRef>
                </c:ext>
              </c:extLst>
              <c:f>Sheet1!$B$2:$B$4</c:f>
              <c:numCache>
                <c:formatCode>General</c:formatCode>
                <c:ptCount val="3"/>
                <c:pt idx="0">
                  <c:v>850</c:v>
                </c:pt>
                <c:pt idx="1">
                  <c:v>200</c:v>
                </c:pt>
                <c:pt idx="2">
                  <c:v>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B9-4962-B2E9-CF621E74E8E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2390768"/>
        <c:axId val="642393720"/>
      </c:barChart>
      <c:catAx>
        <c:axId val="642390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393720"/>
        <c:crosses val="autoZero"/>
        <c:auto val="1"/>
        <c:lblAlgn val="ctr"/>
        <c:lblOffset val="100"/>
        <c:noMultiLvlLbl val="0"/>
      </c:catAx>
      <c:valAx>
        <c:axId val="642393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390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248696439699968"/>
          <c:y val="0.15840639984158139"/>
          <c:w val="0.46983541290244479"/>
          <c:h val="0.109035270366707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Websites Traffic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518412772817984E-2"/>
          <c:y val="0.26521596858638741"/>
          <c:w val="0.87972789360938419"/>
          <c:h val="0.402499715456407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Original Website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FA-4D09-A33B-E4BDAAE1E5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Facebook</c:v>
                </c:pt>
              </c:strCache>
            </c:strRef>
          </c:tx>
          <c:spPr>
            <a:ln w="28575" cap="rnd">
              <a:solidFill>
                <a:srgbClr val="FF5A5F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FA-4D09-A33B-E4BDAAE1E5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Instagram</c:v>
                </c:pt>
              </c:strCache>
            </c:strRef>
          </c:tx>
          <c:spPr>
            <a:ln w="28575" cap="rnd">
              <a:solidFill>
                <a:srgbClr val="550909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FA-4D09-A33B-E4BDAAE1E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7861088"/>
        <c:axId val="827861416"/>
      </c:lineChart>
      <c:catAx>
        <c:axId val="82786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861416"/>
        <c:crosses val="autoZero"/>
        <c:auto val="1"/>
        <c:lblAlgn val="ctr"/>
        <c:lblOffset val="100"/>
        <c:noMultiLvlLbl val="0"/>
      </c:catAx>
      <c:valAx>
        <c:axId val="82786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86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377781225750396"/>
          <c:y val="0.87096006308939944"/>
          <c:w val="0.86622227976925104"/>
          <c:h val="0.123251005387358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Social Engagement Effectiveness </a:t>
            </a:r>
          </a:p>
          <a:p>
            <a:pPr>
              <a:defRPr/>
            </a:pPr>
            <a:r>
              <a:rPr lang="en-US" dirty="0"/>
              <a:t>(Monthly AVG)</a:t>
            </a:r>
          </a:p>
        </c:rich>
      </c:tx>
      <c:layout>
        <c:manualLayout>
          <c:xMode val="edge"/>
          <c:yMode val="edge"/>
          <c:x val="0.3008072384320217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4390834153543309"/>
          <c:y val="0.10014843133929434"/>
          <c:w val="0.31218331692913387"/>
          <c:h val="0.468274946587417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Social Engagement Effictivness</c:v>
                </c:pt>
              </c:strCache>
            </c:strRef>
          </c:tx>
          <c:spPr>
            <a:ln>
              <a:solidFill>
                <a:srgbClr val="FF9393"/>
              </a:solidFill>
            </a:ln>
          </c:spPr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rgbClr val="FF939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EE-4A2D-8D3C-E437F954CD62}"/>
              </c:ext>
            </c:extLst>
          </c:dPt>
          <c:dPt>
            <c:idx val="1"/>
            <c:bubble3D val="0"/>
            <c:spPr>
              <a:solidFill>
                <a:srgbClr val="FF5A5F"/>
              </a:solidFill>
              <a:ln w="19050">
                <a:solidFill>
                  <a:srgbClr val="FF939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EE-4A2D-8D3C-E437F954CD62}"/>
              </c:ext>
            </c:extLst>
          </c:dPt>
          <c:dPt>
            <c:idx val="2"/>
            <c:bubble3D val="0"/>
            <c:spPr>
              <a:solidFill>
                <a:srgbClr val="FFAFB1"/>
              </a:solidFill>
              <a:ln w="19050">
                <a:solidFill>
                  <a:srgbClr val="FF9393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EE-4A2D-8D3C-E437F954CD62}"/>
              </c:ext>
            </c:extLst>
          </c:dPt>
          <c:dLbls>
            <c:dLbl>
              <c:idx val="0"/>
              <c:layout>
                <c:manualLayout>
                  <c:x val="1.5304488232968031E-3"/>
                  <c:y val="-4.699571501630265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Likes</a:t>
                    </a:r>
                  </a:p>
                  <a:p>
                    <a:r>
                      <a:rPr lang="en-US" dirty="0"/>
                      <a:t>150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FEE-4A2D-8D3C-E437F954CD62}"/>
                </c:ext>
              </c:extLst>
            </c:dLbl>
            <c:dLbl>
              <c:idx val="1"/>
              <c:layout>
                <c:manualLayout>
                  <c:x val="-6.7277519986312101E-17"/>
                  <c:y val="-2.586591233248003E-3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Comments</a:t>
                    </a:r>
                  </a:p>
                  <a:p>
                    <a:r>
                      <a:rPr lang="en-US" dirty="0"/>
                      <a:t>60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5FEE-4A2D-8D3C-E437F954CD6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Shares</a:t>
                    </a:r>
                  </a:p>
                  <a:p>
                    <a:r>
                      <a:rPr lang="en-US" dirty="0"/>
                      <a:t>24</a:t>
                    </a:r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5FEE-4A2D-8D3C-E437F954CD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Likes</c:v>
                </c:pt>
                <c:pt idx="1">
                  <c:v>Comments</c:v>
                </c:pt>
                <c:pt idx="2">
                  <c:v>Shares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</c:v>
                </c:pt>
                <c:pt idx="1">
                  <c:v>14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EE-4A2D-8D3C-E437F954CD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Customer Retention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518412772817984E-2"/>
          <c:y val="0.28930732604901738"/>
          <c:w val="0.87972789360938419"/>
          <c:h val="0.4024997154564079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FA-4D09-A33B-E4BDAAE1E5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rgbClr val="FF5A5F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3.8</c:v>
                </c:pt>
                <c:pt idx="1">
                  <c:v>3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FA-4D09-A33B-E4BDAAE1E5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rgbClr val="550909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Quarter 1</c:v>
                </c:pt>
                <c:pt idx="1">
                  <c:v>Quarter 2</c:v>
                </c:pt>
                <c:pt idx="2">
                  <c:v>Quarter 3</c:v>
                </c:pt>
                <c:pt idx="3">
                  <c:v>Quarter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FA-4D09-A33B-E4BDAAE1E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7861088"/>
        <c:axId val="827861416"/>
      </c:lineChart>
      <c:catAx>
        <c:axId val="82786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861416"/>
        <c:crosses val="autoZero"/>
        <c:auto val="1"/>
        <c:lblAlgn val="ctr"/>
        <c:lblOffset val="100"/>
        <c:noMultiLvlLbl val="0"/>
      </c:catAx>
      <c:valAx>
        <c:axId val="82786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86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377781225750396"/>
          <c:y val="0.87096006308939944"/>
          <c:w val="0.86622227976925104"/>
          <c:h val="0.123251005387358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Normalized Customer</a:t>
            </a:r>
            <a:r>
              <a:rPr lang="en-IN" baseline="0" dirty="0"/>
              <a:t> Ratings</a:t>
            </a:r>
            <a:endParaRPr lang="en-IN" dirty="0"/>
          </a:p>
        </c:rich>
      </c:tx>
      <c:layout>
        <c:manualLayout>
          <c:xMode val="edge"/>
          <c:yMode val="edge"/>
          <c:x val="0.1254535127172815"/>
          <c:y val="3.61371513247725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049201070593262E-2"/>
          <c:y val="0.29533016541467488"/>
          <c:w val="0.76524390743596848"/>
          <c:h val="0.456705269747325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FFAFB1"/>
            </a:solidFill>
            <a:ln>
              <a:solidFill>
                <a:srgbClr val="C0000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Sheet1!$A$2:$A$4</c:f>
              <c:strCache>
                <c:ptCount val="3"/>
                <c:pt idx="0">
                  <c:v>Food</c:v>
                </c:pt>
                <c:pt idx="1">
                  <c:v>Delivery</c:v>
                </c:pt>
                <c:pt idx="2">
                  <c:v>Ambience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4.8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FA-441E-9B75-BB3ECB78D2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FF5A5F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Sheet1!$A$2:$A$4</c:f>
              <c:strCache>
                <c:ptCount val="3"/>
                <c:pt idx="0">
                  <c:v>Food</c:v>
                </c:pt>
                <c:pt idx="1">
                  <c:v>Delivery</c:v>
                </c:pt>
                <c:pt idx="2">
                  <c:v>Ambience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Sheet1!$C$2:$C$5</c15:sqref>
                  </c15:fullRef>
                </c:ext>
              </c:extLst>
              <c:f>Sheet1!$C$2:$C$4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FA-441E-9B75-BB3ECB78D2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7861088"/>
        <c:axId val="827861416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solidFill>
                      <a:srgbClr val="550909"/>
                    </a:solidFill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ullRef>
                          <c15:sqref>Sheet1!$A$2:$A$5</c15:sqref>
                        </c15:fullRef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Food</c:v>
                      </c:pt>
                      <c:pt idx="1">
                        <c:v>Delivery</c:v>
                      </c:pt>
                      <c:pt idx="2">
                        <c:v>Ambience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ullRef>
                          <c15:sqref>Sheet1!$D$2:$D$5</c15:sqref>
                        </c15:fullRef>
                        <c15:formulaRef>
                          <c15:sqref>Sheet1!$D$2:$D$4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36FA-441E-9B75-BB3ECB78D2AA}"/>
                  </c:ext>
                </c:extLst>
              </c15:ser>
            </c15:filteredBarSeries>
          </c:ext>
        </c:extLst>
      </c:barChart>
      <c:catAx>
        <c:axId val="82786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861416"/>
        <c:crosses val="autoZero"/>
        <c:auto val="1"/>
        <c:lblAlgn val="ctr"/>
        <c:lblOffset val="100"/>
        <c:noMultiLvlLbl val="0"/>
      </c:catAx>
      <c:valAx>
        <c:axId val="827861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861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162847005621091"/>
          <c:y val="0.87096010855462436"/>
          <c:w val="0.46720966658963375"/>
          <c:h val="0.123251005387358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0.37784</cdr:x>
      <cdr:y>0.61058</cdr:y>
    </cdr:from>
    <cdr:to>
      <cdr:x>0.66809</cdr:x>
      <cdr:y>0.69702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305AA7A-338C-4052-A509-A9FB67BD4495}"/>
            </a:ext>
          </a:extLst>
        </cdr:cNvPr>
        <cdr:cNvSpPr txBox="1"/>
      </cdr:nvSpPr>
      <cdr:spPr>
        <a:xfrm xmlns:a="http://schemas.openxmlformats.org/drawingml/2006/main">
          <a:off x="2615229" y="2997899"/>
          <a:ext cx="2008985" cy="4244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IN" sz="1400" dirty="0">
              <a:solidFill>
                <a:srgbClr val="C00000"/>
              </a:solidFill>
            </a:rPr>
            <a:t>Engagement Rate = 78 %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rgbClr val="FF5A5F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rgbClr val="FF5A5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F453AFD-E6E2-40A6-8DC4-F01D20B678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7514" y="131763"/>
            <a:ext cx="1807634" cy="135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7129"/>
            <a:ext cx="1258618" cy="110506"/>
          </a:xfrm>
          <a:prstGeom prst="rect">
            <a:avLst/>
          </a:prstGeom>
          <a:solidFill>
            <a:srgbClr val="FF5A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rgbClr val="FF5A5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rgbClr val="FF5A5F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solidFill>
            <a:srgbClr val="FF434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rgbClr val="FF4347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>
                <a:solidFill>
                  <a:srgbClr val="FF5A5F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FF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8" y="6409395"/>
            <a:ext cx="280051" cy="280051"/>
          </a:xfrm>
          <a:prstGeom prst="ellipse">
            <a:avLst/>
          </a:prstGeom>
          <a:solidFill>
            <a:srgbClr val="FF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4464" y="6455738"/>
            <a:ext cx="294460" cy="187367"/>
          </a:xfrm>
          <a:solidFill>
            <a:srgbClr val="FF5A5F"/>
          </a:solidFill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8/8/2021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2189163"/>
            <a:ext cx="5464528" cy="2090808"/>
          </a:xfrm>
        </p:spPr>
        <p:txBody>
          <a:bodyPr/>
          <a:lstStyle/>
          <a:p>
            <a:r>
              <a:rPr lang="en-US" sz="4400" dirty="0">
                <a:solidFill>
                  <a:srgbClr val="C00000"/>
                </a:solidFill>
              </a:rPr>
              <a:t>Pizzeria KPI</a:t>
            </a:r>
            <a:r>
              <a:rPr lang="en-US" sz="2400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5835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Sustaining Higher GROWTH &amp; PROFITABILITY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CD22510-AAE0-4CF5-B052-61098B682F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1" name="Picture Placeholder 9">
            <a:extLst>
              <a:ext uri="{FF2B5EF4-FFF2-40B4-BE49-F238E27FC236}">
                <a16:creationId xmlns:a16="http://schemas.microsoft.com/office/drawing/2014/main" id="{55338AC8-3516-4A08-982D-1941BAE0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67" r="16667"/>
          <a:stretch/>
        </p:blipFill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DEE2B-D79D-44D3-87F7-70707C7E8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366" y="109338"/>
            <a:ext cx="1236193" cy="12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9C50-4B61-4E13-9D1E-3EF3EA3D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345136"/>
            <a:ext cx="11150600" cy="5483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Sales and profitability KPIs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28CD9-4B3E-4E06-9082-D350C5C4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4178" y="6481607"/>
            <a:ext cx="294460" cy="146398"/>
          </a:xfrm>
          <a:solidFill>
            <a:srgbClr val="C00000"/>
          </a:solidFill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039B4-EFB4-4941-858E-EC99FD2B835E}"/>
              </a:ext>
            </a:extLst>
          </p:cNvPr>
          <p:cNvSpPr txBox="1"/>
          <p:nvPr/>
        </p:nvSpPr>
        <p:spPr>
          <a:xfrm>
            <a:off x="520700" y="794206"/>
            <a:ext cx="82206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C00000"/>
                </a:solidFill>
                <a:latin typeface="Corbel" panose="020B0503020204020204" pitchFamily="34" charset="0"/>
              </a:rPr>
              <a:t>Important Measures: Cash flows, Cost of goods sold, Labour cost %, Sales per employee per hour, </a:t>
            </a:r>
            <a:r>
              <a:rPr lang="en-US" sz="1100" dirty="0">
                <a:solidFill>
                  <a:srgbClr val="C00000"/>
                </a:solidFill>
                <a:latin typeface="Corbel" panose="020B0503020204020204" pitchFamily="34" charset="0"/>
              </a:rPr>
              <a:t>Revenue per available seat hour, Table turn rate,  Average table occupancy,  Spend per head, Employee turnover</a:t>
            </a:r>
            <a:endParaRPr lang="en-IN" sz="1100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6C464-02DF-4122-BA9F-85BBFB88248B}"/>
              </a:ext>
            </a:extLst>
          </p:cNvPr>
          <p:cNvSpPr txBox="1">
            <a:spLocks/>
          </p:cNvSpPr>
          <p:nvPr/>
        </p:nvSpPr>
        <p:spPr>
          <a:xfrm>
            <a:off x="9101924" y="1353605"/>
            <a:ext cx="2852275" cy="4306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Cash flow: beginning cash – ending cash</a:t>
            </a:r>
          </a:p>
          <a:p>
            <a:r>
              <a:rPr lang="en-US" sz="1400" dirty="0"/>
              <a:t>Cost of goods sold: beginning inventory + purchases during the period – ending inventory</a:t>
            </a:r>
          </a:p>
          <a:p>
            <a:r>
              <a:rPr lang="en-US" sz="1400" dirty="0"/>
              <a:t>Labor cost percentage (LC): amount spent / total sales * 100Keyword Searches: Avg no of times, restraint is likely to be found by putting in common keywords</a:t>
            </a:r>
          </a:p>
          <a:p>
            <a:r>
              <a:rPr lang="en-US" sz="1400" dirty="0"/>
              <a:t>Revenue per available seat hour: overall revenue / seats available * open hours</a:t>
            </a:r>
          </a:p>
          <a:p>
            <a:r>
              <a:rPr lang="en-US" sz="1400" dirty="0"/>
              <a:t>Average table occupancy (ATO): number of occupied tables / total number of available tables</a:t>
            </a:r>
          </a:p>
          <a:p>
            <a:r>
              <a:rPr lang="en-US" sz="1400" dirty="0"/>
              <a:t>Spend per head: total revenue / number of customers</a:t>
            </a:r>
          </a:p>
          <a:p>
            <a:r>
              <a:rPr lang="en-US" sz="1400" dirty="0"/>
              <a:t>Employee turnover (ET) : number of employees who left during the time period / average number of employees * 100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E4B9C-4F4B-41A2-BD40-B3F73B39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367" y="0"/>
            <a:ext cx="1236193" cy="12384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BBD0C8-A2E3-42CB-8F91-617D12434DB6}"/>
              </a:ext>
            </a:extLst>
          </p:cNvPr>
          <p:cNvCxnSpPr>
            <a:cxnSpLocks/>
          </p:cNvCxnSpPr>
          <p:nvPr/>
        </p:nvCxnSpPr>
        <p:spPr>
          <a:xfrm>
            <a:off x="8741328" y="1428750"/>
            <a:ext cx="0" cy="4419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F477B-A15C-4FFC-894E-D5FCBC8D7DE9}"/>
              </a:ext>
            </a:extLst>
          </p:cNvPr>
          <p:cNvCxnSpPr>
            <a:cxnSpLocks/>
          </p:cNvCxnSpPr>
          <p:nvPr/>
        </p:nvCxnSpPr>
        <p:spPr>
          <a:xfrm>
            <a:off x="571500" y="3737415"/>
            <a:ext cx="40100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32FD8-A70E-479F-A2C9-74C295A7DD7E}"/>
              </a:ext>
            </a:extLst>
          </p:cNvPr>
          <p:cNvCxnSpPr>
            <a:cxnSpLocks/>
          </p:cNvCxnSpPr>
          <p:nvPr/>
        </p:nvCxnSpPr>
        <p:spPr>
          <a:xfrm>
            <a:off x="571500" y="1214110"/>
            <a:ext cx="71411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2FEAFB-7FF2-4EE9-B6C1-70548C55DA5E}"/>
              </a:ext>
            </a:extLst>
          </p:cNvPr>
          <p:cNvCxnSpPr>
            <a:cxnSpLocks/>
          </p:cNvCxnSpPr>
          <p:nvPr/>
        </p:nvCxnSpPr>
        <p:spPr>
          <a:xfrm>
            <a:off x="4696668" y="1456586"/>
            <a:ext cx="0" cy="4352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155DBF-9B88-4FD1-826B-0CB2CA769D78}"/>
              </a:ext>
            </a:extLst>
          </p:cNvPr>
          <p:cNvSpPr txBox="1"/>
          <p:nvPr/>
        </p:nvSpPr>
        <p:spPr>
          <a:xfrm>
            <a:off x="9854399" y="924186"/>
            <a:ext cx="251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Key Metrics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D1B3E1-E42B-4614-9A51-106F3899BBC7}"/>
              </a:ext>
            </a:extLst>
          </p:cNvPr>
          <p:cNvCxnSpPr>
            <a:cxnSpLocks/>
          </p:cNvCxnSpPr>
          <p:nvPr/>
        </p:nvCxnSpPr>
        <p:spPr>
          <a:xfrm>
            <a:off x="4793673" y="3737415"/>
            <a:ext cx="380538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E38B6744-DA3A-49B4-8CBD-F453DD72A8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9574616"/>
              </p:ext>
            </p:extLst>
          </p:nvPr>
        </p:nvGraphicFramePr>
        <p:xfrm>
          <a:off x="792168" y="1467272"/>
          <a:ext cx="3568688" cy="219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4E5D212B-9CEE-49D1-8EA0-6D4779B9D1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072809"/>
              </p:ext>
            </p:extLst>
          </p:nvPr>
        </p:nvGraphicFramePr>
        <p:xfrm>
          <a:off x="626916" y="3871479"/>
          <a:ext cx="3764573" cy="2582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74EC6E2A-AFEB-4AC0-BC08-B4031A372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807835"/>
              </p:ext>
            </p:extLst>
          </p:nvPr>
        </p:nvGraphicFramePr>
        <p:xfrm>
          <a:off x="4755647" y="3889952"/>
          <a:ext cx="3805383" cy="2582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220CA13B-0C1D-4338-9493-5485B294AA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618967"/>
              </p:ext>
            </p:extLst>
          </p:nvPr>
        </p:nvGraphicFramePr>
        <p:xfrm>
          <a:off x="4769525" y="1456586"/>
          <a:ext cx="3635987" cy="2046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828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9C50-4B61-4E13-9D1E-3EF3EA3D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347341"/>
            <a:ext cx="11150600" cy="5483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Marketing KPIs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28CD9-4B3E-4E06-9082-D350C5C4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416" y="6474404"/>
            <a:ext cx="294460" cy="146398"/>
          </a:xfrm>
          <a:solidFill>
            <a:srgbClr val="C00000"/>
          </a:solidFill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A82AD1C-41A2-4527-A71E-3940583678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437472"/>
              </p:ext>
            </p:extLst>
          </p:nvPr>
        </p:nvGraphicFramePr>
        <p:xfrm>
          <a:off x="828351" y="3894099"/>
          <a:ext cx="3568688" cy="2383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5039B4-EFB4-4941-858E-EC99FD2B835E}"/>
              </a:ext>
            </a:extLst>
          </p:cNvPr>
          <p:cNvSpPr txBox="1"/>
          <p:nvPr/>
        </p:nvSpPr>
        <p:spPr>
          <a:xfrm>
            <a:off x="520700" y="951002"/>
            <a:ext cx="8220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C00000"/>
                </a:solidFill>
                <a:latin typeface="Corbel" panose="020B0503020204020204" pitchFamily="34" charset="0"/>
              </a:rPr>
              <a:t>Important Measures: Social engagement, Website traffic, Sales via Marketing Channels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6C464-02DF-4122-BA9F-85BBFB88248B}"/>
              </a:ext>
            </a:extLst>
          </p:cNvPr>
          <p:cNvSpPr txBox="1">
            <a:spLocks/>
          </p:cNvSpPr>
          <p:nvPr/>
        </p:nvSpPr>
        <p:spPr>
          <a:xfrm>
            <a:off x="9101924" y="1353605"/>
            <a:ext cx="2852275" cy="4306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Website should be number one promoter, tirelessly working for you 24/7 to attract new customers to your restaurant</a:t>
            </a:r>
          </a:p>
          <a:p>
            <a:r>
              <a:rPr lang="en-US" sz="1400" dirty="0"/>
              <a:t>Sessions: No of people who visit your site through organic search, referral, social, or paid search) </a:t>
            </a:r>
          </a:p>
          <a:p>
            <a:r>
              <a:rPr lang="en-US" sz="1400" dirty="0"/>
              <a:t>Website Engagement: Bounce rate (the percentage of visitors who leave your site having only viewed one page)</a:t>
            </a:r>
            <a:endParaRPr lang="en-US" sz="600" dirty="0"/>
          </a:p>
          <a:p>
            <a:r>
              <a:rPr lang="en-US" sz="1400" dirty="0"/>
              <a:t>Keyword Searches: Avg no of times, restraint is likely to be found by putting in common keywords</a:t>
            </a:r>
          </a:p>
          <a:p>
            <a:r>
              <a:rPr lang="en-US" sz="1400" dirty="0"/>
              <a:t>Engagement rate AVG(Likes+Commets+Shares): This measures the level of interaction that happens between your social media account and audience</a:t>
            </a:r>
          </a:p>
          <a:p>
            <a:r>
              <a:rPr lang="en-US" sz="1400" dirty="0"/>
              <a:t>Likes, Comments, Shares: No of times people likes, comments or shares your post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E4B9C-4F4B-41A2-BD40-B3F73B39F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367" y="0"/>
            <a:ext cx="1236193" cy="12384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BBD0C8-A2E3-42CB-8F91-617D12434DB6}"/>
              </a:ext>
            </a:extLst>
          </p:cNvPr>
          <p:cNvCxnSpPr>
            <a:cxnSpLocks/>
          </p:cNvCxnSpPr>
          <p:nvPr/>
        </p:nvCxnSpPr>
        <p:spPr>
          <a:xfrm>
            <a:off x="8741328" y="1428750"/>
            <a:ext cx="0" cy="4419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612EECA-E22F-41D9-8D32-39A7FABCD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301257"/>
              </p:ext>
            </p:extLst>
          </p:nvPr>
        </p:nvGraphicFramePr>
        <p:xfrm>
          <a:off x="736265" y="1524409"/>
          <a:ext cx="3660774" cy="2108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BFC70F0-DCA8-41CF-89E1-9EF43458F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0933129"/>
              </p:ext>
            </p:extLst>
          </p:nvPr>
        </p:nvGraphicFramePr>
        <p:xfrm>
          <a:off x="3292920" y="1617161"/>
          <a:ext cx="6921499" cy="5919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F477B-A15C-4FFC-894E-D5FCBC8D7DE9}"/>
              </a:ext>
            </a:extLst>
          </p:cNvPr>
          <p:cNvCxnSpPr>
            <a:cxnSpLocks/>
          </p:cNvCxnSpPr>
          <p:nvPr/>
        </p:nvCxnSpPr>
        <p:spPr>
          <a:xfrm>
            <a:off x="571500" y="3737415"/>
            <a:ext cx="401002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32FD8-A70E-479F-A2C9-74C295A7DD7E}"/>
              </a:ext>
            </a:extLst>
          </p:cNvPr>
          <p:cNvCxnSpPr>
            <a:cxnSpLocks/>
          </p:cNvCxnSpPr>
          <p:nvPr/>
        </p:nvCxnSpPr>
        <p:spPr>
          <a:xfrm>
            <a:off x="571500" y="1214110"/>
            <a:ext cx="71411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2FEAFB-7FF2-4EE9-B6C1-70548C55DA5E}"/>
              </a:ext>
            </a:extLst>
          </p:cNvPr>
          <p:cNvCxnSpPr>
            <a:cxnSpLocks/>
          </p:cNvCxnSpPr>
          <p:nvPr/>
        </p:nvCxnSpPr>
        <p:spPr>
          <a:xfrm>
            <a:off x="5112303" y="1428750"/>
            <a:ext cx="0" cy="43529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155DBF-9B88-4FD1-826B-0CB2CA769D78}"/>
              </a:ext>
            </a:extLst>
          </p:cNvPr>
          <p:cNvSpPr txBox="1"/>
          <p:nvPr/>
        </p:nvSpPr>
        <p:spPr>
          <a:xfrm>
            <a:off x="9854399" y="924186"/>
            <a:ext cx="251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Key Metrics </a:t>
            </a:r>
          </a:p>
        </p:txBody>
      </p:sp>
    </p:spTree>
    <p:extLst>
      <p:ext uri="{BB962C8B-B14F-4D97-AF65-F5344CB8AC3E}">
        <p14:creationId xmlns:p14="http://schemas.microsoft.com/office/powerpoint/2010/main" val="112661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9C50-4B61-4E13-9D1E-3EF3EA3D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347341"/>
            <a:ext cx="11150600" cy="54839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Customer Experience KPIs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28CD9-4B3E-4E06-9082-D350C5C4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415" y="6483640"/>
            <a:ext cx="294460" cy="146398"/>
          </a:xfrm>
          <a:solidFill>
            <a:srgbClr val="C00000"/>
          </a:solidFill>
        </p:spPr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039B4-EFB4-4941-858E-EC99FD2B835E}"/>
              </a:ext>
            </a:extLst>
          </p:cNvPr>
          <p:cNvSpPr txBox="1"/>
          <p:nvPr/>
        </p:nvSpPr>
        <p:spPr>
          <a:xfrm>
            <a:off x="520700" y="951002"/>
            <a:ext cx="8220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rgbClr val="C00000"/>
                </a:solidFill>
                <a:latin typeface="Corbel" panose="020B0503020204020204" pitchFamily="34" charset="0"/>
              </a:rPr>
              <a:t>Important Measures: Online Reviews and Retention Rate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E6C464-02DF-4122-BA9F-85BBFB88248B}"/>
              </a:ext>
            </a:extLst>
          </p:cNvPr>
          <p:cNvSpPr txBox="1">
            <a:spLocks/>
          </p:cNvSpPr>
          <p:nvPr/>
        </p:nvSpPr>
        <p:spPr>
          <a:xfrm>
            <a:off x="9101924" y="1353605"/>
            <a:ext cx="2852275" cy="43066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Customer retention rate is the percentage of customers you keep, relative to the number you had at the start of a set period of time</a:t>
            </a:r>
          </a:p>
          <a:p>
            <a:r>
              <a:rPr lang="en-US" sz="1400" dirty="0"/>
              <a:t>Customer retention rate: the number of customers at the end of a period – the number of new customers acquired during that period / the number of customers at the start of that period * 100</a:t>
            </a:r>
          </a:p>
          <a:p>
            <a:r>
              <a:rPr lang="en-US" sz="1400" dirty="0"/>
              <a:t>Customer opinions and rating is highly valuable, getting rating in terms of food, delivery and ambience can help you with enhancements of services and offerings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1E4B9C-4F4B-41A2-BD40-B3F73B39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367" y="0"/>
            <a:ext cx="1236193" cy="123841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BBD0C8-A2E3-42CB-8F91-617D12434DB6}"/>
              </a:ext>
            </a:extLst>
          </p:cNvPr>
          <p:cNvCxnSpPr>
            <a:cxnSpLocks/>
          </p:cNvCxnSpPr>
          <p:nvPr/>
        </p:nvCxnSpPr>
        <p:spPr>
          <a:xfrm>
            <a:off x="8741328" y="1428750"/>
            <a:ext cx="0" cy="44196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612EECA-E22F-41D9-8D32-39A7FABCD4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30011"/>
              </p:ext>
            </p:extLst>
          </p:nvPr>
        </p:nvGraphicFramePr>
        <p:xfrm>
          <a:off x="2167898" y="1524409"/>
          <a:ext cx="3660774" cy="2108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3FF477B-A15C-4FFC-894E-D5FCBC8D7DE9}"/>
              </a:ext>
            </a:extLst>
          </p:cNvPr>
          <p:cNvCxnSpPr>
            <a:cxnSpLocks/>
          </p:cNvCxnSpPr>
          <p:nvPr/>
        </p:nvCxnSpPr>
        <p:spPr>
          <a:xfrm>
            <a:off x="1062182" y="3737415"/>
            <a:ext cx="58281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F32FD8-A70E-479F-A2C9-74C295A7DD7E}"/>
              </a:ext>
            </a:extLst>
          </p:cNvPr>
          <p:cNvCxnSpPr>
            <a:cxnSpLocks/>
          </p:cNvCxnSpPr>
          <p:nvPr/>
        </p:nvCxnSpPr>
        <p:spPr>
          <a:xfrm>
            <a:off x="571500" y="1214110"/>
            <a:ext cx="714112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155DBF-9B88-4FD1-826B-0CB2CA769D78}"/>
              </a:ext>
            </a:extLst>
          </p:cNvPr>
          <p:cNvSpPr txBox="1"/>
          <p:nvPr/>
        </p:nvSpPr>
        <p:spPr>
          <a:xfrm>
            <a:off x="9854399" y="924186"/>
            <a:ext cx="251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Key Metrics 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AB8A500-25BD-463C-BE17-91ADF7C9F9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5464308"/>
              </p:ext>
            </p:extLst>
          </p:nvPr>
        </p:nvGraphicFramePr>
        <p:xfrm>
          <a:off x="2177757" y="3973071"/>
          <a:ext cx="4121439" cy="2353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0743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1548</TotalTime>
  <Words>463</Words>
  <Application>Microsoft Office PowerPoint</Application>
  <PresentationFormat>Widescreen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Office Theme</vt:lpstr>
      <vt:lpstr>Pizzeria KPIS</vt:lpstr>
      <vt:lpstr>Sales and profitability KPIs</vt:lpstr>
      <vt:lpstr>Marketing KPIs</vt:lpstr>
      <vt:lpstr>Customer Experience KPIs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optimal number of images</dc:title>
  <dc:creator>Diljeet Singh</dc:creator>
  <cp:lastModifiedBy>Diljeet Singh</cp:lastModifiedBy>
  <cp:revision>103</cp:revision>
  <dcterms:created xsi:type="dcterms:W3CDTF">2021-06-06T09:35:53Z</dcterms:created>
  <dcterms:modified xsi:type="dcterms:W3CDTF">2021-08-09T11:21:33Z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