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7" r:id="rId5"/>
    <p:sldId id="277" r:id="rId6"/>
    <p:sldId id="278" r:id="rId7"/>
    <p:sldId id="279" r:id="rId8"/>
    <p:sldId id="28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93"/>
    <a:srgbClr val="FF5A5F"/>
    <a:srgbClr val="FF4347"/>
    <a:srgbClr val="FFAFB1"/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7949" autoAdjust="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Redundant Listings Ratio (2018-2019)</a:t>
            </a:r>
          </a:p>
        </c:rich>
      </c:tx>
      <c:layout>
        <c:manualLayout>
          <c:xMode val="edge"/>
          <c:yMode val="edge"/>
          <c:x val="0.25591810603329274"/>
          <c:y val="1.9026621039397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876275864359"/>
          <c:y val="7.5711719225002277E-2"/>
          <c:w val="0.87964259350393703"/>
          <c:h val="0.76748654235442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Redundant_Listings_Ratio</c:v>
                </c:pt>
              </c:strCache>
            </c:strRef>
          </c:tx>
          <c:spPr>
            <a:solidFill>
              <a:srgbClr val="FF434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11 to 15</c:v>
                </c:pt>
                <c:pt idx="1">
                  <c:v>16+</c:v>
                </c:pt>
                <c:pt idx="2">
                  <c:v>6 to 10</c:v>
                </c:pt>
                <c:pt idx="3">
                  <c:v>3 to 5</c:v>
                </c:pt>
                <c:pt idx="4">
                  <c:v>0 to 2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5.37</c:v>
                </c:pt>
                <c:pt idx="1">
                  <c:v>6.75</c:v>
                </c:pt>
                <c:pt idx="2">
                  <c:v>7.37</c:v>
                </c:pt>
                <c:pt idx="3">
                  <c:v>36.869999999999997</c:v>
                </c:pt>
                <c:pt idx="4">
                  <c:v>76.05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B9-4962-B2E9-CF621E74E8E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42390768"/>
        <c:axId val="642393720"/>
      </c:barChart>
      <c:catAx>
        <c:axId val="642390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Images Bucket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393720"/>
        <c:crosses val="autoZero"/>
        <c:auto val="1"/>
        <c:lblAlgn val="ctr"/>
        <c:lblOffset val="100"/>
        <c:noMultiLvlLbl val="0"/>
      </c:catAx>
      <c:valAx>
        <c:axId val="642393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390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4390834153543309"/>
          <c:y val="0.10014843133929434"/>
          <c:w val="0.31218331692913387"/>
          <c:h val="0.4682749465874171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Images Buckets</c:v>
                </c:pt>
              </c:strCache>
            </c:strRef>
          </c:tx>
          <c:spPr>
            <a:ln>
              <a:solidFill>
                <a:srgbClr val="FF9393"/>
              </a:solidFill>
            </a:ln>
          </c:spPr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rgbClr val="FF939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DA2-4BBE-B0C3-3DFA50CFA306}"/>
              </c:ext>
            </c:extLst>
          </c:dPt>
          <c:dPt>
            <c:idx val="1"/>
            <c:bubble3D val="0"/>
            <c:spPr>
              <a:solidFill>
                <a:srgbClr val="FF5A5F"/>
              </a:solidFill>
              <a:ln w="19050">
                <a:solidFill>
                  <a:srgbClr val="FF939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DA2-4BBE-B0C3-3DFA50CFA306}"/>
              </c:ext>
            </c:extLst>
          </c:dPt>
          <c:dPt>
            <c:idx val="2"/>
            <c:bubble3D val="0"/>
            <c:spPr>
              <a:solidFill>
                <a:srgbClr val="FFAFB1"/>
              </a:solidFill>
              <a:ln w="19050">
                <a:solidFill>
                  <a:srgbClr val="FF939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6DA2-4BBE-B0C3-3DFA50CFA306}"/>
              </c:ext>
            </c:extLst>
          </c:dPt>
          <c:dLbls>
            <c:dLbl>
              <c:idx val="0"/>
              <c:layout>
                <c:manualLayout>
                  <c:x val="-0.10870558562992126"/>
                  <c:y val="1.168663806061527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16+</a:t>
                    </a:r>
                  </a:p>
                  <a:p>
                    <a:fld id="{57D2705B-26BD-4166-80DB-57FAE503FCA3}" type="PERCENTAGE">
                      <a:rPr lang="en-US" smtClean="0"/>
                      <a:pPr/>
                      <a:t>[PERCENTAGE]</a:t>
                    </a:fld>
                    <a:endParaRPr lang="en-IN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DA2-4BBE-B0C3-3DFA50CFA30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11-15</a:t>
                    </a:r>
                  </a:p>
                  <a:p>
                    <a:fld id="{9AB71348-4F7A-485A-9A90-CF49CEBDAA82}" type="PERCENTAGE">
                      <a:rPr lang="en-US" smtClean="0"/>
                      <a:pPr/>
                      <a:t>[PERCENTAGE]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DA2-4BBE-B0C3-3DFA50CFA30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/>
                      <a:t>6-10</a:t>
                    </a:r>
                  </a:p>
                  <a:p>
                    <a:fld id="{A035B35D-DFB2-4E54-B297-00D5FE52D212}" type="PERCENTAGE">
                      <a:rPr lang="en-US" smtClean="0"/>
                      <a:pPr/>
                      <a:t>[PERCENTAGE]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6DA2-4BBE-B0C3-3DFA50CFA3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Wellington,Vancouver,Tunis,Toronto,Tokyo,Sydney,Shanghai,San Jose,San Francisco,San Diego,Roma,Rio,Osaka,New York,New Jersey,Miami,Los Angeles,London,Cape Town,Cambridge,Brussels,Boston,Auckland,Amsterdam</c:v>
                </c:pt>
                <c:pt idx="1">
                  <c:v>Seattle,Sao Paulo,Paris,New Delhi,Mumbai,Milano,Mexico City,Kyoto,Chicago,Chennai,Berkeley,Bengaluru,Barcelona</c:v>
                </c:pt>
                <c:pt idx="2">
                  <c:v>Seoul,Madrid,Berlin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16</c:v>
                </c:pt>
                <c:pt idx="1">
                  <c:v>11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A2-4BBE-B0C3-3DFA50CFA30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6/6/2021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rgbClr val="FF5A5F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rgbClr val="FF5A5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F453AFD-E6E2-40A6-8DC4-F01D20B678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514" y="131763"/>
            <a:ext cx="1807634" cy="135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4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7129"/>
            <a:ext cx="1258618" cy="110506"/>
          </a:xfrm>
          <a:prstGeom prst="rect">
            <a:avLst/>
          </a:prstGeom>
          <a:solidFill>
            <a:srgbClr val="FF5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rgbClr val="FF5A5F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rgbClr val="FF5A5F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solidFill>
            <a:srgbClr val="FF434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rgbClr val="FF4347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>
                <a:solidFill>
                  <a:srgbClr val="FF5A5F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FF4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8" y="6409395"/>
            <a:ext cx="280051" cy="280051"/>
          </a:xfrm>
          <a:prstGeom prst="ellipse">
            <a:avLst/>
          </a:prstGeom>
          <a:solidFill>
            <a:srgbClr val="FF4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4464" y="6455738"/>
            <a:ext cx="294460" cy="187367"/>
          </a:xfrm>
          <a:solidFill>
            <a:srgbClr val="FF5A5F"/>
          </a:solidFill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6/6/2021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0" y="2189163"/>
            <a:ext cx="5464528" cy="2090808"/>
          </a:xfrm>
        </p:spPr>
        <p:txBody>
          <a:bodyPr/>
          <a:lstStyle/>
          <a:p>
            <a:r>
              <a:rPr lang="en-US" sz="4400" dirty="0">
                <a:solidFill>
                  <a:srgbClr val="FF5A5F"/>
                </a:solidFill>
              </a:rPr>
              <a:t>Optimal number of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5A5F"/>
                </a:solidFill>
              </a:rPr>
              <a:t>Ensuring Higher Booking Success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FDA6F-8C6F-4E35-9BAA-AD5685F68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021" y="288855"/>
            <a:ext cx="2325511" cy="1744133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CD22510-AAE0-4CF5-B052-61098B682F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1" name="Picture Placeholder 9" descr="city scape">
            <a:extLst>
              <a:ext uri="{FF2B5EF4-FFF2-40B4-BE49-F238E27FC236}">
                <a16:creationId xmlns:a16="http://schemas.microsoft.com/office/drawing/2014/main" id="{55338AC8-3516-4A08-982D-1941BAE0BF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8611" y="728544"/>
            <a:ext cx="5305661" cy="5305661"/>
          </a:xfrm>
          <a:prstGeom prst="ellipse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9C50-4B61-4E13-9D1E-3EF3EA3D6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404101"/>
            <a:ext cx="11150600" cy="548399"/>
          </a:xfrm>
        </p:spPr>
        <p:txBody>
          <a:bodyPr/>
          <a:lstStyle/>
          <a:p>
            <a:r>
              <a:rPr lang="en-US" dirty="0"/>
              <a:t>Findings &amp; Suggestion - 1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C28CD9-4B3E-4E06-9082-D350C5C4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</a:t>
            </a:fld>
            <a:endParaRPr lang="en-US" noProof="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A82AD1C-41A2-4527-A71E-3940583678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8268158"/>
              </p:ext>
            </p:extLst>
          </p:nvPr>
        </p:nvGraphicFramePr>
        <p:xfrm>
          <a:off x="520700" y="2005676"/>
          <a:ext cx="6337300" cy="3657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5039B4-EFB4-4941-858E-EC99FD2B835E}"/>
              </a:ext>
            </a:extLst>
          </p:cNvPr>
          <p:cNvSpPr txBox="1"/>
          <p:nvPr/>
        </p:nvSpPr>
        <p:spPr>
          <a:xfrm>
            <a:off x="520700" y="952500"/>
            <a:ext cx="618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5A5F"/>
                </a:solidFill>
                <a:latin typeface="Corbel" panose="020B0503020204020204" pitchFamily="34" charset="0"/>
              </a:rPr>
              <a:t>6 minimum mandatory images for ensured bookings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E6C464-02DF-4122-BA9F-85BBFB88248B}"/>
              </a:ext>
            </a:extLst>
          </p:cNvPr>
          <p:cNvSpPr txBox="1">
            <a:spLocks/>
          </p:cNvSpPr>
          <p:nvPr/>
        </p:nvSpPr>
        <p:spPr>
          <a:xfrm>
            <a:off x="7529733" y="2531814"/>
            <a:ext cx="4129191" cy="31314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Redundant Listing Ratio significantly dropped by     ~ 70 % and ~32%, when images uploaded in range of  11 to 15 were compared to 0 to 2 or 3 to 5 respectively</a:t>
            </a:r>
          </a:p>
          <a:p>
            <a:r>
              <a:rPr lang="en-US" sz="1400" dirty="0"/>
              <a:t>Redundant listing ratio difference in images bucket 11-15, 16+ and 6-10 is not significant</a:t>
            </a:r>
          </a:p>
          <a:p>
            <a:r>
              <a:rPr lang="en-US" sz="1400" dirty="0"/>
              <a:t>Found image bucket 6-10 and 11-15 most idealized for lowest redundant listings per day, based on 1 year of redundant listings data</a:t>
            </a:r>
          </a:p>
          <a:p>
            <a:r>
              <a:rPr lang="en-US" sz="1400" dirty="0"/>
              <a:t>Recommendation: From host’s perspective and major property type (flat/apartment) availability, its recommended to keep 6 images as minimum mandatory for listings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F29596-4BAD-42B1-A8F3-2E721683E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871" y="59288"/>
            <a:ext cx="2325511" cy="174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6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9C50-4B61-4E13-9D1E-3EF3EA3D6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404101"/>
            <a:ext cx="11150600" cy="548399"/>
          </a:xfrm>
        </p:spPr>
        <p:txBody>
          <a:bodyPr/>
          <a:lstStyle/>
          <a:p>
            <a:r>
              <a:rPr lang="en-US" dirty="0"/>
              <a:t>Findings &amp; Suggestion - 2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C28CD9-4B3E-4E06-9082-D350C5C4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5039B4-EFB4-4941-858E-EC99FD2B835E}"/>
              </a:ext>
            </a:extLst>
          </p:cNvPr>
          <p:cNvSpPr txBox="1"/>
          <p:nvPr/>
        </p:nvSpPr>
        <p:spPr>
          <a:xfrm>
            <a:off x="520700" y="952500"/>
            <a:ext cx="618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5A5F"/>
                </a:solidFill>
                <a:latin typeface="Corbel" panose="020B0503020204020204" pitchFamily="34" charset="0"/>
              </a:rPr>
              <a:t>suggest optimal Images bucket for new hosts as per location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E6C464-02DF-4122-BA9F-85BBFB88248B}"/>
              </a:ext>
            </a:extLst>
          </p:cNvPr>
          <p:cNvSpPr txBox="1">
            <a:spLocks/>
          </p:cNvSpPr>
          <p:nvPr/>
        </p:nvSpPr>
        <p:spPr>
          <a:xfrm>
            <a:off x="7382503" y="2733477"/>
            <a:ext cx="4129191" cy="31314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Analyzed maximum no of bookings for each images bucket (0-2, 3-5, 6-10, 11-15 &amp; 16+) as per location</a:t>
            </a:r>
          </a:p>
          <a:p>
            <a:r>
              <a:rPr lang="en-US" sz="1400" dirty="0"/>
              <a:t>Best images recommendation for each location falls in either of the 3 buckets: 6-10, 11-15 and 16+</a:t>
            </a:r>
          </a:p>
          <a:p>
            <a:r>
              <a:rPr lang="en-US" sz="1400" dirty="0"/>
              <a:t>As per analysis, customer response to no of images will vary as per location</a:t>
            </a:r>
          </a:p>
          <a:p>
            <a:r>
              <a:rPr lang="en-US" sz="1400" dirty="0"/>
              <a:t>Optimal image buckets are based on the analysis of historical data of listings: Posting Date, No of Bookings and Location</a:t>
            </a:r>
          </a:p>
          <a:p>
            <a:r>
              <a:rPr lang="en-US" sz="1400" dirty="0"/>
              <a:t>Recommendation: Suggest optimal no images bucket to new hosts as per location (refer to pie graph)</a:t>
            </a:r>
          </a:p>
          <a:p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F29596-4BAD-42B1-A8F3-2E721683E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871" y="59288"/>
            <a:ext cx="2325511" cy="1744133"/>
          </a:xfrm>
          <a:prstGeom prst="rect">
            <a:avLst/>
          </a:prstGeom>
        </p:spPr>
      </p:pic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822A98B7-FBEA-4105-BDE7-105C1B047D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4915945"/>
              </p:ext>
            </p:extLst>
          </p:nvPr>
        </p:nvGraphicFramePr>
        <p:xfrm>
          <a:off x="17683" y="1565738"/>
          <a:ext cx="7512050" cy="4637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6970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9C50-4B61-4E13-9D1E-3EF3EA3D6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404101"/>
            <a:ext cx="11150600" cy="548399"/>
          </a:xfrm>
        </p:spPr>
        <p:txBody>
          <a:bodyPr/>
          <a:lstStyle/>
          <a:p>
            <a:r>
              <a:rPr lang="en-US" dirty="0"/>
              <a:t>Predictive Modelling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C28CD9-4B3E-4E06-9082-D350C5C4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5039B4-EFB4-4941-858E-EC99FD2B835E}"/>
              </a:ext>
            </a:extLst>
          </p:cNvPr>
          <p:cNvSpPr txBox="1"/>
          <p:nvPr/>
        </p:nvSpPr>
        <p:spPr>
          <a:xfrm>
            <a:off x="520699" y="952500"/>
            <a:ext cx="771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5A5F"/>
                </a:solidFill>
                <a:latin typeface="Corbel" panose="020B0503020204020204" pitchFamily="34" charset="0"/>
              </a:rPr>
              <a:t>Regression Model based on Success Measure to predict Optimal No of Images for existing host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E6C464-02DF-4122-BA9F-85BBFB88248B}"/>
              </a:ext>
            </a:extLst>
          </p:cNvPr>
          <p:cNvSpPr txBox="1">
            <a:spLocks/>
          </p:cNvSpPr>
          <p:nvPr/>
        </p:nvSpPr>
        <p:spPr>
          <a:xfrm>
            <a:off x="520699" y="1870230"/>
            <a:ext cx="9242426" cy="40352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Shortlist training data for predictive modelling based on “success measure”</a:t>
            </a:r>
          </a:p>
          <a:p>
            <a:r>
              <a:rPr lang="en-US" sz="1400" b="1" dirty="0"/>
              <a:t>Criteria for Success Measure </a:t>
            </a:r>
          </a:p>
          <a:p>
            <a:pPr lvl="1"/>
            <a:r>
              <a:rPr lang="en-US" sz="1400" dirty="0"/>
              <a:t>Minimum Bookings per year &gt; 8 (25 percentile of Bookings per year data)</a:t>
            </a:r>
          </a:p>
          <a:p>
            <a:pPr lvl="1"/>
            <a:r>
              <a:rPr lang="en-US" sz="1400" dirty="0"/>
              <a:t>Listings which fall in ideal images bucket: 6-10, 11-15 or 16+</a:t>
            </a:r>
          </a:p>
          <a:p>
            <a:r>
              <a:rPr lang="en-US" sz="1400" b="1" dirty="0"/>
              <a:t>Model input parameters</a:t>
            </a:r>
          </a:p>
          <a:p>
            <a:pPr lvl="1"/>
            <a:r>
              <a:rPr lang="en-US" sz="1400" dirty="0"/>
              <a:t>Posting Age: No of years since listing was posted</a:t>
            </a:r>
          </a:p>
          <a:p>
            <a:pPr lvl="1"/>
            <a:r>
              <a:rPr lang="en-US" sz="1400" dirty="0"/>
              <a:t>Bookings Per Year: No of avg booking made per year (Bookings/Posting Age)</a:t>
            </a:r>
          </a:p>
          <a:p>
            <a:pPr lvl="1"/>
            <a:r>
              <a:rPr lang="en-US" sz="1400" dirty="0"/>
              <a:t>Location: Physical location of host/listing</a:t>
            </a:r>
          </a:p>
          <a:p>
            <a:pPr lvl="1"/>
            <a:r>
              <a:rPr lang="en-US" sz="1400" dirty="0"/>
              <a:t>Host Type: Super host or Regular host</a:t>
            </a:r>
          </a:p>
          <a:p>
            <a:r>
              <a:rPr lang="en-US" sz="1400" b="1" dirty="0"/>
              <a:t>Model Prediction:</a:t>
            </a:r>
            <a:r>
              <a:rPr lang="en-US" sz="1400" dirty="0"/>
              <a:t> Optimal No of Images</a:t>
            </a:r>
          </a:p>
          <a:p>
            <a:r>
              <a:rPr lang="en-US" sz="1400" dirty="0"/>
              <a:t>XGB Regression model was built based on above parameters and the success measure criteria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</a:t>
            </a:r>
            <a:r>
              <a:rPr lang="en-US" sz="1400" b="1" dirty="0"/>
              <a:t>accuracy of 76%</a:t>
            </a:r>
            <a:r>
              <a:rPr lang="en-US" sz="1400" dirty="0"/>
              <a:t> attained, which means we can predict and suggest optimal no of images for existing host with 76% confidence</a:t>
            </a:r>
          </a:p>
          <a:p>
            <a:r>
              <a:rPr lang="en-US" sz="1400" dirty="0"/>
              <a:t>Model performance can further be improved by adding </a:t>
            </a:r>
            <a:r>
              <a:rPr lang="en-US" sz="1400" i="1" dirty="0"/>
              <a:t>additional features such as Property Type, Price, Host Neighborhood, Accommodates, Bathrooms, Bedrooms, Amenities </a:t>
            </a:r>
            <a:r>
              <a:rPr lang="en-US" sz="1400" dirty="0"/>
              <a:t>etc. This data wasn’t available at the time of model building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F29596-4BAD-42B1-A8F3-2E721683E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871" y="59288"/>
            <a:ext cx="2325511" cy="174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3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9C50-4B61-4E13-9D1E-3EF3EA3D6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404101"/>
            <a:ext cx="11150600" cy="54839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C28CD9-4B3E-4E06-9082-D350C5C4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E6C464-02DF-4122-BA9F-85BBFB88248B}"/>
              </a:ext>
            </a:extLst>
          </p:cNvPr>
          <p:cNvSpPr txBox="1">
            <a:spLocks/>
          </p:cNvSpPr>
          <p:nvPr/>
        </p:nvSpPr>
        <p:spPr>
          <a:xfrm>
            <a:off x="520700" y="1803421"/>
            <a:ext cx="9242426" cy="40352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Optimal image buckets for lowest no of redundant listings: 6 to 10, 11 to 15 and 16+ </a:t>
            </a:r>
          </a:p>
          <a:p>
            <a:r>
              <a:rPr lang="en-US" sz="1400" dirty="0"/>
              <a:t>Recommend 6 as a minimum number of images to be made mandatory for a listing that would ensure bookings</a:t>
            </a:r>
          </a:p>
          <a:p>
            <a:r>
              <a:rPr lang="en-US" sz="1400" dirty="0"/>
              <a:t>Location is key criteria for recommending range of optimal no of images to new host (refer to slide 3)</a:t>
            </a:r>
          </a:p>
          <a:p>
            <a:r>
              <a:rPr lang="en-US" sz="1400" dirty="0"/>
              <a:t>Use of predictive modelling techniques are recommended to suggest optimal no of images to existing host</a:t>
            </a:r>
          </a:p>
          <a:p>
            <a:r>
              <a:rPr lang="en-US" sz="1400" dirty="0"/>
              <a:t>It is highly recommended to analyze further based on </a:t>
            </a:r>
            <a:r>
              <a:rPr lang="en-US" sz="1400" i="1" dirty="0"/>
              <a:t>additional parameters such as Property Type, Price, Host Neighborhood, Accommodates, Bathrooms, Bedrooms, Amenities </a:t>
            </a:r>
            <a:r>
              <a:rPr lang="en-US" sz="1400" dirty="0"/>
              <a:t>etc. for more accurate results.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F29596-4BAD-42B1-A8F3-2E721683E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871" y="59288"/>
            <a:ext cx="2325511" cy="174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94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264</TotalTime>
  <Words>560</Words>
  <Application>Microsoft Office PowerPoint</Application>
  <PresentationFormat>Widescreen</PresentationFormat>
  <Paragraphs>49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Office Theme</vt:lpstr>
      <vt:lpstr>Optimal number of images</vt:lpstr>
      <vt:lpstr>Findings &amp; Suggestion - 1</vt:lpstr>
      <vt:lpstr>Findings &amp; Suggestion - 2</vt:lpstr>
      <vt:lpstr>Predictive Modelling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optimal number of images</dc:title>
  <dc:creator>Diljeet Singh</dc:creator>
  <cp:lastModifiedBy>Diljeet Singh</cp:lastModifiedBy>
  <cp:revision>63</cp:revision>
  <dcterms:created xsi:type="dcterms:W3CDTF">2021-06-06T09:35:53Z</dcterms:created>
  <dcterms:modified xsi:type="dcterms:W3CDTF">2021-06-06T14:00:21Z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