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2" name="Shape 52"/>
          <p:cNvSpPr/>
          <p:nvPr>
            <p:ph type="sldImg"/>
          </p:nvPr>
        </p:nvSpPr>
        <p:spPr>
          <a:xfrm>
            <a:off x="1143000" y="685800"/>
            <a:ext cx="4572000" cy="3429000"/>
          </a:xfrm>
          <a:prstGeom prst="rect">
            <a:avLst/>
          </a:prstGeom>
        </p:spPr>
        <p:txBody>
          <a:bodyPr/>
          <a:lstStyle/>
          <a:p>
            <a:pPr/>
          </a:p>
        </p:txBody>
      </p:sp>
      <p:sp>
        <p:nvSpPr>
          <p:cNvPr id="53" name="Shape 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Calibri"/>
      </a:defRPr>
    </a:lvl1pPr>
    <a:lvl2pPr indent="228600" defTabSz="457200" latinLnBrk="0">
      <a:spcBef>
        <a:spcPts val="400"/>
      </a:spcBef>
      <a:defRPr sz="1200">
        <a:latin typeface="+mn-lt"/>
        <a:ea typeface="+mn-ea"/>
        <a:cs typeface="+mn-cs"/>
        <a:sym typeface="Calibri"/>
      </a:defRPr>
    </a:lvl2pPr>
    <a:lvl3pPr indent="457200" defTabSz="457200" latinLnBrk="0">
      <a:spcBef>
        <a:spcPts val="400"/>
      </a:spcBef>
      <a:defRPr sz="1200">
        <a:latin typeface="+mn-lt"/>
        <a:ea typeface="+mn-ea"/>
        <a:cs typeface="+mn-cs"/>
        <a:sym typeface="Calibri"/>
      </a:defRPr>
    </a:lvl3pPr>
    <a:lvl4pPr indent="685800" defTabSz="457200" latinLnBrk="0">
      <a:spcBef>
        <a:spcPts val="400"/>
      </a:spcBef>
      <a:defRPr sz="1200">
        <a:latin typeface="+mn-lt"/>
        <a:ea typeface="+mn-ea"/>
        <a:cs typeface="+mn-cs"/>
        <a:sym typeface="Calibri"/>
      </a:defRPr>
    </a:lvl4pPr>
    <a:lvl5pPr indent="914400" defTabSz="457200" latinLnBrk="0">
      <a:spcBef>
        <a:spcPts val="400"/>
      </a:spcBef>
      <a:defRPr sz="1200">
        <a:latin typeface="+mn-lt"/>
        <a:ea typeface="+mn-ea"/>
        <a:cs typeface="+mn-cs"/>
        <a:sym typeface="Calibri"/>
      </a:defRPr>
    </a:lvl5pPr>
    <a:lvl6pPr indent="1143000" defTabSz="457200" latinLnBrk="0">
      <a:spcBef>
        <a:spcPts val="400"/>
      </a:spcBef>
      <a:defRPr sz="1200">
        <a:latin typeface="+mn-lt"/>
        <a:ea typeface="+mn-ea"/>
        <a:cs typeface="+mn-cs"/>
        <a:sym typeface="Calibri"/>
      </a:defRPr>
    </a:lvl6pPr>
    <a:lvl7pPr indent="1371600" defTabSz="457200" latinLnBrk="0">
      <a:spcBef>
        <a:spcPts val="400"/>
      </a:spcBef>
      <a:defRPr sz="1200">
        <a:latin typeface="+mn-lt"/>
        <a:ea typeface="+mn-ea"/>
        <a:cs typeface="+mn-cs"/>
        <a:sym typeface="Calibri"/>
      </a:defRPr>
    </a:lvl7pPr>
    <a:lvl8pPr indent="1600200" defTabSz="457200" latinLnBrk="0">
      <a:spcBef>
        <a:spcPts val="400"/>
      </a:spcBef>
      <a:defRPr sz="1200">
        <a:latin typeface="+mn-lt"/>
        <a:ea typeface="+mn-ea"/>
        <a:cs typeface="+mn-cs"/>
        <a:sym typeface="Calibri"/>
      </a:defRPr>
    </a:lvl8pPr>
    <a:lvl9pPr indent="1828800" defTabSz="457200" latinLnBrk="0">
      <a:spcBef>
        <a:spcPts val="400"/>
      </a:spcBef>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9" name="Rectangle 11"/>
          <p:cNvSpPr/>
          <p:nvPr/>
        </p:nvSpPr>
        <p:spPr>
          <a:xfrm>
            <a:off x="0" y="0"/>
            <a:ext cx="9144000" cy="838200"/>
          </a:xfrm>
          <a:prstGeom prst="rect">
            <a:avLst/>
          </a:prstGeom>
          <a:solidFill>
            <a:srgbClr val="FF3300"/>
          </a:solidFill>
          <a:ln w="12700">
            <a:miter lim="400000"/>
          </a:ln>
        </p:spPr>
        <p:txBody>
          <a:bodyPr lIns="45718" tIns="45718" rIns="45718" bIns="45718" anchor="ctr"/>
          <a:lstStyle/>
          <a:p>
            <a:pPr>
              <a:defRPr>
                <a:latin typeface="+mn-lt"/>
                <a:ea typeface="+mn-ea"/>
                <a:cs typeface="+mn-cs"/>
                <a:sym typeface="Calibri"/>
              </a:defRPr>
            </a:pPr>
          </a:p>
        </p:txBody>
      </p:sp>
      <p:sp>
        <p:nvSpPr>
          <p:cNvPr id="30" name="Rectangle 11"/>
          <p:cNvSpPr/>
          <p:nvPr/>
        </p:nvSpPr>
        <p:spPr>
          <a:xfrm flipV="1">
            <a:off x="0" y="6705599"/>
            <a:ext cx="9144000" cy="198119"/>
          </a:xfrm>
          <a:prstGeom prst="rect">
            <a:avLst/>
          </a:prstGeom>
          <a:solidFill>
            <a:srgbClr val="FF0000"/>
          </a:solidFill>
          <a:ln w="12700">
            <a:miter lim="400000"/>
          </a:ln>
        </p:spPr>
        <p:txBody>
          <a:bodyPr lIns="45718" tIns="45718" rIns="45718" bIns="45718" anchor="ctr"/>
          <a:lstStyle/>
          <a:p>
            <a:pPr>
              <a:defRPr>
                <a:latin typeface="+mn-lt"/>
                <a:ea typeface="+mn-ea"/>
                <a:cs typeface="+mn-cs"/>
                <a:sym typeface="Calibri"/>
              </a:defRPr>
            </a:pPr>
          </a:p>
        </p:txBody>
      </p:sp>
      <p:pic>
        <p:nvPicPr>
          <p:cNvPr id="31"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32"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36" name="Group 7"/>
          <p:cNvGrpSpPr/>
          <p:nvPr/>
        </p:nvGrpSpPr>
        <p:grpSpPr>
          <a:xfrm>
            <a:off x="6146800" y="-3"/>
            <a:ext cx="2997200" cy="876305"/>
            <a:chOff x="0" y="0"/>
            <a:chExt cx="2997200" cy="876304"/>
          </a:xfrm>
        </p:grpSpPr>
        <p:sp>
          <p:nvSpPr>
            <p:cNvPr id="33" name="Rectangle 11"/>
            <p:cNvSpPr/>
            <p:nvPr/>
          </p:nvSpPr>
          <p:spPr>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pic>
          <p:nvPicPr>
            <p:cNvPr id="34" name="Picture 9" descr="Picture 9"/>
            <p:cNvPicPr>
              <a:picLocks noChangeAspect="1"/>
            </p:cNvPicPr>
            <p:nvPr/>
          </p:nvPicPr>
          <p:blipFill>
            <a:blip r:embed="rId2">
              <a:extLst/>
            </a:blip>
            <a:srcRect l="0" t="0" r="0" b="10713"/>
            <a:stretch>
              <a:fillRect/>
            </a:stretch>
          </p:blipFill>
          <p:spPr>
            <a:xfrm>
              <a:off x="406399" y="228600"/>
              <a:ext cx="2057401" cy="635003"/>
            </a:xfrm>
            <a:prstGeom prst="rect">
              <a:avLst/>
            </a:prstGeom>
            <a:ln w="12700" cap="flat">
              <a:noFill/>
              <a:miter lim="400000"/>
            </a:ln>
            <a:effectLst/>
          </p:spPr>
        </p:pic>
        <p:sp>
          <p:nvSpPr>
            <p:cNvPr id="35" name="Rectangle 18"/>
            <p:cNvSpPr/>
            <p:nvPr/>
          </p:nvSpPr>
          <p:spPr>
            <a:xfrm>
              <a:off x="380999" y="190500"/>
              <a:ext cx="2076451" cy="68580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grpSp>
      <p:pic>
        <p:nvPicPr>
          <p:cNvPr id="37"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pic>
        <p:nvPicPr>
          <p:cNvPr id="38"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42" name="Group 7"/>
          <p:cNvGrpSpPr/>
          <p:nvPr/>
        </p:nvGrpSpPr>
        <p:grpSpPr>
          <a:xfrm>
            <a:off x="6146800" y="-3"/>
            <a:ext cx="2997200" cy="876305"/>
            <a:chOff x="0" y="0"/>
            <a:chExt cx="2997200" cy="876304"/>
          </a:xfrm>
        </p:grpSpPr>
        <p:sp>
          <p:nvSpPr>
            <p:cNvPr id="39" name="Rectangle 11"/>
            <p:cNvSpPr/>
            <p:nvPr/>
          </p:nvSpPr>
          <p:spPr>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pic>
          <p:nvPicPr>
            <p:cNvPr id="40" name="Picture 9" descr="Picture 9"/>
            <p:cNvPicPr>
              <a:picLocks noChangeAspect="1"/>
            </p:cNvPicPr>
            <p:nvPr/>
          </p:nvPicPr>
          <p:blipFill>
            <a:blip r:embed="rId2">
              <a:extLst/>
            </a:blip>
            <a:srcRect l="0" t="0" r="0" b="10713"/>
            <a:stretch>
              <a:fillRect/>
            </a:stretch>
          </p:blipFill>
          <p:spPr>
            <a:xfrm>
              <a:off x="406399" y="228600"/>
              <a:ext cx="2057401" cy="635003"/>
            </a:xfrm>
            <a:prstGeom prst="rect">
              <a:avLst/>
            </a:prstGeom>
            <a:ln w="12700" cap="flat">
              <a:noFill/>
              <a:miter lim="400000"/>
            </a:ln>
            <a:effectLst/>
          </p:spPr>
        </p:pic>
        <p:sp>
          <p:nvSpPr>
            <p:cNvPr id="41" name="Rectangle 7"/>
            <p:cNvSpPr/>
            <p:nvPr/>
          </p:nvSpPr>
          <p:spPr>
            <a:xfrm>
              <a:off x="380999" y="190500"/>
              <a:ext cx="2076451" cy="68580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grpSp>
      <p:pic>
        <p:nvPicPr>
          <p:cNvPr id="43"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44" name="Title Text"/>
          <p:cNvSpPr txBox="1"/>
          <p:nvPr>
            <p:ph type="title"/>
          </p:nvPr>
        </p:nvSpPr>
        <p:spPr>
          <a:xfrm>
            <a:off x="0" y="0"/>
            <a:ext cx="6477000" cy="838200"/>
          </a:xfrm>
          <a:prstGeom prst="rect">
            <a:avLst/>
          </a:prstGeom>
        </p:spPr>
        <p:txBody>
          <a:bodyPr/>
          <a:lstStyle/>
          <a:p>
            <a:pPr/>
            <a:r>
              <a:t>Title Text</a:t>
            </a:r>
          </a:p>
        </p:txBody>
      </p:sp>
      <p:sp>
        <p:nvSpPr>
          <p:cNvPr id="45" name="Body Level One…"/>
          <p:cNvSpPr txBox="1"/>
          <p:nvPr>
            <p:ph type="body" idx="1"/>
          </p:nvPr>
        </p:nvSpPr>
        <p:spPr>
          <a:xfrm>
            <a:off x="457200" y="1371600"/>
            <a:ext cx="8229600" cy="4525963"/>
          </a:xfrm>
          <a:prstGeom prst="rect">
            <a:avLst/>
          </a:prstGeom>
        </p:spPr>
        <p:txBody>
          <a:bodyPr/>
          <a:lstStyle>
            <a:lvl1pPr marL="214311" indent="-214311" defTabSz="457200">
              <a:spcBef>
                <a:spcPts val="0"/>
              </a:spcBef>
              <a:buSzPct val="100000"/>
              <a:buFont typeface="Arial"/>
              <a:buChar char="•"/>
              <a:defRPr sz="2000">
                <a:solidFill>
                  <a:srgbClr val="0D0D0D"/>
                </a:solidFill>
                <a:uFill>
                  <a:solidFill>
                    <a:srgbClr val="0000FF"/>
                  </a:solidFill>
                </a:uFill>
                <a:latin typeface="+mj-lt"/>
                <a:ea typeface="+mj-ea"/>
                <a:cs typeface="+mj-cs"/>
                <a:sym typeface="Helvetica"/>
              </a:defRPr>
            </a:lvl1pPr>
            <a:lvl2pPr marL="661306" indent="-204106" defTabSz="457200">
              <a:spcBef>
                <a:spcPts val="0"/>
              </a:spcBef>
              <a:buSzPct val="100000"/>
              <a:buFont typeface="Arial"/>
              <a:buChar char="–"/>
              <a:defRPr sz="2000">
                <a:solidFill>
                  <a:srgbClr val="0D0D0D"/>
                </a:solidFill>
                <a:uFill>
                  <a:solidFill>
                    <a:srgbClr val="0000FF"/>
                  </a:solidFill>
                </a:uFill>
                <a:latin typeface="+mj-lt"/>
                <a:ea typeface="+mj-ea"/>
                <a:cs typeface="+mj-cs"/>
                <a:sym typeface="Helvetica"/>
              </a:defRPr>
            </a:lvl2pPr>
            <a:lvl3pPr marL="1104900" indent="-190500" defTabSz="457200">
              <a:spcBef>
                <a:spcPts val="0"/>
              </a:spcBef>
              <a:buSzPct val="100000"/>
              <a:buFont typeface="Arial"/>
              <a:buChar char="•"/>
              <a:defRPr sz="2000">
                <a:solidFill>
                  <a:srgbClr val="0D0D0D"/>
                </a:solidFill>
                <a:uFill>
                  <a:solidFill>
                    <a:srgbClr val="0000FF"/>
                  </a:solidFill>
                </a:uFill>
                <a:latin typeface="+mj-lt"/>
                <a:ea typeface="+mj-ea"/>
                <a:cs typeface="+mj-cs"/>
                <a:sym typeface="Helvetica"/>
              </a:defRPr>
            </a:lvl3pPr>
            <a:lvl4pPr marL="1600200" indent="-228600" defTabSz="457200">
              <a:spcBef>
                <a:spcPts val="0"/>
              </a:spcBef>
              <a:buSzPct val="100000"/>
              <a:buFont typeface="Arial"/>
              <a:buChar char="–"/>
              <a:defRPr sz="2000">
                <a:solidFill>
                  <a:srgbClr val="0D0D0D"/>
                </a:solidFill>
                <a:uFill>
                  <a:solidFill>
                    <a:srgbClr val="0000FF"/>
                  </a:solidFill>
                </a:uFill>
                <a:latin typeface="+mj-lt"/>
                <a:ea typeface="+mj-ea"/>
                <a:cs typeface="+mj-cs"/>
                <a:sym typeface="Helvetica"/>
              </a:defRPr>
            </a:lvl4pPr>
            <a:lvl5pPr marL="2057399" indent="-228599" defTabSz="457200">
              <a:spcBef>
                <a:spcPts val="0"/>
              </a:spcBef>
              <a:buSzPct val="100000"/>
              <a:buFont typeface="Arial"/>
              <a:buChar char="»"/>
              <a:defRPr sz="2000">
                <a:solidFill>
                  <a:srgbClr val="0D0D0D"/>
                </a:solidFill>
                <a:uFill>
                  <a:solidFill>
                    <a:srgbClr val="0000FF"/>
                  </a:solidFill>
                </a:uFill>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11"/>
          <p:cNvSpPr/>
          <p:nvPr/>
        </p:nvSpPr>
        <p:spPr>
          <a:xfrm>
            <a:off x="0" y="0"/>
            <a:ext cx="9144000" cy="838200"/>
          </a:xfrm>
          <a:prstGeom prst="rect">
            <a:avLst/>
          </a:prstGeom>
          <a:solidFill>
            <a:srgbClr val="FF3300"/>
          </a:solidFill>
          <a:ln w="12700">
            <a:miter lim="400000"/>
          </a:ln>
        </p:spPr>
        <p:txBody>
          <a:bodyPr lIns="45718" tIns="45718" rIns="45718" bIns="45718" anchor="ctr"/>
          <a:lstStyle/>
          <a:p>
            <a:pPr>
              <a:defRPr>
                <a:latin typeface="+mn-lt"/>
                <a:ea typeface="+mn-ea"/>
                <a:cs typeface="+mn-cs"/>
                <a:sym typeface="Calibri"/>
              </a:defRPr>
            </a:pPr>
          </a:p>
        </p:txBody>
      </p:sp>
      <p:sp>
        <p:nvSpPr>
          <p:cNvPr id="3" name="Rectangle 11"/>
          <p:cNvSpPr/>
          <p:nvPr/>
        </p:nvSpPr>
        <p:spPr>
          <a:xfrm flipV="1">
            <a:off x="0" y="6705599"/>
            <a:ext cx="9144000" cy="198119"/>
          </a:xfrm>
          <a:prstGeom prst="rect">
            <a:avLst/>
          </a:prstGeom>
          <a:solidFill>
            <a:srgbClr val="FF0000"/>
          </a:solidFill>
          <a:ln w="12700">
            <a:miter lim="400000"/>
          </a:ln>
        </p:spPr>
        <p:txBody>
          <a:bodyPr lIns="45718" tIns="45718" rIns="45718" bIns="45718" anchor="ctr"/>
          <a:lstStyle/>
          <a:p>
            <a:pPr>
              <a:defRPr>
                <a:latin typeface="+mn-lt"/>
                <a:ea typeface="+mn-ea"/>
                <a:cs typeface="+mn-cs"/>
                <a:sym typeface="Calibri"/>
              </a:defRPr>
            </a:pPr>
          </a:p>
        </p:txBody>
      </p:sp>
      <p:pic>
        <p:nvPicPr>
          <p:cNvPr id="4"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5"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9" name="Group 7"/>
          <p:cNvGrpSpPr/>
          <p:nvPr/>
        </p:nvGrpSpPr>
        <p:grpSpPr>
          <a:xfrm>
            <a:off x="6146800" y="-3"/>
            <a:ext cx="2997200" cy="876305"/>
            <a:chOff x="0" y="0"/>
            <a:chExt cx="2997200" cy="876304"/>
          </a:xfrm>
        </p:grpSpPr>
        <p:sp>
          <p:nvSpPr>
            <p:cNvPr id="6" name="Rectangle 11"/>
            <p:cNvSpPr/>
            <p:nvPr/>
          </p:nvSpPr>
          <p:spPr>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pic>
          <p:nvPicPr>
            <p:cNvPr id="7" name="Picture 9" descr="Picture 9"/>
            <p:cNvPicPr>
              <a:picLocks noChangeAspect="1"/>
            </p:cNvPicPr>
            <p:nvPr/>
          </p:nvPicPr>
          <p:blipFill>
            <a:blip r:embed="rId2">
              <a:extLst/>
            </a:blip>
            <a:srcRect l="0" t="0" r="0" b="10713"/>
            <a:stretch>
              <a:fillRect/>
            </a:stretch>
          </p:blipFill>
          <p:spPr>
            <a:xfrm>
              <a:off x="406399" y="228600"/>
              <a:ext cx="2057401" cy="635003"/>
            </a:xfrm>
            <a:prstGeom prst="rect">
              <a:avLst/>
            </a:prstGeom>
            <a:ln w="12700" cap="flat">
              <a:noFill/>
              <a:miter lim="400000"/>
            </a:ln>
            <a:effectLst/>
          </p:spPr>
        </p:pic>
        <p:sp>
          <p:nvSpPr>
            <p:cNvPr id="8" name="Rectangle 18"/>
            <p:cNvSpPr/>
            <p:nvPr/>
          </p:nvSpPr>
          <p:spPr>
            <a:xfrm>
              <a:off x="380999" y="190500"/>
              <a:ext cx="2076451" cy="68580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grpSp>
      <p:pic>
        <p:nvPicPr>
          <p:cNvPr id="10"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11" name="Title Text"/>
          <p:cNvSpPr txBox="1"/>
          <p:nvPr>
            <p:ph type="title"/>
          </p:nvPr>
        </p:nvSpPr>
        <p:spPr>
          <a:xfrm>
            <a:off x="0" y="1"/>
            <a:ext cx="5486400" cy="9144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12" name="Body Level One…"/>
          <p:cNvSpPr txBox="1"/>
          <p:nvPr>
            <p:ph type="body" idx="1"/>
          </p:nvPr>
        </p:nvSpPr>
        <p:spPr>
          <a:xfrm>
            <a:off x="533400" y="1371600"/>
            <a:ext cx="8153400" cy="4724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8428181" y="6414762"/>
            <a:ext cx="258620" cy="248301"/>
          </a:xfrm>
          <a:prstGeom prst="rect">
            <a:avLst/>
          </a:prstGeom>
          <a:ln w="12700">
            <a:miter lim="400000"/>
          </a:ln>
        </p:spPr>
        <p:txBody>
          <a:bodyPr wrap="none" lIns="45718" tIns="45718" rIns="45718" bIns="45718" anchor="ctr">
            <a:spAutoFit/>
          </a:bodyPr>
          <a:lstStyle>
            <a:lvl1pPr algn="r">
              <a:defRPr sz="1200">
                <a:solidFill>
                  <a:srgbClr val="898989"/>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1" baseline="0" cap="none" i="0" spc="0" strike="noStrike" sz="3600" u="sng">
          <a:solidFill>
            <a:srgbClr val="000000"/>
          </a:solidFill>
          <a:uFillTx/>
          <a:latin typeface="+mn-lt"/>
          <a:ea typeface="+mn-ea"/>
          <a:cs typeface="+mn-cs"/>
          <a:sym typeface="Calibri"/>
        </a:defRPr>
      </a:lvl9pPr>
    </p:titleStyle>
    <p:bodyStyle>
      <a:lvl1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1pPr>
      <a:lvl2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2pPr>
      <a:lvl3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3pPr>
      <a:lvl4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4pPr>
      <a:lvl5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5pPr>
      <a:lvl6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6pPr>
      <a:lvl7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7pPr>
      <a:lvl8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8pPr>
      <a:lvl9pPr marL="0" marR="0" indent="0" algn="just" defTabSz="914400" rtl="0" latinLnBrk="0">
        <a:lnSpc>
          <a:spcPct val="100000"/>
        </a:lnSpc>
        <a:spcBef>
          <a:spcPts val="70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vagifa/ethereum-frauddetection-dataset" TargetMode="External"/><Relationship Id="rId3" Type="http://schemas.openxmlformats.org/officeDocument/2006/relationships/hyperlink" Target="https://www.mdpi.com/1424-8220/22/19/7162" TargetMode="External"/><Relationship Id="rId4" Type="http://schemas.openxmlformats.org/officeDocument/2006/relationships/hyperlink" Target="https://www.researchgate.net/publication/378145255_Advanced_Fraud_Detection_in_Blockchain_Transactions_An_Ensemble_Learning_and_Explainable_AI_Approach" TargetMode="External"/><Relationship Id="rId5" Type="http://schemas.openxmlformats.org/officeDocument/2006/relationships/hyperlink" Target="https://medium.com/@nusfintech.ml/crypto-fraud-detection-3d99b3298815"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Rectangle 1"/>
          <p:cNvSpPr txBox="1"/>
          <p:nvPr/>
        </p:nvSpPr>
        <p:spPr>
          <a:xfrm>
            <a:off x="1277517" y="1357581"/>
            <a:ext cx="6436566" cy="1082237"/>
          </a:xfrm>
          <a:prstGeom prst="rect">
            <a:avLst/>
          </a:prstGeom>
          <a:ln w="12700">
            <a:miter lim="400000"/>
          </a:ln>
          <a:extLst>
            <a:ext uri="{C572A759-6A51-4108-AA02-DFA0A04FC94B}">
              <ma14:wrappingTextBoxFlag xmlns:ma14="http://schemas.microsoft.com/office/mac/drawingml/2011/main" val="1"/>
            </a:ext>
          </a:extLst>
        </p:spPr>
        <p:txBody>
          <a:bodyPr lIns="33118" tIns="33118" rIns="33118" bIns="33118" anchor="ctr">
            <a:spAutoFit/>
          </a:bodyPr>
          <a:lstStyle>
            <a:lvl1pPr algn="ct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b="1" sz="3300">
                <a:solidFill>
                  <a:schemeClr val="accent2"/>
                </a:solidFill>
              </a:defRPr>
            </a:lvl1pPr>
          </a:lstStyle>
          <a:p>
            <a:pPr/>
            <a:r>
              <a:t>FRAUD DETECTION IN BLOCKCHAIN TRANSACTIONS</a:t>
            </a:r>
          </a:p>
        </p:txBody>
      </p:sp>
      <p:sp>
        <p:nvSpPr>
          <p:cNvPr id="56" name="TextBox 3"/>
          <p:cNvSpPr txBox="1"/>
          <p:nvPr/>
        </p:nvSpPr>
        <p:spPr>
          <a:xfrm>
            <a:off x="515618" y="2959198"/>
            <a:ext cx="7680963" cy="23322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lnSpc>
                <a:spcPct val="150000"/>
              </a:lnSpc>
              <a:defRPr b="1" u="sng">
                <a:latin typeface="Arial"/>
                <a:ea typeface="Arial"/>
                <a:cs typeface="Arial"/>
                <a:sym typeface="Arial"/>
              </a:defRPr>
            </a:pPr>
            <a:r>
              <a:t>PRESENTED</a:t>
            </a:r>
            <a:r>
              <a:rPr b="0" u="none"/>
              <a:t> </a:t>
            </a:r>
            <a:r>
              <a:t>BY:</a:t>
            </a:r>
          </a:p>
          <a:p>
            <a:pPr algn="ctr">
              <a:lnSpc>
                <a:spcPct val="150000"/>
              </a:lnSpc>
              <a:defRPr>
                <a:latin typeface="Arial"/>
                <a:ea typeface="Arial"/>
                <a:cs typeface="Arial"/>
                <a:sym typeface="Arial"/>
              </a:defRPr>
            </a:pPr>
            <a:r>
              <a:t>DILJOT KAUR(2210990285</a:t>
            </a:r>
            <a:r>
              <a:rPr b="1" u="sng"/>
              <a:t>)</a:t>
            </a:r>
            <a:endParaRPr b="1" u="sng"/>
          </a:p>
          <a:p>
            <a:pPr algn="ctr">
              <a:lnSpc>
                <a:spcPct val="150000"/>
              </a:lnSpc>
              <a:defRPr>
                <a:latin typeface="Arial"/>
                <a:ea typeface="Arial"/>
                <a:cs typeface="Arial"/>
                <a:sym typeface="Arial"/>
              </a:defRPr>
            </a:pPr>
            <a:r>
              <a:t>GARIMA(2201990313</a:t>
            </a:r>
            <a:r>
              <a:rPr b="1" u="sng"/>
              <a:t>)</a:t>
            </a:r>
          </a:p>
          <a:p>
            <a:pPr algn="ctr">
              <a:lnSpc>
                <a:spcPct val="150000"/>
              </a:lnSpc>
              <a:defRPr>
                <a:latin typeface="Arial"/>
                <a:ea typeface="Arial"/>
                <a:cs typeface="Arial"/>
                <a:sym typeface="Arial"/>
              </a:defRPr>
            </a:pPr>
            <a:r>
              <a:t>GOPIKA ASHUTOSH GOYAL(2210990328)</a:t>
            </a:r>
          </a:p>
          <a:p>
            <a:pPr algn="ctr">
              <a:lnSpc>
                <a:spcPct val="150000"/>
              </a:lnSpc>
              <a:defRPr b="1" u="sng">
                <a:latin typeface="Arial"/>
                <a:ea typeface="Arial"/>
                <a:cs typeface="Arial"/>
                <a:sym typeface="Arial"/>
              </a:defRPr>
            </a:pPr>
            <a:r>
              <a:t>UNDER SUPERVISION OF</a:t>
            </a:r>
          </a:p>
          <a:p>
            <a:pPr algn="ctr">
              <a:lnSpc>
                <a:spcPct val="150000"/>
              </a:lnSpc>
              <a:defRPr>
                <a:latin typeface="Arial"/>
                <a:ea typeface="Arial"/>
                <a:cs typeface="Arial"/>
                <a:sym typeface="Arial"/>
              </a:defRPr>
            </a:pPr>
            <a:r>
              <a:t>DR. JATIN ARORA  </a:t>
            </a:r>
          </a:p>
        </p:txBody>
      </p:sp>
      <p:sp>
        <p:nvSpPr>
          <p:cNvPr id="57" name="TextBox 5"/>
          <p:cNvSpPr txBox="1"/>
          <p:nvPr/>
        </p:nvSpPr>
        <p:spPr>
          <a:xfrm>
            <a:off x="1912617" y="5620434"/>
            <a:ext cx="5166364" cy="6173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FF0000"/>
                </a:solidFill>
                <a:latin typeface="Arial"/>
                <a:ea typeface="Arial"/>
                <a:cs typeface="Arial"/>
                <a:sym typeface="Arial"/>
              </a:defRPr>
            </a:lvl1pPr>
          </a:lstStyle>
          <a:p>
            <a:pPr/>
            <a:r>
              <a:t>DEPARTMENT OF COMPUTER SCIENCE AND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QUESTIONS"/>
          <p:cNvSpPr txBox="1"/>
          <p:nvPr>
            <p:ph type="ctrTitle"/>
          </p:nvPr>
        </p:nvSpPr>
        <p:spPr>
          <a:xfrm>
            <a:off x="0" y="1"/>
            <a:ext cx="6491784" cy="914401"/>
          </a:xfrm>
          <a:prstGeom prst="rect">
            <a:avLst/>
          </a:prstGeom>
        </p:spPr>
        <p:txBody>
          <a:bodyPr/>
          <a:lstStyle/>
          <a:p>
            <a:pPr/>
            <a:r>
              <a:t>QUESTIONS</a:t>
            </a:r>
          </a:p>
        </p:txBody>
      </p:sp>
      <p:pic>
        <p:nvPicPr>
          <p:cNvPr id="91" name="questions.jpeg" descr="questions.jpeg"/>
          <p:cNvPicPr>
            <a:picLocks noChangeAspect="1"/>
          </p:cNvPicPr>
          <p:nvPr/>
        </p:nvPicPr>
        <p:blipFill>
          <a:blip r:embed="rId2">
            <a:extLst/>
          </a:blip>
          <a:stretch>
            <a:fillRect/>
          </a:stretch>
        </p:blipFill>
        <p:spPr>
          <a:xfrm>
            <a:off x="114917" y="1673686"/>
            <a:ext cx="8914166" cy="334281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Content Placeholder 2"/>
          <p:cNvSpPr txBox="1"/>
          <p:nvPr>
            <p:ph type="body" sz="half" idx="1"/>
          </p:nvPr>
        </p:nvSpPr>
        <p:spPr>
          <a:xfrm>
            <a:off x="457199" y="1561679"/>
            <a:ext cx="8229601" cy="3021781"/>
          </a:xfrm>
          <a:prstGeom prst="rect">
            <a:avLst/>
          </a:prstGeom>
        </p:spPr>
        <p:txBody>
          <a:bodyPr anchor="ctr"/>
          <a:lstStyle/>
          <a:p>
            <a:pPr marL="217931" indent="-198119" defTabSz="356615">
              <a:lnSpc>
                <a:spcPct val="150000"/>
              </a:lnSpc>
              <a:buClr>
                <a:srgbClr val="000000"/>
              </a:buClr>
              <a:buFontTx/>
              <a:defRPr sz="1482" u="sng">
                <a:solidFill>
                  <a:srgbClr val="0000FF"/>
                </a:solidFill>
              </a:defRPr>
            </a:pPr>
            <a:r>
              <a:rPr>
                <a:hlinkClick r:id="rId2" invalidUrl="" action="" tgtFrame="" tooltip="" history="1" highlightClick="0" endSnd="0"/>
              </a:rPr>
              <a:t>https://www.kaggle.com/datasets/vagifa/ethereum-frauddetection-dataset</a:t>
            </a:r>
          </a:p>
          <a:p>
            <a:pPr marL="217931" indent="-198119" defTabSz="356615">
              <a:lnSpc>
                <a:spcPct val="150000"/>
              </a:lnSpc>
              <a:buClr>
                <a:srgbClr val="000000"/>
              </a:buClr>
              <a:buFontTx/>
              <a:defRPr sz="1482" u="sng">
                <a:solidFill>
                  <a:srgbClr val="0000FF"/>
                </a:solidFill>
              </a:defRPr>
            </a:pPr>
          </a:p>
          <a:p>
            <a:pPr marL="217931" indent="-198119" defTabSz="356615">
              <a:lnSpc>
                <a:spcPct val="150000"/>
              </a:lnSpc>
              <a:buClr>
                <a:srgbClr val="000000"/>
              </a:buClr>
              <a:buFontTx/>
              <a:defRPr sz="1482" u="sng">
                <a:solidFill>
                  <a:srgbClr val="0000FF"/>
                </a:solidFill>
              </a:defRPr>
            </a:pPr>
            <a:r>
              <a:rPr>
                <a:hlinkClick r:id="rId3" invalidUrl="" action="" tgtFrame="" tooltip="" history="1" highlightClick="0" endSnd="0"/>
              </a:rPr>
              <a:t>https://www.mdpi.com/1424-8220/22/19/7162</a:t>
            </a:r>
          </a:p>
          <a:p>
            <a:pPr marL="217931" indent="-198119" defTabSz="356615">
              <a:lnSpc>
                <a:spcPct val="150000"/>
              </a:lnSpc>
              <a:buClr>
                <a:srgbClr val="000000"/>
              </a:buClr>
              <a:buFontTx/>
              <a:defRPr sz="1482" u="sng">
                <a:solidFill>
                  <a:srgbClr val="0000FF"/>
                </a:solidFill>
              </a:defRPr>
            </a:pPr>
          </a:p>
          <a:p>
            <a:pPr marL="217931" indent="-198119" defTabSz="356615">
              <a:lnSpc>
                <a:spcPct val="150000"/>
              </a:lnSpc>
              <a:buClr>
                <a:srgbClr val="000000"/>
              </a:buClr>
              <a:buFontTx/>
              <a:defRPr sz="1482" u="sng">
                <a:solidFill>
                  <a:srgbClr val="0000FF"/>
                </a:solidFill>
              </a:defRPr>
            </a:pPr>
            <a:r>
              <a:rPr>
                <a:hlinkClick r:id="rId4" invalidUrl="" action="" tgtFrame="" tooltip="" history="1" highlightClick="0" endSnd="0"/>
              </a:rPr>
              <a:t>https://www.researchgate.net/publication/378145255_Advanced_Fraud_Detection_in_Blockchain_Transactions_An_Ensemble_Learning_and_Explainable_AI_Approach</a:t>
            </a:r>
          </a:p>
          <a:p>
            <a:pPr marL="217931" indent="-198119" defTabSz="356615">
              <a:lnSpc>
                <a:spcPct val="150000"/>
              </a:lnSpc>
              <a:buClr>
                <a:srgbClr val="000000"/>
              </a:buClr>
              <a:buFontTx/>
              <a:defRPr sz="1482" u="sng">
                <a:solidFill>
                  <a:srgbClr val="0000FF"/>
                </a:solidFill>
              </a:defRPr>
            </a:pPr>
          </a:p>
          <a:p>
            <a:pPr marL="217931" indent="-198119" defTabSz="356615">
              <a:lnSpc>
                <a:spcPct val="150000"/>
              </a:lnSpc>
              <a:buClr>
                <a:srgbClr val="000000"/>
              </a:buClr>
              <a:buFontTx/>
              <a:defRPr sz="1482" u="sng">
                <a:solidFill>
                  <a:srgbClr val="0000FF"/>
                </a:solidFill>
              </a:defRPr>
            </a:pPr>
            <a:r>
              <a:rPr>
                <a:hlinkClick r:id="rId5" invalidUrl="" action="" tgtFrame="" tooltip="" history="1" highlightClick="0" endSnd="0"/>
              </a:rPr>
              <a:t>https://medium.com/@nusfintech.ml/crypto-fraud-detection-3d99b3298815</a:t>
            </a:r>
          </a:p>
        </p:txBody>
      </p:sp>
      <p:sp>
        <p:nvSpPr>
          <p:cNvPr id="94" name="REFERENCES"/>
          <p:cNvSpPr txBox="1"/>
          <p:nvPr/>
        </p:nvSpPr>
        <p:spPr>
          <a:xfrm>
            <a:off x="213146" y="144432"/>
            <a:ext cx="5942116" cy="5493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600" u="sng">
                <a:latin typeface="+mn-lt"/>
                <a:ea typeface="+mn-ea"/>
                <a:cs typeface="+mn-cs"/>
                <a:sym typeface="Calibri"/>
              </a:defRPr>
            </a:lvl1pPr>
          </a:lstStyle>
          <a:p>
            <a:pPr/>
            <a:r>
              <a:t>REFERENCES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prstGeom prst="rect">
            <a:avLst/>
          </a:prstGeom>
        </p:spPr>
        <p:txBody>
          <a:bodyPr/>
          <a:lstStyle/>
          <a:p>
            <a:pPr/>
            <a:r>
              <a:t>THANK YOU!</a:t>
            </a:r>
          </a:p>
        </p:txBody>
      </p:sp>
      <p:pic>
        <p:nvPicPr>
          <p:cNvPr id="97" name="thankyou.jpeg" descr="thankyou.jpeg"/>
          <p:cNvPicPr>
            <a:picLocks noChangeAspect="1"/>
          </p:cNvPicPr>
          <p:nvPr/>
        </p:nvPicPr>
        <p:blipFill>
          <a:blip r:embed="rId2">
            <a:extLst/>
          </a:blip>
          <a:stretch>
            <a:fillRect/>
          </a:stretch>
        </p:blipFill>
        <p:spPr>
          <a:xfrm>
            <a:off x="685800" y="1587500"/>
            <a:ext cx="7772400" cy="3683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INDEX"/>
          <p:cNvSpPr txBox="1"/>
          <p:nvPr>
            <p:ph type="ctrTitle"/>
          </p:nvPr>
        </p:nvSpPr>
        <p:spPr>
          <a:xfrm>
            <a:off x="0" y="1"/>
            <a:ext cx="6462342" cy="838197"/>
          </a:xfrm>
          <a:prstGeom prst="rect">
            <a:avLst/>
          </a:prstGeom>
        </p:spPr>
        <p:txBody>
          <a:bodyPr/>
          <a:lstStyle/>
          <a:p>
            <a:pPr/>
            <a:r>
              <a:t>INDEX</a:t>
            </a:r>
          </a:p>
        </p:txBody>
      </p:sp>
      <p:sp>
        <p:nvSpPr>
          <p:cNvPr id="60" name="Introduction…"/>
          <p:cNvSpPr txBox="1"/>
          <p:nvPr>
            <p:ph type="subTitle" idx="1"/>
          </p:nvPr>
        </p:nvSpPr>
        <p:spPr>
          <a:xfrm>
            <a:off x="495299" y="1272525"/>
            <a:ext cx="8153401" cy="4848624"/>
          </a:xfrm>
          <a:prstGeom prst="rect">
            <a:avLst/>
          </a:prstGeom>
        </p:spPr>
        <p:txBody>
          <a:bodyPr anchor="ctr"/>
          <a:lstStyle/>
          <a:p>
            <a:pPr marL="109139" indent="-109139">
              <a:buClr>
                <a:srgbClr val="000000"/>
              </a:buClr>
              <a:buSzPct val="66000"/>
              <a:buFont typeface="Calibri"/>
              <a:buChar char="❖"/>
            </a:pPr>
            <a:r>
              <a:t>  Introduction</a:t>
            </a:r>
          </a:p>
          <a:p>
            <a:pPr marL="109139" indent="-109139">
              <a:buClr>
                <a:srgbClr val="000000"/>
              </a:buClr>
              <a:buSzPct val="66000"/>
              <a:buFont typeface="Calibri"/>
              <a:buChar char="❖"/>
            </a:pPr>
            <a:r>
              <a:t>  Problem Statement</a:t>
            </a:r>
          </a:p>
          <a:p>
            <a:pPr marL="109139" indent="-109139">
              <a:buClr>
                <a:srgbClr val="000000"/>
              </a:buClr>
              <a:buSzPct val="66000"/>
              <a:buFont typeface="Calibri"/>
              <a:buChar char="❖"/>
            </a:pPr>
            <a:r>
              <a:t>  Technologies/Methods Used</a:t>
            </a:r>
          </a:p>
          <a:p>
            <a:pPr marL="109139" indent="-109139">
              <a:buClr>
                <a:srgbClr val="000000"/>
              </a:buClr>
              <a:buSzPct val="66000"/>
              <a:buFont typeface="Calibri"/>
              <a:buChar char="❖"/>
            </a:pPr>
            <a:r>
              <a:t>  Code Snapshots</a:t>
            </a:r>
          </a:p>
          <a:p>
            <a:pPr marL="109139" indent="-109139">
              <a:buClr>
                <a:srgbClr val="000000"/>
              </a:buClr>
              <a:buSzPct val="66000"/>
              <a:buFont typeface="Calibri"/>
              <a:buChar char="❖"/>
            </a:pPr>
            <a:r>
              <a:t>  Results</a:t>
            </a:r>
          </a:p>
          <a:p>
            <a:pPr marL="109139" indent="-109139">
              <a:buClr>
                <a:srgbClr val="000000"/>
              </a:buClr>
              <a:buSzPct val="66000"/>
              <a:buFont typeface="Calibri"/>
              <a:buChar char="❖"/>
            </a:pPr>
            <a:r>
              <a:t>  Conclusion</a:t>
            </a:r>
          </a:p>
          <a:p>
            <a:pPr marL="109139" indent="-109139">
              <a:buClr>
                <a:srgbClr val="000000"/>
              </a:buClr>
              <a:buSzPct val="66000"/>
              <a:buFont typeface="Calibri"/>
              <a:buChar char="❖"/>
            </a:pPr>
            <a:r>
              <a:t>  Questions</a:t>
            </a:r>
          </a:p>
          <a:p>
            <a:pPr marL="109139" indent="-109139">
              <a:buClr>
                <a:srgbClr val="000000"/>
              </a:buClr>
              <a:buSzPct val="66000"/>
              <a:buFont typeface="Calibri"/>
              <a:buChar char="❖"/>
            </a:pPr>
            <a:r>
              <a:t>  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Title 1"/>
          <p:cNvSpPr txBox="1"/>
          <p:nvPr>
            <p:ph type="title"/>
          </p:nvPr>
        </p:nvSpPr>
        <p:spPr>
          <a:prstGeom prst="rect">
            <a:avLst/>
          </a:prstGeom>
        </p:spPr>
        <p:txBody>
          <a:bodyPr/>
          <a:lstStyle/>
          <a:p>
            <a:pPr/>
            <a:r>
              <a:t>INTRODUCTION</a:t>
            </a:r>
          </a:p>
        </p:txBody>
      </p:sp>
      <p:sp>
        <p:nvSpPr>
          <p:cNvPr id="63" name="Content Placeholder 2"/>
          <p:cNvSpPr txBox="1"/>
          <p:nvPr>
            <p:ph type="body" idx="1"/>
          </p:nvPr>
        </p:nvSpPr>
        <p:spPr>
          <a:xfrm>
            <a:off x="457200" y="1371600"/>
            <a:ext cx="8229600" cy="4525963"/>
          </a:xfrm>
          <a:prstGeom prst="rect">
            <a:avLst/>
          </a:prstGeom>
        </p:spPr>
        <p:txBody>
          <a:bodyPr anchor="ctr"/>
          <a:lstStyle/>
          <a:p>
            <a:pPr marL="198521" indent="-160421">
              <a:lnSpc>
                <a:spcPct val="120000"/>
              </a:lnSpc>
              <a:spcBef>
                <a:spcPts val="2000"/>
              </a:spcBef>
              <a:buSzPct val="130000"/>
              <a:buFontTx/>
              <a:defRPr sz="1600">
                <a:uFillTx/>
              </a:defRPr>
            </a:pPr>
            <a:r>
              <a:t>In today's digital era, the rise of cryptocurrencies has brought about significant advancements in financial transactions. However, along with these advancements comes the challenge of ensuring the security and integrity of transactions within blockchain ecosystems like Ethereum.</a:t>
            </a:r>
          </a:p>
          <a:p>
            <a:pPr marL="0" indent="0">
              <a:lnSpc>
                <a:spcPct val="120000"/>
              </a:lnSpc>
              <a:spcBef>
                <a:spcPts val="2000"/>
              </a:spcBef>
              <a:buSzTx/>
              <a:buFontTx/>
              <a:buNone/>
              <a:defRPr sz="1600">
                <a:uFillTx/>
              </a:defRPr>
            </a:pPr>
          </a:p>
          <a:p>
            <a:pPr marL="198521" indent="-160421">
              <a:lnSpc>
                <a:spcPct val="120000"/>
              </a:lnSpc>
              <a:spcBef>
                <a:spcPts val="2000"/>
              </a:spcBef>
              <a:buSzPct val="130000"/>
              <a:buFontTx/>
              <a:defRPr sz="1600">
                <a:uFillTx/>
              </a:defRPr>
            </a:pPr>
            <a:r>
              <a:t>Our project focuses on leveraging machine learning techniques to address this challenge by detecting and preventing fraudulent activities within blockchain transactions. By employing algorithms such as logistic regression, random forest, and decision trees, we aim to enhance transaction security and protect against fraudulent behaviour.</a:t>
            </a:r>
          </a:p>
        </p:txBody>
      </p:sp>
      <p:pic>
        <p:nvPicPr>
          <p:cNvPr id="64" name="Ink 6" descr="Ink 6"/>
          <p:cNvPicPr>
            <a:picLocks noChangeAspect="1"/>
          </p:cNvPicPr>
          <p:nvPr/>
        </p:nvPicPr>
        <p:blipFill>
          <a:blip r:embed="rId2">
            <a:extLst/>
          </a:blip>
          <a:stretch>
            <a:fillRect/>
          </a:stretch>
        </p:blipFill>
        <p:spPr>
          <a:xfrm>
            <a:off x="6549108" y="1613230"/>
            <a:ext cx="18003" cy="1800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Title 1"/>
          <p:cNvSpPr txBox="1"/>
          <p:nvPr>
            <p:ph type="title"/>
          </p:nvPr>
        </p:nvSpPr>
        <p:spPr>
          <a:xfrm>
            <a:off x="381000" y="0"/>
            <a:ext cx="6096000" cy="838200"/>
          </a:xfrm>
          <a:prstGeom prst="rect">
            <a:avLst/>
          </a:prstGeom>
        </p:spPr>
        <p:txBody>
          <a:bodyPr/>
          <a:lstStyle/>
          <a:p>
            <a:pPr lvl="2"/>
            <a:r>
              <a:t>PROBLEM STATEMENT </a:t>
            </a:r>
          </a:p>
        </p:txBody>
      </p:sp>
      <p:sp>
        <p:nvSpPr>
          <p:cNvPr id="67" name="Title 1"/>
          <p:cNvSpPr txBox="1"/>
          <p:nvPr/>
        </p:nvSpPr>
        <p:spPr>
          <a:xfrm>
            <a:off x="-335282" y="1033780"/>
            <a:ext cx="8595364"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a:solidFill>
                  <a:srgbClr val="0D0D0D"/>
                </a:solidFill>
                <a:latin typeface="Söhne"/>
                <a:ea typeface="Söhne"/>
                <a:cs typeface="Söhne"/>
                <a:sym typeface="Söhne"/>
              </a:defRPr>
            </a:lvl1pPr>
          </a:lstStyle>
          <a:p>
            <a:pPr/>
            <a:r>
              <a:t>.</a:t>
            </a:r>
          </a:p>
        </p:txBody>
      </p:sp>
      <p:sp>
        <p:nvSpPr>
          <p:cNvPr id="68" name="In today's digital age, whether studying, working out, or unwinding, music plays a crucial role in our lives. However, we also understand the limitations and frustrations that users may encounter with existing music  streaming platforms.…"/>
          <p:cNvSpPr txBox="1"/>
          <p:nvPr>
            <p:ph type="body" idx="1"/>
          </p:nvPr>
        </p:nvSpPr>
        <p:spPr>
          <a:xfrm>
            <a:off x="118533" y="1323290"/>
            <a:ext cx="8906934" cy="4211420"/>
          </a:xfrm>
          <a:prstGeom prst="rect">
            <a:avLst/>
          </a:prstGeom>
        </p:spPr>
        <p:txBody>
          <a:bodyPr anchor="ctr"/>
          <a:lstStyle/>
          <a:p>
            <a:pPr marL="160421" indent="-160421">
              <a:lnSpc>
                <a:spcPct val="150000"/>
              </a:lnSpc>
              <a:buFontTx/>
              <a:buChar char="✴"/>
              <a:defRPr sz="1600">
                <a:uFillTx/>
              </a:defRPr>
            </a:pPr>
            <a:r>
              <a:t>The rise of blockchain technology has brought about significant benefits, but it has also introduced new challenges, particularly in the area of fraud detection. </a:t>
            </a:r>
          </a:p>
          <a:p>
            <a:pPr marL="0" indent="0">
              <a:lnSpc>
                <a:spcPct val="150000"/>
              </a:lnSpc>
              <a:buSzTx/>
              <a:buFontTx/>
              <a:buNone/>
              <a:defRPr sz="1600">
                <a:uFillTx/>
              </a:defRPr>
            </a:pPr>
          </a:p>
          <a:p>
            <a:pPr marL="0" indent="0">
              <a:lnSpc>
                <a:spcPct val="150000"/>
              </a:lnSpc>
              <a:buSzTx/>
              <a:buFontTx/>
              <a:buNone/>
              <a:defRPr sz="1600">
                <a:uFillTx/>
              </a:defRPr>
            </a:pPr>
          </a:p>
          <a:p>
            <a:pPr marL="160421" indent="-160421">
              <a:lnSpc>
                <a:spcPct val="150000"/>
              </a:lnSpc>
              <a:buFontTx/>
              <a:buChar char="✴"/>
              <a:defRPr sz="1600">
                <a:uFillTx/>
              </a:defRPr>
            </a:pPr>
            <a:r>
              <a:t>As transactions on the Ethereum blockchain increase, so do the opportunities for fraudulent activities. </a:t>
            </a:r>
          </a:p>
          <a:p>
            <a:pPr marL="0" indent="0">
              <a:lnSpc>
                <a:spcPct val="150000"/>
              </a:lnSpc>
              <a:buSzTx/>
              <a:buFontTx/>
              <a:buNone/>
              <a:defRPr sz="1600">
                <a:uFillTx/>
              </a:defRPr>
            </a:pPr>
          </a:p>
          <a:p>
            <a:pPr marL="0" indent="0">
              <a:lnSpc>
                <a:spcPct val="150000"/>
              </a:lnSpc>
              <a:buSzTx/>
              <a:buFontTx/>
              <a:buNone/>
              <a:defRPr sz="1600">
                <a:uFillTx/>
              </a:defRPr>
            </a:pPr>
          </a:p>
          <a:p>
            <a:pPr marL="160421" indent="-160421">
              <a:lnSpc>
                <a:spcPct val="150000"/>
              </a:lnSpc>
              <a:buFontTx/>
              <a:buChar char="✴"/>
              <a:defRPr sz="1600">
                <a:uFillTx/>
              </a:defRPr>
            </a:pPr>
            <a:r>
              <a:t>Detecting and preventing these fraudulent transactions is crucial for maintaining the integrity and security of the blockchain ecosystem.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Title 1"/>
          <p:cNvSpPr txBox="1"/>
          <p:nvPr>
            <p:ph type="title"/>
          </p:nvPr>
        </p:nvSpPr>
        <p:spPr>
          <a:xfrm>
            <a:off x="152400" y="0"/>
            <a:ext cx="6324600" cy="838200"/>
          </a:xfrm>
          <a:prstGeom prst="rect">
            <a:avLst/>
          </a:prstGeom>
        </p:spPr>
        <p:txBody>
          <a:bodyPr/>
          <a:lstStyle/>
          <a:p>
            <a:pPr/>
            <a:r>
              <a:t>TECHNOLOGIES/METHODS USED</a:t>
            </a:r>
          </a:p>
        </p:txBody>
      </p:sp>
      <p:sp>
        <p:nvSpPr>
          <p:cNvPr id="71" name="Slide Number"/>
          <p:cNvSpPr txBox="1"/>
          <p:nvPr>
            <p:ph type="sldNum" sz="quarter" idx="4294967295"/>
          </p:nvPr>
        </p:nvSpPr>
        <p:spPr>
          <a:xfrm>
            <a:off x="8505417" y="6414759"/>
            <a:ext cx="181379"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 name="Content Placeholder 1"/>
          <p:cNvSpPr txBox="1"/>
          <p:nvPr>
            <p:ph type="body" idx="1"/>
          </p:nvPr>
        </p:nvSpPr>
        <p:spPr>
          <a:xfrm>
            <a:off x="368100" y="965198"/>
            <a:ext cx="8221499" cy="5492455"/>
          </a:xfrm>
          <a:prstGeom prst="rect">
            <a:avLst/>
          </a:prstGeom>
        </p:spPr>
        <p:txBody>
          <a:bodyPr anchor="ctr"/>
          <a:lstStyle/>
          <a:p>
            <a:pPr marL="374904" indent="-260350" defTabSz="374904">
              <a:lnSpc>
                <a:spcPct val="150000"/>
              </a:lnSpc>
              <a:buClr>
                <a:srgbClr val="0D0D0D"/>
              </a:buClr>
              <a:buFont typeface="TimesNewRomanPSMT"/>
              <a:buChar char="✤"/>
              <a:defRPr sz="1312">
                <a:uFillTx/>
              </a:defRPr>
            </a:pPr>
            <a:r>
              <a:rPr b="1"/>
              <a:t>Python</a:t>
            </a:r>
            <a:r>
              <a:t>: The project was developed using Python, a versatile programming language known for its readability and extensive libraries.</a:t>
            </a:r>
          </a:p>
          <a:p>
            <a:pPr marL="374904" indent="-260350" defTabSz="374904">
              <a:lnSpc>
                <a:spcPct val="150000"/>
              </a:lnSpc>
              <a:buClr>
                <a:srgbClr val="0D0D0D"/>
              </a:buClr>
              <a:buFont typeface="TimesNewRomanPSMT"/>
              <a:buChar char="✤"/>
              <a:defRPr sz="1312">
                <a:uFillTx/>
              </a:defRPr>
            </a:pPr>
            <a:r>
              <a:t>Libraries</a:t>
            </a:r>
            <a:r>
              <a:t>:</a:t>
            </a:r>
          </a:p>
          <a:p>
            <a:pPr lvl="1" marL="591953" indent="-175393" defTabSz="374904">
              <a:lnSpc>
                <a:spcPct val="150000"/>
              </a:lnSpc>
              <a:buFontTx/>
              <a:buAutoNum type="arabicPeriod" startAt="1"/>
              <a:defRPr sz="1312">
                <a:uFillTx/>
              </a:defRPr>
            </a:pPr>
            <a:r>
              <a:rPr b="1"/>
              <a:t>NumPy</a:t>
            </a:r>
            <a:r>
              <a:t>: Utilized for efficient numerical operations and array manipulation.</a:t>
            </a:r>
          </a:p>
          <a:p>
            <a:pPr lvl="1" marL="591953" indent="-175393" defTabSz="374904">
              <a:lnSpc>
                <a:spcPct val="150000"/>
              </a:lnSpc>
              <a:buFontTx/>
              <a:buAutoNum type="arabicPeriod" startAt="1"/>
              <a:defRPr sz="1312">
                <a:uFillTx/>
              </a:defRPr>
            </a:pPr>
            <a:r>
              <a:rPr b="1"/>
              <a:t>Matplotlib</a:t>
            </a:r>
            <a:r>
              <a:t>: Employed for creating visualisations and graphs to analyse data.</a:t>
            </a:r>
          </a:p>
          <a:p>
            <a:pPr lvl="1" marL="591953" indent="-175393" defTabSz="374904">
              <a:lnSpc>
                <a:spcPct val="150000"/>
              </a:lnSpc>
              <a:buFontTx/>
              <a:buAutoNum type="arabicPeriod" startAt="1"/>
              <a:defRPr sz="1312">
                <a:uFillTx/>
              </a:defRPr>
            </a:pPr>
            <a:r>
              <a:rPr b="1"/>
              <a:t>Seaborn</a:t>
            </a:r>
            <a:r>
              <a:t>: Used to enhance the aesthetics of visualisations and statistical data exploration.</a:t>
            </a:r>
          </a:p>
          <a:p>
            <a:pPr lvl="1" marL="591953" indent="-175393" defTabSz="374904">
              <a:lnSpc>
                <a:spcPct val="150000"/>
              </a:lnSpc>
              <a:buFontTx/>
              <a:buAutoNum type="arabicPeriod" startAt="1"/>
              <a:defRPr sz="1312">
                <a:uFillTx/>
              </a:defRPr>
            </a:pPr>
            <a:r>
              <a:rPr b="1"/>
              <a:t>Pandas</a:t>
            </a:r>
            <a:r>
              <a:t>: Utilized for data manipulation and analysis, offering powerful data structures and functions.</a:t>
            </a:r>
          </a:p>
          <a:p>
            <a:pPr lvl="1" marL="591953" indent="-175393" defTabSz="374904">
              <a:lnSpc>
                <a:spcPct val="150000"/>
              </a:lnSpc>
              <a:buFontTx/>
              <a:buAutoNum type="arabicPeriod" startAt="1"/>
              <a:defRPr sz="1312">
                <a:uFillTx/>
              </a:defRPr>
            </a:pPr>
            <a:r>
              <a:rPr b="1"/>
              <a:t>Scikit-learn (sklearn)</a:t>
            </a:r>
            <a:r>
              <a:t>: Utilized for implementing machine learning algorithms, model evaluation, and preprocessing.</a:t>
            </a:r>
          </a:p>
          <a:p>
            <a:pPr lvl="1" marL="591953" indent="-175393" defTabSz="374904">
              <a:lnSpc>
                <a:spcPct val="150000"/>
              </a:lnSpc>
              <a:buFontTx/>
              <a:buAutoNum type="arabicPeriod" startAt="1"/>
              <a:defRPr sz="1312">
                <a:uFillTx/>
              </a:defRPr>
            </a:pPr>
            <a:r>
              <a:rPr b="1"/>
              <a:t>Imbalanced-learn (imblearn)</a:t>
            </a:r>
            <a:r>
              <a:t>: Used for handling imbalanced datasets, a common challenge in fraud detection.</a:t>
            </a:r>
          </a:p>
          <a:p>
            <a:pPr marL="374904" indent="-260350" defTabSz="374904">
              <a:lnSpc>
                <a:spcPct val="150000"/>
              </a:lnSpc>
              <a:buClr>
                <a:srgbClr val="0D0D0D"/>
              </a:buClr>
              <a:buFont typeface="TimesNewRomanPSMT"/>
              <a:buChar char="✤"/>
              <a:defRPr sz="1312">
                <a:uFillTx/>
              </a:defRPr>
            </a:pPr>
            <a:r>
              <a:t>Machine Learning Models</a:t>
            </a:r>
            <a:r>
              <a:t>:</a:t>
            </a:r>
          </a:p>
          <a:p>
            <a:pPr lvl="1" marL="591953" indent="-175393" defTabSz="374904">
              <a:lnSpc>
                <a:spcPct val="150000"/>
              </a:lnSpc>
              <a:buFontTx/>
              <a:buAutoNum type="arabicPeriod" startAt="1"/>
              <a:defRPr sz="1312">
                <a:uFillTx/>
              </a:defRPr>
            </a:pPr>
            <a:r>
              <a:rPr b="1"/>
              <a:t>Logistic Regression</a:t>
            </a:r>
            <a:r>
              <a:t>: Applied for binary classification tasks, effectively identifying patterns in categorical data.</a:t>
            </a:r>
          </a:p>
          <a:p>
            <a:pPr lvl="1" marL="591953" indent="-175393" defTabSz="374904">
              <a:lnSpc>
                <a:spcPct val="150000"/>
              </a:lnSpc>
              <a:buFontTx/>
              <a:buAutoNum type="arabicPeriod" startAt="1"/>
              <a:defRPr sz="1312">
                <a:uFillTx/>
              </a:defRPr>
            </a:pPr>
            <a:r>
              <a:rPr b="1"/>
              <a:t>Decision Tree</a:t>
            </a:r>
            <a:r>
              <a:t>: Employed for both classification and regression tasks, partitioning data into subsets based on feature values.</a:t>
            </a:r>
          </a:p>
          <a:p>
            <a:pPr lvl="1" marL="591953" indent="-175393" defTabSz="374904">
              <a:lnSpc>
                <a:spcPct val="150000"/>
              </a:lnSpc>
              <a:buFontTx/>
              <a:buAutoNum type="arabicPeriod" startAt="1"/>
              <a:defRPr sz="1312">
                <a:uFillTx/>
              </a:defRPr>
            </a:pPr>
            <a:r>
              <a:rPr b="1"/>
              <a:t>Random Forest</a:t>
            </a:r>
            <a:r>
              <a:t>: Utilized as an ensemble learning method, constructing multiple decision trees to improve accuracy and robustness.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Title 1"/>
          <p:cNvSpPr txBox="1"/>
          <p:nvPr>
            <p:ph type="title"/>
          </p:nvPr>
        </p:nvSpPr>
        <p:spPr>
          <a:xfrm>
            <a:off x="17268" y="19050"/>
            <a:ext cx="6477003" cy="838201"/>
          </a:xfrm>
          <a:prstGeom prst="rect">
            <a:avLst/>
          </a:prstGeom>
        </p:spPr>
        <p:txBody>
          <a:bodyPr/>
          <a:lstStyle/>
          <a:p>
            <a:pPr/>
            <a:r>
              <a:t>CODE SNAPSHOTS</a:t>
            </a:r>
          </a:p>
        </p:txBody>
      </p:sp>
      <p:pic>
        <p:nvPicPr>
          <p:cNvPr id="75" name="Screenshot 2024-05-14 at 9.31.33 AM.png" descr="Screenshot 2024-05-14 at 9.31.33 AM.png"/>
          <p:cNvPicPr>
            <a:picLocks noChangeAspect="1"/>
          </p:cNvPicPr>
          <p:nvPr/>
        </p:nvPicPr>
        <p:blipFill>
          <a:blip r:embed="rId2">
            <a:extLst/>
          </a:blip>
          <a:stretch>
            <a:fillRect/>
          </a:stretch>
        </p:blipFill>
        <p:spPr>
          <a:xfrm>
            <a:off x="260234" y="1065437"/>
            <a:ext cx="3943600" cy="3414403"/>
          </a:xfrm>
          <a:prstGeom prst="rect">
            <a:avLst/>
          </a:prstGeom>
          <a:ln w="12700">
            <a:miter lim="400000"/>
          </a:ln>
        </p:spPr>
      </p:pic>
      <p:pic>
        <p:nvPicPr>
          <p:cNvPr id="76" name="Screenshot 2024-05-14 at 9.33.01 AM.png" descr="Screenshot 2024-05-14 at 9.33.01 AM.png"/>
          <p:cNvPicPr>
            <a:picLocks noChangeAspect="1"/>
          </p:cNvPicPr>
          <p:nvPr/>
        </p:nvPicPr>
        <p:blipFill>
          <a:blip r:embed="rId3">
            <a:extLst/>
          </a:blip>
          <a:stretch>
            <a:fillRect/>
          </a:stretch>
        </p:blipFill>
        <p:spPr>
          <a:xfrm>
            <a:off x="4524248" y="1054751"/>
            <a:ext cx="4380708" cy="3919580"/>
          </a:xfrm>
          <a:prstGeom prst="rect">
            <a:avLst/>
          </a:prstGeom>
          <a:ln w="12700">
            <a:miter lim="400000"/>
          </a:ln>
        </p:spPr>
      </p:pic>
      <p:sp>
        <p:nvSpPr>
          <p:cNvPr id="77" name="Fig 1. Basic data preprocessing…"/>
          <p:cNvSpPr txBox="1"/>
          <p:nvPr>
            <p:ph type="body" idx="1"/>
          </p:nvPr>
        </p:nvSpPr>
        <p:spPr>
          <a:xfrm>
            <a:off x="189528" y="913968"/>
            <a:ext cx="8764944" cy="5486401"/>
          </a:xfrm>
          <a:prstGeom prst="rect">
            <a:avLst/>
          </a:prstGeom>
        </p:spPr>
        <p:txBody>
          <a:bodyPr anchor="ctr"/>
          <a:lstStyle/>
          <a:p>
            <a:pPr/>
          </a:p>
          <a:p>
            <a:pPr/>
          </a:p>
          <a:p>
            <a:pPr/>
          </a:p>
          <a:p>
            <a:pPr/>
          </a:p>
          <a:p>
            <a:pPr/>
          </a:p>
          <a:p>
            <a:pPr/>
          </a:p>
          <a:p>
            <a:pPr/>
          </a:p>
          <a:p>
            <a:pPr/>
          </a:p>
          <a:p>
            <a:pPr marL="0" indent="0">
              <a:buSzTx/>
              <a:buFontTx/>
              <a:buNone/>
            </a:pPr>
            <a:r>
              <a:t>      </a:t>
            </a:r>
          </a:p>
          <a:p>
            <a:pPr marL="0" indent="0">
              <a:buSzTx/>
              <a:buFontTx/>
              <a:buNone/>
            </a:pPr>
          </a:p>
          <a:p>
            <a:pPr marL="0" indent="0">
              <a:buSzTx/>
              <a:buFontTx/>
              <a:buNone/>
            </a:pPr>
            <a:r>
              <a:t>     </a:t>
            </a:r>
            <a:r>
              <a:rPr sz="1600"/>
              <a:t>Fig 1. Basic data preprocessing</a:t>
            </a:r>
            <a:r>
              <a:t> </a:t>
            </a:r>
          </a:p>
          <a:p>
            <a:pPr marL="0" indent="0">
              <a:buSzTx/>
              <a:buFontTx/>
              <a:buNone/>
            </a:pPr>
            <a:r>
              <a:t>                                                                 </a:t>
            </a:r>
            <a:r>
              <a:rPr sz="1600"/>
              <a:t>Fig 2. Barplot showing class imbalance</a:t>
            </a:r>
          </a:p>
          <a:p>
            <a:pPr marL="0" indent="0">
              <a:buSzTx/>
              <a:buFontTx/>
              <a:buNone/>
            </a:pP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9" name="Screenshot 2024-05-14 at 9.37.38 AM.png" descr="Screenshot 2024-05-14 at 9.37.38 AM.png"/>
          <p:cNvPicPr>
            <a:picLocks noChangeAspect="1"/>
          </p:cNvPicPr>
          <p:nvPr/>
        </p:nvPicPr>
        <p:blipFill>
          <a:blip r:embed="rId2">
            <a:extLst/>
          </a:blip>
          <a:stretch>
            <a:fillRect/>
          </a:stretch>
        </p:blipFill>
        <p:spPr>
          <a:xfrm>
            <a:off x="803213" y="2682663"/>
            <a:ext cx="7209460" cy="2216574"/>
          </a:xfrm>
          <a:prstGeom prst="rect">
            <a:avLst/>
          </a:prstGeom>
          <a:ln w="12700">
            <a:miter lim="400000"/>
          </a:ln>
        </p:spPr>
      </p:pic>
      <p:sp>
        <p:nvSpPr>
          <p:cNvPr id="80" name="Code snapshot of Decision Tree Classifier on oversampled train data.…"/>
          <p:cNvSpPr txBox="1"/>
          <p:nvPr>
            <p:ph type="body" idx="1"/>
          </p:nvPr>
        </p:nvSpPr>
        <p:spPr>
          <a:xfrm>
            <a:off x="293143" y="1490277"/>
            <a:ext cx="8229601" cy="4180019"/>
          </a:xfrm>
          <a:prstGeom prst="rect">
            <a:avLst/>
          </a:prstGeom>
        </p:spPr>
        <p:txBody>
          <a:bodyPr/>
          <a:lstStyle/>
          <a:p>
            <a:pPr marL="0" indent="0">
              <a:buSzTx/>
              <a:buNone/>
            </a:pPr>
            <a:r>
              <a:t>Code snapshot of Decision Tree Classifier on oversampled train data.</a:t>
            </a:r>
          </a:p>
          <a:p>
            <a:pPr marL="0" indent="0">
              <a:buSzTx/>
              <a:buNone/>
            </a:pPr>
          </a:p>
          <a:p>
            <a:pPr marL="0" indent="0">
              <a:buSzTx/>
              <a:buNone/>
            </a:pPr>
          </a:p>
          <a:p>
            <a:pPr marL="0" indent="0">
              <a:buSzTx/>
              <a:buNone/>
            </a:pPr>
          </a:p>
          <a:p>
            <a:pPr marL="0" indent="0">
              <a:buSzTx/>
              <a:buNone/>
            </a:pPr>
          </a:p>
          <a:p>
            <a:pPr marL="0" indent="0">
              <a:buSzTx/>
              <a:buNone/>
            </a:pPr>
          </a:p>
          <a:p>
            <a:pPr marL="0" indent="0">
              <a:buSzTx/>
              <a:buNone/>
            </a:pPr>
          </a:p>
          <a:p>
            <a:pPr marL="0" indent="0">
              <a:buSzTx/>
              <a:buNone/>
            </a:pPr>
          </a:p>
          <a:p>
            <a:pPr marL="0" indent="0">
              <a:buSzTx/>
              <a:buNone/>
            </a:pPr>
          </a:p>
          <a:p>
            <a:pPr marL="0" indent="0">
              <a:buSzTx/>
              <a:buNone/>
            </a:pPr>
          </a:p>
          <a:p>
            <a:pPr marL="0" indent="0">
              <a:buSzTx/>
              <a:buNone/>
            </a:pPr>
          </a:p>
          <a:p>
            <a:pPr marL="0" indent="0">
              <a:buSzTx/>
              <a:buNone/>
            </a:pPr>
            <a:r>
              <a:t>                                              </a:t>
            </a:r>
            <a:r>
              <a:rPr sz="1500"/>
              <a:t>Fig 3.</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Title 3"/>
          <p:cNvSpPr txBox="1"/>
          <p:nvPr>
            <p:ph type="title"/>
          </p:nvPr>
        </p:nvSpPr>
        <p:spPr>
          <a:prstGeom prst="rect">
            <a:avLst/>
          </a:prstGeom>
        </p:spPr>
        <p:txBody>
          <a:bodyPr/>
          <a:lstStyle/>
          <a:p>
            <a:pPr/>
            <a:r>
              <a:t>RESULT</a:t>
            </a:r>
          </a:p>
        </p:txBody>
      </p:sp>
      <p:sp>
        <p:nvSpPr>
          <p:cNvPr id="83" name="Each model—logistic regression, random forest, and decision tree—demonstrated strong performance in detecting fraudulent transactions within the Ethereum blockchain. Key performance metrics such as accuracy, precision, recall, and F1-score were evaluated"/>
          <p:cNvSpPr txBox="1"/>
          <p:nvPr>
            <p:ph type="body" idx="1"/>
          </p:nvPr>
        </p:nvSpPr>
        <p:spPr>
          <a:xfrm>
            <a:off x="211666" y="948266"/>
            <a:ext cx="8229601" cy="5486401"/>
          </a:xfrm>
          <a:prstGeom prst="rect">
            <a:avLst/>
          </a:prstGeom>
        </p:spPr>
        <p:txBody>
          <a:bodyPr/>
          <a:lstStyle/>
          <a:p>
            <a:pPr marL="0" indent="0" algn="l">
              <a:buSzTx/>
              <a:buFontTx/>
              <a:buNone/>
              <a:defRPr sz="1600">
                <a:uFillTx/>
              </a:defRPr>
            </a:pPr>
            <a:r>
              <a:t>Each model—logistic regression, random forest, and decision tree—demonstrated strong performance in detecting fraudulent transactions within the Ethereum blockchain. Key performance metrics such as accuracy, precision, recall, and F1-score were evaluated to assess the effectiveness of each model.</a:t>
            </a:r>
          </a:p>
          <a:p>
            <a:pPr marL="0" indent="0" algn="l">
              <a:buSzTx/>
              <a:buFontTx/>
              <a:buNone/>
              <a:defRPr sz="1600">
                <a:uFillTx/>
              </a:defRPr>
            </a:pPr>
          </a:p>
          <a:p>
            <a:pPr marL="0" indent="0" algn="l">
              <a:buSzTx/>
              <a:buFontTx/>
              <a:buNone/>
              <a:defRPr sz="1600">
                <a:uFillTx/>
              </a:defRPr>
            </a:pPr>
          </a:p>
          <a:p>
            <a:pPr marL="160421" indent="-160421" algn="l">
              <a:buFontTx/>
              <a:defRPr sz="1600">
                <a:uFillTx/>
              </a:defRPr>
            </a:pPr>
            <a:r>
              <a:t>After all the preprocessing, feature selection, data balancing (using class weights) and complete analysis of data, we analysed that the random forest model , was the best out of all the three that we applied. </a:t>
            </a:r>
          </a:p>
          <a:p>
            <a:pPr marL="160421" indent="-160421" algn="l">
              <a:buFontTx/>
              <a:defRPr sz="1600">
                <a:uFillTx/>
              </a:defRPr>
            </a:pPr>
          </a:p>
          <a:p>
            <a:pPr marL="160421" indent="-160421" algn="l">
              <a:buFontTx/>
              <a:defRPr sz="1600">
                <a:uFillTx/>
              </a:defRPr>
            </a:pPr>
          </a:p>
          <a:p>
            <a:pPr marL="160421" indent="-160421" algn="l">
              <a:buFontTx/>
              <a:defRPr sz="1600">
                <a:uFillTx/>
              </a:defRPr>
            </a:pPr>
          </a:p>
          <a:p>
            <a:pPr marL="160421" indent="-160421" algn="l">
              <a:buFontTx/>
              <a:defRPr sz="1600">
                <a:uFillTx/>
              </a:defRPr>
            </a:pPr>
          </a:p>
          <a:p>
            <a:pPr marL="160421" indent="-160421" algn="l">
              <a:buFontTx/>
              <a:defRPr sz="1600">
                <a:uFillTx/>
              </a:defRPr>
            </a:pPr>
          </a:p>
          <a:p>
            <a:pPr marL="160421" indent="-160421" algn="l">
              <a:buFontTx/>
              <a:defRPr sz="1600">
                <a:uFillTx/>
              </a:defRPr>
            </a:pPr>
          </a:p>
          <a:p>
            <a:pPr marL="160421" indent="-160421" algn="l">
              <a:buFontTx/>
              <a:defRPr sz="1600">
                <a:uFillTx/>
              </a:defRPr>
            </a:pPr>
          </a:p>
          <a:p>
            <a:pPr marL="160421" indent="-160421" algn="l">
              <a:buFontTx/>
              <a:defRPr sz="1600">
                <a:uFillTx/>
              </a:defRPr>
            </a:pPr>
          </a:p>
          <a:p>
            <a:pPr marL="0" indent="0" algn="l">
              <a:buSzTx/>
              <a:buFontTx/>
              <a:buNone/>
              <a:defRPr sz="1600">
                <a:uFillTx/>
              </a:defRPr>
            </a:pPr>
          </a:p>
          <a:p>
            <a:pPr marL="0" indent="0" algn="l">
              <a:buSzTx/>
              <a:buFontTx/>
              <a:buNone/>
              <a:defRPr sz="1600">
                <a:uFillTx/>
              </a:defRPr>
            </a:pPr>
            <a:r>
              <a:t>                                                                      Fig 4.</a:t>
            </a:r>
          </a:p>
        </p:txBody>
      </p:sp>
      <p:pic>
        <p:nvPicPr>
          <p:cNvPr id="84" name="Screenshot 2024-05-14 at 10.06.26 AM.png" descr="Screenshot 2024-05-14 at 10.06.26 AM.png"/>
          <p:cNvPicPr>
            <a:picLocks noChangeAspect="1"/>
          </p:cNvPicPr>
          <p:nvPr/>
        </p:nvPicPr>
        <p:blipFill>
          <a:blip r:embed="rId2">
            <a:extLst/>
          </a:blip>
          <a:stretch>
            <a:fillRect/>
          </a:stretch>
        </p:blipFill>
        <p:spPr>
          <a:xfrm>
            <a:off x="535432" y="3770215"/>
            <a:ext cx="4171214" cy="1417208"/>
          </a:xfrm>
          <a:prstGeom prst="rect">
            <a:avLst/>
          </a:prstGeom>
          <a:ln w="12700">
            <a:miter lim="400000"/>
          </a:ln>
        </p:spPr>
      </p:pic>
      <p:pic>
        <p:nvPicPr>
          <p:cNvPr id="85" name="Screenshot 2024-05-14 at 10.06.42 AM.png" descr="Screenshot 2024-05-14 at 10.06.42 AM.png"/>
          <p:cNvPicPr>
            <a:picLocks noChangeAspect="1"/>
          </p:cNvPicPr>
          <p:nvPr/>
        </p:nvPicPr>
        <p:blipFill>
          <a:blip r:embed="rId3">
            <a:extLst/>
          </a:blip>
          <a:stretch>
            <a:fillRect/>
          </a:stretch>
        </p:blipFill>
        <p:spPr>
          <a:xfrm>
            <a:off x="5702681" y="3948980"/>
            <a:ext cx="1878190" cy="8382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Title 1"/>
          <p:cNvSpPr txBox="1"/>
          <p:nvPr>
            <p:ph type="title"/>
          </p:nvPr>
        </p:nvSpPr>
        <p:spPr>
          <a:prstGeom prst="rect">
            <a:avLst/>
          </a:prstGeom>
        </p:spPr>
        <p:txBody>
          <a:bodyPr/>
          <a:lstStyle/>
          <a:p>
            <a:pPr/>
            <a:r>
              <a:t>CONCLUSION</a:t>
            </a:r>
          </a:p>
        </p:txBody>
      </p:sp>
      <p:sp>
        <p:nvSpPr>
          <p:cNvPr id="88" name="Content Placeholder 2"/>
          <p:cNvSpPr txBox="1"/>
          <p:nvPr>
            <p:ph type="body" idx="1"/>
          </p:nvPr>
        </p:nvSpPr>
        <p:spPr>
          <a:xfrm>
            <a:off x="329324" y="1131343"/>
            <a:ext cx="8485352" cy="4842406"/>
          </a:xfrm>
          <a:prstGeom prst="rect">
            <a:avLst/>
          </a:prstGeom>
        </p:spPr>
        <p:txBody>
          <a:bodyPr anchor="ctr"/>
          <a:lstStyle/>
          <a:p>
            <a:pPr marL="0" indent="0">
              <a:lnSpc>
                <a:spcPct val="150000"/>
              </a:lnSpc>
              <a:buSzTx/>
              <a:buNone/>
              <a:defRPr sz="1600">
                <a:uFillTx/>
              </a:defRPr>
            </a:pPr>
            <a:r>
              <a:t>To conclude, our project emphasises the significance of using machine learning to tackle fraud in blockchain transactions.</a:t>
            </a:r>
          </a:p>
          <a:p>
            <a:pPr marL="0" indent="0">
              <a:lnSpc>
                <a:spcPct val="150000"/>
              </a:lnSpc>
              <a:buSzTx/>
              <a:buNone/>
              <a:defRPr sz="1600">
                <a:uFillTx/>
              </a:defRPr>
            </a:pPr>
          </a:p>
          <a:p>
            <a:pPr marL="0" indent="0">
              <a:lnSpc>
                <a:spcPct val="150000"/>
              </a:lnSpc>
              <a:buSzTx/>
              <a:buNone/>
              <a:defRPr sz="1600">
                <a:uFillTx/>
              </a:defRPr>
            </a:pPr>
            <a:r>
              <a:t>We've shown how techniques like logistic regression, random forest, and decision trees can help identify and stop fraudulent activities in the Ethereum blockchain.</a:t>
            </a:r>
          </a:p>
          <a:p>
            <a:pPr marL="0" indent="0">
              <a:lnSpc>
                <a:spcPct val="120000"/>
              </a:lnSpc>
              <a:buSzTx/>
              <a:buNone/>
              <a:defRPr sz="1900"/>
            </a:pPr>
          </a:p>
          <a:p>
            <a:pPr marL="0" indent="0">
              <a:lnSpc>
                <a:spcPct val="150000"/>
              </a:lnSpc>
              <a:buSzTx/>
              <a:buNone/>
              <a:defRPr sz="1600">
                <a:uFillTx/>
              </a:defRPr>
            </a:pPr>
            <a:r>
              <a:t>By analyzing transaction data with these methods, we've demonstrated that it's possible to detect and prevent fraudulent behaviour, thus enhancing the security and trustworthiness of blockchain transactions.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