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rial Bold" panose="020B0704020202020204" pitchFamily="34" charset="0"/>
      <p:regular r:id="rId17"/>
      <p:bold r:id="rId18"/>
    </p:embeddedFont>
    <p:embeddedFont>
      <p:font typeface="Calibri" panose="020F0502020204030204" pitchFamily="34" charset="0"/>
      <p:regular r:id="rId19"/>
      <p:bold r:id="rId20"/>
      <p:italic r:id="rId21"/>
      <p:boldItalic r:id="rId22"/>
    </p:embeddedFont>
    <p:embeddedFont>
      <p:font typeface="Calibri (MS)" panose="020B0604020202020204" charset="0"/>
      <p:regular r:id="rId23"/>
    </p:embeddedFont>
    <p:embeddedFont>
      <p:font typeface="Calibri (MS) Bold" panose="020B0604020202020204" charset="0"/>
      <p:regular r:id="rId24"/>
    </p:embeddedFont>
    <p:embeddedFont>
      <p:font typeface="Poppins" panose="00000500000000000000" pitchFamily="2" charset="0"/>
      <p:regular r:id="rId25"/>
      <p:bold r:id="rId26"/>
      <p:italic r:id="rId27"/>
      <p:boldItalic r:id="rId28"/>
    </p:embeddedFont>
    <p:embeddedFont>
      <p:font typeface="Poppins Bold" panose="00000800000000000000"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0" d="100"/>
          <a:sy n="40" d="100"/>
        </p:scale>
        <p:origin x="82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hyperlink" Target="https://lookerstudio.google.com/reporting/9a16279c-0b60-45ce-8210-a91b15d7c9a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zahidmughal2343/supplement-sales-data"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hyperlink" Target="https://colab.research.google.com/drive/1NgDJkR-6SjNLSgyyN5f4Mgkzgh2WIh0i?usp=sharing"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8.xml"/><Relationship Id="rId10" Type="http://schemas.openxmlformats.org/officeDocument/2006/relationships/image" Target="../media/image14.svg"/><Relationship Id="rId4" Type="http://schemas.openxmlformats.org/officeDocument/2006/relationships/slide" Target="slide7.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431400" y="1719600"/>
            <a:ext cx="8040600" cy="4808400"/>
            <a:chOff x="0" y="0"/>
            <a:chExt cx="10720800" cy="6411200"/>
          </a:xfrm>
        </p:grpSpPr>
        <p:sp>
          <p:nvSpPr>
            <p:cNvPr id="4" name="Freeform 4"/>
            <p:cNvSpPr/>
            <p:nvPr/>
          </p:nvSpPr>
          <p:spPr>
            <a:xfrm>
              <a:off x="0" y="0"/>
              <a:ext cx="10720800" cy="6411200"/>
            </a:xfrm>
            <a:custGeom>
              <a:avLst/>
              <a:gdLst/>
              <a:ahLst/>
              <a:cxnLst/>
              <a:rect l="l" t="t" r="r" b="b"/>
              <a:pathLst>
                <a:path w="10720800" h="6411200">
                  <a:moveTo>
                    <a:pt x="0" y="0"/>
                  </a:moveTo>
                  <a:lnTo>
                    <a:pt x="10720800" y="0"/>
                  </a:lnTo>
                  <a:lnTo>
                    <a:pt x="10720800" y="6411200"/>
                  </a:lnTo>
                  <a:lnTo>
                    <a:pt x="0" y="6411200"/>
                  </a:lnTo>
                  <a:close/>
                </a:path>
              </a:pathLst>
            </a:custGeom>
            <a:solidFill>
              <a:srgbClr val="000000">
                <a:alpha val="0"/>
              </a:srgbClr>
            </a:solidFill>
          </p:spPr>
        </p:sp>
        <p:sp>
          <p:nvSpPr>
            <p:cNvPr id="5" name="TextBox 5"/>
            <p:cNvSpPr txBox="1"/>
            <p:nvPr/>
          </p:nvSpPr>
          <p:spPr>
            <a:xfrm>
              <a:off x="0" y="-57150"/>
              <a:ext cx="10720800" cy="6468350"/>
            </a:xfrm>
            <a:prstGeom prst="rect">
              <a:avLst/>
            </a:prstGeom>
          </p:spPr>
          <p:txBody>
            <a:bodyPr lIns="0" tIns="0" rIns="0" bIns="0" rtlCol="0" anchor="ctr"/>
            <a:lstStyle/>
            <a:p>
              <a:pPr algn="ctr">
                <a:lnSpc>
                  <a:spcPts val="7680"/>
                </a:lnSpc>
              </a:pPr>
              <a:r>
                <a:rPr lang="en-US" sz="6400" b="1">
                  <a:solidFill>
                    <a:srgbClr val="FFFFFF"/>
                  </a:solidFill>
                  <a:latin typeface="Poppins Bold"/>
                  <a:ea typeface="Poppins Bold"/>
                  <a:cs typeface="Poppins Bold"/>
                  <a:sym typeface="Poppins Bold"/>
                </a:rPr>
                <a:t>Supplement Sales Analysis</a:t>
              </a:r>
            </a:p>
          </p:txBody>
        </p:sp>
      </p:grpSp>
      <p:grpSp>
        <p:nvGrpSpPr>
          <p:cNvPr id="6" name="Group 6"/>
          <p:cNvGrpSpPr/>
          <p:nvPr/>
        </p:nvGrpSpPr>
        <p:grpSpPr>
          <a:xfrm>
            <a:off x="431400" y="8887350"/>
            <a:ext cx="8496600" cy="1181400"/>
            <a:chOff x="0" y="0"/>
            <a:chExt cx="11328800" cy="1575200"/>
          </a:xfrm>
        </p:grpSpPr>
        <p:sp>
          <p:nvSpPr>
            <p:cNvPr id="7" name="Freeform 7"/>
            <p:cNvSpPr/>
            <p:nvPr/>
          </p:nvSpPr>
          <p:spPr>
            <a:xfrm>
              <a:off x="0" y="0"/>
              <a:ext cx="11328800" cy="1575200"/>
            </a:xfrm>
            <a:custGeom>
              <a:avLst/>
              <a:gdLst/>
              <a:ahLst/>
              <a:cxnLst/>
              <a:rect l="l" t="t" r="r" b="b"/>
              <a:pathLst>
                <a:path w="11328800" h="1575200">
                  <a:moveTo>
                    <a:pt x="0" y="0"/>
                  </a:moveTo>
                  <a:lnTo>
                    <a:pt x="11328800" y="0"/>
                  </a:lnTo>
                  <a:lnTo>
                    <a:pt x="11328800" y="1575200"/>
                  </a:lnTo>
                  <a:lnTo>
                    <a:pt x="0" y="1575200"/>
                  </a:lnTo>
                  <a:close/>
                </a:path>
              </a:pathLst>
            </a:custGeom>
            <a:solidFill>
              <a:srgbClr val="000000">
                <a:alpha val="0"/>
              </a:srgbClr>
            </a:solidFill>
          </p:spPr>
        </p:sp>
        <p:sp>
          <p:nvSpPr>
            <p:cNvPr id="8" name="TextBox 8"/>
            <p:cNvSpPr txBox="1"/>
            <p:nvPr/>
          </p:nvSpPr>
          <p:spPr>
            <a:xfrm>
              <a:off x="0" y="-38100"/>
              <a:ext cx="11328800" cy="1613300"/>
            </a:xfrm>
            <a:prstGeom prst="rect">
              <a:avLst/>
            </a:prstGeom>
          </p:spPr>
          <p:txBody>
            <a:bodyPr lIns="0" tIns="0" rIns="0" bIns="0" rtlCol="0" anchor="ctr"/>
            <a:lstStyle/>
            <a:p>
              <a:pPr algn="l">
                <a:lnSpc>
                  <a:spcPts val="4560"/>
                </a:lnSpc>
              </a:pPr>
              <a:r>
                <a:rPr lang="en-US" sz="3800">
                  <a:solidFill>
                    <a:srgbClr val="212121"/>
                  </a:solidFill>
                  <a:latin typeface="Poppins"/>
                  <a:ea typeface="Poppins"/>
                  <a:cs typeface="Poppins"/>
                  <a:sym typeface="Poppins"/>
                </a:rPr>
                <a:t>Dilla Octaviananda/PS16116</a:t>
              </a:r>
            </a:p>
          </p:txBody>
        </p:sp>
      </p:grpSp>
      <p:grpSp>
        <p:nvGrpSpPr>
          <p:cNvPr id="9" name="Group 9"/>
          <p:cNvGrpSpPr/>
          <p:nvPr/>
        </p:nvGrpSpPr>
        <p:grpSpPr>
          <a:xfrm>
            <a:off x="431400" y="7705950"/>
            <a:ext cx="8496600" cy="1181400"/>
            <a:chOff x="0" y="0"/>
            <a:chExt cx="11328800" cy="1575200"/>
          </a:xfrm>
        </p:grpSpPr>
        <p:sp>
          <p:nvSpPr>
            <p:cNvPr id="10" name="Freeform 10"/>
            <p:cNvSpPr/>
            <p:nvPr/>
          </p:nvSpPr>
          <p:spPr>
            <a:xfrm>
              <a:off x="0" y="0"/>
              <a:ext cx="11328800" cy="1575200"/>
            </a:xfrm>
            <a:custGeom>
              <a:avLst/>
              <a:gdLst/>
              <a:ahLst/>
              <a:cxnLst/>
              <a:rect l="l" t="t" r="r" b="b"/>
              <a:pathLst>
                <a:path w="11328800" h="1575200">
                  <a:moveTo>
                    <a:pt x="0" y="0"/>
                  </a:moveTo>
                  <a:lnTo>
                    <a:pt x="11328800" y="0"/>
                  </a:lnTo>
                  <a:lnTo>
                    <a:pt x="11328800" y="1575200"/>
                  </a:lnTo>
                  <a:lnTo>
                    <a:pt x="0" y="1575200"/>
                  </a:lnTo>
                  <a:close/>
                </a:path>
              </a:pathLst>
            </a:custGeom>
            <a:solidFill>
              <a:srgbClr val="000000">
                <a:alpha val="0"/>
              </a:srgbClr>
            </a:solidFill>
          </p:spPr>
        </p:sp>
        <p:sp>
          <p:nvSpPr>
            <p:cNvPr id="11" name="TextBox 11"/>
            <p:cNvSpPr txBox="1"/>
            <p:nvPr/>
          </p:nvSpPr>
          <p:spPr>
            <a:xfrm>
              <a:off x="0" y="38100"/>
              <a:ext cx="11328800" cy="1537100"/>
            </a:xfrm>
            <a:prstGeom prst="rect">
              <a:avLst/>
            </a:prstGeom>
          </p:spPr>
          <p:txBody>
            <a:bodyPr lIns="0" tIns="0" rIns="0" bIns="0" rtlCol="0" anchor="ctr"/>
            <a:lstStyle/>
            <a:p>
              <a:pPr algn="l">
                <a:lnSpc>
                  <a:spcPts val="3100"/>
                </a:lnSpc>
              </a:pPr>
              <a:r>
                <a:rPr lang="en-US" sz="3229">
                  <a:solidFill>
                    <a:srgbClr val="212121"/>
                  </a:solidFill>
                  <a:latin typeface="Poppins"/>
                  <a:ea typeface="Poppins"/>
                  <a:cs typeface="Poppins"/>
                  <a:sym typeface="Poppins"/>
                </a:rPr>
                <a:t>Bootcamp Data Analyst with SQL &amp; Python using Google Platform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8769246" y="4497168"/>
            <a:ext cx="6970426" cy="1292662"/>
            <a:chOff x="0" y="0"/>
            <a:chExt cx="9293901" cy="1723549"/>
          </a:xfrm>
        </p:grpSpPr>
        <p:sp>
          <p:nvSpPr>
            <p:cNvPr id="4" name="Freeform 4"/>
            <p:cNvSpPr/>
            <p:nvPr/>
          </p:nvSpPr>
          <p:spPr>
            <a:xfrm>
              <a:off x="0" y="0"/>
              <a:ext cx="9293902" cy="1723549"/>
            </a:xfrm>
            <a:custGeom>
              <a:avLst/>
              <a:gdLst/>
              <a:ahLst/>
              <a:cxnLst/>
              <a:rect l="l" t="t" r="r" b="b"/>
              <a:pathLst>
                <a:path w="9293902" h="1723549">
                  <a:moveTo>
                    <a:pt x="0" y="0"/>
                  </a:moveTo>
                  <a:lnTo>
                    <a:pt x="9293902" y="0"/>
                  </a:lnTo>
                  <a:lnTo>
                    <a:pt x="9293902" y="1723549"/>
                  </a:lnTo>
                  <a:lnTo>
                    <a:pt x="0" y="1723549"/>
                  </a:lnTo>
                  <a:close/>
                </a:path>
              </a:pathLst>
            </a:custGeom>
            <a:solidFill>
              <a:srgbClr val="000000">
                <a:alpha val="0"/>
              </a:srgbClr>
            </a:solidFill>
          </p:spPr>
        </p:sp>
        <p:sp>
          <p:nvSpPr>
            <p:cNvPr id="5" name="TextBox 5"/>
            <p:cNvSpPr txBox="1"/>
            <p:nvPr/>
          </p:nvSpPr>
          <p:spPr>
            <a:xfrm>
              <a:off x="0" y="-38100"/>
              <a:ext cx="9293901" cy="1761649"/>
            </a:xfrm>
            <a:prstGeom prst="rect">
              <a:avLst/>
            </a:prstGeom>
          </p:spPr>
          <p:txBody>
            <a:bodyPr lIns="0" tIns="0" rIns="0" bIns="0" rtlCol="0" anchor="t"/>
            <a:lstStyle/>
            <a:p>
              <a:pPr marL="579120" lvl="1" indent="-289560" algn="just">
                <a:lnSpc>
                  <a:spcPts val="2879"/>
                </a:lnSpc>
                <a:buFont typeface="Arial"/>
                <a:buChar char="•"/>
              </a:pPr>
              <a:r>
                <a:rPr lang="en-US" sz="2400">
                  <a:solidFill>
                    <a:srgbClr val="000000"/>
                  </a:solidFill>
                  <a:latin typeface="Calibri (MS)"/>
                  <a:ea typeface="Calibri (MS)"/>
                  <a:cs typeface="Calibri (MS)"/>
                  <a:sym typeface="Calibri (MS)"/>
                </a:rPr>
                <a:t>The 10 highest-grossing products have nearly identical values, averaging over $1.4M, with </a:t>
              </a:r>
              <a:r>
                <a:rPr lang="en-US" sz="2400" b="1">
                  <a:solidFill>
                    <a:srgbClr val="00B050"/>
                  </a:solidFill>
                  <a:latin typeface="Calibri (MS) Bold"/>
                  <a:ea typeface="Calibri (MS) Bold"/>
                  <a:cs typeface="Calibri (MS) Bold"/>
                  <a:sym typeface="Calibri (MS) Bold"/>
                </a:rPr>
                <a:t>Biotin</a:t>
              </a:r>
              <a:r>
                <a:rPr lang="en-US" sz="2400">
                  <a:solidFill>
                    <a:srgbClr val="00B050"/>
                  </a:solidFill>
                  <a:latin typeface="Calibri (MS)"/>
                  <a:ea typeface="Calibri (MS)"/>
                  <a:cs typeface="Calibri (MS)"/>
                  <a:sym typeface="Calibri (MS)"/>
                </a:rPr>
                <a:t> products having the highest revenue.</a:t>
              </a:r>
            </a:p>
          </p:txBody>
        </p:sp>
      </p:grpSp>
      <p:sp>
        <p:nvSpPr>
          <p:cNvPr id="6" name="Freeform 6"/>
          <p:cNvSpPr/>
          <p:nvPr/>
        </p:nvSpPr>
        <p:spPr>
          <a:xfrm>
            <a:off x="1883804" y="2193402"/>
            <a:ext cx="6450726" cy="6548710"/>
          </a:xfrm>
          <a:custGeom>
            <a:avLst/>
            <a:gdLst/>
            <a:ahLst/>
            <a:cxnLst/>
            <a:rect l="l" t="t" r="r" b="b"/>
            <a:pathLst>
              <a:path w="6450726" h="6548710">
                <a:moveTo>
                  <a:pt x="0" y="0"/>
                </a:moveTo>
                <a:lnTo>
                  <a:pt x="6450726" y="0"/>
                </a:lnTo>
                <a:lnTo>
                  <a:pt x="6450726" y="6548710"/>
                </a:lnTo>
                <a:lnTo>
                  <a:pt x="0" y="6548710"/>
                </a:lnTo>
                <a:lnTo>
                  <a:pt x="0" y="0"/>
                </a:lnTo>
                <a:close/>
              </a:path>
            </a:pathLst>
          </a:custGeom>
          <a:blipFill>
            <a:blip r:embed="rId3"/>
            <a:stretch>
              <a:fillRect/>
            </a:stretch>
          </a:blipFill>
        </p:spPr>
      </p:sp>
      <p:grpSp>
        <p:nvGrpSpPr>
          <p:cNvPr id="7" name="Group 7"/>
          <p:cNvGrpSpPr/>
          <p:nvPr/>
        </p:nvGrpSpPr>
        <p:grpSpPr>
          <a:xfrm>
            <a:off x="4741472" y="959754"/>
            <a:ext cx="7710774" cy="714564"/>
            <a:chOff x="0" y="0"/>
            <a:chExt cx="10281032" cy="952752"/>
          </a:xfrm>
        </p:grpSpPr>
        <p:sp>
          <p:nvSpPr>
            <p:cNvPr id="8" name="Freeform 8"/>
            <p:cNvSpPr/>
            <p:nvPr/>
          </p:nvSpPr>
          <p:spPr>
            <a:xfrm>
              <a:off x="0" y="0"/>
              <a:ext cx="10281031" cy="952754"/>
            </a:xfrm>
            <a:custGeom>
              <a:avLst/>
              <a:gdLst/>
              <a:ahLst/>
              <a:cxnLst/>
              <a:rect l="l" t="t" r="r" b="b"/>
              <a:pathLst>
                <a:path w="10281031" h="952754">
                  <a:moveTo>
                    <a:pt x="0" y="181356"/>
                  </a:moveTo>
                  <a:cubicBezTo>
                    <a:pt x="0" y="79121"/>
                    <a:pt x="88011" y="0"/>
                    <a:pt x="191643" y="0"/>
                  </a:cubicBezTo>
                  <a:lnTo>
                    <a:pt x="10089388" y="0"/>
                  </a:lnTo>
                  <a:lnTo>
                    <a:pt x="10089388" y="33909"/>
                  </a:lnTo>
                  <a:lnTo>
                    <a:pt x="10089388" y="0"/>
                  </a:lnTo>
                  <a:cubicBezTo>
                    <a:pt x="10193020" y="0"/>
                    <a:pt x="10281031" y="79121"/>
                    <a:pt x="10281031" y="181356"/>
                  </a:cubicBezTo>
                  <a:lnTo>
                    <a:pt x="10247122" y="181356"/>
                  </a:lnTo>
                  <a:lnTo>
                    <a:pt x="10281031" y="181356"/>
                  </a:lnTo>
                  <a:lnTo>
                    <a:pt x="10281031" y="771398"/>
                  </a:lnTo>
                  <a:lnTo>
                    <a:pt x="10247122" y="771398"/>
                  </a:lnTo>
                  <a:lnTo>
                    <a:pt x="10281031" y="771398"/>
                  </a:lnTo>
                  <a:cubicBezTo>
                    <a:pt x="10281031" y="873633"/>
                    <a:pt x="10193020" y="952754"/>
                    <a:pt x="10089388" y="952754"/>
                  </a:cubicBezTo>
                  <a:lnTo>
                    <a:pt x="10089388" y="918845"/>
                  </a:lnTo>
                  <a:lnTo>
                    <a:pt x="10089388" y="952754"/>
                  </a:lnTo>
                  <a:lnTo>
                    <a:pt x="191643" y="952754"/>
                  </a:lnTo>
                  <a:lnTo>
                    <a:pt x="191643" y="918845"/>
                  </a:lnTo>
                  <a:lnTo>
                    <a:pt x="191643" y="952754"/>
                  </a:lnTo>
                  <a:cubicBezTo>
                    <a:pt x="88011" y="952754"/>
                    <a:pt x="0" y="873633"/>
                    <a:pt x="0" y="771398"/>
                  </a:cubicBezTo>
                  <a:lnTo>
                    <a:pt x="0" y="181356"/>
                  </a:lnTo>
                  <a:lnTo>
                    <a:pt x="33909" y="181356"/>
                  </a:lnTo>
                  <a:lnTo>
                    <a:pt x="0" y="181356"/>
                  </a:lnTo>
                  <a:moveTo>
                    <a:pt x="67691" y="181356"/>
                  </a:moveTo>
                  <a:lnTo>
                    <a:pt x="67691" y="771398"/>
                  </a:lnTo>
                  <a:lnTo>
                    <a:pt x="33909" y="771398"/>
                  </a:lnTo>
                  <a:lnTo>
                    <a:pt x="67691" y="771398"/>
                  </a:lnTo>
                  <a:cubicBezTo>
                    <a:pt x="67691" y="832104"/>
                    <a:pt x="121031" y="885063"/>
                    <a:pt x="191516" y="885063"/>
                  </a:cubicBezTo>
                  <a:lnTo>
                    <a:pt x="10089388" y="885063"/>
                  </a:lnTo>
                  <a:cubicBezTo>
                    <a:pt x="10160000" y="885063"/>
                    <a:pt x="10213213" y="832104"/>
                    <a:pt x="10213213" y="771398"/>
                  </a:cubicBezTo>
                  <a:lnTo>
                    <a:pt x="10213213" y="181356"/>
                  </a:lnTo>
                  <a:cubicBezTo>
                    <a:pt x="10213213" y="120650"/>
                    <a:pt x="10159873" y="67691"/>
                    <a:pt x="10089388" y="67691"/>
                  </a:cubicBezTo>
                  <a:lnTo>
                    <a:pt x="191643" y="67691"/>
                  </a:lnTo>
                  <a:lnTo>
                    <a:pt x="191643" y="33909"/>
                  </a:lnTo>
                  <a:lnTo>
                    <a:pt x="191643" y="67691"/>
                  </a:lnTo>
                  <a:cubicBezTo>
                    <a:pt x="121031" y="67691"/>
                    <a:pt x="67818" y="120650"/>
                    <a:pt x="67818" y="181356"/>
                  </a:cubicBezTo>
                  <a:close/>
                </a:path>
              </a:pathLst>
            </a:custGeom>
            <a:solidFill>
              <a:srgbClr val="00717D"/>
            </a:solidFill>
          </p:spPr>
        </p:sp>
        <p:sp>
          <p:nvSpPr>
            <p:cNvPr id="9" name="TextBox 9"/>
            <p:cNvSpPr txBox="1"/>
            <p:nvPr/>
          </p:nvSpPr>
          <p:spPr>
            <a:xfrm>
              <a:off x="0" y="-47625"/>
              <a:ext cx="10281032" cy="1000377"/>
            </a:xfrm>
            <a:prstGeom prst="rect">
              <a:avLst/>
            </a:prstGeom>
          </p:spPr>
          <p:txBody>
            <a:bodyPr lIns="50800" tIns="50800" rIns="50800" bIns="50800" rtlCol="0" anchor="ctr"/>
            <a:lstStyle/>
            <a:p>
              <a:pPr algn="ctr">
                <a:lnSpc>
                  <a:spcPts val="3359"/>
                </a:lnSpc>
              </a:pPr>
              <a:r>
                <a:rPr lang="en-US" sz="2799" b="1">
                  <a:solidFill>
                    <a:srgbClr val="000000"/>
                  </a:solidFill>
                  <a:latin typeface="Calibri (MS) Bold"/>
                  <a:ea typeface="Calibri (MS) Bold"/>
                  <a:cs typeface="Calibri (MS) Bold"/>
                  <a:sym typeface="Calibri (MS) Bold"/>
                </a:rPr>
                <a:t>Top 10 Products with High Revenue</a:t>
              </a:r>
            </a:p>
          </p:txBody>
        </p:sp>
      </p:grpSp>
      <p:grpSp>
        <p:nvGrpSpPr>
          <p:cNvPr id="10" name="Group 10"/>
          <p:cNvGrpSpPr/>
          <p:nvPr/>
        </p:nvGrpSpPr>
        <p:grpSpPr>
          <a:xfrm>
            <a:off x="8874486" y="3942534"/>
            <a:ext cx="1723872" cy="554634"/>
            <a:chOff x="0" y="0"/>
            <a:chExt cx="2298496" cy="739512"/>
          </a:xfrm>
        </p:grpSpPr>
        <p:sp>
          <p:nvSpPr>
            <p:cNvPr id="11" name="Freeform 11"/>
            <p:cNvSpPr/>
            <p:nvPr/>
          </p:nvSpPr>
          <p:spPr>
            <a:xfrm>
              <a:off x="0" y="0"/>
              <a:ext cx="2298446" cy="739521"/>
            </a:xfrm>
            <a:custGeom>
              <a:avLst/>
              <a:gdLst/>
              <a:ahLst/>
              <a:cxnLst/>
              <a:rect l="l" t="t" r="r" b="b"/>
              <a:pathLst>
                <a:path w="2298446" h="739521">
                  <a:moveTo>
                    <a:pt x="0" y="369697"/>
                  </a:moveTo>
                  <a:cubicBezTo>
                    <a:pt x="0" y="165608"/>
                    <a:pt x="165608" y="0"/>
                    <a:pt x="369697" y="0"/>
                  </a:cubicBezTo>
                  <a:lnTo>
                    <a:pt x="1928749" y="0"/>
                  </a:lnTo>
                  <a:cubicBezTo>
                    <a:pt x="2132965" y="0"/>
                    <a:pt x="2298446" y="165608"/>
                    <a:pt x="2298446" y="369697"/>
                  </a:cubicBezTo>
                  <a:cubicBezTo>
                    <a:pt x="2298446" y="573786"/>
                    <a:pt x="2132838" y="739394"/>
                    <a:pt x="1928749" y="739394"/>
                  </a:cubicBezTo>
                  <a:lnTo>
                    <a:pt x="369697" y="739394"/>
                  </a:lnTo>
                  <a:cubicBezTo>
                    <a:pt x="165608" y="739521"/>
                    <a:pt x="0" y="573913"/>
                    <a:pt x="0" y="369697"/>
                  </a:cubicBezTo>
                  <a:close/>
                </a:path>
              </a:pathLst>
            </a:custGeom>
            <a:solidFill>
              <a:srgbClr val="FCFFD9"/>
            </a:solidFill>
          </p:spPr>
        </p:sp>
        <p:sp>
          <p:nvSpPr>
            <p:cNvPr id="12" name="TextBox 12"/>
            <p:cNvSpPr txBox="1"/>
            <p:nvPr/>
          </p:nvSpPr>
          <p:spPr>
            <a:xfrm>
              <a:off x="0" y="-38100"/>
              <a:ext cx="2298496" cy="777612"/>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Insights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4" name="Group 4"/>
          <p:cNvGrpSpPr/>
          <p:nvPr/>
        </p:nvGrpSpPr>
        <p:grpSpPr>
          <a:xfrm>
            <a:off x="1234264" y="4802394"/>
            <a:ext cx="7065214" cy="1661994"/>
            <a:chOff x="0" y="0"/>
            <a:chExt cx="9420285" cy="2215992"/>
          </a:xfrm>
        </p:grpSpPr>
        <p:sp>
          <p:nvSpPr>
            <p:cNvPr id="5" name="Freeform 5"/>
            <p:cNvSpPr/>
            <p:nvPr/>
          </p:nvSpPr>
          <p:spPr>
            <a:xfrm>
              <a:off x="0" y="0"/>
              <a:ext cx="9420285" cy="2215992"/>
            </a:xfrm>
            <a:custGeom>
              <a:avLst/>
              <a:gdLst/>
              <a:ahLst/>
              <a:cxnLst/>
              <a:rect l="l" t="t" r="r" b="b"/>
              <a:pathLst>
                <a:path w="9420285" h="2215992">
                  <a:moveTo>
                    <a:pt x="0" y="0"/>
                  </a:moveTo>
                  <a:lnTo>
                    <a:pt x="9420285" y="0"/>
                  </a:lnTo>
                  <a:lnTo>
                    <a:pt x="9420285" y="2215992"/>
                  </a:lnTo>
                  <a:lnTo>
                    <a:pt x="0" y="2215992"/>
                  </a:lnTo>
                  <a:close/>
                </a:path>
              </a:pathLst>
            </a:custGeom>
            <a:solidFill>
              <a:srgbClr val="000000">
                <a:alpha val="0"/>
              </a:srgbClr>
            </a:solidFill>
          </p:spPr>
        </p:sp>
        <p:sp>
          <p:nvSpPr>
            <p:cNvPr id="6" name="TextBox 6"/>
            <p:cNvSpPr txBox="1"/>
            <p:nvPr/>
          </p:nvSpPr>
          <p:spPr>
            <a:xfrm>
              <a:off x="0" y="-38100"/>
              <a:ext cx="9420285" cy="2254092"/>
            </a:xfrm>
            <a:prstGeom prst="rect">
              <a:avLst/>
            </a:prstGeom>
          </p:spPr>
          <p:txBody>
            <a:bodyPr lIns="0" tIns="0" rIns="0" bIns="0" rtlCol="0" anchor="t"/>
            <a:lstStyle/>
            <a:p>
              <a:pPr marL="579120" lvl="1" indent="-289560" algn="just">
                <a:lnSpc>
                  <a:spcPts val="2879"/>
                </a:lnSpc>
                <a:buFont typeface="Arial"/>
                <a:buChar char="•"/>
              </a:pPr>
              <a:r>
                <a:rPr lang="en-US" sz="2400">
                  <a:solidFill>
                    <a:srgbClr val="000000"/>
                  </a:solidFill>
                  <a:latin typeface="Calibri (MS)"/>
                  <a:ea typeface="Calibri (MS)"/>
                  <a:cs typeface="Calibri (MS)"/>
                  <a:sym typeface="Calibri (MS)"/>
                </a:rPr>
                <a:t>Distribution locations for supplement products include Canada, USA and UK. </a:t>
              </a:r>
              <a:r>
                <a:rPr lang="en-US" sz="2400">
                  <a:solidFill>
                    <a:srgbClr val="00B050"/>
                  </a:solidFill>
                  <a:latin typeface="Calibri (MS)"/>
                  <a:ea typeface="Calibri (MS)"/>
                  <a:cs typeface="Calibri (MS)"/>
                  <a:sym typeface="Calibri (MS)"/>
                </a:rPr>
                <a:t>The largest number of units sold was in Canada at 34.3% </a:t>
              </a:r>
              <a:r>
                <a:rPr lang="en-US" sz="2400">
                  <a:solidFill>
                    <a:srgbClr val="000000"/>
                  </a:solidFill>
                  <a:latin typeface="Calibri (MS)"/>
                  <a:ea typeface="Calibri (MS)"/>
                  <a:cs typeface="Calibri (MS)"/>
                  <a:sym typeface="Calibri (MS)"/>
                </a:rPr>
                <a:t>and </a:t>
              </a:r>
              <a:r>
                <a:rPr lang="en-US" sz="2400">
                  <a:solidFill>
                    <a:srgbClr val="FF0000"/>
                  </a:solidFill>
                  <a:latin typeface="Calibri (MS)"/>
                  <a:ea typeface="Calibri (MS)"/>
                  <a:cs typeface="Calibri (MS)"/>
                  <a:sym typeface="Calibri (MS)"/>
                </a:rPr>
                <a:t>the smallest was in the USA at 32.1%.</a:t>
              </a:r>
            </a:p>
          </p:txBody>
        </p:sp>
      </p:grpSp>
      <p:grpSp>
        <p:nvGrpSpPr>
          <p:cNvPr id="7" name="Group 7"/>
          <p:cNvGrpSpPr/>
          <p:nvPr/>
        </p:nvGrpSpPr>
        <p:grpSpPr>
          <a:xfrm>
            <a:off x="4741472" y="959754"/>
            <a:ext cx="7710774" cy="714564"/>
            <a:chOff x="0" y="0"/>
            <a:chExt cx="10281032" cy="952752"/>
          </a:xfrm>
        </p:grpSpPr>
        <p:sp>
          <p:nvSpPr>
            <p:cNvPr id="8" name="Freeform 8"/>
            <p:cNvSpPr/>
            <p:nvPr/>
          </p:nvSpPr>
          <p:spPr>
            <a:xfrm>
              <a:off x="0" y="0"/>
              <a:ext cx="10281031" cy="952754"/>
            </a:xfrm>
            <a:custGeom>
              <a:avLst/>
              <a:gdLst/>
              <a:ahLst/>
              <a:cxnLst/>
              <a:rect l="l" t="t" r="r" b="b"/>
              <a:pathLst>
                <a:path w="10281031" h="952754">
                  <a:moveTo>
                    <a:pt x="0" y="181356"/>
                  </a:moveTo>
                  <a:cubicBezTo>
                    <a:pt x="0" y="79121"/>
                    <a:pt x="88011" y="0"/>
                    <a:pt x="191643" y="0"/>
                  </a:cubicBezTo>
                  <a:lnTo>
                    <a:pt x="10089388" y="0"/>
                  </a:lnTo>
                  <a:lnTo>
                    <a:pt x="10089388" y="33909"/>
                  </a:lnTo>
                  <a:lnTo>
                    <a:pt x="10089388" y="0"/>
                  </a:lnTo>
                  <a:cubicBezTo>
                    <a:pt x="10193020" y="0"/>
                    <a:pt x="10281031" y="79121"/>
                    <a:pt x="10281031" y="181356"/>
                  </a:cubicBezTo>
                  <a:lnTo>
                    <a:pt x="10247122" y="181356"/>
                  </a:lnTo>
                  <a:lnTo>
                    <a:pt x="10281031" y="181356"/>
                  </a:lnTo>
                  <a:lnTo>
                    <a:pt x="10281031" y="771398"/>
                  </a:lnTo>
                  <a:lnTo>
                    <a:pt x="10247122" y="771398"/>
                  </a:lnTo>
                  <a:lnTo>
                    <a:pt x="10281031" y="771398"/>
                  </a:lnTo>
                  <a:cubicBezTo>
                    <a:pt x="10281031" y="873633"/>
                    <a:pt x="10193020" y="952754"/>
                    <a:pt x="10089388" y="952754"/>
                  </a:cubicBezTo>
                  <a:lnTo>
                    <a:pt x="10089388" y="918845"/>
                  </a:lnTo>
                  <a:lnTo>
                    <a:pt x="10089388" y="952754"/>
                  </a:lnTo>
                  <a:lnTo>
                    <a:pt x="191643" y="952754"/>
                  </a:lnTo>
                  <a:lnTo>
                    <a:pt x="191643" y="918845"/>
                  </a:lnTo>
                  <a:lnTo>
                    <a:pt x="191643" y="952754"/>
                  </a:lnTo>
                  <a:cubicBezTo>
                    <a:pt x="88011" y="952754"/>
                    <a:pt x="0" y="873633"/>
                    <a:pt x="0" y="771398"/>
                  </a:cubicBezTo>
                  <a:lnTo>
                    <a:pt x="0" y="181356"/>
                  </a:lnTo>
                  <a:lnTo>
                    <a:pt x="33909" y="181356"/>
                  </a:lnTo>
                  <a:lnTo>
                    <a:pt x="0" y="181356"/>
                  </a:lnTo>
                  <a:moveTo>
                    <a:pt x="67691" y="181356"/>
                  </a:moveTo>
                  <a:lnTo>
                    <a:pt x="67691" y="771398"/>
                  </a:lnTo>
                  <a:lnTo>
                    <a:pt x="33909" y="771398"/>
                  </a:lnTo>
                  <a:lnTo>
                    <a:pt x="67691" y="771398"/>
                  </a:lnTo>
                  <a:cubicBezTo>
                    <a:pt x="67691" y="832104"/>
                    <a:pt x="121031" y="885063"/>
                    <a:pt x="191516" y="885063"/>
                  </a:cubicBezTo>
                  <a:lnTo>
                    <a:pt x="10089388" y="885063"/>
                  </a:lnTo>
                  <a:cubicBezTo>
                    <a:pt x="10160000" y="885063"/>
                    <a:pt x="10213213" y="832104"/>
                    <a:pt x="10213213" y="771398"/>
                  </a:cubicBezTo>
                  <a:lnTo>
                    <a:pt x="10213213" y="181356"/>
                  </a:lnTo>
                  <a:cubicBezTo>
                    <a:pt x="10213213" y="120650"/>
                    <a:pt x="10159873" y="67691"/>
                    <a:pt x="10089388" y="67691"/>
                  </a:cubicBezTo>
                  <a:lnTo>
                    <a:pt x="191643" y="67691"/>
                  </a:lnTo>
                  <a:lnTo>
                    <a:pt x="191643" y="33909"/>
                  </a:lnTo>
                  <a:lnTo>
                    <a:pt x="191643" y="67691"/>
                  </a:lnTo>
                  <a:cubicBezTo>
                    <a:pt x="121031" y="67691"/>
                    <a:pt x="67818" y="120650"/>
                    <a:pt x="67818" y="181356"/>
                  </a:cubicBezTo>
                  <a:close/>
                </a:path>
              </a:pathLst>
            </a:custGeom>
            <a:solidFill>
              <a:srgbClr val="00717D"/>
            </a:solidFill>
          </p:spPr>
        </p:sp>
        <p:sp>
          <p:nvSpPr>
            <p:cNvPr id="9" name="TextBox 9"/>
            <p:cNvSpPr txBox="1"/>
            <p:nvPr/>
          </p:nvSpPr>
          <p:spPr>
            <a:xfrm>
              <a:off x="0" y="-47625"/>
              <a:ext cx="10281032" cy="1000377"/>
            </a:xfrm>
            <a:prstGeom prst="rect">
              <a:avLst/>
            </a:prstGeom>
          </p:spPr>
          <p:txBody>
            <a:bodyPr lIns="50800" tIns="50800" rIns="50800" bIns="50800" rtlCol="0" anchor="ctr"/>
            <a:lstStyle/>
            <a:p>
              <a:pPr algn="ctr">
                <a:lnSpc>
                  <a:spcPts val="3359"/>
                </a:lnSpc>
              </a:pPr>
              <a:r>
                <a:rPr lang="en-US" sz="2799" b="1">
                  <a:solidFill>
                    <a:srgbClr val="000000"/>
                  </a:solidFill>
                  <a:latin typeface="Calibri (MS) Bold"/>
                  <a:ea typeface="Calibri (MS) Bold"/>
                  <a:cs typeface="Calibri (MS) Bold"/>
                  <a:sym typeface="Calibri (MS) Bold"/>
                </a:rPr>
                <a:t>Units Sold by Location</a:t>
              </a:r>
            </a:p>
          </p:txBody>
        </p:sp>
      </p:grpSp>
      <p:grpSp>
        <p:nvGrpSpPr>
          <p:cNvPr id="10" name="Group 10"/>
          <p:cNvGrpSpPr/>
          <p:nvPr/>
        </p:nvGrpSpPr>
        <p:grpSpPr>
          <a:xfrm>
            <a:off x="1394394" y="4247760"/>
            <a:ext cx="1723872" cy="554634"/>
            <a:chOff x="0" y="0"/>
            <a:chExt cx="2298496" cy="739512"/>
          </a:xfrm>
        </p:grpSpPr>
        <p:sp>
          <p:nvSpPr>
            <p:cNvPr id="11" name="Freeform 11"/>
            <p:cNvSpPr/>
            <p:nvPr/>
          </p:nvSpPr>
          <p:spPr>
            <a:xfrm>
              <a:off x="0" y="0"/>
              <a:ext cx="2298446" cy="739521"/>
            </a:xfrm>
            <a:custGeom>
              <a:avLst/>
              <a:gdLst/>
              <a:ahLst/>
              <a:cxnLst/>
              <a:rect l="l" t="t" r="r" b="b"/>
              <a:pathLst>
                <a:path w="2298446" h="739521">
                  <a:moveTo>
                    <a:pt x="0" y="369697"/>
                  </a:moveTo>
                  <a:cubicBezTo>
                    <a:pt x="0" y="165608"/>
                    <a:pt x="165608" y="0"/>
                    <a:pt x="369697" y="0"/>
                  </a:cubicBezTo>
                  <a:lnTo>
                    <a:pt x="1928749" y="0"/>
                  </a:lnTo>
                  <a:cubicBezTo>
                    <a:pt x="2132965" y="0"/>
                    <a:pt x="2298446" y="165608"/>
                    <a:pt x="2298446" y="369697"/>
                  </a:cubicBezTo>
                  <a:cubicBezTo>
                    <a:pt x="2298446" y="573786"/>
                    <a:pt x="2132838" y="739394"/>
                    <a:pt x="1928749" y="739394"/>
                  </a:cubicBezTo>
                  <a:lnTo>
                    <a:pt x="369697" y="739394"/>
                  </a:lnTo>
                  <a:cubicBezTo>
                    <a:pt x="165608" y="739521"/>
                    <a:pt x="0" y="573913"/>
                    <a:pt x="0" y="369697"/>
                  </a:cubicBezTo>
                  <a:close/>
                </a:path>
              </a:pathLst>
            </a:custGeom>
            <a:solidFill>
              <a:srgbClr val="FCFFD9"/>
            </a:solidFill>
          </p:spPr>
        </p:sp>
        <p:sp>
          <p:nvSpPr>
            <p:cNvPr id="12" name="TextBox 12"/>
            <p:cNvSpPr txBox="1"/>
            <p:nvPr/>
          </p:nvSpPr>
          <p:spPr>
            <a:xfrm>
              <a:off x="0" y="-38100"/>
              <a:ext cx="2298496" cy="777612"/>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Insights :</a:t>
              </a:r>
            </a:p>
          </p:txBody>
        </p:sp>
      </p:grpSp>
      <p:pic>
        <p:nvPicPr>
          <p:cNvPr id="14" name="Picture 13">
            <a:extLst>
              <a:ext uri="{FF2B5EF4-FFF2-40B4-BE49-F238E27FC236}">
                <a16:creationId xmlns:a16="http://schemas.microsoft.com/office/drawing/2014/main" id="{ECB987EA-FCD8-4724-B32B-FDBF15C74A71}"/>
              </a:ext>
            </a:extLst>
          </p:cNvPr>
          <p:cNvPicPr>
            <a:picLocks noChangeAspect="1"/>
          </p:cNvPicPr>
          <p:nvPr/>
        </p:nvPicPr>
        <p:blipFill>
          <a:blip r:embed="rId3"/>
          <a:stretch>
            <a:fillRect/>
          </a:stretch>
        </p:blipFill>
        <p:spPr>
          <a:xfrm>
            <a:off x="9296400" y="2153170"/>
            <a:ext cx="5591175" cy="69604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6150542" y="1698470"/>
            <a:ext cx="5462252" cy="875258"/>
            <a:chOff x="0" y="0"/>
            <a:chExt cx="7283003" cy="1167011"/>
          </a:xfrm>
        </p:grpSpPr>
        <p:sp>
          <p:nvSpPr>
            <p:cNvPr id="4" name="Freeform 4"/>
            <p:cNvSpPr/>
            <p:nvPr/>
          </p:nvSpPr>
          <p:spPr>
            <a:xfrm>
              <a:off x="33909" y="33782"/>
              <a:ext cx="7215251" cy="1099439"/>
            </a:xfrm>
            <a:custGeom>
              <a:avLst/>
              <a:gdLst/>
              <a:ahLst/>
              <a:cxnLst/>
              <a:rect l="l" t="t" r="r" b="b"/>
              <a:pathLst>
                <a:path w="7215251" h="1099439">
                  <a:moveTo>
                    <a:pt x="0" y="183261"/>
                  </a:moveTo>
                  <a:cubicBezTo>
                    <a:pt x="0" y="82042"/>
                    <a:pt x="86233" y="0"/>
                    <a:pt x="192659" y="0"/>
                  </a:cubicBezTo>
                  <a:lnTo>
                    <a:pt x="7022592" y="0"/>
                  </a:lnTo>
                  <a:cubicBezTo>
                    <a:pt x="7129018" y="0"/>
                    <a:pt x="7215251" y="82042"/>
                    <a:pt x="7215251" y="183261"/>
                  </a:cubicBezTo>
                  <a:lnTo>
                    <a:pt x="7215251" y="916178"/>
                  </a:lnTo>
                  <a:cubicBezTo>
                    <a:pt x="7215251" y="1017397"/>
                    <a:pt x="7129018" y="1099439"/>
                    <a:pt x="7022592" y="1099439"/>
                  </a:cubicBezTo>
                  <a:lnTo>
                    <a:pt x="192659" y="1099439"/>
                  </a:lnTo>
                  <a:cubicBezTo>
                    <a:pt x="86233" y="1099439"/>
                    <a:pt x="0" y="1017397"/>
                    <a:pt x="0" y="916178"/>
                  </a:cubicBezTo>
                  <a:close/>
                </a:path>
              </a:pathLst>
            </a:custGeom>
            <a:solidFill>
              <a:srgbClr val="00717D"/>
            </a:solidFill>
          </p:spPr>
        </p:sp>
        <p:sp>
          <p:nvSpPr>
            <p:cNvPr id="5" name="Freeform 5"/>
            <p:cNvSpPr/>
            <p:nvPr/>
          </p:nvSpPr>
          <p:spPr>
            <a:xfrm>
              <a:off x="0" y="0"/>
              <a:ext cx="7283069" cy="1167003"/>
            </a:xfrm>
            <a:custGeom>
              <a:avLst/>
              <a:gdLst/>
              <a:ahLst/>
              <a:cxnLst/>
              <a:rect l="l" t="t" r="r" b="b"/>
              <a:pathLst>
                <a:path w="7283069" h="1167003">
                  <a:moveTo>
                    <a:pt x="0" y="217043"/>
                  </a:moveTo>
                  <a:cubicBezTo>
                    <a:pt x="0" y="95631"/>
                    <a:pt x="103124" y="0"/>
                    <a:pt x="226568" y="0"/>
                  </a:cubicBezTo>
                  <a:lnTo>
                    <a:pt x="7056501" y="0"/>
                  </a:lnTo>
                  <a:lnTo>
                    <a:pt x="7056501" y="33909"/>
                  </a:lnTo>
                  <a:lnTo>
                    <a:pt x="7056501" y="0"/>
                  </a:lnTo>
                  <a:cubicBezTo>
                    <a:pt x="7179945" y="0"/>
                    <a:pt x="7283069" y="95631"/>
                    <a:pt x="7283069" y="217043"/>
                  </a:cubicBezTo>
                  <a:lnTo>
                    <a:pt x="7249160" y="217043"/>
                  </a:lnTo>
                  <a:lnTo>
                    <a:pt x="7283069" y="217043"/>
                  </a:lnTo>
                  <a:lnTo>
                    <a:pt x="7283069" y="949960"/>
                  </a:lnTo>
                  <a:lnTo>
                    <a:pt x="7249160" y="949960"/>
                  </a:lnTo>
                  <a:lnTo>
                    <a:pt x="7283069" y="949960"/>
                  </a:lnTo>
                  <a:cubicBezTo>
                    <a:pt x="7283069" y="1071499"/>
                    <a:pt x="7179945" y="1167003"/>
                    <a:pt x="7056501" y="1167003"/>
                  </a:cubicBezTo>
                  <a:lnTo>
                    <a:pt x="7056501" y="1133094"/>
                  </a:lnTo>
                  <a:lnTo>
                    <a:pt x="7056501" y="1167003"/>
                  </a:lnTo>
                  <a:lnTo>
                    <a:pt x="226568" y="1167003"/>
                  </a:lnTo>
                  <a:lnTo>
                    <a:pt x="226568" y="1133094"/>
                  </a:lnTo>
                  <a:lnTo>
                    <a:pt x="226568" y="1167003"/>
                  </a:lnTo>
                  <a:cubicBezTo>
                    <a:pt x="103124"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859"/>
                    <a:pt x="137160" y="1099312"/>
                    <a:pt x="226568" y="1099312"/>
                  </a:cubicBezTo>
                  <a:lnTo>
                    <a:pt x="7056501" y="1099312"/>
                  </a:lnTo>
                  <a:cubicBezTo>
                    <a:pt x="7145909" y="1099312"/>
                    <a:pt x="7215378" y="1030859"/>
                    <a:pt x="7215378" y="949960"/>
                  </a:cubicBezTo>
                  <a:lnTo>
                    <a:pt x="7215378" y="217043"/>
                  </a:lnTo>
                  <a:cubicBezTo>
                    <a:pt x="7215378" y="136144"/>
                    <a:pt x="7145909" y="67691"/>
                    <a:pt x="7056501" y="67691"/>
                  </a:cubicBezTo>
                  <a:lnTo>
                    <a:pt x="226568" y="67691"/>
                  </a:lnTo>
                  <a:lnTo>
                    <a:pt x="226568" y="33909"/>
                  </a:lnTo>
                  <a:lnTo>
                    <a:pt x="226568" y="67691"/>
                  </a:lnTo>
                  <a:cubicBezTo>
                    <a:pt x="137160" y="67691"/>
                    <a:pt x="67691" y="136144"/>
                    <a:pt x="67691" y="217043"/>
                  </a:cubicBezTo>
                  <a:close/>
                </a:path>
              </a:pathLst>
            </a:custGeom>
            <a:solidFill>
              <a:srgbClr val="EEFF41"/>
            </a:solidFill>
          </p:spPr>
        </p:sp>
        <p:sp>
          <p:nvSpPr>
            <p:cNvPr id="6" name="TextBox 6"/>
            <p:cNvSpPr txBox="1"/>
            <p:nvPr/>
          </p:nvSpPr>
          <p:spPr>
            <a:xfrm>
              <a:off x="0" y="-47625"/>
              <a:ext cx="7283003" cy="1214636"/>
            </a:xfrm>
            <a:prstGeom prst="rect">
              <a:avLst/>
            </a:prstGeom>
          </p:spPr>
          <p:txBody>
            <a:bodyPr lIns="50800" tIns="50800" rIns="50800" bIns="50800" rtlCol="0" anchor="ctr"/>
            <a:lstStyle/>
            <a:p>
              <a:pPr algn="ctr">
                <a:lnSpc>
                  <a:spcPts val="3359"/>
                </a:lnSpc>
              </a:pPr>
              <a:r>
                <a:rPr lang="en-US" sz="2799" b="1">
                  <a:solidFill>
                    <a:srgbClr val="FFFFFF"/>
                  </a:solidFill>
                  <a:latin typeface="Calibri (MS) Bold"/>
                  <a:ea typeface="Calibri (MS) Bold"/>
                  <a:cs typeface="Calibri (MS) Bold"/>
                  <a:sym typeface="Calibri (MS) Bold"/>
                </a:rPr>
                <a:t>RECOMMENDATION</a:t>
              </a:r>
            </a:p>
          </p:txBody>
        </p:sp>
      </p:grpSp>
      <p:grpSp>
        <p:nvGrpSpPr>
          <p:cNvPr id="7" name="Group 7"/>
          <p:cNvGrpSpPr/>
          <p:nvPr/>
        </p:nvGrpSpPr>
        <p:grpSpPr>
          <a:xfrm>
            <a:off x="1161736" y="3147934"/>
            <a:ext cx="15964526" cy="4616648"/>
            <a:chOff x="0" y="0"/>
            <a:chExt cx="21286035" cy="6155531"/>
          </a:xfrm>
        </p:grpSpPr>
        <p:sp>
          <p:nvSpPr>
            <p:cNvPr id="8" name="Freeform 8"/>
            <p:cNvSpPr/>
            <p:nvPr/>
          </p:nvSpPr>
          <p:spPr>
            <a:xfrm>
              <a:off x="0" y="0"/>
              <a:ext cx="21286034" cy="6155531"/>
            </a:xfrm>
            <a:custGeom>
              <a:avLst/>
              <a:gdLst/>
              <a:ahLst/>
              <a:cxnLst/>
              <a:rect l="l" t="t" r="r" b="b"/>
              <a:pathLst>
                <a:path w="21286034" h="6155531">
                  <a:moveTo>
                    <a:pt x="0" y="0"/>
                  </a:moveTo>
                  <a:lnTo>
                    <a:pt x="21286034" y="0"/>
                  </a:lnTo>
                  <a:lnTo>
                    <a:pt x="21286034" y="6155531"/>
                  </a:lnTo>
                  <a:lnTo>
                    <a:pt x="0" y="6155531"/>
                  </a:lnTo>
                  <a:close/>
                </a:path>
              </a:pathLst>
            </a:custGeom>
            <a:solidFill>
              <a:srgbClr val="000000">
                <a:alpha val="0"/>
              </a:srgbClr>
            </a:solidFill>
          </p:spPr>
        </p:sp>
        <p:sp>
          <p:nvSpPr>
            <p:cNvPr id="9" name="TextBox 9"/>
            <p:cNvSpPr txBox="1"/>
            <p:nvPr/>
          </p:nvSpPr>
          <p:spPr>
            <a:xfrm>
              <a:off x="0" y="-38100"/>
              <a:ext cx="21286035" cy="6193631"/>
            </a:xfrm>
            <a:prstGeom prst="rect">
              <a:avLst/>
            </a:prstGeom>
          </p:spPr>
          <p:txBody>
            <a:bodyPr lIns="0" tIns="0" rIns="0" bIns="0" rtlCol="0" anchor="t"/>
            <a:lstStyle/>
            <a:p>
              <a:pPr marL="579120" lvl="1" indent="-289560" algn="just">
                <a:lnSpc>
                  <a:spcPts val="2879"/>
                </a:lnSpc>
                <a:buFont typeface="Arial"/>
                <a:buChar char="•"/>
              </a:pPr>
              <a:r>
                <a:rPr lang="en-US" sz="2400">
                  <a:solidFill>
                    <a:srgbClr val="FFFFFF"/>
                  </a:solidFill>
                  <a:latin typeface="Calibri (MS)"/>
                  <a:ea typeface="Calibri (MS)"/>
                  <a:cs typeface="Calibri (MS)"/>
                  <a:sym typeface="Calibri (MS)"/>
                </a:rPr>
                <a:t>Product categories with the lowest revenue such as fat burners, hydration, herbal and sleep aid need to be promoted more such as providing discounts, buy one get one products or bundling products in the same category.</a:t>
              </a:r>
            </a:p>
            <a:p>
              <a:pPr marL="579120" lvl="1" indent="-289560" algn="just">
                <a:lnSpc>
                  <a:spcPts val="2879"/>
                </a:lnSpc>
                <a:buFont typeface="Arial"/>
                <a:buChar char="•"/>
              </a:pPr>
              <a:r>
                <a:rPr lang="en-US" sz="2400">
                  <a:solidFill>
                    <a:srgbClr val="FFFFFF"/>
                  </a:solidFill>
                  <a:latin typeface="Calibri (MS)"/>
                  <a:ea typeface="Calibri (MS)"/>
                  <a:cs typeface="Calibri (MS)"/>
                  <a:sym typeface="Calibri (MS)"/>
                </a:rPr>
                <a:t>Promote low-revenue products at the right times. For example, the beginning of the year (for health resolutions such as herbal products) or summer (for products such as Fat Burner and Hydration).</a:t>
              </a:r>
            </a:p>
            <a:p>
              <a:pPr marL="579120" lvl="1" indent="-289560" algn="just">
                <a:lnSpc>
                  <a:spcPts val="2879"/>
                </a:lnSpc>
                <a:buFont typeface="Arial"/>
                <a:buChar char="•"/>
              </a:pPr>
              <a:r>
                <a:rPr lang="en-US" sz="2400">
                  <a:solidFill>
                    <a:srgbClr val="FFFFFF"/>
                  </a:solidFill>
                  <a:latin typeface="Calibri (MS)"/>
                  <a:ea typeface="Calibri (MS)"/>
                  <a:cs typeface="Calibri (MS)"/>
                  <a:sym typeface="Calibri (MS)"/>
                </a:rPr>
                <a:t>The iHerb platform has the highest revenue, therefore the company can provide a larger marketing investment to the iHerb platform. For the second position, which is Amazon, the company can focus on marketing with creative ads and displaying positive reviews from customers. The Walmart platform has the lowest revenue, on this platform you can apply a bundling strategy or buy one get one. For offline sales at Walmart, products can be placed on the front display so that they are easily seen by customers.</a:t>
              </a:r>
            </a:p>
            <a:p>
              <a:pPr marL="579120" lvl="1" indent="-289560" algn="just">
                <a:lnSpc>
                  <a:spcPts val="2879"/>
                </a:lnSpc>
                <a:buFont typeface="Arial"/>
                <a:buChar char="•"/>
              </a:pPr>
              <a:r>
                <a:rPr lang="en-US" sz="2400">
                  <a:solidFill>
                    <a:srgbClr val="FFFFFF"/>
                  </a:solidFill>
                  <a:latin typeface="Calibri (MS)"/>
                  <a:ea typeface="Calibri (MS)"/>
                  <a:cs typeface="Calibri (MS)"/>
                  <a:sym typeface="Calibri (MS)"/>
                </a:rPr>
                <a:t>return rates in all product categories have a fairly small value with an average of only around 1%. Companies must be consistent in maintaining the methods currently used so that the quality and service provided to customers are satisfactory and the return rates remain low.</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6150542" y="1698470"/>
            <a:ext cx="5462252" cy="875258"/>
            <a:chOff x="0" y="0"/>
            <a:chExt cx="7283003" cy="1167011"/>
          </a:xfrm>
        </p:grpSpPr>
        <p:sp>
          <p:nvSpPr>
            <p:cNvPr id="4" name="Freeform 4"/>
            <p:cNvSpPr/>
            <p:nvPr/>
          </p:nvSpPr>
          <p:spPr>
            <a:xfrm>
              <a:off x="33909" y="33782"/>
              <a:ext cx="7215251" cy="1099439"/>
            </a:xfrm>
            <a:custGeom>
              <a:avLst/>
              <a:gdLst/>
              <a:ahLst/>
              <a:cxnLst/>
              <a:rect l="l" t="t" r="r" b="b"/>
              <a:pathLst>
                <a:path w="7215251" h="1099439">
                  <a:moveTo>
                    <a:pt x="0" y="183261"/>
                  </a:moveTo>
                  <a:cubicBezTo>
                    <a:pt x="0" y="82042"/>
                    <a:pt x="86233" y="0"/>
                    <a:pt x="192659" y="0"/>
                  </a:cubicBezTo>
                  <a:lnTo>
                    <a:pt x="7022592" y="0"/>
                  </a:lnTo>
                  <a:cubicBezTo>
                    <a:pt x="7129018" y="0"/>
                    <a:pt x="7215251" y="82042"/>
                    <a:pt x="7215251" y="183261"/>
                  </a:cubicBezTo>
                  <a:lnTo>
                    <a:pt x="7215251" y="916178"/>
                  </a:lnTo>
                  <a:cubicBezTo>
                    <a:pt x="7215251" y="1017397"/>
                    <a:pt x="7129018" y="1099439"/>
                    <a:pt x="7022592" y="1099439"/>
                  </a:cubicBezTo>
                  <a:lnTo>
                    <a:pt x="192659" y="1099439"/>
                  </a:lnTo>
                  <a:cubicBezTo>
                    <a:pt x="86233" y="1099439"/>
                    <a:pt x="0" y="1017397"/>
                    <a:pt x="0" y="916178"/>
                  </a:cubicBezTo>
                  <a:close/>
                </a:path>
              </a:pathLst>
            </a:custGeom>
            <a:solidFill>
              <a:srgbClr val="00717D"/>
            </a:solidFill>
          </p:spPr>
        </p:sp>
        <p:sp>
          <p:nvSpPr>
            <p:cNvPr id="5" name="Freeform 5"/>
            <p:cNvSpPr/>
            <p:nvPr/>
          </p:nvSpPr>
          <p:spPr>
            <a:xfrm>
              <a:off x="0" y="0"/>
              <a:ext cx="7283069" cy="1167003"/>
            </a:xfrm>
            <a:custGeom>
              <a:avLst/>
              <a:gdLst/>
              <a:ahLst/>
              <a:cxnLst/>
              <a:rect l="l" t="t" r="r" b="b"/>
              <a:pathLst>
                <a:path w="7283069" h="1167003">
                  <a:moveTo>
                    <a:pt x="0" y="217043"/>
                  </a:moveTo>
                  <a:cubicBezTo>
                    <a:pt x="0" y="95631"/>
                    <a:pt x="103124" y="0"/>
                    <a:pt x="226568" y="0"/>
                  </a:cubicBezTo>
                  <a:lnTo>
                    <a:pt x="7056501" y="0"/>
                  </a:lnTo>
                  <a:lnTo>
                    <a:pt x="7056501" y="33909"/>
                  </a:lnTo>
                  <a:lnTo>
                    <a:pt x="7056501" y="0"/>
                  </a:lnTo>
                  <a:cubicBezTo>
                    <a:pt x="7179945" y="0"/>
                    <a:pt x="7283069" y="95631"/>
                    <a:pt x="7283069" y="217043"/>
                  </a:cubicBezTo>
                  <a:lnTo>
                    <a:pt x="7249160" y="217043"/>
                  </a:lnTo>
                  <a:lnTo>
                    <a:pt x="7283069" y="217043"/>
                  </a:lnTo>
                  <a:lnTo>
                    <a:pt x="7283069" y="949960"/>
                  </a:lnTo>
                  <a:lnTo>
                    <a:pt x="7249160" y="949960"/>
                  </a:lnTo>
                  <a:lnTo>
                    <a:pt x="7283069" y="949960"/>
                  </a:lnTo>
                  <a:cubicBezTo>
                    <a:pt x="7283069" y="1071499"/>
                    <a:pt x="7179945" y="1167003"/>
                    <a:pt x="7056501" y="1167003"/>
                  </a:cubicBezTo>
                  <a:lnTo>
                    <a:pt x="7056501" y="1133094"/>
                  </a:lnTo>
                  <a:lnTo>
                    <a:pt x="7056501" y="1167003"/>
                  </a:lnTo>
                  <a:lnTo>
                    <a:pt x="226568" y="1167003"/>
                  </a:lnTo>
                  <a:lnTo>
                    <a:pt x="226568" y="1133094"/>
                  </a:lnTo>
                  <a:lnTo>
                    <a:pt x="226568" y="1167003"/>
                  </a:lnTo>
                  <a:cubicBezTo>
                    <a:pt x="103124"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859"/>
                    <a:pt x="137160" y="1099312"/>
                    <a:pt x="226568" y="1099312"/>
                  </a:cubicBezTo>
                  <a:lnTo>
                    <a:pt x="7056501" y="1099312"/>
                  </a:lnTo>
                  <a:cubicBezTo>
                    <a:pt x="7145909" y="1099312"/>
                    <a:pt x="7215378" y="1030859"/>
                    <a:pt x="7215378" y="949960"/>
                  </a:cubicBezTo>
                  <a:lnTo>
                    <a:pt x="7215378" y="217043"/>
                  </a:lnTo>
                  <a:cubicBezTo>
                    <a:pt x="7215378" y="136144"/>
                    <a:pt x="7145909" y="67691"/>
                    <a:pt x="7056501" y="67691"/>
                  </a:cubicBezTo>
                  <a:lnTo>
                    <a:pt x="226568" y="67691"/>
                  </a:lnTo>
                  <a:lnTo>
                    <a:pt x="226568" y="33909"/>
                  </a:lnTo>
                  <a:lnTo>
                    <a:pt x="226568" y="67691"/>
                  </a:lnTo>
                  <a:cubicBezTo>
                    <a:pt x="137160" y="67691"/>
                    <a:pt x="67691" y="136144"/>
                    <a:pt x="67691" y="217043"/>
                  </a:cubicBezTo>
                  <a:close/>
                </a:path>
              </a:pathLst>
            </a:custGeom>
            <a:solidFill>
              <a:srgbClr val="EEFF41"/>
            </a:solidFill>
          </p:spPr>
        </p:sp>
        <p:sp>
          <p:nvSpPr>
            <p:cNvPr id="6" name="TextBox 6"/>
            <p:cNvSpPr txBox="1"/>
            <p:nvPr/>
          </p:nvSpPr>
          <p:spPr>
            <a:xfrm>
              <a:off x="0" y="-47625"/>
              <a:ext cx="7283003" cy="1214636"/>
            </a:xfrm>
            <a:prstGeom prst="rect">
              <a:avLst/>
            </a:prstGeom>
          </p:spPr>
          <p:txBody>
            <a:bodyPr lIns="50800" tIns="50800" rIns="50800" bIns="50800" rtlCol="0" anchor="ctr"/>
            <a:lstStyle/>
            <a:p>
              <a:pPr algn="ctr">
                <a:lnSpc>
                  <a:spcPts val="3359"/>
                </a:lnSpc>
              </a:pPr>
              <a:r>
                <a:rPr lang="en-US" sz="2799" b="1" dirty="0">
                  <a:solidFill>
                    <a:srgbClr val="FFFFFF"/>
                  </a:solidFill>
                  <a:latin typeface="Calibri (MS) Bold"/>
                  <a:ea typeface="Calibri (MS) Bold"/>
                  <a:cs typeface="Calibri (MS) Bold"/>
                  <a:sym typeface="Calibri (MS) Bold"/>
                </a:rPr>
                <a:t>RECOMMENDATION</a:t>
              </a:r>
            </a:p>
          </p:txBody>
        </p:sp>
      </p:grpSp>
      <p:grpSp>
        <p:nvGrpSpPr>
          <p:cNvPr id="7" name="Group 7"/>
          <p:cNvGrpSpPr/>
          <p:nvPr/>
        </p:nvGrpSpPr>
        <p:grpSpPr>
          <a:xfrm>
            <a:off x="1004340" y="3207894"/>
            <a:ext cx="15964526" cy="2400658"/>
            <a:chOff x="0" y="0"/>
            <a:chExt cx="21286035" cy="3200877"/>
          </a:xfrm>
        </p:grpSpPr>
        <p:sp>
          <p:nvSpPr>
            <p:cNvPr id="8" name="Freeform 8"/>
            <p:cNvSpPr/>
            <p:nvPr/>
          </p:nvSpPr>
          <p:spPr>
            <a:xfrm>
              <a:off x="0" y="0"/>
              <a:ext cx="21286034" cy="3200877"/>
            </a:xfrm>
            <a:custGeom>
              <a:avLst/>
              <a:gdLst/>
              <a:ahLst/>
              <a:cxnLst/>
              <a:rect l="l" t="t" r="r" b="b"/>
              <a:pathLst>
                <a:path w="21286034" h="3200877">
                  <a:moveTo>
                    <a:pt x="0" y="0"/>
                  </a:moveTo>
                  <a:lnTo>
                    <a:pt x="21286034" y="0"/>
                  </a:lnTo>
                  <a:lnTo>
                    <a:pt x="21286034" y="3200877"/>
                  </a:lnTo>
                  <a:lnTo>
                    <a:pt x="0" y="3200877"/>
                  </a:lnTo>
                  <a:close/>
                </a:path>
              </a:pathLst>
            </a:custGeom>
            <a:solidFill>
              <a:srgbClr val="000000">
                <a:alpha val="0"/>
              </a:srgbClr>
            </a:solidFill>
          </p:spPr>
        </p:sp>
        <p:sp>
          <p:nvSpPr>
            <p:cNvPr id="9" name="TextBox 9"/>
            <p:cNvSpPr txBox="1"/>
            <p:nvPr/>
          </p:nvSpPr>
          <p:spPr>
            <a:xfrm>
              <a:off x="0" y="-38100"/>
              <a:ext cx="21286035" cy="3238977"/>
            </a:xfrm>
            <a:prstGeom prst="rect">
              <a:avLst/>
            </a:prstGeom>
          </p:spPr>
          <p:txBody>
            <a:bodyPr lIns="0" tIns="0" rIns="0" bIns="0" rtlCol="0" anchor="t"/>
            <a:lstStyle/>
            <a:p>
              <a:pPr marL="579120" lvl="1" indent="-289560" algn="just">
                <a:lnSpc>
                  <a:spcPts val="2879"/>
                </a:lnSpc>
                <a:buFont typeface="Arial"/>
                <a:buChar char="•"/>
              </a:pPr>
              <a:r>
                <a:rPr lang="en-US" sz="2400">
                  <a:solidFill>
                    <a:srgbClr val="FFFFFF"/>
                  </a:solidFill>
                  <a:latin typeface="Calibri (MS)"/>
                  <a:ea typeface="Calibri (MS)"/>
                  <a:cs typeface="Calibri (MS)"/>
                  <a:sym typeface="Calibri (MS)"/>
                </a:rPr>
                <a:t>The top 10 products with the highest average revenue are sports and beauty related products. Therefore, companies can prioritize the sale of these products by providing more marketing through social media by endorsing influencers related to health and beauty.</a:t>
              </a:r>
            </a:p>
            <a:p>
              <a:pPr marL="579120" lvl="1" indent="-289560" algn="just">
                <a:lnSpc>
                  <a:spcPts val="2879"/>
                </a:lnSpc>
                <a:buFont typeface="Arial"/>
                <a:buChar char="•"/>
              </a:pPr>
              <a:r>
                <a:rPr lang="en-US" sz="2400">
                  <a:solidFill>
                    <a:srgbClr val="FFFFFF"/>
                  </a:solidFill>
                  <a:latin typeface="Calibri (MS)"/>
                  <a:ea typeface="Calibri (MS)"/>
                  <a:cs typeface="Calibri (MS)"/>
                  <a:sym typeface="Calibri (MS)"/>
                </a:rPr>
                <a:t>To increase sales in the location with the smallest units sold, namely the United States, companies can focus on personalizing content, increasing distribution, and collaborating with local influencers to accelerate sales growth in that location.</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600" y="-1804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2">
            <a:extLst>
              <a:ext uri="{FF2B5EF4-FFF2-40B4-BE49-F238E27FC236}">
                <a16:creationId xmlns:a16="http://schemas.microsoft.com/office/drawing/2014/main" id="{E61BB78E-9AB6-4FFA-8537-7D416A5D6B0B}"/>
              </a:ext>
            </a:extLst>
          </p:cNvPr>
          <p:cNvSpPr txBox="1"/>
          <p:nvPr/>
        </p:nvSpPr>
        <p:spPr>
          <a:xfrm>
            <a:off x="990600" y="3162300"/>
            <a:ext cx="10591800" cy="2554545"/>
          </a:xfrm>
          <a:prstGeom prst="rect">
            <a:avLst/>
          </a:prstGeom>
          <a:noFill/>
        </p:spPr>
        <p:txBody>
          <a:bodyPr wrap="square" rtlCol="0">
            <a:spAutoFit/>
          </a:bodyPr>
          <a:lstStyle/>
          <a:p>
            <a:pPr algn="ctr"/>
            <a:r>
              <a:rPr lang="en-US" sz="8000" dirty="0"/>
              <a:t>THANK YOU </a:t>
            </a:r>
          </a:p>
          <a:p>
            <a:pPr algn="ctr"/>
            <a:r>
              <a:rPr lang="en-US" sz="8000" dirty="0"/>
              <a:t>FOR YOUR ATTENTION</a:t>
            </a:r>
            <a:endParaRPr lang="en-ID" sz="8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2366074" y="1536942"/>
            <a:ext cx="12549134" cy="8154648"/>
          </a:xfrm>
          <a:custGeom>
            <a:avLst/>
            <a:gdLst/>
            <a:ahLst/>
            <a:cxnLst/>
            <a:rect l="l" t="t" r="r" b="b"/>
            <a:pathLst>
              <a:path w="12549134" h="8154648">
                <a:moveTo>
                  <a:pt x="0" y="0"/>
                </a:moveTo>
                <a:lnTo>
                  <a:pt x="12549134" y="0"/>
                </a:lnTo>
                <a:lnTo>
                  <a:pt x="12549134" y="8154648"/>
                </a:lnTo>
                <a:lnTo>
                  <a:pt x="0" y="8154648"/>
                </a:lnTo>
                <a:lnTo>
                  <a:pt x="0" y="0"/>
                </a:lnTo>
                <a:close/>
              </a:path>
            </a:pathLst>
          </a:custGeom>
          <a:blipFill>
            <a:blip r:embed="rId3"/>
            <a:stretch>
              <a:fillRect t="-7644" b="-7644"/>
            </a:stretch>
          </a:blipFill>
        </p:spPr>
      </p:sp>
      <p:grpSp>
        <p:nvGrpSpPr>
          <p:cNvPr id="4" name="Group 4"/>
          <p:cNvGrpSpPr/>
          <p:nvPr/>
        </p:nvGrpSpPr>
        <p:grpSpPr>
          <a:xfrm>
            <a:off x="4440482" y="570010"/>
            <a:ext cx="7710774" cy="714564"/>
            <a:chOff x="0" y="0"/>
            <a:chExt cx="10281032" cy="952752"/>
          </a:xfrm>
        </p:grpSpPr>
        <p:sp>
          <p:nvSpPr>
            <p:cNvPr id="5" name="Freeform 5"/>
            <p:cNvSpPr/>
            <p:nvPr/>
          </p:nvSpPr>
          <p:spPr>
            <a:xfrm>
              <a:off x="0" y="0"/>
              <a:ext cx="10281031" cy="952754"/>
            </a:xfrm>
            <a:custGeom>
              <a:avLst/>
              <a:gdLst/>
              <a:ahLst/>
              <a:cxnLst/>
              <a:rect l="l" t="t" r="r" b="b"/>
              <a:pathLst>
                <a:path w="10281031" h="952754">
                  <a:moveTo>
                    <a:pt x="0" y="181356"/>
                  </a:moveTo>
                  <a:cubicBezTo>
                    <a:pt x="0" y="79121"/>
                    <a:pt x="88011" y="0"/>
                    <a:pt x="191643" y="0"/>
                  </a:cubicBezTo>
                  <a:lnTo>
                    <a:pt x="10089388" y="0"/>
                  </a:lnTo>
                  <a:lnTo>
                    <a:pt x="10089388" y="33909"/>
                  </a:lnTo>
                  <a:lnTo>
                    <a:pt x="10089388" y="0"/>
                  </a:lnTo>
                  <a:cubicBezTo>
                    <a:pt x="10193020" y="0"/>
                    <a:pt x="10281031" y="79121"/>
                    <a:pt x="10281031" y="181356"/>
                  </a:cubicBezTo>
                  <a:lnTo>
                    <a:pt x="10247122" y="181356"/>
                  </a:lnTo>
                  <a:lnTo>
                    <a:pt x="10281031" y="181356"/>
                  </a:lnTo>
                  <a:lnTo>
                    <a:pt x="10281031" y="771398"/>
                  </a:lnTo>
                  <a:lnTo>
                    <a:pt x="10247122" y="771398"/>
                  </a:lnTo>
                  <a:lnTo>
                    <a:pt x="10281031" y="771398"/>
                  </a:lnTo>
                  <a:cubicBezTo>
                    <a:pt x="10281031" y="873633"/>
                    <a:pt x="10193020" y="952754"/>
                    <a:pt x="10089388" y="952754"/>
                  </a:cubicBezTo>
                  <a:lnTo>
                    <a:pt x="10089388" y="918845"/>
                  </a:lnTo>
                  <a:lnTo>
                    <a:pt x="10089388" y="952754"/>
                  </a:lnTo>
                  <a:lnTo>
                    <a:pt x="191643" y="952754"/>
                  </a:lnTo>
                  <a:lnTo>
                    <a:pt x="191643" y="918845"/>
                  </a:lnTo>
                  <a:lnTo>
                    <a:pt x="191643" y="952754"/>
                  </a:lnTo>
                  <a:cubicBezTo>
                    <a:pt x="88011" y="952754"/>
                    <a:pt x="0" y="873633"/>
                    <a:pt x="0" y="771398"/>
                  </a:cubicBezTo>
                  <a:lnTo>
                    <a:pt x="0" y="181356"/>
                  </a:lnTo>
                  <a:lnTo>
                    <a:pt x="33909" y="181356"/>
                  </a:lnTo>
                  <a:lnTo>
                    <a:pt x="0" y="181356"/>
                  </a:lnTo>
                  <a:moveTo>
                    <a:pt x="67691" y="181356"/>
                  </a:moveTo>
                  <a:lnTo>
                    <a:pt x="67691" y="771398"/>
                  </a:lnTo>
                  <a:lnTo>
                    <a:pt x="33909" y="771398"/>
                  </a:lnTo>
                  <a:lnTo>
                    <a:pt x="67691" y="771398"/>
                  </a:lnTo>
                  <a:cubicBezTo>
                    <a:pt x="67691" y="832104"/>
                    <a:pt x="121031" y="885063"/>
                    <a:pt x="191516" y="885063"/>
                  </a:cubicBezTo>
                  <a:lnTo>
                    <a:pt x="10089388" y="885063"/>
                  </a:lnTo>
                  <a:cubicBezTo>
                    <a:pt x="10160000" y="885063"/>
                    <a:pt x="10213213" y="832104"/>
                    <a:pt x="10213213" y="771398"/>
                  </a:cubicBezTo>
                  <a:lnTo>
                    <a:pt x="10213213" y="181356"/>
                  </a:lnTo>
                  <a:cubicBezTo>
                    <a:pt x="10213213" y="120650"/>
                    <a:pt x="10159873" y="67691"/>
                    <a:pt x="10089388" y="67691"/>
                  </a:cubicBezTo>
                  <a:lnTo>
                    <a:pt x="191643" y="67691"/>
                  </a:lnTo>
                  <a:lnTo>
                    <a:pt x="191643" y="33909"/>
                  </a:lnTo>
                  <a:lnTo>
                    <a:pt x="191643" y="67691"/>
                  </a:lnTo>
                  <a:cubicBezTo>
                    <a:pt x="121031" y="67691"/>
                    <a:pt x="67818" y="120650"/>
                    <a:pt x="67818" y="181356"/>
                  </a:cubicBezTo>
                  <a:close/>
                </a:path>
              </a:pathLst>
            </a:custGeom>
            <a:solidFill>
              <a:srgbClr val="00717D"/>
            </a:solidFill>
          </p:spPr>
        </p:sp>
        <p:sp>
          <p:nvSpPr>
            <p:cNvPr id="6" name="TextBox 6"/>
            <p:cNvSpPr txBox="1"/>
            <p:nvPr/>
          </p:nvSpPr>
          <p:spPr>
            <a:xfrm>
              <a:off x="0" y="-47625"/>
              <a:ext cx="10281032" cy="1000377"/>
            </a:xfrm>
            <a:prstGeom prst="rect">
              <a:avLst/>
            </a:prstGeom>
          </p:spPr>
          <p:txBody>
            <a:bodyPr lIns="50800" tIns="50800" rIns="50800" bIns="50800" rtlCol="0" anchor="ctr"/>
            <a:lstStyle/>
            <a:p>
              <a:pPr algn="ctr">
                <a:lnSpc>
                  <a:spcPts val="3359"/>
                </a:lnSpc>
              </a:pPr>
              <a:r>
                <a:rPr lang="en-US" sz="2799" b="1">
                  <a:solidFill>
                    <a:srgbClr val="000000"/>
                  </a:solidFill>
                  <a:latin typeface="Calibri (MS) Bold"/>
                  <a:ea typeface="Calibri (MS) Bold"/>
                  <a:cs typeface="Calibri (MS) Bold"/>
                  <a:sym typeface="Calibri (MS) Bold"/>
                </a:rPr>
                <a:t>Exploratory Dashborad Preview</a:t>
              </a:r>
            </a:p>
          </p:txBody>
        </p:sp>
      </p:grpSp>
      <p:grpSp>
        <p:nvGrpSpPr>
          <p:cNvPr id="7" name="Group 7"/>
          <p:cNvGrpSpPr/>
          <p:nvPr/>
        </p:nvGrpSpPr>
        <p:grpSpPr>
          <a:xfrm>
            <a:off x="15639322" y="7919386"/>
            <a:ext cx="860268" cy="1160074"/>
            <a:chOff x="0" y="0"/>
            <a:chExt cx="1147024" cy="1546765"/>
          </a:xfrm>
        </p:grpSpPr>
        <p:sp>
          <p:nvSpPr>
            <p:cNvPr id="8" name="Freeform 8"/>
            <p:cNvSpPr/>
            <p:nvPr/>
          </p:nvSpPr>
          <p:spPr>
            <a:xfrm>
              <a:off x="33909" y="33909"/>
              <a:ext cx="1079246" cy="1478915"/>
            </a:xfrm>
            <a:custGeom>
              <a:avLst/>
              <a:gdLst/>
              <a:ahLst/>
              <a:cxnLst/>
              <a:rect l="l" t="t" r="r" b="b"/>
              <a:pathLst>
                <a:path w="1079246" h="1478915">
                  <a:moveTo>
                    <a:pt x="0" y="182753"/>
                  </a:moveTo>
                  <a:cubicBezTo>
                    <a:pt x="0" y="81788"/>
                    <a:pt x="80518" y="0"/>
                    <a:pt x="179832" y="0"/>
                  </a:cubicBezTo>
                  <a:lnTo>
                    <a:pt x="899414" y="0"/>
                  </a:lnTo>
                  <a:cubicBezTo>
                    <a:pt x="998728" y="0"/>
                    <a:pt x="1079246" y="81788"/>
                    <a:pt x="1079246" y="182753"/>
                  </a:cubicBezTo>
                  <a:lnTo>
                    <a:pt x="1079246" y="1296162"/>
                  </a:lnTo>
                  <a:cubicBezTo>
                    <a:pt x="1079246" y="1397127"/>
                    <a:pt x="998728" y="1478915"/>
                    <a:pt x="899414" y="1478915"/>
                  </a:cubicBezTo>
                  <a:lnTo>
                    <a:pt x="179832" y="1478915"/>
                  </a:lnTo>
                  <a:cubicBezTo>
                    <a:pt x="80518" y="1478915"/>
                    <a:pt x="0" y="1397127"/>
                    <a:pt x="0" y="1296162"/>
                  </a:cubicBezTo>
                  <a:close/>
                </a:path>
              </a:pathLst>
            </a:custGeom>
            <a:solidFill>
              <a:srgbClr val="FFFFFF"/>
            </a:solidFill>
          </p:spPr>
        </p:sp>
        <p:sp>
          <p:nvSpPr>
            <p:cNvPr id="9" name="Freeform 9"/>
            <p:cNvSpPr/>
            <p:nvPr/>
          </p:nvSpPr>
          <p:spPr>
            <a:xfrm>
              <a:off x="0" y="0"/>
              <a:ext cx="1147064" cy="1546733"/>
            </a:xfrm>
            <a:custGeom>
              <a:avLst/>
              <a:gdLst/>
              <a:ahLst/>
              <a:cxnLst/>
              <a:rect l="l" t="t" r="r" b="b"/>
              <a:pathLst>
                <a:path w="1147064" h="1546733">
                  <a:moveTo>
                    <a:pt x="0" y="216662"/>
                  </a:moveTo>
                  <a:cubicBezTo>
                    <a:pt x="0" y="97536"/>
                    <a:pt x="95250" y="0"/>
                    <a:pt x="213741" y="0"/>
                  </a:cubicBezTo>
                  <a:lnTo>
                    <a:pt x="933323" y="0"/>
                  </a:lnTo>
                  <a:lnTo>
                    <a:pt x="933323" y="33909"/>
                  </a:lnTo>
                  <a:lnTo>
                    <a:pt x="933323" y="0"/>
                  </a:lnTo>
                  <a:lnTo>
                    <a:pt x="933323" y="33909"/>
                  </a:lnTo>
                  <a:lnTo>
                    <a:pt x="933323" y="0"/>
                  </a:lnTo>
                  <a:cubicBezTo>
                    <a:pt x="1051941" y="0"/>
                    <a:pt x="1147064" y="97536"/>
                    <a:pt x="1147064" y="216662"/>
                  </a:cubicBezTo>
                  <a:lnTo>
                    <a:pt x="1113155" y="216662"/>
                  </a:lnTo>
                  <a:lnTo>
                    <a:pt x="1147064" y="216662"/>
                  </a:lnTo>
                  <a:lnTo>
                    <a:pt x="1147064" y="1330071"/>
                  </a:lnTo>
                  <a:lnTo>
                    <a:pt x="1113155" y="1330071"/>
                  </a:lnTo>
                  <a:lnTo>
                    <a:pt x="1147064" y="1330071"/>
                  </a:lnTo>
                  <a:cubicBezTo>
                    <a:pt x="1147064" y="1449197"/>
                    <a:pt x="1051814" y="1546733"/>
                    <a:pt x="933323" y="1546733"/>
                  </a:cubicBezTo>
                  <a:lnTo>
                    <a:pt x="933323" y="1512824"/>
                  </a:lnTo>
                  <a:lnTo>
                    <a:pt x="933323" y="1546733"/>
                  </a:lnTo>
                  <a:lnTo>
                    <a:pt x="213741" y="1546733"/>
                  </a:lnTo>
                  <a:lnTo>
                    <a:pt x="213741" y="1512824"/>
                  </a:lnTo>
                  <a:lnTo>
                    <a:pt x="213741" y="1546733"/>
                  </a:lnTo>
                  <a:cubicBezTo>
                    <a:pt x="95250" y="1546733"/>
                    <a:pt x="0" y="1449197"/>
                    <a:pt x="0" y="1330071"/>
                  </a:cubicBezTo>
                  <a:lnTo>
                    <a:pt x="0" y="216662"/>
                  </a:lnTo>
                  <a:lnTo>
                    <a:pt x="33909" y="216662"/>
                  </a:lnTo>
                  <a:lnTo>
                    <a:pt x="0" y="216662"/>
                  </a:lnTo>
                  <a:moveTo>
                    <a:pt x="67691" y="216662"/>
                  </a:moveTo>
                  <a:lnTo>
                    <a:pt x="67691" y="1330071"/>
                  </a:lnTo>
                  <a:lnTo>
                    <a:pt x="33909" y="1330071"/>
                  </a:lnTo>
                  <a:lnTo>
                    <a:pt x="67691" y="1330071"/>
                  </a:lnTo>
                  <a:cubicBezTo>
                    <a:pt x="67691" y="1412875"/>
                    <a:pt x="133604" y="1479042"/>
                    <a:pt x="213741" y="1479042"/>
                  </a:cubicBezTo>
                  <a:lnTo>
                    <a:pt x="933323" y="1479042"/>
                  </a:lnTo>
                  <a:cubicBezTo>
                    <a:pt x="1013460" y="1479042"/>
                    <a:pt x="1079373" y="1412875"/>
                    <a:pt x="1079373" y="1330071"/>
                  </a:cubicBezTo>
                  <a:lnTo>
                    <a:pt x="1079373" y="216662"/>
                  </a:lnTo>
                  <a:cubicBezTo>
                    <a:pt x="1079373" y="133858"/>
                    <a:pt x="1013460" y="67691"/>
                    <a:pt x="933323" y="67691"/>
                  </a:cubicBezTo>
                  <a:lnTo>
                    <a:pt x="213741" y="67691"/>
                  </a:lnTo>
                  <a:lnTo>
                    <a:pt x="213741" y="33909"/>
                  </a:lnTo>
                  <a:lnTo>
                    <a:pt x="213741" y="67691"/>
                  </a:lnTo>
                  <a:cubicBezTo>
                    <a:pt x="133604" y="67691"/>
                    <a:pt x="67691" y="133858"/>
                    <a:pt x="67691" y="216662"/>
                  </a:cubicBezTo>
                  <a:close/>
                </a:path>
              </a:pathLst>
            </a:custGeom>
            <a:solidFill>
              <a:srgbClr val="00717D"/>
            </a:solidFill>
          </p:spPr>
        </p:sp>
      </p:grpSp>
      <p:sp>
        <p:nvSpPr>
          <p:cNvPr id="10" name="Freeform 10">
            <a:hlinkClick r:id="rId4" tooltip="https://lookerstudio.google.com/reporting/9a16279c-0b60-45ce-8210-a91b15d7c9ab"/>
          </p:cNvPr>
          <p:cNvSpPr/>
          <p:nvPr/>
        </p:nvSpPr>
        <p:spPr>
          <a:xfrm>
            <a:off x="15921926" y="8145822"/>
            <a:ext cx="499916" cy="707198"/>
          </a:xfrm>
          <a:custGeom>
            <a:avLst/>
            <a:gdLst/>
            <a:ahLst/>
            <a:cxnLst/>
            <a:rect l="l" t="t" r="r" b="b"/>
            <a:pathLst>
              <a:path w="499916" h="707198">
                <a:moveTo>
                  <a:pt x="0" y="0"/>
                </a:moveTo>
                <a:lnTo>
                  <a:pt x="499916" y="0"/>
                </a:lnTo>
                <a:lnTo>
                  <a:pt x="499916" y="707198"/>
                </a:lnTo>
                <a:lnTo>
                  <a:pt x="0" y="707198"/>
                </a:lnTo>
                <a:lnTo>
                  <a:pt x="0" y="0"/>
                </a:lnTo>
                <a:close/>
              </a:path>
            </a:pathLst>
          </a:custGeom>
          <a:blipFill>
            <a:blip r:embed="rId5"/>
            <a:stretch>
              <a:fillRect/>
            </a:stretch>
          </a:blipFill>
        </p:spPr>
      </p:sp>
      <p:grpSp>
        <p:nvGrpSpPr>
          <p:cNvPr id="11" name="Group 11"/>
          <p:cNvGrpSpPr/>
          <p:nvPr/>
        </p:nvGrpSpPr>
        <p:grpSpPr>
          <a:xfrm>
            <a:off x="14860244" y="7144562"/>
            <a:ext cx="2623280" cy="800220"/>
            <a:chOff x="0" y="0"/>
            <a:chExt cx="3497707" cy="1066960"/>
          </a:xfrm>
        </p:grpSpPr>
        <p:sp>
          <p:nvSpPr>
            <p:cNvPr id="12" name="Freeform 12"/>
            <p:cNvSpPr/>
            <p:nvPr/>
          </p:nvSpPr>
          <p:spPr>
            <a:xfrm>
              <a:off x="0" y="0"/>
              <a:ext cx="3497707" cy="1066960"/>
            </a:xfrm>
            <a:custGeom>
              <a:avLst/>
              <a:gdLst/>
              <a:ahLst/>
              <a:cxnLst/>
              <a:rect l="l" t="t" r="r" b="b"/>
              <a:pathLst>
                <a:path w="3497707" h="1066960">
                  <a:moveTo>
                    <a:pt x="0" y="0"/>
                  </a:moveTo>
                  <a:lnTo>
                    <a:pt x="3497707" y="0"/>
                  </a:lnTo>
                  <a:lnTo>
                    <a:pt x="3497707" y="1066960"/>
                  </a:lnTo>
                  <a:lnTo>
                    <a:pt x="0" y="1066960"/>
                  </a:lnTo>
                  <a:close/>
                </a:path>
              </a:pathLst>
            </a:custGeom>
            <a:solidFill>
              <a:srgbClr val="000000">
                <a:alpha val="0"/>
              </a:srgbClr>
            </a:solidFill>
          </p:spPr>
        </p:sp>
        <p:sp>
          <p:nvSpPr>
            <p:cNvPr id="13" name="TextBox 13"/>
            <p:cNvSpPr txBox="1"/>
            <p:nvPr/>
          </p:nvSpPr>
          <p:spPr>
            <a:xfrm>
              <a:off x="0" y="-38100"/>
              <a:ext cx="3497707" cy="1105060"/>
            </a:xfrm>
            <a:prstGeom prst="rect">
              <a:avLst/>
            </a:prstGeom>
          </p:spPr>
          <p:txBody>
            <a:bodyPr lIns="0" tIns="0" rIns="0" bIns="0" rtlCol="0" anchor="t"/>
            <a:lstStyle/>
            <a:p>
              <a:pPr algn="ctr">
                <a:lnSpc>
                  <a:spcPts val="2400"/>
                </a:lnSpc>
              </a:pPr>
              <a:r>
                <a:rPr lang="en-US" sz="2000">
                  <a:solidFill>
                    <a:srgbClr val="000000"/>
                  </a:solidFill>
                  <a:latin typeface="Calibri (MS)"/>
                  <a:ea typeface="Calibri (MS)"/>
                  <a:cs typeface="Calibri (MS)"/>
                  <a:sym typeface="Calibri (MS)"/>
                </a:rPr>
                <a:t>Click below for the dashboard :</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357312" y="3896266"/>
            <a:ext cx="15573376" cy="2769990"/>
            <a:chOff x="0" y="0"/>
            <a:chExt cx="20764501" cy="3693320"/>
          </a:xfrm>
        </p:grpSpPr>
        <p:sp>
          <p:nvSpPr>
            <p:cNvPr id="4" name="Freeform 4"/>
            <p:cNvSpPr/>
            <p:nvPr/>
          </p:nvSpPr>
          <p:spPr>
            <a:xfrm>
              <a:off x="0" y="0"/>
              <a:ext cx="20764502" cy="3693320"/>
            </a:xfrm>
            <a:custGeom>
              <a:avLst/>
              <a:gdLst/>
              <a:ahLst/>
              <a:cxnLst/>
              <a:rect l="l" t="t" r="r" b="b"/>
              <a:pathLst>
                <a:path w="20764502" h="3693320">
                  <a:moveTo>
                    <a:pt x="0" y="0"/>
                  </a:moveTo>
                  <a:lnTo>
                    <a:pt x="20764502" y="0"/>
                  </a:lnTo>
                  <a:lnTo>
                    <a:pt x="20764502" y="3693320"/>
                  </a:lnTo>
                  <a:lnTo>
                    <a:pt x="0" y="3693320"/>
                  </a:lnTo>
                  <a:close/>
                </a:path>
              </a:pathLst>
            </a:custGeom>
            <a:solidFill>
              <a:srgbClr val="000000">
                <a:alpha val="0"/>
              </a:srgbClr>
            </a:solidFill>
          </p:spPr>
        </p:sp>
        <p:sp>
          <p:nvSpPr>
            <p:cNvPr id="5" name="TextBox 5"/>
            <p:cNvSpPr txBox="1"/>
            <p:nvPr/>
          </p:nvSpPr>
          <p:spPr>
            <a:xfrm>
              <a:off x="0" y="-38100"/>
              <a:ext cx="20764501" cy="3731420"/>
            </a:xfrm>
            <a:prstGeom prst="rect">
              <a:avLst/>
            </a:prstGeom>
          </p:spPr>
          <p:txBody>
            <a:bodyPr lIns="0" tIns="0" rIns="0" bIns="0" rtlCol="0" anchor="t"/>
            <a:lstStyle/>
            <a:p>
              <a:pPr algn="ctr">
                <a:lnSpc>
                  <a:spcPts val="2879"/>
                </a:lnSpc>
              </a:pPr>
              <a:r>
                <a:rPr lang="en-US" sz="2400">
                  <a:solidFill>
                    <a:srgbClr val="FFFFFF"/>
                  </a:solidFill>
                  <a:latin typeface="Calibri (MS)"/>
                  <a:ea typeface="Calibri (MS)"/>
                  <a:cs typeface="Calibri (MS)"/>
                  <a:sym typeface="Calibri (MS)"/>
                </a:rPr>
                <a:t>The increasing public awareness of a healthy lifestyle and the need for additional nutrition has driven a surge in demand for various types of supplements, such as vitamins, minerals, proteins, and herbs. Amidst the tight market competition, companies need to understand supplement sales trends in more depth in order to make the right and timely business decisions. </a:t>
              </a:r>
            </a:p>
            <a:p>
              <a:pPr algn="ctr">
                <a:lnSpc>
                  <a:spcPts val="2879"/>
                </a:lnSpc>
              </a:pPr>
              <a:r>
                <a:rPr lang="en-US" sz="2400">
                  <a:solidFill>
                    <a:srgbClr val="FFFFFF"/>
                  </a:solidFill>
                  <a:latin typeface="Calibri (MS)"/>
                  <a:ea typeface="Calibri (MS)"/>
                  <a:cs typeface="Calibri (MS)"/>
                  <a:sym typeface="Calibri (MS)"/>
                </a:rPr>
                <a:t>Therefore, a data analysis and visualization process is needed to transform complex sales data into easy-to-understand information. With this approach, companies can identify best-selling products, seasonal sales patterns, performance by region, and consumer behavior.</a:t>
              </a:r>
            </a:p>
          </p:txBody>
        </p:sp>
      </p:grpSp>
      <p:grpSp>
        <p:nvGrpSpPr>
          <p:cNvPr id="6" name="Group 6"/>
          <p:cNvGrpSpPr/>
          <p:nvPr/>
        </p:nvGrpSpPr>
        <p:grpSpPr>
          <a:xfrm>
            <a:off x="6825104" y="2388012"/>
            <a:ext cx="4118406" cy="875258"/>
            <a:chOff x="0" y="0"/>
            <a:chExt cx="5491208" cy="1167011"/>
          </a:xfrm>
        </p:grpSpPr>
        <p:sp>
          <p:nvSpPr>
            <p:cNvPr id="7" name="Freeform 7"/>
            <p:cNvSpPr/>
            <p:nvPr/>
          </p:nvSpPr>
          <p:spPr>
            <a:xfrm>
              <a:off x="33782" y="33782"/>
              <a:ext cx="5423662" cy="1099439"/>
            </a:xfrm>
            <a:custGeom>
              <a:avLst/>
              <a:gdLst/>
              <a:ahLst/>
              <a:cxnLst/>
              <a:rect l="l" t="t" r="r" b="b"/>
              <a:pathLst>
                <a:path w="5423662" h="1099439">
                  <a:moveTo>
                    <a:pt x="127" y="183261"/>
                  </a:moveTo>
                  <a:cubicBezTo>
                    <a:pt x="127" y="82042"/>
                    <a:pt x="86106" y="0"/>
                    <a:pt x="192278" y="0"/>
                  </a:cubicBezTo>
                  <a:lnTo>
                    <a:pt x="5231511" y="0"/>
                  </a:lnTo>
                  <a:cubicBezTo>
                    <a:pt x="5337556" y="0"/>
                    <a:pt x="5423662" y="82042"/>
                    <a:pt x="5423662" y="183261"/>
                  </a:cubicBezTo>
                  <a:lnTo>
                    <a:pt x="5423662" y="916178"/>
                  </a:lnTo>
                  <a:cubicBezTo>
                    <a:pt x="5423662" y="1017397"/>
                    <a:pt x="5337683" y="1099439"/>
                    <a:pt x="5231511" y="1099439"/>
                  </a:cubicBezTo>
                  <a:lnTo>
                    <a:pt x="192151" y="1099439"/>
                  </a:lnTo>
                  <a:cubicBezTo>
                    <a:pt x="86106" y="1099439"/>
                    <a:pt x="0" y="1017397"/>
                    <a:pt x="0" y="916178"/>
                  </a:cubicBezTo>
                  <a:close/>
                </a:path>
              </a:pathLst>
            </a:custGeom>
            <a:solidFill>
              <a:srgbClr val="00717D"/>
            </a:solidFill>
          </p:spPr>
        </p:sp>
        <p:sp>
          <p:nvSpPr>
            <p:cNvPr id="8" name="Freeform 8"/>
            <p:cNvSpPr/>
            <p:nvPr/>
          </p:nvSpPr>
          <p:spPr>
            <a:xfrm>
              <a:off x="0" y="0"/>
              <a:ext cx="5491226" cy="1167003"/>
            </a:xfrm>
            <a:custGeom>
              <a:avLst/>
              <a:gdLst/>
              <a:ahLst/>
              <a:cxnLst/>
              <a:rect l="l" t="t" r="r" b="b"/>
              <a:pathLst>
                <a:path w="5491226" h="1167003">
                  <a:moveTo>
                    <a:pt x="0" y="217043"/>
                  </a:moveTo>
                  <a:cubicBezTo>
                    <a:pt x="0" y="95758"/>
                    <a:pt x="102743" y="0"/>
                    <a:pt x="225933" y="0"/>
                  </a:cubicBezTo>
                  <a:lnTo>
                    <a:pt x="5265293" y="0"/>
                  </a:lnTo>
                  <a:lnTo>
                    <a:pt x="5265293" y="33909"/>
                  </a:lnTo>
                  <a:lnTo>
                    <a:pt x="5265293" y="0"/>
                  </a:lnTo>
                  <a:cubicBezTo>
                    <a:pt x="5388610" y="0"/>
                    <a:pt x="5491226" y="95758"/>
                    <a:pt x="5491226" y="217043"/>
                  </a:cubicBezTo>
                  <a:lnTo>
                    <a:pt x="5457317" y="217043"/>
                  </a:lnTo>
                  <a:lnTo>
                    <a:pt x="5491226" y="217043"/>
                  </a:lnTo>
                  <a:lnTo>
                    <a:pt x="5491226" y="949960"/>
                  </a:lnTo>
                  <a:lnTo>
                    <a:pt x="5457317" y="949960"/>
                  </a:lnTo>
                  <a:lnTo>
                    <a:pt x="5491226" y="949960"/>
                  </a:lnTo>
                  <a:cubicBezTo>
                    <a:pt x="5491226" y="1071372"/>
                    <a:pt x="5388483" y="1167003"/>
                    <a:pt x="5265293" y="1167003"/>
                  </a:cubicBezTo>
                  <a:lnTo>
                    <a:pt x="5265293" y="1133094"/>
                  </a:lnTo>
                  <a:lnTo>
                    <a:pt x="5265293" y="1167003"/>
                  </a:lnTo>
                  <a:lnTo>
                    <a:pt x="225933" y="1167003"/>
                  </a:lnTo>
                  <a:lnTo>
                    <a:pt x="225933" y="1133094"/>
                  </a:lnTo>
                  <a:lnTo>
                    <a:pt x="225933" y="1167003"/>
                  </a:lnTo>
                  <a:cubicBezTo>
                    <a:pt x="102743"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986"/>
                    <a:pt x="137033" y="1099312"/>
                    <a:pt x="225933" y="1099312"/>
                  </a:cubicBezTo>
                  <a:lnTo>
                    <a:pt x="5265293" y="1099312"/>
                  </a:lnTo>
                  <a:cubicBezTo>
                    <a:pt x="5354193" y="1099312"/>
                    <a:pt x="5423535" y="1030986"/>
                    <a:pt x="5423535" y="949960"/>
                  </a:cubicBezTo>
                  <a:lnTo>
                    <a:pt x="5423535" y="217043"/>
                  </a:lnTo>
                  <a:cubicBezTo>
                    <a:pt x="5423535" y="136017"/>
                    <a:pt x="5354193" y="67691"/>
                    <a:pt x="5265293" y="67691"/>
                  </a:cubicBezTo>
                  <a:lnTo>
                    <a:pt x="225933" y="67691"/>
                  </a:lnTo>
                  <a:lnTo>
                    <a:pt x="225933" y="33909"/>
                  </a:lnTo>
                  <a:lnTo>
                    <a:pt x="225933" y="67691"/>
                  </a:lnTo>
                  <a:cubicBezTo>
                    <a:pt x="137033" y="67691"/>
                    <a:pt x="67691" y="136017"/>
                    <a:pt x="67691" y="217043"/>
                  </a:cubicBezTo>
                  <a:close/>
                </a:path>
              </a:pathLst>
            </a:custGeom>
            <a:solidFill>
              <a:srgbClr val="EEFF41"/>
            </a:solidFill>
          </p:spPr>
        </p:sp>
        <p:sp>
          <p:nvSpPr>
            <p:cNvPr id="9" name="TextBox 9"/>
            <p:cNvSpPr txBox="1"/>
            <p:nvPr/>
          </p:nvSpPr>
          <p:spPr>
            <a:xfrm>
              <a:off x="0" y="-57150"/>
              <a:ext cx="5491208" cy="1224161"/>
            </a:xfrm>
            <a:prstGeom prst="rect">
              <a:avLst/>
            </a:prstGeom>
          </p:spPr>
          <p:txBody>
            <a:bodyPr lIns="50800" tIns="50800" rIns="50800" bIns="50800" rtlCol="0" anchor="ctr"/>
            <a:lstStyle/>
            <a:p>
              <a:pPr algn="ctr">
                <a:lnSpc>
                  <a:spcPts val="3359"/>
                </a:lnSpc>
              </a:pPr>
              <a:r>
                <a:rPr lang="en-US" sz="2799" b="1">
                  <a:solidFill>
                    <a:srgbClr val="FFFFFF"/>
                  </a:solidFill>
                  <a:latin typeface="Arial Bold"/>
                  <a:ea typeface="Arial Bold"/>
                  <a:cs typeface="Arial Bold"/>
                  <a:sym typeface="Arial Bold"/>
                </a:rPr>
                <a:t>BACKGROUND</a:t>
              </a:r>
            </a:p>
          </p:txBody>
        </p:sp>
      </p:grpSp>
      <p:sp>
        <p:nvSpPr>
          <p:cNvPr id="10" name="Freeform 10"/>
          <p:cNvSpPr/>
          <p:nvPr/>
        </p:nvSpPr>
        <p:spPr>
          <a:xfrm>
            <a:off x="16037924" y="6666256"/>
            <a:ext cx="2185579" cy="2914105"/>
          </a:xfrm>
          <a:custGeom>
            <a:avLst/>
            <a:gdLst/>
            <a:ahLst/>
            <a:cxnLst/>
            <a:rect l="l" t="t" r="r" b="b"/>
            <a:pathLst>
              <a:path w="2185579" h="2914105">
                <a:moveTo>
                  <a:pt x="0" y="0"/>
                </a:moveTo>
                <a:lnTo>
                  <a:pt x="2185578" y="0"/>
                </a:lnTo>
                <a:lnTo>
                  <a:pt x="2185578" y="2914105"/>
                </a:lnTo>
                <a:lnTo>
                  <a:pt x="0" y="2914105"/>
                </a:lnTo>
                <a:lnTo>
                  <a:pt x="0" y="0"/>
                </a:lnTo>
                <a:close/>
              </a:path>
            </a:pathLst>
          </a:custGeom>
          <a:blipFill>
            <a:blip r:embed="rId3"/>
            <a:stretch>
              <a:fillRect/>
            </a:stretch>
          </a:blipFill>
        </p:spPr>
      </p:sp>
      <p:sp>
        <p:nvSpPr>
          <p:cNvPr id="11" name="Freeform 11"/>
          <p:cNvSpPr/>
          <p:nvPr/>
        </p:nvSpPr>
        <p:spPr>
          <a:xfrm>
            <a:off x="15102702" y="7275845"/>
            <a:ext cx="846603" cy="1622411"/>
          </a:xfrm>
          <a:custGeom>
            <a:avLst/>
            <a:gdLst/>
            <a:ahLst/>
            <a:cxnLst/>
            <a:rect l="l" t="t" r="r" b="b"/>
            <a:pathLst>
              <a:path w="846603" h="1622411">
                <a:moveTo>
                  <a:pt x="0" y="0"/>
                </a:moveTo>
                <a:lnTo>
                  <a:pt x="846603" y="0"/>
                </a:lnTo>
                <a:lnTo>
                  <a:pt x="846603" y="1622411"/>
                </a:lnTo>
                <a:lnTo>
                  <a:pt x="0" y="16224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4240574" y="7818328"/>
            <a:ext cx="871653" cy="1426017"/>
          </a:xfrm>
          <a:custGeom>
            <a:avLst/>
            <a:gdLst/>
            <a:ahLst/>
            <a:cxnLst/>
            <a:rect l="l" t="t" r="r" b="b"/>
            <a:pathLst>
              <a:path w="871653" h="1426017">
                <a:moveTo>
                  <a:pt x="0" y="0"/>
                </a:moveTo>
                <a:lnTo>
                  <a:pt x="871653" y="0"/>
                </a:lnTo>
                <a:lnTo>
                  <a:pt x="871653" y="1426016"/>
                </a:lnTo>
                <a:lnTo>
                  <a:pt x="0" y="1426016"/>
                </a:lnTo>
                <a:lnTo>
                  <a:pt x="0" y="0"/>
                </a:lnTo>
                <a:close/>
              </a:path>
            </a:pathLst>
          </a:custGeom>
          <a:blipFill>
            <a:blip r:embed="rId6"/>
            <a:stretch>
              <a:fillRect/>
            </a:stretch>
          </a:blipFill>
        </p:spPr>
      </p:sp>
      <p:sp>
        <p:nvSpPr>
          <p:cNvPr id="13" name="Freeform 13"/>
          <p:cNvSpPr/>
          <p:nvPr/>
        </p:nvSpPr>
        <p:spPr>
          <a:xfrm>
            <a:off x="512297" y="6525223"/>
            <a:ext cx="2152795" cy="2914105"/>
          </a:xfrm>
          <a:custGeom>
            <a:avLst/>
            <a:gdLst/>
            <a:ahLst/>
            <a:cxnLst/>
            <a:rect l="l" t="t" r="r" b="b"/>
            <a:pathLst>
              <a:path w="2152795" h="2914105">
                <a:moveTo>
                  <a:pt x="0" y="0"/>
                </a:moveTo>
                <a:lnTo>
                  <a:pt x="2152795" y="0"/>
                </a:lnTo>
                <a:lnTo>
                  <a:pt x="2152795" y="2914105"/>
                </a:lnTo>
                <a:lnTo>
                  <a:pt x="0" y="2914105"/>
                </a:lnTo>
                <a:lnTo>
                  <a:pt x="0" y="0"/>
                </a:lnTo>
                <a:close/>
              </a:path>
            </a:pathLst>
          </a:custGeom>
          <a:blipFill>
            <a:blip r:embed="rId7"/>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839456" y="3127164"/>
            <a:ext cx="16624092" cy="2400658"/>
            <a:chOff x="0" y="0"/>
            <a:chExt cx="22165456" cy="3200877"/>
          </a:xfrm>
        </p:grpSpPr>
        <p:sp>
          <p:nvSpPr>
            <p:cNvPr id="4" name="Freeform 4"/>
            <p:cNvSpPr/>
            <p:nvPr/>
          </p:nvSpPr>
          <p:spPr>
            <a:xfrm>
              <a:off x="0" y="0"/>
              <a:ext cx="22165456" cy="3200877"/>
            </a:xfrm>
            <a:custGeom>
              <a:avLst/>
              <a:gdLst/>
              <a:ahLst/>
              <a:cxnLst/>
              <a:rect l="l" t="t" r="r" b="b"/>
              <a:pathLst>
                <a:path w="22165456" h="3200877">
                  <a:moveTo>
                    <a:pt x="0" y="0"/>
                  </a:moveTo>
                  <a:lnTo>
                    <a:pt x="22165456" y="0"/>
                  </a:lnTo>
                  <a:lnTo>
                    <a:pt x="22165456" y="3200877"/>
                  </a:lnTo>
                  <a:lnTo>
                    <a:pt x="0" y="3200877"/>
                  </a:lnTo>
                  <a:close/>
                </a:path>
              </a:pathLst>
            </a:custGeom>
            <a:solidFill>
              <a:srgbClr val="000000">
                <a:alpha val="0"/>
              </a:srgbClr>
            </a:solidFill>
          </p:spPr>
        </p:sp>
        <p:sp>
          <p:nvSpPr>
            <p:cNvPr id="5" name="TextBox 5"/>
            <p:cNvSpPr txBox="1"/>
            <p:nvPr/>
          </p:nvSpPr>
          <p:spPr>
            <a:xfrm>
              <a:off x="0" y="-38100"/>
              <a:ext cx="22165456" cy="3238977"/>
            </a:xfrm>
            <a:prstGeom prst="rect">
              <a:avLst/>
            </a:prstGeom>
          </p:spPr>
          <p:txBody>
            <a:bodyPr lIns="0" tIns="0" rIns="0" bIns="0" rtlCol="0" anchor="t"/>
            <a:lstStyle/>
            <a:p>
              <a:pPr algn="ctr">
                <a:lnSpc>
                  <a:spcPts val="2879"/>
                </a:lnSpc>
              </a:pPr>
              <a:r>
                <a:rPr lang="en-US" sz="2400" dirty="0">
                  <a:solidFill>
                    <a:srgbClr val="FFFFFF"/>
                  </a:solidFill>
                  <a:latin typeface="Calibri (MS)"/>
                  <a:ea typeface="Calibri (MS)"/>
                  <a:cs typeface="Calibri (MS)"/>
                  <a:sym typeface="Calibri (MS)"/>
                </a:rPr>
                <a:t>Dataset : </a:t>
              </a:r>
              <a:r>
                <a:rPr lang="en-US" sz="2400" u="sng" dirty="0">
                  <a:solidFill>
                    <a:schemeClr val="accent3">
                      <a:lumMod val="60000"/>
                      <a:lumOff val="40000"/>
                    </a:schemeClr>
                  </a:solidFill>
                  <a:latin typeface="Calibri (MS)"/>
                  <a:ea typeface="Calibri (MS)"/>
                  <a:cs typeface="Calibri (MS)"/>
                  <a:sym typeface="Calibri (MS)"/>
                  <a:hlinkClick r:id="rId3" tooltip="https://www.kaggle.com/datasets/zahidmughal2343/supplement-sales-data">
                    <a:extLst>
                      <a:ext uri="{A12FA001-AC4F-418D-AE19-62706E023703}">
                        <ahyp:hlinkClr xmlns:ahyp="http://schemas.microsoft.com/office/drawing/2018/hyperlinkcolor" val="tx"/>
                      </a:ext>
                    </a:extLst>
                  </a:hlinkClick>
                </a:rPr>
                <a:t>Supplement_Sales_Weekly_Expanded.csv</a:t>
              </a:r>
            </a:p>
            <a:p>
              <a:pPr algn="ctr">
                <a:lnSpc>
                  <a:spcPts val="2879"/>
                </a:lnSpc>
              </a:pPr>
              <a:r>
                <a:rPr lang="en-US" sz="2400" dirty="0">
                  <a:solidFill>
                    <a:srgbClr val="FFFFFF"/>
                  </a:solidFill>
                  <a:latin typeface="Calibri (MS)"/>
                  <a:ea typeface="Calibri (MS)"/>
                  <a:cs typeface="Calibri (MS)"/>
                  <a:sym typeface="Calibri (MS)"/>
                </a:rPr>
                <a:t>From : Kaggle (comprises of 4312  records and 11 attributes)</a:t>
              </a:r>
            </a:p>
            <a:p>
              <a:pPr algn="ctr">
                <a:lnSpc>
                  <a:spcPts val="2879"/>
                </a:lnSpc>
              </a:pPr>
              <a:r>
                <a:rPr lang="en-US" sz="2400" dirty="0">
                  <a:solidFill>
                    <a:srgbClr val="FFFFFF"/>
                  </a:solidFill>
                  <a:latin typeface="Calibri (MS)"/>
                  <a:ea typeface="Calibri (MS)"/>
                  <a:cs typeface="Calibri (MS)"/>
                  <a:sym typeface="Calibri (MS)"/>
                </a:rPr>
                <a:t>This dataset contains weekly sales data for a variety of health and wellness supplements from January 2020 to April 2025. The data includes products in categories like Protein, Vitamins, Omega, and Amino Acids, among others, and covers multiple e-commerce platforms such as Amazon, Walmart, and </a:t>
              </a:r>
              <a:r>
                <a:rPr lang="en-US" sz="2400" dirty="0" err="1">
                  <a:solidFill>
                    <a:srgbClr val="FFFFFF"/>
                  </a:solidFill>
                  <a:latin typeface="Calibri (MS)"/>
                  <a:ea typeface="Calibri (MS)"/>
                  <a:cs typeface="Calibri (MS)"/>
                  <a:sym typeface="Calibri (MS)"/>
                </a:rPr>
                <a:t>iHerb</a:t>
              </a:r>
              <a:r>
                <a:rPr lang="en-US" sz="2400" dirty="0">
                  <a:solidFill>
                    <a:srgbClr val="FFFFFF"/>
                  </a:solidFill>
                  <a:latin typeface="Calibri (MS)"/>
                  <a:ea typeface="Calibri (MS)"/>
                  <a:cs typeface="Calibri (MS)"/>
                  <a:sym typeface="Calibri (MS)"/>
                </a:rPr>
                <a:t>. The dataset also tracks sales in several locations including the USA, UK, and Canada.</a:t>
              </a:r>
            </a:p>
          </p:txBody>
        </p:sp>
      </p:grpSp>
      <p:grpSp>
        <p:nvGrpSpPr>
          <p:cNvPr id="6" name="Group 6"/>
          <p:cNvGrpSpPr/>
          <p:nvPr/>
        </p:nvGrpSpPr>
        <p:grpSpPr>
          <a:xfrm>
            <a:off x="6795122" y="1953302"/>
            <a:ext cx="4118406" cy="875258"/>
            <a:chOff x="0" y="0"/>
            <a:chExt cx="5491208" cy="1167011"/>
          </a:xfrm>
        </p:grpSpPr>
        <p:sp>
          <p:nvSpPr>
            <p:cNvPr id="7" name="Freeform 7"/>
            <p:cNvSpPr/>
            <p:nvPr/>
          </p:nvSpPr>
          <p:spPr>
            <a:xfrm>
              <a:off x="33782" y="33782"/>
              <a:ext cx="5423662" cy="1099439"/>
            </a:xfrm>
            <a:custGeom>
              <a:avLst/>
              <a:gdLst/>
              <a:ahLst/>
              <a:cxnLst/>
              <a:rect l="l" t="t" r="r" b="b"/>
              <a:pathLst>
                <a:path w="5423662" h="1099439">
                  <a:moveTo>
                    <a:pt x="127" y="183261"/>
                  </a:moveTo>
                  <a:cubicBezTo>
                    <a:pt x="127" y="82042"/>
                    <a:pt x="86106" y="0"/>
                    <a:pt x="192278" y="0"/>
                  </a:cubicBezTo>
                  <a:lnTo>
                    <a:pt x="5231511" y="0"/>
                  </a:lnTo>
                  <a:cubicBezTo>
                    <a:pt x="5337556" y="0"/>
                    <a:pt x="5423662" y="82042"/>
                    <a:pt x="5423662" y="183261"/>
                  </a:cubicBezTo>
                  <a:lnTo>
                    <a:pt x="5423662" y="916178"/>
                  </a:lnTo>
                  <a:cubicBezTo>
                    <a:pt x="5423662" y="1017397"/>
                    <a:pt x="5337683" y="1099439"/>
                    <a:pt x="5231511" y="1099439"/>
                  </a:cubicBezTo>
                  <a:lnTo>
                    <a:pt x="192151" y="1099439"/>
                  </a:lnTo>
                  <a:cubicBezTo>
                    <a:pt x="86106" y="1099439"/>
                    <a:pt x="0" y="1017397"/>
                    <a:pt x="0" y="916178"/>
                  </a:cubicBezTo>
                  <a:close/>
                </a:path>
              </a:pathLst>
            </a:custGeom>
            <a:solidFill>
              <a:srgbClr val="00717D"/>
            </a:solidFill>
          </p:spPr>
        </p:sp>
        <p:sp>
          <p:nvSpPr>
            <p:cNvPr id="8" name="Freeform 8"/>
            <p:cNvSpPr/>
            <p:nvPr/>
          </p:nvSpPr>
          <p:spPr>
            <a:xfrm>
              <a:off x="0" y="0"/>
              <a:ext cx="5491226" cy="1167003"/>
            </a:xfrm>
            <a:custGeom>
              <a:avLst/>
              <a:gdLst/>
              <a:ahLst/>
              <a:cxnLst/>
              <a:rect l="l" t="t" r="r" b="b"/>
              <a:pathLst>
                <a:path w="5491226" h="1167003">
                  <a:moveTo>
                    <a:pt x="0" y="217043"/>
                  </a:moveTo>
                  <a:cubicBezTo>
                    <a:pt x="0" y="95758"/>
                    <a:pt x="102743" y="0"/>
                    <a:pt x="225933" y="0"/>
                  </a:cubicBezTo>
                  <a:lnTo>
                    <a:pt x="5265293" y="0"/>
                  </a:lnTo>
                  <a:lnTo>
                    <a:pt x="5265293" y="33909"/>
                  </a:lnTo>
                  <a:lnTo>
                    <a:pt x="5265293" y="0"/>
                  </a:lnTo>
                  <a:cubicBezTo>
                    <a:pt x="5388610" y="0"/>
                    <a:pt x="5491226" y="95758"/>
                    <a:pt x="5491226" y="217043"/>
                  </a:cubicBezTo>
                  <a:lnTo>
                    <a:pt x="5457317" y="217043"/>
                  </a:lnTo>
                  <a:lnTo>
                    <a:pt x="5491226" y="217043"/>
                  </a:lnTo>
                  <a:lnTo>
                    <a:pt x="5491226" y="949960"/>
                  </a:lnTo>
                  <a:lnTo>
                    <a:pt x="5457317" y="949960"/>
                  </a:lnTo>
                  <a:lnTo>
                    <a:pt x="5491226" y="949960"/>
                  </a:lnTo>
                  <a:cubicBezTo>
                    <a:pt x="5491226" y="1071372"/>
                    <a:pt x="5388483" y="1167003"/>
                    <a:pt x="5265293" y="1167003"/>
                  </a:cubicBezTo>
                  <a:lnTo>
                    <a:pt x="5265293" y="1133094"/>
                  </a:lnTo>
                  <a:lnTo>
                    <a:pt x="5265293" y="1167003"/>
                  </a:lnTo>
                  <a:lnTo>
                    <a:pt x="225933" y="1167003"/>
                  </a:lnTo>
                  <a:lnTo>
                    <a:pt x="225933" y="1133094"/>
                  </a:lnTo>
                  <a:lnTo>
                    <a:pt x="225933" y="1167003"/>
                  </a:lnTo>
                  <a:cubicBezTo>
                    <a:pt x="102743"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986"/>
                    <a:pt x="137033" y="1099312"/>
                    <a:pt x="225933" y="1099312"/>
                  </a:cubicBezTo>
                  <a:lnTo>
                    <a:pt x="5265293" y="1099312"/>
                  </a:lnTo>
                  <a:cubicBezTo>
                    <a:pt x="5354193" y="1099312"/>
                    <a:pt x="5423535" y="1030986"/>
                    <a:pt x="5423535" y="949960"/>
                  </a:cubicBezTo>
                  <a:lnTo>
                    <a:pt x="5423535" y="217043"/>
                  </a:lnTo>
                  <a:cubicBezTo>
                    <a:pt x="5423535" y="136017"/>
                    <a:pt x="5354193" y="67691"/>
                    <a:pt x="5265293" y="67691"/>
                  </a:cubicBezTo>
                  <a:lnTo>
                    <a:pt x="225933" y="67691"/>
                  </a:lnTo>
                  <a:lnTo>
                    <a:pt x="225933" y="33909"/>
                  </a:lnTo>
                  <a:lnTo>
                    <a:pt x="225933" y="67691"/>
                  </a:lnTo>
                  <a:cubicBezTo>
                    <a:pt x="137033" y="67691"/>
                    <a:pt x="67691" y="136017"/>
                    <a:pt x="67691" y="217043"/>
                  </a:cubicBezTo>
                  <a:close/>
                </a:path>
              </a:pathLst>
            </a:custGeom>
            <a:solidFill>
              <a:srgbClr val="EEFF41"/>
            </a:solidFill>
          </p:spPr>
        </p:sp>
        <p:sp>
          <p:nvSpPr>
            <p:cNvPr id="9" name="TextBox 9"/>
            <p:cNvSpPr txBox="1"/>
            <p:nvPr/>
          </p:nvSpPr>
          <p:spPr>
            <a:xfrm>
              <a:off x="0" y="-47625"/>
              <a:ext cx="5491208" cy="1214636"/>
            </a:xfrm>
            <a:prstGeom prst="rect">
              <a:avLst/>
            </a:prstGeom>
          </p:spPr>
          <p:txBody>
            <a:bodyPr lIns="50800" tIns="50800" rIns="50800" bIns="50800" rtlCol="0" anchor="ctr"/>
            <a:lstStyle/>
            <a:p>
              <a:pPr algn="ctr">
                <a:lnSpc>
                  <a:spcPts val="3359"/>
                </a:lnSpc>
              </a:pPr>
              <a:r>
                <a:rPr lang="en-US" sz="2799" b="1">
                  <a:solidFill>
                    <a:srgbClr val="FFFFFF"/>
                  </a:solidFill>
                  <a:latin typeface="Calibri (MS) Bold"/>
                  <a:ea typeface="Calibri (MS) Bold"/>
                  <a:cs typeface="Calibri (MS) Bold"/>
                  <a:sym typeface="Calibri (MS) Bold"/>
                </a:rPr>
                <a:t>DATA DESCRIPTION</a:t>
              </a:r>
            </a:p>
          </p:txBody>
        </p:sp>
      </p:grpSp>
      <p:grpSp>
        <p:nvGrpSpPr>
          <p:cNvPr id="10" name="Group 10"/>
          <p:cNvGrpSpPr/>
          <p:nvPr/>
        </p:nvGrpSpPr>
        <p:grpSpPr>
          <a:xfrm>
            <a:off x="1778416" y="5735820"/>
            <a:ext cx="1304980" cy="875258"/>
            <a:chOff x="0" y="0"/>
            <a:chExt cx="1739973" cy="1167011"/>
          </a:xfrm>
        </p:grpSpPr>
        <p:sp>
          <p:nvSpPr>
            <p:cNvPr id="11" name="Freeform 11"/>
            <p:cNvSpPr/>
            <p:nvPr/>
          </p:nvSpPr>
          <p:spPr>
            <a:xfrm>
              <a:off x="33909" y="33782"/>
              <a:ext cx="1672209" cy="1099439"/>
            </a:xfrm>
            <a:custGeom>
              <a:avLst/>
              <a:gdLst/>
              <a:ahLst/>
              <a:cxnLst/>
              <a:rect l="l" t="t" r="r" b="b"/>
              <a:pathLst>
                <a:path w="1672209" h="1099439">
                  <a:moveTo>
                    <a:pt x="0" y="183261"/>
                  </a:moveTo>
                  <a:cubicBezTo>
                    <a:pt x="0" y="82042"/>
                    <a:pt x="83693" y="0"/>
                    <a:pt x="186944" y="0"/>
                  </a:cubicBezTo>
                  <a:lnTo>
                    <a:pt x="1485265" y="0"/>
                  </a:lnTo>
                  <a:cubicBezTo>
                    <a:pt x="1588516" y="0"/>
                    <a:pt x="1672209" y="82042"/>
                    <a:pt x="1672209" y="183261"/>
                  </a:cubicBezTo>
                  <a:lnTo>
                    <a:pt x="1672209" y="916178"/>
                  </a:lnTo>
                  <a:cubicBezTo>
                    <a:pt x="1672209" y="1017397"/>
                    <a:pt x="1588516" y="1099439"/>
                    <a:pt x="1485265" y="1099439"/>
                  </a:cubicBezTo>
                  <a:lnTo>
                    <a:pt x="186944" y="1099439"/>
                  </a:lnTo>
                  <a:cubicBezTo>
                    <a:pt x="83693" y="1099439"/>
                    <a:pt x="0" y="1017397"/>
                    <a:pt x="0" y="916178"/>
                  </a:cubicBezTo>
                  <a:close/>
                </a:path>
              </a:pathLst>
            </a:custGeom>
            <a:solidFill>
              <a:srgbClr val="00717D"/>
            </a:solidFill>
          </p:spPr>
        </p:sp>
        <p:sp>
          <p:nvSpPr>
            <p:cNvPr id="12" name="Freeform 12"/>
            <p:cNvSpPr/>
            <p:nvPr/>
          </p:nvSpPr>
          <p:spPr>
            <a:xfrm>
              <a:off x="0" y="0"/>
              <a:ext cx="1740027" cy="1167003"/>
            </a:xfrm>
            <a:custGeom>
              <a:avLst/>
              <a:gdLst/>
              <a:ahLst/>
              <a:cxnLst/>
              <a:rect l="l" t="t" r="r" b="b"/>
              <a:pathLst>
                <a:path w="1740027" h="1167003">
                  <a:moveTo>
                    <a:pt x="0" y="217043"/>
                  </a:moveTo>
                  <a:cubicBezTo>
                    <a:pt x="0" y="96520"/>
                    <a:pt x="99441" y="0"/>
                    <a:pt x="220853" y="0"/>
                  </a:cubicBezTo>
                  <a:lnTo>
                    <a:pt x="1519174" y="0"/>
                  </a:lnTo>
                  <a:lnTo>
                    <a:pt x="1519174" y="33909"/>
                  </a:lnTo>
                  <a:lnTo>
                    <a:pt x="1519174" y="0"/>
                  </a:lnTo>
                  <a:cubicBezTo>
                    <a:pt x="1640459" y="0"/>
                    <a:pt x="1740027" y="96520"/>
                    <a:pt x="1740027" y="217043"/>
                  </a:cubicBezTo>
                  <a:lnTo>
                    <a:pt x="1706118" y="217043"/>
                  </a:lnTo>
                  <a:lnTo>
                    <a:pt x="1740027" y="217043"/>
                  </a:lnTo>
                  <a:lnTo>
                    <a:pt x="1740027" y="949960"/>
                  </a:lnTo>
                  <a:lnTo>
                    <a:pt x="1706118" y="949960"/>
                  </a:lnTo>
                  <a:lnTo>
                    <a:pt x="1740027" y="949960"/>
                  </a:lnTo>
                  <a:cubicBezTo>
                    <a:pt x="1740027" y="1070483"/>
                    <a:pt x="1640586" y="1167003"/>
                    <a:pt x="1519174" y="1167003"/>
                  </a:cubicBezTo>
                  <a:lnTo>
                    <a:pt x="1519174" y="1133094"/>
                  </a:lnTo>
                  <a:lnTo>
                    <a:pt x="1519174" y="1167003"/>
                  </a:lnTo>
                  <a:lnTo>
                    <a:pt x="220853" y="1167003"/>
                  </a:lnTo>
                  <a:lnTo>
                    <a:pt x="220853" y="1133094"/>
                  </a:lnTo>
                  <a:lnTo>
                    <a:pt x="220853" y="1167003"/>
                  </a:lnTo>
                  <a:cubicBezTo>
                    <a:pt x="99441" y="1167003"/>
                    <a:pt x="0" y="1070483"/>
                    <a:pt x="0" y="949960"/>
                  </a:cubicBezTo>
                  <a:lnTo>
                    <a:pt x="0" y="217043"/>
                  </a:lnTo>
                  <a:lnTo>
                    <a:pt x="33909" y="217043"/>
                  </a:lnTo>
                  <a:lnTo>
                    <a:pt x="0" y="217043"/>
                  </a:lnTo>
                  <a:moveTo>
                    <a:pt x="67691" y="217043"/>
                  </a:moveTo>
                  <a:lnTo>
                    <a:pt x="67691" y="949960"/>
                  </a:lnTo>
                  <a:lnTo>
                    <a:pt x="33909" y="949960"/>
                  </a:lnTo>
                  <a:lnTo>
                    <a:pt x="67691" y="949960"/>
                  </a:lnTo>
                  <a:cubicBezTo>
                    <a:pt x="67691" y="1031748"/>
                    <a:pt x="135636" y="1099312"/>
                    <a:pt x="220726" y="1099312"/>
                  </a:cubicBezTo>
                  <a:lnTo>
                    <a:pt x="1519174" y="1099312"/>
                  </a:lnTo>
                  <a:cubicBezTo>
                    <a:pt x="1604391" y="1099312"/>
                    <a:pt x="1672209" y="1031748"/>
                    <a:pt x="1672209" y="949960"/>
                  </a:cubicBezTo>
                  <a:lnTo>
                    <a:pt x="1672209" y="217043"/>
                  </a:lnTo>
                  <a:cubicBezTo>
                    <a:pt x="1672209" y="135255"/>
                    <a:pt x="1604264" y="67691"/>
                    <a:pt x="1519174" y="67691"/>
                  </a:cubicBezTo>
                  <a:lnTo>
                    <a:pt x="220853" y="67691"/>
                  </a:lnTo>
                  <a:lnTo>
                    <a:pt x="220853" y="33909"/>
                  </a:lnTo>
                  <a:lnTo>
                    <a:pt x="220853" y="67691"/>
                  </a:lnTo>
                  <a:cubicBezTo>
                    <a:pt x="135636" y="67691"/>
                    <a:pt x="67818" y="135255"/>
                    <a:pt x="67818" y="217043"/>
                  </a:cubicBezTo>
                  <a:close/>
                </a:path>
              </a:pathLst>
            </a:custGeom>
            <a:solidFill>
              <a:srgbClr val="006E7A"/>
            </a:solidFill>
          </p:spPr>
        </p:sp>
        <p:sp>
          <p:nvSpPr>
            <p:cNvPr id="13" name="TextBox 13"/>
            <p:cNvSpPr txBox="1"/>
            <p:nvPr/>
          </p:nvSpPr>
          <p:spPr>
            <a:xfrm>
              <a:off x="0" y="-38100"/>
              <a:ext cx="1739973"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Date</a:t>
              </a:r>
            </a:p>
          </p:txBody>
        </p:sp>
      </p:grpSp>
      <p:grpSp>
        <p:nvGrpSpPr>
          <p:cNvPr id="14" name="Group 14"/>
          <p:cNvGrpSpPr/>
          <p:nvPr/>
        </p:nvGrpSpPr>
        <p:grpSpPr>
          <a:xfrm>
            <a:off x="3372368" y="5735820"/>
            <a:ext cx="1914578" cy="875258"/>
            <a:chOff x="0" y="0"/>
            <a:chExt cx="2552771" cy="1167011"/>
          </a:xfrm>
        </p:grpSpPr>
        <p:sp>
          <p:nvSpPr>
            <p:cNvPr id="15" name="Freeform 15"/>
            <p:cNvSpPr/>
            <p:nvPr/>
          </p:nvSpPr>
          <p:spPr>
            <a:xfrm>
              <a:off x="33909" y="33782"/>
              <a:ext cx="2485009" cy="1099439"/>
            </a:xfrm>
            <a:custGeom>
              <a:avLst/>
              <a:gdLst/>
              <a:ahLst/>
              <a:cxnLst/>
              <a:rect l="l" t="t" r="r" b="b"/>
              <a:pathLst>
                <a:path w="2485009" h="1099439">
                  <a:moveTo>
                    <a:pt x="0" y="183261"/>
                  </a:moveTo>
                  <a:cubicBezTo>
                    <a:pt x="0" y="82042"/>
                    <a:pt x="84836" y="0"/>
                    <a:pt x="189357" y="0"/>
                  </a:cubicBezTo>
                  <a:lnTo>
                    <a:pt x="2295652" y="0"/>
                  </a:lnTo>
                  <a:cubicBezTo>
                    <a:pt x="2400173" y="0"/>
                    <a:pt x="2485009" y="82042"/>
                    <a:pt x="2485009" y="183261"/>
                  </a:cubicBezTo>
                  <a:lnTo>
                    <a:pt x="2485009" y="916178"/>
                  </a:lnTo>
                  <a:cubicBezTo>
                    <a:pt x="2485009" y="1017397"/>
                    <a:pt x="2400173" y="1099439"/>
                    <a:pt x="2295652" y="1099439"/>
                  </a:cubicBezTo>
                  <a:lnTo>
                    <a:pt x="189357" y="1099439"/>
                  </a:lnTo>
                  <a:cubicBezTo>
                    <a:pt x="84836" y="1099439"/>
                    <a:pt x="0" y="1017397"/>
                    <a:pt x="0" y="916178"/>
                  </a:cubicBezTo>
                  <a:close/>
                </a:path>
              </a:pathLst>
            </a:custGeom>
            <a:solidFill>
              <a:srgbClr val="00717D"/>
            </a:solidFill>
          </p:spPr>
        </p:sp>
        <p:sp>
          <p:nvSpPr>
            <p:cNvPr id="16" name="Freeform 16"/>
            <p:cNvSpPr/>
            <p:nvPr/>
          </p:nvSpPr>
          <p:spPr>
            <a:xfrm>
              <a:off x="0" y="0"/>
              <a:ext cx="2552827" cy="1167003"/>
            </a:xfrm>
            <a:custGeom>
              <a:avLst/>
              <a:gdLst/>
              <a:ahLst/>
              <a:cxnLst/>
              <a:rect l="l" t="t" r="r" b="b"/>
              <a:pathLst>
                <a:path w="2552827" h="1167003">
                  <a:moveTo>
                    <a:pt x="0" y="217043"/>
                  </a:moveTo>
                  <a:cubicBezTo>
                    <a:pt x="0" y="96139"/>
                    <a:pt x="100965" y="0"/>
                    <a:pt x="223266" y="0"/>
                  </a:cubicBezTo>
                  <a:lnTo>
                    <a:pt x="2329561" y="0"/>
                  </a:lnTo>
                  <a:lnTo>
                    <a:pt x="2329561" y="33909"/>
                  </a:lnTo>
                  <a:lnTo>
                    <a:pt x="2329561" y="0"/>
                  </a:lnTo>
                  <a:cubicBezTo>
                    <a:pt x="2451735" y="0"/>
                    <a:pt x="2552827" y="96139"/>
                    <a:pt x="2552827" y="217043"/>
                  </a:cubicBezTo>
                  <a:lnTo>
                    <a:pt x="2518918" y="217043"/>
                  </a:lnTo>
                  <a:lnTo>
                    <a:pt x="2552827" y="217043"/>
                  </a:lnTo>
                  <a:lnTo>
                    <a:pt x="2552827" y="949960"/>
                  </a:lnTo>
                  <a:lnTo>
                    <a:pt x="2518918" y="949960"/>
                  </a:lnTo>
                  <a:lnTo>
                    <a:pt x="2552827" y="949960"/>
                  </a:lnTo>
                  <a:cubicBezTo>
                    <a:pt x="2552827" y="1070864"/>
                    <a:pt x="2451862" y="1167003"/>
                    <a:pt x="2329561" y="1167003"/>
                  </a:cubicBezTo>
                  <a:lnTo>
                    <a:pt x="2329561" y="1133094"/>
                  </a:lnTo>
                  <a:lnTo>
                    <a:pt x="2329561" y="1167003"/>
                  </a:lnTo>
                  <a:lnTo>
                    <a:pt x="223266" y="1167003"/>
                  </a:lnTo>
                  <a:lnTo>
                    <a:pt x="223266" y="1133094"/>
                  </a:lnTo>
                  <a:lnTo>
                    <a:pt x="223266" y="1167003"/>
                  </a:lnTo>
                  <a:cubicBezTo>
                    <a:pt x="100965" y="1167003"/>
                    <a:pt x="0" y="1070864"/>
                    <a:pt x="0" y="949960"/>
                  </a:cubicBezTo>
                  <a:lnTo>
                    <a:pt x="0" y="217043"/>
                  </a:lnTo>
                  <a:lnTo>
                    <a:pt x="33909" y="217043"/>
                  </a:lnTo>
                  <a:lnTo>
                    <a:pt x="0" y="217043"/>
                  </a:lnTo>
                  <a:moveTo>
                    <a:pt x="67691" y="217043"/>
                  </a:moveTo>
                  <a:lnTo>
                    <a:pt x="67691" y="949960"/>
                  </a:lnTo>
                  <a:lnTo>
                    <a:pt x="33909" y="949960"/>
                  </a:lnTo>
                  <a:lnTo>
                    <a:pt x="67691" y="949960"/>
                  </a:lnTo>
                  <a:cubicBezTo>
                    <a:pt x="67691" y="1031367"/>
                    <a:pt x="136271" y="1099312"/>
                    <a:pt x="223139" y="1099312"/>
                  </a:cubicBezTo>
                  <a:lnTo>
                    <a:pt x="2329561" y="1099312"/>
                  </a:lnTo>
                  <a:cubicBezTo>
                    <a:pt x="2416429" y="1099312"/>
                    <a:pt x="2485009" y="1031367"/>
                    <a:pt x="2485009" y="949960"/>
                  </a:cubicBezTo>
                  <a:lnTo>
                    <a:pt x="2485009" y="217043"/>
                  </a:lnTo>
                  <a:cubicBezTo>
                    <a:pt x="2485009" y="135636"/>
                    <a:pt x="2416429" y="67691"/>
                    <a:pt x="2329561" y="67691"/>
                  </a:cubicBezTo>
                  <a:lnTo>
                    <a:pt x="223266" y="67691"/>
                  </a:lnTo>
                  <a:lnTo>
                    <a:pt x="223266" y="33909"/>
                  </a:lnTo>
                  <a:lnTo>
                    <a:pt x="223266" y="67691"/>
                  </a:lnTo>
                  <a:cubicBezTo>
                    <a:pt x="136398" y="67691"/>
                    <a:pt x="67818" y="135636"/>
                    <a:pt x="67818" y="217043"/>
                  </a:cubicBezTo>
                  <a:close/>
                </a:path>
              </a:pathLst>
            </a:custGeom>
            <a:solidFill>
              <a:srgbClr val="006E7A"/>
            </a:solidFill>
          </p:spPr>
        </p:sp>
        <p:sp>
          <p:nvSpPr>
            <p:cNvPr id="17" name="TextBox 17"/>
            <p:cNvSpPr txBox="1"/>
            <p:nvPr/>
          </p:nvSpPr>
          <p:spPr>
            <a:xfrm>
              <a:off x="0" y="-38100"/>
              <a:ext cx="2552771"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Product Name</a:t>
              </a:r>
            </a:p>
          </p:txBody>
        </p:sp>
      </p:grpSp>
      <p:grpSp>
        <p:nvGrpSpPr>
          <p:cNvPr id="18" name="Group 18"/>
          <p:cNvGrpSpPr/>
          <p:nvPr/>
        </p:nvGrpSpPr>
        <p:grpSpPr>
          <a:xfrm>
            <a:off x="5575918" y="5735818"/>
            <a:ext cx="1914578" cy="875258"/>
            <a:chOff x="0" y="0"/>
            <a:chExt cx="2552771" cy="1167011"/>
          </a:xfrm>
        </p:grpSpPr>
        <p:sp>
          <p:nvSpPr>
            <p:cNvPr id="19" name="Freeform 19"/>
            <p:cNvSpPr/>
            <p:nvPr/>
          </p:nvSpPr>
          <p:spPr>
            <a:xfrm>
              <a:off x="33909" y="33782"/>
              <a:ext cx="2485009" cy="1099439"/>
            </a:xfrm>
            <a:custGeom>
              <a:avLst/>
              <a:gdLst/>
              <a:ahLst/>
              <a:cxnLst/>
              <a:rect l="l" t="t" r="r" b="b"/>
              <a:pathLst>
                <a:path w="2485009" h="1099439">
                  <a:moveTo>
                    <a:pt x="0" y="183261"/>
                  </a:moveTo>
                  <a:cubicBezTo>
                    <a:pt x="0" y="82042"/>
                    <a:pt x="84836" y="0"/>
                    <a:pt x="189357" y="0"/>
                  </a:cubicBezTo>
                  <a:lnTo>
                    <a:pt x="2295652" y="0"/>
                  </a:lnTo>
                  <a:cubicBezTo>
                    <a:pt x="2400173" y="0"/>
                    <a:pt x="2485009" y="82042"/>
                    <a:pt x="2485009" y="183261"/>
                  </a:cubicBezTo>
                  <a:lnTo>
                    <a:pt x="2485009" y="916178"/>
                  </a:lnTo>
                  <a:cubicBezTo>
                    <a:pt x="2485009" y="1017397"/>
                    <a:pt x="2400173" y="1099439"/>
                    <a:pt x="2295652" y="1099439"/>
                  </a:cubicBezTo>
                  <a:lnTo>
                    <a:pt x="189357" y="1099439"/>
                  </a:lnTo>
                  <a:cubicBezTo>
                    <a:pt x="84836" y="1099439"/>
                    <a:pt x="0" y="1017397"/>
                    <a:pt x="0" y="916178"/>
                  </a:cubicBezTo>
                  <a:close/>
                </a:path>
              </a:pathLst>
            </a:custGeom>
            <a:solidFill>
              <a:srgbClr val="00717D"/>
            </a:solidFill>
          </p:spPr>
        </p:sp>
        <p:sp>
          <p:nvSpPr>
            <p:cNvPr id="20" name="Freeform 20"/>
            <p:cNvSpPr/>
            <p:nvPr/>
          </p:nvSpPr>
          <p:spPr>
            <a:xfrm>
              <a:off x="0" y="0"/>
              <a:ext cx="2552827" cy="1167003"/>
            </a:xfrm>
            <a:custGeom>
              <a:avLst/>
              <a:gdLst/>
              <a:ahLst/>
              <a:cxnLst/>
              <a:rect l="l" t="t" r="r" b="b"/>
              <a:pathLst>
                <a:path w="2552827" h="1167003">
                  <a:moveTo>
                    <a:pt x="0" y="217043"/>
                  </a:moveTo>
                  <a:cubicBezTo>
                    <a:pt x="0" y="96139"/>
                    <a:pt x="100965" y="0"/>
                    <a:pt x="223266" y="0"/>
                  </a:cubicBezTo>
                  <a:lnTo>
                    <a:pt x="2329561" y="0"/>
                  </a:lnTo>
                  <a:lnTo>
                    <a:pt x="2329561" y="33909"/>
                  </a:lnTo>
                  <a:lnTo>
                    <a:pt x="2329561" y="0"/>
                  </a:lnTo>
                  <a:cubicBezTo>
                    <a:pt x="2451735" y="0"/>
                    <a:pt x="2552827" y="96139"/>
                    <a:pt x="2552827" y="217043"/>
                  </a:cubicBezTo>
                  <a:lnTo>
                    <a:pt x="2518918" y="217043"/>
                  </a:lnTo>
                  <a:lnTo>
                    <a:pt x="2552827" y="217043"/>
                  </a:lnTo>
                  <a:lnTo>
                    <a:pt x="2552827" y="949960"/>
                  </a:lnTo>
                  <a:lnTo>
                    <a:pt x="2518918" y="949960"/>
                  </a:lnTo>
                  <a:lnTo>
                    <a:pt x="2552827" y="949960"/>
                  </a:lnTo>
                  <a:cubicBezTo>
                    <a:pt x="2552827" y="1070864"/>
                    <a:pt x="2451862" y="1167003"/>
                    <a:pt x="2329561" y="1167003"/>
                  </a:cubicBezTo>
                  <a:lnTo>
                    <a:pt x="2329561" y="1133094"/>
                  </a:lnTo>
                  <a:lnTo>
                    <a:pt x="2329561" y="1167003"/>
                  </a:lnTo>
                  <a:lnTo>
                    <a:pt x="223266" y="1167003"/>
                  </a:lnTo>
                  <a:lnTo>
                    <a:pt x="223266" y="1133094"/>
                  </a:lnTo>
                  <a:lnTo>
                    <a:pt x="223266" y="1167003"/>
                  </a:lnTo>
                  <a:cubicBezTo>
                    <a:pt x="100965" y="1167003"/>
                    <a:pt x="0" y="1070864"/>
                    <a:pt x="0" y="949960"/>
                  </a:cubicBezTo>
                  <a:lnTo>
                    <a:pt x="0" y="217043"/>
                  </a:lnTo>
                  <a:lnTo>
                    <a:pt x="33909" y="217043"/>
                  </a:lnTo>
                  <a:lnTo>
                    <a:pt x="0" y="217043"/>
                  </a:lnTo>
                  <a:moveTo>
                    <a:pt x="67691" y="217043"/>
                  </a:moveTo>
                  <a:lnTo>
                    <a:pt x="67691" y="949960"/>
                  </a:lnTo>
                  <a:lnTo>
                    <a:pt x="33909" y="949960"/>
                  </a:lnTo>
                  <a:lnTo>
                    <a:pt x="67691" y="949960"/>
                  </a:lnTo>
                  <a:cubicBezTo>
                    <a:pt x="67691" y="1031367"/>
                    <a:pt x="136271" y="1099312"/>
                    <a:pt x="223139" y="1099312"/>
                  </a:cubicBezTo>
                  <a:lnTo>
                    <a:pt x="2329561" y="1099312"/>
                  </a:lnTo>
                  <a:cubicBezTo>
                    <a:pt x="2416429" y="1099312"/>
                    <a:pt x="2485009" y="1031367"/>
                    <a:pt x="2485009" y="949960"/>
                  </a:cubicBezTo>
                  <a:lnTo>
                    <a:pt x="2485009" y="217043"/>
                  </a:lnTo>
                  <a:cubicBezTo>
                    <a:pt x="2485009" y="135636"/>
                    <a:pt x="2416429" y="67691"/>
                    <a:pt x="2329561" y="67691"/>
                  </a:cubicBezTo>
                  <a:lnTo>
                    <a:pt x="223266" y="67691"/>
                  </a:lnTo>
                  <a:lnTo>
                    <a:pt x="223266" y="33909"/>
                  </a:lnTo>
                  <a:lnTo>
                    <a:pt x="223266" y="67691"/>
                  </a:lnTo>
                  <a:cubicBezTo>
                    <a:pt x="136398" y="67691"/>
                    <a:pt x="67818" y="135636"/>
                    <a:pt x="67818" y="217043"/>
                  </a:cubicBezTo>
                  <a:close/>
                </a:path>
              </a:pathLst>
            </a:custGeom>
            <a:solidFill>
              <a:srgbClr val="006E7A"/>
            </a:solidFill>
          </p:spPr>
        </p:sp>
        <p:sp>
          <p:nvSpPr>
            <p:cNvPr id="21" name="TextBox 21"/>
            <p:cNvSpPr txBox="1"/>
            <p:nvPr/>
          </p:nvSpPr>
          <p:spPr>
            <a:xfrm>
              <a:off x="0" y="-38100"/>
              <a:ext cx="2552771"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Category</a:t>
              </a:r>
            </a:p>
          </p:txBody>
        </p:sp>
      </p:grpSp>
      <p:grpSp>
        <p:nvGrpSpPr>
          <p:cNvPr id="22" name="Group 22"/>
          <p:cNvGrpSpPr/>
          <p:nvPr/>
        </p:nvGrpSpPr>
        <p:grpSpPr>
          <a:xfrm>
            <a:off x="7779468" y="5733316"/>
            <a:ext cx="1914578" cy="875258"/>
            <a:chOff x="0" y="0"/>
            <a:chExt cx="2552771" cy="1167011"/>
          </a:xfrm>
        </p:grpSpPr>
        <p:sp>
          <p:nvSpPr>
            <p:cNvPr id="23" name="Freeform 23"/>
            <p:cNvSpPr/>
            <p:nvPr/>
          </p:nvSpPr>
          <p:spPr>
            <a:xfrm>
              <a:off x="33909" y="33782"/>
              <a:ext cx="2485009" cy="1099439"/>
            </a:xfrm>
            <a:custGeom>
              <a:avLst/>
              <a:gdLst/>
              <a:ahLst/>
              <a:cxnLst/>
              <a:rect l="l" t="t" r="r" b="b"/>
              <a:pathLst>
                <a:path w="2485009" h="1099439">
                  <a:moveTo>
                    <a:pt x="0" y="183261"/>
                  </a:moveTo>
                  <a:cubicBezTo>
                    <a:pt x="0" y="82042"/>
                    <a:pt x="84836" y="0"/>
                    <a:pt x="189357" y="0"/>
                  </a:cubicBezTo>
                  <a:lnTo>
                    <a:pt x="2295652" y="0"/>
                  </a:lnTo>
                  <a:cubicBezTo>
                    <a:pt x="2400173" y="0"/>
                    <a:pt x="2485009" y="82042"/>
                    <a:pt x="2485009" y="183261"/>
                  </a:cubicBezTo>
                  <a:lnTo>
                    <a:pt x="2485009" y="916178"/>
                  </a:lnTo>
                  <a:cubicBezTo>
                    <a:pt x="2485009" y="1017397"/>
                    <a:pt x="2400173" y="1099439"/>
                    <a:pt x="2295652" y="1099439"/>
                  </a:cubicBezTo>
                  <a:lnTo>
                    <a:pt x="189357" y="1099439"/>
                  </a:lnTo>
                  <a:cubicBezTo>
                    <a:pt x="84836" y="1099439"/>
                    <a:pt x="0" y="1017397"/>
                    <a:pt x="0" y="916178"/>
                  </a:cubicBezTo>
                  <a:close/>
                </a:path>
              </a:pathLst>
            </a:custGeom>
            <a:solidFill>
              <a:srgbClr val="00717D"/>
            </a:solidFill>
          </p:spPr>
        </p:sp>
        <p:sp>
          <p:nvSpPr>
            <p:cNvPr id="24" name="Freeform 24"/>
            <p:cNvSpPr/>
            <p:nvPr/>
          </p:nvSpPr>
          <p:spPr>
            <a:xfrm>
              <a:off x="0" y="0"/>
              <a:ext cx="2552827" cy="1167003"/>
            </a:xfrm>
            <a:custGeom>
              <a:avLst/>
              <a:gdLst/>
              <a:ahLst/>
              <a:cxnLst/>
              <a:rect l="l" t="t" r="r" b="b"/>
              <a:pathLst>
                <a:path w="2552827" h="1167003">
                  <a:moveTo>
                    <a:pt x="0" y="217043"/>
                  </a:moveTo>
                  <a:cubicBezTo>
                    <a:pt x="0" y="96139"/>
                    <a:pt x="100965" y="0"/>
                    <a:pt x="223266" y="0"/>
                  </a:cubicBezTo>
                  <a:lnTo>
                    <a:pt x="2329561" y="0"/>
                  </a:lnTo>
                  <a:lnTo>
                    <a:pt x="2329561" y="33909"/>
                  </a:lnTo>
                  <a:lnTo>
                    <a:pt x="2329561" y="0"/>
                  </a:lnTo>
                  <a:cubicBezTo>
                    <a:pt x="2451735" y="0"/>
                    <a:pt x="2552827" y="96139"/>
                    <a:pt x="2552827" y="217043"/>
                  </a:cubicBezTo>
                  <a:lnTo>
                    <a:pt x="2518918" y="217043"/>
                  </a:lnTo>
                  <a:lnTo>
                    <a:pt x="2552827" y="217043"/>
                  </a:lnTo>
                  <a:lnTo>
                    <a:pt x="2552827" y="949960"/>
                  </a:lnTo>
                  <a:lnTo>
                    <a:pt x="2518918" y="949960"/>
                  </a:lnTo>
                  <a:lnTo>
                    <a:pt x="2552827" y="949960"/>
                  </a:lnTo>
                  <a:cubicBezTo>
                    <a:pt x="2552827" y="1070864"/>
                    <a:pt x="2451862" y="1167003"/>
                    <a:pt x="2329561" y="1167003"/>
                  </a:cubicBezTo>
                  <a:lnTo>
                    <a:pt x="2329561" y="1133094"/>
                  </a:lnTo>
                  <a:lnTo>
                    <a:pt x="2329561" y="1167003"/>
                  </a:lnTo>
                  <a:lnTo>
                    <a:pt x="223266" y="1167003"/>
                  </a:lnTo>
                  <a:lnTo>
                    <a:pt x="223266" y="1133094"/>
                  </a:lnTo>
                  <a:lnTo>
                    <a:pt x="223266" y="1167003"/>
                  </a:lnTo>
                  <a:cubicBezTo>
                    <a:pt x="100965" y="1167003"/>
                    <a:pt x="0" y="1070864"/>
                    <a:pt x="0" y="949960"/>
                  </a:cubicBezTo>
                  <a:lnTo>
                    <a:pt x="0" y="217043"/>
                  </a:lnTo>
                  <a:lnTo>
                    <a:pt x="33909" y="217043"/>
                  </a:lnTo>
                  <a:lnTo>
                    <a:pt x="0" y="217043"/>
                  </a:lnTo>
                  <a:moveTo>
                    <a:pt x="67691" y="217043"/>
                  </a:moveTo>
                  <a:lnTo>
                    <a:pt x="67691" y="949960"/>
                  </a:lnTo>
                  <a:lnTo>
                    <a:pt x="33909" y="949960"/>
                  </a:lnTo>
                  <a:lnTo>
                    <a:pt x="67691" y="949960"/>
                  </a:lnTo>
                  <a:cubicBezTo>
                    <a:pt x="67691" y="1031367"/>
                    <a:pt x="136271" y="1099312"/>
                    <a:pt x="223139" y="1099312"/>
                  </a:cubicBezTo>
                  <a:lnTo>
                    <a:pt x="2329561" y="1099312"/>
                  </a:lnTo>
                  <a:cubicBezTo>
                    <a:pt x="2416429" y="1099312"/>
                    <a:pt x="2485009" y="1031367"/>
                    <a:pt x="2485009" y="949960"/>
                  </a:cubicBezTo>
                  <a:lnTo>
                    <a:pt x="2485009" y="217043"/>
                  </a:lnTo>
                  <a:cubicBezTo>
                    <a:pt x="2485009" y="135636"/>
                    <a:pt x="2416429" y="67691"/>
                    <a:pt x="2329561" y="67691"/>
                  </a:cubicBezTo>
                  <a:lnTo>
                    <a:pt x="223266" y="67691"/>
                  </a:lnTo>
                  <a:lnTo>
                    <a:pt x="223266" y="33909"/>
                  </a:lnTo>
                  <a:lnTo>
                    <a:pt x="223266" y="67691"/>
                  </a:lnTo>
                  <a:cubicBezTo>
                    <a:pt x="136398" y="67691"/>
                    <a:pt x="67818" y="135636"/>
                    <a:pt x="67818" y="217043"/>
                  </a:cubicBezTo>
                  <a:close/>
                </a:path>
              </a:pathLst>
            </a:custGeom>
            <a:solidFill>
              <a:srgbClr val="006E7A"/>
            </a:solidFill>
          </p:spPr>
        </p:sp>
        <p:sp>
          <p:nvSpPr>
            <p:cNvPr id="25" name="TextBox 25"/>
            <p:cNvSpPr txBox="1"/>
            <p:nvPr/>
          </p:nvSpPr>
          <p:spPr>
            <a:xfrm>
              <a:off x="0" y="-38100"/>
              <a:ext cx="2552771"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Unit Sold</a:t>
              </a:r>
            </a:p>
          </p:txBody>
        </p:sp>
      </p:grpSp>
      <p:grpSp>
        <p:nvGrpSpPr>
          <p:cNvPr id="26" name="Group 26"/>
          <p:cNvGrpSpPr/>
          <p:nvPr/>
        </p:nvGrpSpPr>
        <p:grpSpPr>
          <a:xfrm>
            <a:off x="9983018" y="5733314"/>
            <a:ext cx="1914578" cy="875258"/>
            <a:chOff x="0" y="0"/>
            <a:chExt cx="2552771" cy="1167011"/>
          </a:xfrm>
        </p:grpSpPr>
        <p:sp>
          <p:nvSpPr>
            <p:cNvPr id="27" name="Freeform 27"/>
            <p:cNvSpPr/>
            <p:nvPr/>
          </p:nvSpPr>
          <p:spPr>
            <a:xfrm>
              <a:off x="33909" y="33782"/>
              <a:ext cx="2485009" cy="1099439"/>
            </a:xfrm>
            <a:custGeom>
              <a:avLst/>
              <a:gdLst/>
              <a:ahLst/>
              <a:cxnLst/>
              <a:rect l="l" t="t" r="r" b="b"/>
              <a:pathLst>
                <a:path w="2485009" h="1099439">
                  <a:moveTo>
                    <a:pt x="0" y="183261"/>
                  </a:moveTo>
                  <a:cubicBezTo>
                    <a:pt x="0" y="82042"/>
                    <a:pt x="84836" y="0"/>
                    <a:pt x="189357" y="0"/>
                  </a:cubicBezTo>
                  <a:lnTo>
                    <a:pt x="2295652" y="0"/>
                  </a:lnTo>
                  <a:cubicBezTo>
                    <a:pt x="2400173" y="0"/>
                    <a:pt x="2485009" y="82042"/>
                    <a:pt x="2485009" y="183261"/>
                  </a:cubicBezTo>
                  <a:lnTo>
                    <a:pt x="2485009" y="916178"/>
                  </a:lnTo>
                  <a:cubicBezTo>
                    <a:pt x="2485009" y="1017397"/>
                    <a:pt x="2400173" y="1099439"/>
                    <a:pt x="2295652" y="1099439"/>
                  </a:cubicBezTo>
                  <a:lnTo>
                    <a:pt x="189357" y="1099439"/>
                  </a:lnTo>
                  <a:cubicBezTo>
                    <a:pt x="84836" y="1099439"/>
                    <a:pt x="0" y="1017397"/>
                    <a:pt x="0" y="916178"/>
                  </a:cubicBezTo>
                  <a:close/>
                </a:path>
              </a:pathLst>
            </a:custGeom>
            <a:solidFill>
              <a:srgbClr val="00717D"/>
            </a:solidFill>
          </p:spPr>
        </p:sp>
        <p:sp>
          <p:nvSpPr>
            <p:cNvPr id="28" name="Freeform 28"/>
            <p:cNvSpPr/>
            <p:nvPr/>
          </p:nvSpPr>
          <p:spPr>
            <a:xfrm>
              <a:off x="0" y="0"/>
              <a:ext cx="2552827" cy="1167003"/>
            </a:xfrm>
            <a:custGeom>
              <a:avLst/>
              <a:gdLst/>
              <a:ahLst/>
              <a:cxnLst/>
              <a:rect l="l" t="t" r="r" b="b"/>
              <a:pathLst>
                <a:path w="2552827" h="1167003">
                  <a:moveTo>
                    <a:pt x="0" y="217043"/>
                  </a:moveTo>
                  <a:cubicBezTo>
                    <a:pt x="0" y="96139"/>
                    <a:pt x="100965" y="0"/>
                    <a:pt x="223266" y="0"/>
                  </a:cubicBezTo>
                  <a:lnTo>
                    <a:pt x="2329561" y="0"/>
                  </a:lnTo>
                  <a:lnTo>
                    <a:pt x="2329561" y="33909"/>
                  </a:lnTo>
                  <a:lnTo>
                    <a:pt x="2329561" y="0"/>
                  </a:lnTo>
                  <a:cubicBezTo>
                    <a:pt x="2451735" y="0"/>
                    <a:pt x="2552827" y="96139"/>
                    <a:pt x="2552827" y="217043"/>
                  </a:cubicBezTo>
                  <a:lnTo>
                    <a:pt x="2518918" y="217043"/>
                  </a:lnTo>
                  <a:lnTo>
                    <a:pt x="2552827" y="217043"/>
                  </a:lnTo>
                  <a:lnTo>
                    <a:pt x="2552827" y="949960"/>
                  </a:lnTo>
                  <a:lnTo>
                    <a:pt x="2518918" y="949960"/>
                  </a:lnTo>
                  <a:lnTo>
                    <a:pt x="2552827" y="949960"/>
                  </a:lnTo>
                  <a:cubicBezTo>
                    <a:pt x="2552827" y="1070864"/>
                    <a:pt x="2451862" y="1167003"/>
                    <a:pt x="2329561" y="1167003"/>
                  </a:cubicBezTo>
                  <a:lnTo>
                    <a:pt x="2329561" y="1133094"/>
                  </a:lnTo>
                  <a:lnTo>
                    <a:pt x="2329561" y="1167003"/>
                  </a:lnTo>
                  <a:lnTo>
                    <a:pt x="223266" y="1167003"/>
                  </a:lnTo>
                  <a:lnTo>
                    <a:pt x="223266" y="1133094"/>
                  </a:lnTo>
                  <a:lnTo>
                    <a:pt x="223266" y="1167003"/>
                  </a:lnTo>
                  <a:cubicBezTo>
                    <a:pt x="100965" y="1167003"/>
                    <a:pt x="0" y="1070864"/>
                    <a:pt x="0" y="949960"/>
                  </a:cubicBezTo>
                  <a:lnTo>
                    <a:pt x="0" y="217043"/>
                  </a:lnTo>
                  <a:lnTo>
                    <a:pt x="33909" y="217043"/>
                  </a:lnTo>
                  <a:lnTo>
                    <a:pt x="0" y="217043"/>
                  </a:lnTo>
                  <a:moveTo>
                    <a:pt x="67691" y="217043"/>
                  </a:moveTo>
                  <a:lnTo>
                    <a:pt x="67691" y="949960"/>
                  </a:lnTo>
                  <a:lnTo>
                    <a:pt x="33909" y="949960"/>
                  </a:lnTo>
                  <a:lnTo>
                    <a:pt x="67691" y="949960"/>
                  </a:lnTo>
                  <a:cubicBezTo>
                    <a:pt x="67691" y="1031367"/>
                    <a:pt x="136271" y="1099312"/>
                    <a:pt x="223139" y="1099312"/>
                  </a:cubicBezTo>
                  <a:lnTo>
                    <a:pt x="2329561" y="1099312"/>
                  </a:lnTo>
                  <a:cubicBezTo>
                    <a:pt x="2416429" y="1099312"/>
                    <a:pt x="2485009" y="1031367"/>
                    <a:pt x="2485009" y="949960"/>
                  </a:cubicBezTo>
                  <a:lnTo>
                    <a:pt x="2485009" y="217043"/>
                  </a:lnTo>
                  <a:cubicBezTo>
                    <a:pt x="2485009" y="135636"/>
                    <a:pt x="2416429" y="67691"/>
                    <a:pt x="2329561" y="67691"/>
                  </a:cubicBezTo>
                  <a:lnTo>
                    <a:pt x="223266" y="67691"/>
                  </a:lnTo>
                  <a:lnTo>
                    <a:pt x="223266" y="33909"/>
                  </a:lnTo>
                  <a:lnTo>
                    <a:pt x="223266" y="67691"/>
                  </a:lnTo>
                  <a:cubicBezTo>
                    <a:pt x="136398" y="67691"/>
                    <a:pt x="67818" y="135636"/>
                    <a:pt x="67818" y="217043"/>
                  </a:cubicBezTo>
                  <a:close/>
                </a:path>
              </a:pathLst>
            </a:custGeom>
            <a:solidFill>
              <a:srgbClr val="006E7A"/>
            </a:solidFill>
          </p:spPr>
        </p:sp>
        <p:sp>
          <p:nvSpPr>
            <p:cNvPr id="29" name="TextBox 29"/>
            <p:cNvSpPr txBox="1"/>
            <p:nvPr/>
          </p:nvSpPr>
          <p:spPr>
            <a:xfrm>
              <a:off x="0" y="-38100"/>
              <a:ext cx="2552771"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Price</a:t>
              </a:r>
            </a:p>
          </p:txBody>
        </p:sp>
      </p:grpSp>
      <p:grpSp>
        <p:nvGrpSpPr>
          <p:cNvPr id="30" name="Group 30"/>
          <p:cNvGrpSpPr/>
          <p:nvPr/>
        </p:nvGrpSpPr>
        <p:grpSpPr>
          <a:xfrm>
            <a:off x="12186568" y="5733314"/>
            <a:ext cx="1914578" cy="875258"/>
            <a:chOff x="0" y="0"/>
            <a:chExt cx="2552771" cy="1167011"/>
          </a:xfrm>
        </p:grpSpPr>
        <p:sp>
          <p:nvSpPr>
            <p:cNvPr id="31" name="Freeform 31"/>
            <p:cNvSpPr/>
            <p:nvPr/>
          </p:nvSpPr>
          <p:spPr>
            <a:xfrm>
              <a:off x="33909" y="33782"/>
              <a:ext cx="2485009" cy="1099439"/>
            </a:xfrm>
            <a:custGeom>
              <a:avLst/>
              <a:gdLst/>
              <a:ahLst/>
              <a:cxnLst/>
              <a:rect l="l" t="t" r="r" b="b"/>
              <a:pathLst>
                <a:path w="2485009" h="1099439">
                  <a:moveTo>
                    <a:pt x="0" y="183261"/>
                  </a:moveTo>
                  <a:cubicBezTo>
                    <a:pt x="0" y="82042"/>
                    <a:pt x="84836" y="0"/>
                    <a:pt x="189357" y="0"/>
                  </a:cubicBezTo>
                  <a:lnTo>
                    <a:pt x="2295652" y="0"/>
                  </a:lnTo>
                  <a:cubicBezTo>
                    <a:pt x="2400173" y="0"/>
                    <a:pt x="2485009" y="82042"/>
                    <a:pt x="2485009" y="183261"/>
                  </a:cubicBezTo>
                  <a:lnTo>
                    <a:pt x="2485009" y="916178"/>
                  </a:lnTo>
                  <a:cubicBezTo>
                    <a:pt x="2485009" y="1017397"/>
                    <a:pt x="2400173" y="1099439"/>
                    <a:pt x="2295652" y="1099439"/>
                  </a:cubicBezTo>
                  <a:lnTo>
                    <a:pt x="189357" y="1099439"/>
                  </a:lnTo>
                  <a:cubicBezTo>
                    <a:pt x="84836" y="1099439"/>
                    <a:pt x="0" y="1017397"/>
                    <a:pt x="0" y="916178"/>
                  </a:cubicBezTo>
                  <a:close/>
                </a:path>
              </a:pathLst>
            </a:custGeom>
            <a:solidFill>
              <a:srgbClr val="00717D"/>
            </a:solidFill>
          </p:spPr>
        </p:sp>
        <p:sp>
          <p:nvSpPr>
            <p:cNvPr id="32" name="Freeform 32"/>
            <p:cNvSpPr/>
            <p:nvPr/>
          </p:nvSpPr>
          <p:spPr>
            <a:xfrm>
              <a:off x="0" y="0"/>
              <a:ext cx="2552827" cy="1167003"/>
            </a:xfrm>
            <a:custGeom>
              <a:avLst/>
              <a:gdLst/>
              <a:ahLst/>
              <a:cxnLst/>
              <a:rect l="l" t="t" r="r" b="b"/>
              <a:pathLst>
                <a:path w="2552827" h="1167003">
                  <a:moveTo>
                    <a:pt x="0" y="217043"/>
                  </a:moveTo>
                  <a:cubicBezTo>
                    <a:pt x="0" y="96139"/>
                    <a:pt x="100965" y="0"/>
                    <a:pt x="223266" y="0"/>
                  </a:cubicBezTo>
                  <a:lnTo>
                    <a:pt x="2329561" y="0"/>
                  </a:lnTo>
                  <a:lnTo>
                    <a:pt x="2329561" y="33909"/>
                  </a:lnTo>
                  <a:lnTo>
                    <a:pt x="2329561" y="0"/>
                  </a:lnTo>
                  <a:cubicBezTo>
                    <a:pt x="2451735" y="0"/>
                    <a:pt x="2552827" y="96139"/>
                    <a:pt x="2552827" y="217043"/>
                  </a:cubicBezTo>
                  <a:lnTo>
                    <a:pt x="2518918" y="217043"/>
                  </a:lnTo>
                  <a:lnTo>
                    <a:pt x="2552827" y="217043"/>
                  </a:lnTo>
                  <a:lnTo>
                    <a:pt x="2552827" y="949960"/>
                  </a:lnTo>
                  <a:lnTo>
                    <a:pt x="2518918" y="949960"/>
                  </a:lnTo>
                  <a:lnTo>
                    <a:pt x="2552827" y="949960"/>
                  </a:lnTo>
                  <a:cubicBezTo>
                    <a:pt x="2552827" y="1070864"/>
                    <a:pt x="2451862" y="1167003"/>
                    <a:pt x="2329561" y="1167003"/>
                  </a:cubicBezTo>
                  <a:lnTo>
                    <a:pt x="2329561" y="1133094"/>
                  </a:lnTo>
                  <a:lnTo>
                    <a:pt x="2329561" y="1167003"/>
                  </a:lnTo>
                  <a:lnTo>
                    <a:pt x="223266" y="1167003"/>
                  </a:lnTo>
                  <a:lnTo>
                    <a:pt x="223266" y="1133094"/>
                  </a:lnTo>
                  <a:lnTo>
                    <a:pt x="223266" y="1167003"/>
                  </a:lnTo>
                  <a:cubicBezTo>
                    <a:pt x="100965" y="1167003"/>
                    <a:pt x="0" y="1070864"/>
                    <a:pt x="0" y="949960"/>
                  </a:cubicBezTo>
                  <a:lnTo>
                    <a:pt x="0" y="217043"/>
                  </a:lnTo>
                  <a:lnTo>
                    <a:pt x="33909" y="217043"/>
                  </a:lnTo>
                  <a:lnTo>
                    <a:pt x="0" y="217043"/>
                  </a:lnTo>
                  <a:moveTo>
                    <a:pt x="67691" y="217043"/>
                  </a:moveTo>
                  <a:lnTo>
                    <a:pt x="67691" y="949960"/>
                  </a:lnTo>
                  <a:lnTo>
                    <a:pt x="33909" y="949960"/>
                  </a:lnTo>
                  <a:lnTo>
                    <a:pt x="67691" y="949960"/>
                  </a:lnTo>
                  <a:cubicBezTo>
                    <a:pt x="67691" y="1031367"/>
                    <a:pt x="136271" y="1099312"/>
                    <a:pt x="223139" y="1099312"/>
                  </a:cubicBezTo>
                  <a:lnTo>
                    <a:pt x="2329561" y="1099312"/>
                  </a:lnTo>
                  <a:cubicBezTo>
                    <a:pt x="2416429" y="1099312"/>
                    <a:pt x="2485009" y="1031367"/>
                    <a:pt x="2485009" y="949960"/>
                  </a:cubicBezTo>
                  <a:lnTo>
                    <a:pt x="2485009" y="217043"/>
                  </a:lnTo>
                  <a:cubicBezTo>
                    <a:pt x="2485009" y="135636"/>
                    <a:pt x="2416429" y="67691"/>
                    <a:pt x="2329561" y="67691"/>
                  </a:cubicBezTo>
                  <a:lnTo>
                    <a:pt x="223266" y="67691"/>
                  </a:lnTo>
                  <a:lnTo>
                    <a:pt x="223266" y="33909"/>
                  </a:lnTo>
                  <a:lnTo>
                    <a:pt x="223266" y="67691"/>
                  </a:lnTo>
                  <a:cubicBezTo>
                    <a:pt x="136398" y="67691"/>
                    <a:pt x="67818" y="135636"/>
                    <a:pt x="67818" y="217043"/>
                  </a:cubicBezTo>
                  <a:close/>
                </a:path>
              </a:pathLst>
            </a:custGeom>
            <a:solidFill>
              <a:srgbClr val="006E7A"/>
            </a:solidFill>
          </p:spPr>
        </p:sp>
        <p:sp>
          <p:nvSpPr>
            <p:cNvPr id="33" name="TextBox 33"/>
            <p:cNvSpPr txBox="1"/>
            <p:nvPr/>
          </p:nvSpPr>
          <p:spPr>
            <a:xfrm>
              <a:off x="0" y="-38100"/>
              <a:ext cx="2552771"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Revenue</a:t>
              </a:r>
            </a:p>
          </p:txBody>
        </p:sp>
      </p:grpSp>
      <p:grpSp>
        <p:nvGrpSpPr>
          <p:cNvPr id="34" name="Group 34"/>
          <p:cNvGrpSpPr/>
          <p:nvPr/>
        </p:nvGrpSpPr>
        <p:grpSpPr>
          <a:xfrm>
            <a:off x="14390118" y="5733314"/>
            <a:ext cx="1914578" cy="875258"/>
            <a:chOff x="0" y="0"/>
            <a:chExt cx="2552771" cy="1167011"/>
          </a:xfrm>
        </p:grpSpPr>
        <p:sp>
          <p:nvSpPr>
            <p:cNvPr id="35" name="Freeform 35"/>
            <p:cNvSpPr/>
            <p:nvPr/>
          </p:nvSpPr>
          <p:spPr>
            <a:xfrm>
              <a:off x="33909" y="33782"/>
              <a:ext cx="2485009" cy="1099439"/>
            </a:xfrm>
            <a:custGeom>
              <a:avLst/>
              <a:gdLst/>
              <a:ahLst/>
              <a:cxnLst/>
              <a:rect l="l" t="t" r="r" b="b"/>
              <a:pathLst>
                <a:path w="2485009" h="1099439">
                  <a:moveTo>
                    <a:pt x="0" y="183261"/>
                  </a:moveTo>
                  <a:cubicBezTo>
                    <a:pt x="0" y="82042"/>
                    <a:pt x="84836" y="0"/>
                    <a:pt x="189357" y="0"/>
                  </a:cubicBezTo>
                  <a:lnTo>
                    <a:pt x="2295652" y="0"/>
                  </a:lnTo>
                  <a:cubicBezTo>
                    <a:pt x="2400173" y="0"/>
                    <a:pt x="2485009" y="82042"/>
                    <a:pt x="2485009" y="183261"/>
                  </a:cubicBezTo>
                  <a:lnTo>
                    <a:pt x="2485009" y="916178"/>
                  </a:lnTo>
                  <a:cubicBezTo>
                    <a:pt x="2485009" y="1017397"/>
                    <a:pt x="2400173" y="1099439"/>
                    <a:pt x="2295652" y="1099439"/>
                  </a:cubicBezTo>
                  <a:lnTo>
                    <a:pt x="189357" y="1099439"/>
                  </a:lnTo>
                  <a:cubicBezTo>
                    <a:pt x="84836" y="1099439"/>
                    <a:pt x="0" y="1017397"/>
                    <a:pt x="0" y="916178"/>
                  </a:cubicBezTo>
                  <a:close/>
                </a:path>
              </a:pathLst>
            </a:custGeom>
            <a:solidFill>
              <a:srgbClr val="00717D"/>
            </a:solidFill>
          </p:spPr>
        </p:sp>
        <p:sp>
          <p:nvSpPr>
            <p:cNvPr id="36" name="Freeform 36"/>
            <p:cNvSpPr/>
            <p:nvPr/>
          </p:nvSpPr>
          <p:spPr>
            <a:xfrm>
              <a:off x="0" y="0"/>
              <a:ext cx="2552827" cy="1167003"/>
            </a:xfrm>
            <a:custGeom>
              <a:avLst/>
              <a:gdLst/>
              <a:ahLst/>
              <a:cxnLst/>
              <a:rect l="l" t="t" r="r" b="b"/>
              <a:pathLst>
                <a:path w="2552827" h="1167003">
                  <a:moveTo>
                    <a:pt x="0" y="217043"/>
                  </a:moveTo>
                  <a:cubicBezTo>
                    <a:pt x="0" y="96139"/>
                    <a:pt x="100965" y="0"/>
                    <a:pt x="223266" y="0"/>
                  </a:cubicBezTo>
                  <a:lnTo>
                    <a:pt x="2329561" y="0"/>
                  </a:lnTo>
                  <a:lnTo>
                    <a:pt x="2329561" y="33909"/>
                  </a:lnTo>
                  <a:lnTo>
                    <a:pt x="2329561" y="0"/>
                  </a:lnTo>
                  <a:cubicBezTo>
                    <a:pt x="2451735" y="0"/>
                    <a:pt x="2552827" y="96139"/>
                    <a:pt x="2552827" y="217043"/>
                  </a:cubicBezTo>
                  <a:lnTo>
                    <a:pt x="2518918" y="217043"/>
                  </a:lnTo>
                  <a:lnTo>
                    <a:pt x="2552827" y="217043"/>
                  </a:lnTo>
                  <a:lnTo>
                    <a:pt x="2552827" y="949960"/>
                  </a:lnTo>
                  <a:lnTo>
                    <a:pt x="2518918" y="949960"/>
                  </a:lnTo>
                  <a:lnTo>
                    <a:pt x="2552827" y="949960"/>
                  </a:lnTo>
                  <a:cubicBezTo>
                    <a:pt x="2552827" y="1070864"/>
                    <a:pt x="2451862" y="1167003"/>
                    <a:pt x="2329561" y="1167003"/>
                  </a:cubicBezTo>
                  <a:lnTo>
                    <a:pt x="2329561" y="1133094"/>
                  </a:lnTo>
                  <a:lnTo>
                    <a:pt x="2329561" y="1167003"/>
                  </a:lnTo>
                  <a:lnTo>
                    <a:pt x="223266" y="1167003"/>
                  </a:lnTo>
                  <a:lnTo>
                    <a:pt x="223266" y="1133094"/>
                  </a:lnTo>
                  <a:lnTo>
                    <a:pt x="223266" y="1167003"/>
                  </a:lnTo>
                  <a:cubicBezTo>
                    <a:pt x="100965" y="1167003"/>
                    <a:pt x="0" y="1070864"/>
                    <a:pt x="0" y="949960"/>
                  </a:cubicBezTo>
                  <a:lnTo>
                    <a:pt x="0" y="217043"/>
                  </a:lnTo>
                  <a:lnTo>
                    <a:pt x="33909" y="217043"/>
                  </a:lnTo>
                  <a:lnTo>
                    <a:pt x="0" y="217043"/>
                  </a:lnTo>
                  <a:moveTo>
                    <a:pt x="67691" y="217043"/>
                  </a:moveTo>
                  <a:lnTo>
                    <a:pt x="67691" y="949960"/>
                  </a:lnTo>
                  <a:lnTo>
                    <a:pt x="33909" y="949960"/>
                  </a:lnTo>
                  <a:lnTo>
                    <a:pt x="67691" y="949960"/>
                  </a:lnTo>
                  <a:cubicBezTo>
                    <a:pt x="67691" y="1031367"/>
                    <a:pt x="136271" y="1099312"/>
                    <a:pt x="223139" y="1099312"/>
                  </a:cubicBezTo>
                  <a:lnTo>
                    <a:pt x="2329561" y="1099312"/>
                  </a:lnTo>
                  <a:cubicBezTo>
                    <a:pt x="2416429" y="1099312"/>
                    <a:pt x="2485009" y="1031367"/>
                    <a:pt x="2485009" y="949960"/>
                  </a:cubicBezTo>
                  <a:lnTo>
                    <a:pt x="2485009" y="217043"/>
                  </a:lnTo>
                  <a:cubicBezTo>
                    <a:pt x="2485009" y="135636"/>
                    <a:pt x="2416429" y="67691"/>
                    <a:pt x="2329561" y="67691"/>
                  </a:cubicBezTo>
                  <a:lnTo>
                    <a:pt x="223266" y="67691"/>
                  </a:lnTo>
                  <a:lnTo>
                    <a:pt x="223266" y="33909"/>
                  </a:lnTo>
                  <a:lnTo>
                    <a:pt x="223266" y="67691"/>
                  </a:lnTo>
                  <a:cubicBezTo>
                    <a:pt x="136398" y="67691"/>
                    <a:pt x="67818" y="135636"/>
                    <a:pt x="67818" y="217043"/>
                  </a:cubicBezTo>
                  <a:close/>
                </a:path>
              </a:pathLst>
            </a:custGeom>
            <a:solidFill>
              <a:srgbClr val="006E7A"/>
            </a:solidFill>
          </p:spPr>
        </p:sp>
        <p:sp>
          <p:nvSpPr>
            <p:cNvPr id="37" name="TextBox 37"/>
            <p:cNvSpPr txBox="1"/>
            <p:nvPr/>
          </p:nvSpPr>
          <p:spPr>
            <a:xfrm>
              <a:off x="0" y="-38100"/>
              <a:ext cx="2552771"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Discount</a:t>
              </a:r>
            </a:p>
          </p:txBody>
        </p:sp>
      </p:grpSp>
      <p:grpSp>
        <p:nvGrpSpPr>
          <p:cNvPr id="38" name="Group 38"/>
          <p:cNvGrpSpPr/>
          <p:nvPr/>
        </p:nvGrpSpPr>
        <p:grpSpPr>
          <a:xfrm>
            <a:off x="5863232" y="6900668"/>
            <a:ext cx="1914578" cy="875258"/>
            <a:chOff x="0" y="0"/>
            <a:chExt cx="2552771" cy="1167011"/>
          </a:xfrm>
        </p:grpSpPr>
        <p:sp>
          <p:nvSpPr>
            <p:cNvPr id="39" name="Freeform 39"/>
            <p:cNvSpPr/>
            <p:nvPr/>
          </p:nvSpPr>
          <p:spPr>
            <a:xfrm>
              <a:off x="33909" y="33782"/>
              <a:ext cx="2485009" cy="1099439"/>
            </a:xfrm>
            <a:custGeom>
              <a:avLst/>
              <a:gdLst/>
              <a:ahLst/>
              <a:cxnLst/>
              <a:rect l="l" t="t" r="r" b="b"/>
              <a:pathLst>
                <a:path w="2485009" h="1099439">
                  <a:moveTo>
                    <a:pt x="0" y="183261"/>
                  </a:moveTo>
                  <a:cubicBezTo>
                    <a:pt x="0" y="82042"/>
                    <a:pt x="84836" y="0"/>
                    <a:pt x="189357" y="0"/>
                  </a:cubicBezTo>
                  <a:lnTo>
                    <a:pt x="2295652" y="0"/>
                  </a:lnTo>
                  <a:cubicBezTo>
                    <a:pt x="2400173" y="0"/>
                    <a:pt x="2485009" y="82042"/>
                    <a:pt x="2485009" y="183261"/>
                  </a:cubicBezTo>
                  <a:lnTo>
                    <a:pt x="2485009" y="916178"/>
                  </a:lnTo>
                  <a:cubicBezTo>
                    <a:pt x="2485009" y="1017397"/>
                    <a:pt x="2400173" y="1099439"/>
                    <a:pt x="2295652" y="1099439"/>
                  </a:cubicBezTo>
                  <a:lnTo>
                    <a:pt x="189357" y="1099439"/>
                  </a:lnTo>
                  <a:cubicBezTo>
                    <a:pt x="84836" y="1099439"/>
                    <a:pt x="0" y="1017397"/>
                    <a:pt x="0" y="916178"/>
                  </a:cubicBezTo>
                  <a:close/>
                </a:path>
              </a:pathLst>
            </a:custGeom>
            <a:solidFill>
              <a:srgbClr val="00717D"/>
            </a:solidFill>
          </p:spPr>
        </p:sp>
        <p:sp>
          <p:nvSpPr>
            <p:cNvPr id="40" name="Freeform 40"/>
            <p:cNvSpPr/>
            <p:nvPr/>
          </p:nvSpPr>
          <p:spPr>
            <a:xfrm>
              <a:off x="0" y="0"/>
              <a:ext cx="2552827" cy="1167003"/>
            </a:xfrm>
            <a:custGeom>
              <a:avLst/>
              <a:gdLst/>
              <a:ahLst/>
              <a:cxnLst/>
              <a:rect l="l" t="t" r="r" b="b"/>
              <a:pathLst>
                <a:path w="2552827" h="1167003">
                  <a:moveTo>
                    <a:pt x="0" y="217043"/>
                  </a:moveTo>
                  <a:cubicBezTo>
                    <a:pt x="0" y="96139"/>
                    <a:pt x="100965" y="0"/>
                    <a:pt x="223266" y="0"/>
                  </a:cubicBezTo>
                  <a:lnTo>
                    <a:pt x="2329561" y="0"/>
                  </a:lnTo>
                  <a:lnTo>
                    <a:pt x="2329561" y="33909"/>
                  </a:lnTo>
                  <a:lnTo>
                    <a:pt x="2329561" y="0"/>
                  </a:lnTo>
                  <a:cubicBezTo>
                    <a:pt x="2451735" y="0"/>
                    <a:pt x="2552827" y="96139"/>
                    <a:pt x="2552827" y="217043"/>
                  </a:cubicBezTo>
                  <a:lnTo>
                    <a:pt x="2518918" y="217043"/>
                  </a:lnTo>
                  <a:lnTo>
                    <a:pt x="2552827" y="217043"/>
                  </a:lnTo>
                  <a:lnTo>
                    <a:pt x="2552827" y="949960"/>
                  </a:lnTo>
                  <a:lnTo>
                    <a:pt x="2518918" y="949960"/>
                  </a:lnTo>
                  <a:lnTo>
                    <a:pt x="2552827" y="949960"/>
                  </a:lnTo>
                  <a:cubicBezTo>
                    <a:pt x="2552827" y="1070864"/>
                    <a:pt x="2451862" y="1167003"/>
                    <a:pt x="2329561" y="1167003"/>
                  </a:cubicBezTo>
                  <a:lnTo>
                    <a:pt x="2329561" y="1133094"/>
                  </a:lnTo>
                  <a:lnTo>
                    <a:pt x="2329561" y="1167003"/>
                  </a:lnTo>
                  <a:lnTo>
                    <a:pt x="223266" y="1167003"/>
                  </a:lnTo>
                  <a:lnTo>
                    <a:pt x="223266" y="1133094"/>
                  </a:lnTo>
                  <a:lnTo>
                    <a:pt x="223266" y="1167003"/>
                  </a:lnTo>
                  <a:cubicBezTo>
                    <a:pt x="100965" y="1167003"/>
                    <a:pt x="0" y="1070864"/>
                    <a:pt x="0" y="949960"/>
                  </a:cubicBezTo>
                  <a:lnTo>
                    <a:pt x="0" y="217043"/>
                  </a:lnTo>
                  <a:lnTo>
                    <a:pt x="33909" y="217043"/>
                  </a:lnTo>
                  <a:lnTo>
                    <a:pt x="0" y="217043"/>
                  </a:lnTo>
                  <a:moveTo>
                    <a:pt x="67691" y="217043"/>
                  </a:moveTo>
                  <a:lnTo>
                    <a:pt x="67691" y="949960"/>
                  </a:lnTo>
                  <a:lnTo>
                    <a:pt x="33909" y="949960"/>
                  </a:lnTo>
                  <a:lnTo>
                    <a:pt x="67691" y="949960"/>
                  </a:lnTo>
                  <a:cubicBezTo>
                    <a:pt x="67691" y="1031367"/>
                    <a:pt x="136271" y="1099312"/>
                    <a:pt x="223139" y="1099312"/>
                  </a:cubicBezTo>
                  <a:lnTo>
                    <a:pt x="2329561" y="1099312"/>
                  </a:lnTo>
                  <a:cubicBezTo>
                    <a:pt x="2416429" y="1099312"/>
                    <a:pt x="2485009" y="1031367"/>
                    <a:pt x="2485009" y="949960"/>
                  </a:cubicBezTo>
                  <a:lnTo>
                    <a:pt x="2485009" y="217043"/>
                  </a:lnTo>
                  <a:cubicBezTo>
                    <a:pt x="2485009" y="135636"/>
                    <a:pt x="2416429" y="67691"/>
                    <a:pt x="2329561" y="67691"/>
                  </a:cubicBezTo>
                  <a:lnTo>
                    <a:pt x="223266" y="67691"/>
                  </a:lnTo>
                  <a:lnTo>
                    <a:pt x="223266" y="33909"/>
                  </a:lnTo>
                  <a:lnTo>
                    <a:pt x="223266" y="67691"/>
                  </a:lnTo>
                  <a:cubicBezTo>
                    <a:pt x="136398" y="67691"/>
                    <a:pt x="67818" y="135636"/>
                    <a:pt x="67818" y="217043"/>
                  </a:cubicBezTo>
                  <a:close/>
                </a:path>
              </a:pathLst>
            </a:custGeom>
            <a:solidFill>
              <a:srgbClr val="006E7A"/>
            </a:solidFill>
          </p:spPr>
        </p:sp>
        <p:sp>
          <p:nvSpPr>
            <p:cNvPr id="41" name="TextBox 41"/>
            <p:cNvSpPr txBox="1"/>
            <p:nvPr/>
          </p:nvSpPr>
          <p:spPr>
            <a:xfrm>
              <a:off x="0" y="-38100"/>
              <a:ext cx="2552771"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Unit Returned</a:t>
              </a:r>
            </a:p>
          </p:txBody>
        </p:sp>
      </p:grpSp>
      <p:grpSp>
        <p:nvGrpSpPr>
          <p:cNvPr id="42" name="Group 42"/>
          <p:cNvGrpSpPr/>
          <p:nvPr/>
        </p:nvGrpSpPr>
        <p:grpSpPr>
          <a:xfrm>
            <a:off x="8186710" y="6922530"/>
            <a:ext cx="1914578" cy="875258"/>
            <a:chOff x="0" y="0"/>
            <a:chExt cx="2552771" cy="1167011"/>
          </a:xfrm>
        </p:grpSpPr>
        <p:sp>
          <p:nvSpPr>
            <p:cNvPr id="43" name="Freeform 43"/>
            <p:cNvSpPr/>
            <p:nvPr/>
          </p:nvSpPr>
          <p:spPr>
            <a:xfrm>
              <a:off x="33909" y="33782"/>
              <a:ext cx="2485009" cy="1099439"/>
            </a:xfrm>
            <a:custGeom>
              <a:avLst/>
              <a:gdLst/>
              <a:ahLst/>
              <a:cxnLst/>
              <a:rect l="l" t="t" r="r" b="b"/>
              <a:pathLst>
                <a:path w="2485009" h="1099439">
                  <a:moveTo>
                    <a:pt x="0" y="183261"/>
                  </a:moveTo>
                  <a:cubicBezTo>
                    <a:pt x="0" y="82042"/>
                    <a:pt x="84836" y="0"/>
                    <a:pt x="189357" y="0"/>
                  </a:cubicBezTo>
                  <a:lnTo>
                    <a:pt x="2295652" y="0"/>
                  </a:lnTo>
                  <a:cubicBezTo>
                    <a:pt x="2400173" y="0"/>
                    <a:pt x="2485009" y="82042"/>
                    <a:pt x="2485009" y="183261"/>
                  </a:cubicBezTo>
                  <a:lnTo>
                    <a:pt x="2485009" y="916178"/>
                  </a:lnTo>
                  <a:cubicBezTo>
                    <a:pt x="2485009" y="1017397"/>
                    <a:pt x="2400173" y="1099439"/>
                    <a:pt x="2295652" y="1099439"/>
                  </a:cubicBezTo>
                  <a:lnTo>
                    <a:pt x="189357" y="1099439"/>
                  </a:lnTo>
                  <a:cubicBezTo>
                    <a:pt x="84836" y="1099439"/>
                    <a:pt x="0" y="1017397"/>
                    <a:pt x="0" y="916178"/>
                  </a:cubicBezTo>
                  <a:close/>
                </a:path>
              </a:pathLst>
            </a:custGeom>
            <a:solidFill>
              <a:srgbClr val="00717D"/>
            </a:solidFill>
          </p:spPr>
        </p:sp>
        <p:sp>
          <p:nvSpPr>
            <p:cNvPr id="44" name="Freeform 44"/>
            <p:cNvSpPr/>
            <p:nvPr/>
          </p:nvSpPr>
          <p:spPr>
            <a:xfrm>
              <a:off x="0" y="0"/>
              <a:ext cx="2552827" cy="1167003"/>
            </a:xfrm>
            <a:custGeom>
              <a:avLst/>
              <a:gdLst/>
              <a:ahLst/>
              <a:cxnLst/>
              <a:rect l="l" t="t" r="r" b="b"/>
              <a:pathLst>
                <a:path w="2552827" h="1167003">
                  <a:moveTo>
                    <a:pt x="0" y="217043"/>
                  </a:moveTo>
                  <a:cubicBezTo>
                    <a:pt x="0" y="96139"/>
                    <a:pt x="100965" y="0"/>
                    <a:pt x="223266" y="0"/>
                  </a:cubicBezTo>
                  <a:lnTo>
                    <a:pt x="2329561" y="0"/>
                  </a:lnTo>
                  <a:lnTo>
                    <a:pt x="2329561" y="33909"/>
                  </a:lnTo>
                  <a:lnTo>
                    <a:pt x="2329561" y="0"/>
                  </a:lnTo>
                  <a:cubicBezTo>
                    <a:pt x="2451735" y="0"/>
                    <a:pt x="2552827" y="96139"/>
                    <a:pt x="2552827" y="217043"/>
                  </a:cubicBezTo>
                  <a:lnTo>
                    <a:pt x="2518918" y="217043"/>
                  </a:lnTo>
                  <a:lnTo>
                    <a:pt x="2552827" y="217043"/>
                  </a:lnTo>
                  <a:lnTo>
                    <a:pt x="2552827" y="949960"/>
                  </a:lnTo>
                  <a:lnTo>
                    <a:pt x="2518918" y="949960"/>
                  </a:lnTo>
                  <a:lnTo>
                    <a:pt x="2552827" y="949960"/>
                  </a:lnTo>
                  <a:cubicBezTo>
                    <a:pt x="2552827" y="1070864"/>
                    <a:pt x="2451862" y="1167003"/>
                    <a:pt x="2329561" y="1167003"/>
                  </a:cubicBezTo>
                  <a:lnTo>
                    <a:pt x="2329561" y="1133094"/>
                  </a:lnTo>
                  <a:lnTo>
                    <a:pt x="2329561" y="1167003"/>
                  </a:lnTo>
                  <a:lnTo>
                    <a:pt x="223266" y="1167003"/>
                  </a:lnTo>
                  <a:lnTo>
                    <a:pt x="223266" y="1133094"/>
                  </a:lnTo>
                  <a:lnTo>
                    <a:pt x="223266" y="1167003"/>
                  </a:lnTo>
                  <a:cubicBezTo>
                    <a:pt x="100965" y="1167003"/>
                    <a:pt x="0" y="1070864"/>
                    <a:pt x="0" y="949960"/>
                  </a:cubicBezTo>
                  <a:lnTo>
                    <a:pt x="0" y="217043"/>
                  </a:lnTo>
                  <a:lnTo>
                    <a:pt x="33909" y="217043"/>
                  </a:lnTo>
                  <a:lnTo>
                    <a:pt x="0" y="217043"/>
                  </a:lnTo>
                  <a:moveTo>
                    <a:pt x="67691" y="217043"/>
                  </a:moveTo>
                  <a:lnTo>
                    <a:pt x="67691" y="949960"/>
                  </a:lnTo>
                  <a:lnTo>
                    <a:pt x="33909" y="949960"/>
                  </a:lnTo>
                  <a:lnTo>
                    <a:pt x="67691" y="949960"/>
                  </a:lnTo>
                  <a:cubicBezTo>
                    <a:pt x="67691" y="1031367"/>
                    <a:pt x="136271" y="1099312"/>
                    <a:pt x="223139" y="1099312"/>
                  </a:cubicBezTo>
                  <a:lnTo>
                    <a:pt x="2329561" y="1099312"/>
                  </a:lnTo>
                  <a:cubicBezTo>
                    <a:pt x="2416429" y="1099312"/>
                    <a:pt x="2485009" y="1031367"/>
                    <a:pt x="2485009" y="949960"/>
                  </a:cubicBezTo>
                  <a:lnTo>
                    <a:pt x="2485009" y="217043"/>
                  </a:lnTo>
                  <a:cubicBezTo>
                    <a:pt x="2485009" y="135636"/>
                    <a:pt x="2416429" y="67691"/>
                    <a:pt x="2329561" y="67691"/>
                  </a:cubicBezTo>
                  <a:lnTo>
                    <a:pt x="223266" y="67691"/>
                  </a:lnTo>
                  <a:lnTo>
                    <a:pt x="223266" y="33909"/>
                  </a:lnTo>
                  <a:lnTo>
                    <a:pt x="223266" y="67691"/>
                  </a:lnTo>
                  <a:cubicBezTo>
                    <a:pt x="136398" y="67691"/>
                    <a:pt x="67818" y="135636"/>
                    <a:pt x="67818" y="217043"/>
                  </a:cubicBezTo>
                  <a:close/>
                </a:path>
              </a:pathLst>
            </a:custGeom>
            <a:solidFill>
              <a:srgbClr val="006E7A"/>
            </a:solidFill>
          </p:spPr>
        </p:sp>
        <p:sp>
          <p:nvSpPr>
            <p:cNvPr id="45" name="TextBox 45"/>
            <p:cNvSpPr txBox="1"/>
            <p:nvPr/>
          </p:nvSpPr>
          <p:spPr>
            <a:xfrm>
              <a:off x="0" y="-38100"/>
              <a:ext cx="2552771"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Location</a:t>
              </a:r>
            </a:p>
          </p:txBody>
        </p:sp>
      </p:grpSp>
      <p:grpSp>
        <p:nvGrpSpPr>
          <p:cNvPr id="46" name="Group 46"/>
          <p:cNvGrpSpPr/>
          <p:nvPr/>
        </p:nvGrpSpPr>
        <p:grpSpPr>
          <a:xfrm>
            <a:off x="10510188" y="6922530"/>
            <a:ext cx="1914578" cy="875258"/>
            <a:chOff x="0" y="0"/>
            <a:chExt cx="2552771" cy="1167011"/>
          </a:xfrm>
        </p:grpSpPr>
        <p:sp>
          <p:nvSpPr>
            <p:cNvPr id="47" name="Freeform 47"/>
            <p:cNvSpPr/>
            <p:nvPr/>
          </p:nvSpPr>
          <p:spPr>
            <a:xfrm>
              <a:off x="33909" y="33782"/>
              <a:ext cx="2485009" cy="1099439"/>
            </a:xfrm>
            <a:custGeom>
              <a:avLst/>
              <a:gdLst/>
              <a:ahLst/>
              <a:cxnLst/>
              <a:rect l="l" t="t" r="r" b="b"/>
              <a:pathLst>
                <a:path w="2485009" h="1099439">
                  <a:moveTo>
                    <a:pt x="0" y="183261"/>
                  </a:moveTo>
                  <a:cubicBezTo>
                    <a:pt x="0" y="82042"/>
                    <a:pt x="84836" y="0"/>
                    <a:pt x="189357" y="0"/>
                  </a:cubicBezTo>
                  <a:lnTo>
                    <a:pt x="2295652" y="0"/>
                  </a:lnTo>
                  <a:cubicBezTo>
                    <a:pt x="2400173" y="0"/>
                    <a:pt x="2485009" y="82042"/>
                    <a:pt x="2485009" y="183261"/>
                  </a:cubicBezTo>
                  <a:lnTo>
                    <a:pt x="2485009" y="916178"/>
                  </a:lnTo>
                  <a:cubicBezTo>
                    <a:pt x="2485009" y="1017397"/>
                    <a:pt x="2400173" y="1099439"/>
                    <a:pt x="2295652" y="1099439"/>
                  </a:cubicBezTo>
                  <a:lnTo>
                    <a:pt x="189357" y="1099439"/>
                  </a:lnTo>
                  <a:cubicBezTo>
                    <a:pt x="84836" y="1099439"/>
                    <a:pt x="0" y="1017397"/>
                    <a:pt x="0" y="916178"/>
                  </a:cubicBezTo>
                  <a:close/>
                </a:path>
              </a:pathLst>
            </a:custGeom>
            <a:solidFill>
              <a:srgbClr val="00717D"/>
            </a:solidFill>
          </p:spPr>
        </p:sp>
        <p:sp>
          <p:nvSpPr>
            <p:cNvPr id="48" name="Freeform 48"/>
            <p:cNvSpPr/>
            <p:nvPr/>
          </p:nvSpPr>
          <p:spPr>
            <a:xfrm>
              <a:off x="0" y="0"/>
              <a:ext cx="2552827" cy="1167003"/>
            </a:xfrm>
            <a:custGeom>
              <a:avLst/>
              <a:gdLst/>
              <a:ahLst/>
              <a:cxnLst/>
              <a:rect l="l" t="t" r="r" b="b"/>
              <a:pathLst>
                <a:path w="2552827" h="1167003">
                  <a:moveTo>
                    <a:pt x="0" y="217043"/>
                  </a:moveTo>
                  <a:cubicBezTo>
                    <a:pt x="0" y="96139"/>
                    <a:pt x="100965" y="0"/>
                    <a:pt x="223266" y="0"/>
                  </a:cubicBezTo>
                  <a:lnTo>
                    <a:pt x="2329561" y="0"/>
                  </a:lnTo>
                  <a:lnTo>
                    <a:pt x="2329561" y="33909"/>
                  </a:lnTo>
                  <a:lnTo>
                    <a:pt x="2329561" y="0"/>
                  </a:lnTo>
                  <a:cubicBezTo>
                    <a:pt x="2451735" y="0"/>
                    <a:pt x="2552827" y="96139"/>
                    <a:pt x="2552827" y="217043"/>
                  </a:cubicBezTo>
                  <a:lnTo>
                    <a:pt x="2518918" y="217043"/>
                  </a:lnTo>
                  <a:lnTo>
                    <a:pt x="2552827" y="217043"/>
                  </a:lnTo>
                  <a:lnTo>
                    <a:pt x="2552827" y="949960"/>
                  </a:lnTo>
                  <a:lnTo>
                    <a:pt x="2518918" y="949960"/>
                  </a:lnTo>
                  <a:lnTo>
                    <a:pt x="2552827" y="949960"/>
                  </a:lnTo>
                  <a:cubicBezTo>
                    <a:pt x="2552827" y="1070864"/>
                    <a:pt x="2451862" y="1167003"/>
                    <a:pt x="2329561" y="1167003"/>
                  </a:cubicBezTo>
                  <a:lnTo>
                    <a:pt x="2329561" y="1133094"/>
                  </a:lnTo>
                  <a:lnTo>
                    <a:pt x="2329561" y="1167003"/>
                  </a:lnTo>
                  <a:lnTo>
                    <a:pt x="223266" y="1167003"/>
                  </a:lnTo>
                  <a:lnTo>
                    <a:pt x="223266" y="1133094"/>
                  </a:lnTo>
                  <a:lnTo>
                    <a:pt x="223266" y="1167003"/>
                  </a:lnTo>
                  <a:cubicBezTo>
                    <a:pt x="100965" y="1167003"/>
                    <a:pt x="0" y="1070864"/>
                    <a:pt x="0" y="949960"/>
                  </a:cubicBezTo>
                  <a:lnTo>
                    <a:pt x="0" y="217043"/>
                  </a:lnTo>
                  <a:lnTo>
                    <a:pt x="33909" y="217043"/>
                  </a:lnTo>
                  <a:lnTo>
                    <a:pt x="0" y="217043"/>
                  </a:lnTo>
                  <a:moveTo>
                    <a:pt x="67691" y="217043"/>
                  </a:moveTo>
                  <a:lnTo>
                    <a:pt x="67691" y="949960"/>
                  </a:lnTo>
                  <a:lnTo>
                    <a:pt x="33909" y="949960"/>
                  </a:lnTo>
                  <a:lnTo>
                    <a:pt x="67691" y="949960"/>
                  </a:lnTo>
                  <a:cubicBezTo>
                    <a:pt x="67691" y="1031367"/>
                    <a:pt x="136271" y="1099312"/>
                    <a:pt x="223139" y="1099312"/>
                  </a:cubicBezTo>
                  <a:lnTo>
                    <a:pt x="2329561" y="1099312"/>
                  </a:lnTo>
                  <a:cubicBezTo>
                    <a:pt x="2416429" y="1099312"/>
                    <a:pt x="2485009" y="1031367"/>
                    <a:pt x="2485009" y="949960"/>
                  </a:cubicBezTo>
                  <a:lnTo>
                    <a:pt x="2485009" y="217043"/>
                  </a:lnTo>
                  <a:cubicBezTo>
                    <a:pt x="2485009" y="135636"/>
                    <a:pt x="2416429" y="67691"/>
                    <a:pt x="2329561" y="67691"/>
                  </a:cubicBezTo>
                  <a:lnTo>
                    <a:pt x="223266" y="67691"/>
                  </a:lnTo>
                  <a:lnTo>
                    <a:pt x="223266" y="33909"/>
                  </a:lnTo>
                  <a:lnTo>
                    <a:pt x="223266" y="67691"/>
                  </a:lnTo>
                  <a:cubicBezTo>
                    <a:pt x="136398" y="67691"/>
                    <a:pt x="67818" y="135636"/>
                    <a:pt x="67818" y="217043"/>
                  </a:cubicBezTo>
                  <a:close/>
                </a:path>
              </a:pathLst>
            </a:custGeom>
            <a:solidFill>
              <a:srgbClr val="006E7A"/>
            </a:solidFill>
          </p:spPr>
        </p:sp>
        <p:sp>
          <p:nvSpPr>
            <p:cNvPr id="49" name="TextBox 49"/>
            <p:cNvSpPr txBox="1"/>
            <p:nvPr/>
          </p:nvSpPr>
          <p:spPr>
            <a:xfrm>
              <a:off x="0" y="-38100"/>
              <a:ext cx="2552771" cy="1205111"/>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Platform</a:t>
              </a:r>
            </a:p>
          </p:txBody>
        </p:sp>
      </p:grpSp>
      <p:cxnSp>
        <p:nvCxnSpPr>
          <p:cNvPr id="51" name="Straight Connector 50">
            <a:extLst>
              <a:ext uri="{FF2B5EF4-FFF2-40B4-BE49-F238E27FC236}">
                <a16:creationId xmlns:a16="http://schemas.microsoft.com/office/drawing/2014/main" id="{6EEB01E9-0E14-4E0D-A7ED-D0EB1D69A085}"/>
              </a:ext>
            </a:extLst>
          </p:cNvPr>
          <p:cNvCxnSpPr/>
          <p:nvPr/>
        </p:nvCxnSpPr>
        <p:spPr>
          <a:xfrm>
            <a:off x="1143000" y="5295900"/>
            <a:ext cx="1600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8549930" y="4249380"/>
            <a:ext cx="8994098" cy="3525440"/>
            <a:chOff x="0" y="0"/>
            <a:chExt cx="11992131" cy="4700587"/>
          </a:xfrm>
        </p:grpSpPr>
        <p:sp>
          <p:nvSpPr>
            <p:cNvPr id="4" name="Freeform 4"/>
            <p:cNvSpPr/>
            <p:nvPr/>
          </p:nvSpPr>
          <p:spPr>
            <a:xfrm>
              <a:off x="0" y="0"/>
              <a:ext cx="11992131" cy="4700587"/>
            </a:xfrm>
            <a:custGeom>
              <a:avLst/>
              <a:gdLst/>
              <a:ahLst/>
              <a:cxnLst/>
              <a:rect l="l" t="t" r="r" b="b"/>
              <a:pathLst>
                <a:path w="11992131" h="4700587">
                  <a:moveTo>
                    <a:pt x="0" y="0"/>
                  </a:moveTo>
                  <a:lnTo>
                    <a:pt x="11992131" y="0"/>
                  </a:lnTo>
                  <a:lnTo>
                    <a:pt x="11992131" y="4700587"/>
                  </a:lnTo>
                  <a:lnTo>
                    <a:pt x="0" y="4700587"/>
                  </a:lnTo>
                  <a:close/>
                </a:path>
              </a:pathLst>
            </a:custGeom>
            <a:solidFill>
              <a:srgbClr val="000000">
                <a:alpha val="0"/>
              </a:srgbClr>
            </a:solidFill>
          </p:spPr>
        </p:sp>
        <p:sp>
          <p:nvSpPr>
            <p:cNvPr id="5" name="TextBox 5"/>
            <p:cNvSpPr txBox="1"/>
            <p:nvPr/>
          </p:nvSpPr>
          <p:spPr>
            <a:xfrm>
              <a:off x="0" y="-38100"/>
              <a:ext cx="11992131" cy="4738687"/>
            </a:xfrm>
            <a:prstGeom prst="rect">
              <a:avLst/>
            </a:prstGeom>
          </p:spPr>
          <p:txBody>
            <a:bodyPr lIns="0" tIns="0" rIns="0" bIns="0" rtlCol="0" anchor="t"/>
            <a:lstStyle/>
            <a:p>
              <a:pPr marL="579120" lvl="1" indent="-289560" algn="l">
                <a:lnSpc>
                  <a:spcPts val="2879"/>
                </a:lnSpc>
                <a:buFont typeface="Arial"/>
                <a:buChar char="•"/>
              </a:pPr>
              <a:r>
                <a:rPr lang="en-US" sz="2400" dirty="0">
                  <a:solidFill>
                    <a:srgbClr val="FFFFFF"/>
                  </a:solidFill>
                  <a:latin typeface="Calibri (MS)"/>
                  <a:ea typeface="Calibri (MS)"/>
                  <a:cs typeface="Calibri (MS)"/>
                  <a:sym typeface="Calibri (MS)"/>
                </a:rPr>
                <a:t>Date conversion</a:t>
              </a:r>
            </a:p>
            <a:p>
              <a:pPr marL="579120" lvl="1" indent="-289560" algn="l">
                <a:lnSpc>
                  <a:spcPts val="2879"/>
                </a:lnSpc>
                <a:buFont typeface="Arial"/>
                <a:buChar char="•"/>
              </a:pPr>
              <a:r>
                <a:rPr lang="en-US" sz="2400" dirty="0">
                  <a:solidFill>
                    <a:srgbClr val="FFFFFF"/>
                  </a:solidFill>
                  <a:latin typeface="Calibri (MS)"/>
                  <a:ea typeface="Calibri (MS)"/>
                  <a:cs typeface="Calibri (MS)"/>
                  <a:sym typeface="Calibri (MS)"/>
                </a:rPr>
                <a:t>Remove duplicates</a:t>
              </a:r>
            </a:p>
            <a:p>
              <a:pPr marL="579120" lvl="1" indent="-289560" algn="l">
                <a:lnSpc>
                  <a:spcPts val="2879"/>
                </a:lnSpc>
                <a:buFont typeface="Arial"/>
                <a:buChar char="•"/>
              </a:pPr>
              <a:r>
                <a:rPr lang="en-US" sz="2400" dirty="0">
                  <a:solidFill>
                    <a:srgbClr val="FFFFFF"/>
                  </a:solidFill>
                  <a:latin typeface="Calibri (MS)"/>
                  <a:ea typeface="Calibri (MS)"/>
                  <a:cs typeface="Calibri (MS)"/>
                  <a:sym typeface="Calibri (MS)"/>
                </a:rPr>
                <a:t>Check for missing values</a:t>
              </a:r>
            </a:p>
            <a:p>
              <a:pPr marL="579120" lvl="1" indent="-289560" algn="l">
                <a:lnSpc>
                  <a:spcPts val="2879"/>
                </a:lnSpc>
                <a:buFont typeface="Arial"/>
                <a:buChar char="•"/>
              </a:pPr>
              <a:r>
                <a:rPr lang="en-US" sz="2400" dirty="0">
                  <a:solidFill>
                    <a:srgbClr val="FFFFFF"/>
                  </a:solidFill>
                  <a:latin typeface="Calibri (MS)"/>
                  <a:ea typeface="Calibri (MS)"/>
                  <a:cs typeface="Calibri (MS)"/>
                  <a:sym typeface="Calibri (MS)"/>
                </a:rPr>
                <a:t>Check for consistency of category and location columns</a:t>
              </a:r>
            </a:p>
            <a:p>
              <a:pPr marL="579120" lvl="1" indent="-289560" algn="l">
                <a:lnSpc>
                  <a:spcPts val="2879"/>
                </a:lnSpc>
                <a:buFont typeface="Arial"/>
                <a:buChar char="•"/>
              </a:pPr>
              <a:r>
                <a:rPr lang="en-US" sz="2400" dirty="0">
                  <a:solidFill>
                    <a:srgbClr val="FFFFFF"/>
                  </a:solidFill>
                  <a:latin typeface="Calibri (MS)"/>
                  <a:ea typeface="Calibri (MS)"/>
                  <a:cs typeface="Calibri (MS)"/>
                  <a:sym typeface="Calibri (MS)"/>
                </a:rPr>
                <a:t>Check for unreasonable values ​​</a:t>
              </a:r>
            </a:p>
            <a:p>
              <a:pPr marL="579120" lvl="1" indent="-289560" algn="l">
                <a:lnSpc>
                  <a:spcPts val="2879"/>
                </a:lnSpc>
                <a:buFont typeface="Arial"/>
                <a:buChar char="•"/>
              </a:pPr>
              <a:r>
                <a:rPr lang="en-US" sz="2400" dirty="0">
                  <a:solidFill>
                    <a:srgbClr val="FFFFFF"/>
                  </a:solidFill>
                  <a:latin typeface="Calibri (MS)"/>
                  <a:ea typeface="Calibri (MS)"/>
                  <a:cs typeface="Calibri (MS)"/>
                  <a:sym typeface="Calibri (MS)"/>
                </a:rPr>
                <a:t>(e.g. price 0, negative units, discount greater than 100%)</a:t>
              </a:r>
            </a:p>
            <a:p>
              <a:pPr marL="579120" lvl="1" indent="-289560" algn="l">
                <a:lnSpc>
                  <a:spcPts val="2879"/>
                </a:lnSpc>
                <a:buFont typeface="Arial"/>
                <a:buChar char="•"/>
              </a:pPr>
              <a:r>
                <a:rPr lang="en-US" sz="2400" dirty="0">
                  <a:solidFill>
                    <a:srgbClr val="FFFFFF"/>
                  </a:solidFill>
                  <a:latin typeface="Calibri (MS)"/>
                  <a:ea typeface="Calibri (MS)"/>
                  <a:cs typeface="Calibri (MS)"/>
                  <a:sym typeface="Calibri (MS)"/>
                </a:rPr>
                <a:t>Validate that "Revenue" is calculated correctly as Units Sold * Price * (1 - Discount). Since it is different, recalculate it as </a:t>
              </a:r>
              <a:r>
                <a:rPr lang="en-US" sz="2400" dirty="0" err="1">
                  <a:solidFill>
                    <a:srgbClr val="FFFFFF"/>
                  </a:solidFill>
                  <a:latin typeface="Calibri (MS)"/>
                  <a:ea typeface="Calibri (MS)"/>
                  <a:cs typeface="Calibri (MS)"/>
                  <a:sym typeface="Calibri (MS)"/>
                </a:rPr>
                <a:t>Calculated_Revenue</a:t>
              </a:r>
              <a:r>
                <a:rPr lang="en-US" sz="2400" dirty="0">
                  <a:solidFill>
                    <a:srgbClr val="FFFFFF"/>
                  </a:solidFill>
                  <a:latin typeface="Calibri (MS)"/>
                  <a:ea typeface="Calibri (MS)"/>
                  <a:cs typeface="Calibri (MS)"/>
                  <a:sym typeface="Calibri (MS)"/>
                </a:rPr>
                <a:t>.</a:t>
              </a:r>
            </a:p>
          </p:txBody>
        </p:sp>
      </p:grpSp>
      <p:grpSp>
        <p:nvGrpSpPr>
          <p:cNvPr id="6" name="Group 6"/>
          <p:cNvGrpSpPr/>
          <p:nvPr/>
        </p:nvGrpSpPr>
        <p:grpSpPr>
          <a:xfrm>
            <a:off x="6915042" y="1353696"/>
            <a:ext cx="4118406" cy="875258"/>
            <a:chOff x="0" y="0"/>
            <a:chExt cx="5491208" cy="1167011"/>
          </a:xfrm>
        </p:grpSpPr>
        <p:sp>
          <p:nvSpPr>
            <p:cNvPr id="7" name="Freeform 7"/>
            <p:cNvSpPr/>
            <p:nvPr/>
          </p:nvSpPr>
          <p:spPr>
            <a:xfrm>
              <a:off x="33782" y="33782"/>
              <a:ext cx="5423662" cy="1099439"/>
            </a:xfrm>
            <a:custGeom>
              <a:avLst/>
              <a:gdLst/>
              <a:ahLst/>
              <a:cxnLst/>
              <a:rect l="l" t="t" r="r" b="b"/>
              <a:pathLst>
                <a:path w="5423662" h="1099439">
                  <a:moveTo>
                    <a:pt x="127" y="183261"/>
                  </a:moveTo>
                  <a:cubicBezTo>
                    <a:pt x="127" y="82042"/>
                    <a:pt x="86106" y="0"/>
                    <a:pt x="192278" y="0"/>
                  </a:cubicBezTo>
                  <a:lnTo>
                    <a:pt x="5231511" y="0"/>
                  </a:lnTo>
                  <a:cubicBezTo>
                    <a:pt x="5337556" y="0"/>
                    <a:pt x="5423662" y="82042"/>
                    <a:pt x="5423662" y="183261"/>
                  </a:cubicBezTo>
                  <a:lnTo>
                    <a:pt x="5423662" y="916178"/>
                  </a:lnTo>
                  <a:cubicBezTo>
                    <a:pt x="5423662" y="1017397"/>
                    <a:pt x="5337683" y="1099439"/>
                    <a:pt x="5231511" y="1099439"/>
                  </a:cubicBezTo>
                  <a:lnTo>
                    <a:pt x="192151" y="1099439"/>
                  </a:lnTo>
                  <a:cubicBezTo>
                    <a:pt x="86106" y="1099439"/>
                    <a:pt x="0" y="1017397"/>
                    <a:pt x="0" y="916178"/>
                  </a:cubicBezTo>
                  <a:close/>
                </a:path>
              </a:pathLst>
            </a:custGeom>
            <a:solidFill>
              <a:srgbClr val="00717D"/>
            </a:solidFill>
          </p:spPr>
        </p:sp>
        <p:sp>
          <p:nvSpPr>
            <p:cNvPr id="8" name="Freeform 8"/>
            <p:cNvSpPr/>
            <p:nvPr/>
          </p:nvSpPr>
          <p:spPr>
            <a:xfrm>
              <a:off x="0" y="0"/>
              <a:ext cx="5491226" cy="1167003"/>
            </a:xfrm>
            <a:custGeom>
              <a:avLst/>
              <a:gdLst/>
              <a:ahLst/>
              <a:cxnLst/>
              <a:rect l="l" t="t" r="r" b="b"/>
              <a:pathLst>
                <a:path w="5491226" h="1167003">
                  <a:moveTo>
                    <a:pt x="0" y="217043"/>
                  </a:moveTo>
                  <a:cubicBezTo>
                    <a:pt x="0" y="95758"/>
                    <a:pt x="102743" y="0"/>
                    <a:pt x="225933" y="0"/>
                  </a:cubicBezTo>
                  <a:lnTo>
                    <a:pt x="5265293" y="0"/>
                  </a:lnTo>
                  <a:lnTo>
                    <a:pt x="5265293" y="33909"/>
                  </a:lnTo>
                  <a:lnTo>
                    <a:pt x="5265293" y="0"/>
                  </a:lnTo>
                  <a:cubicBezTo>
                    <a:pt x="5388610" y="0"/>
                    <a:pt x="5491226" y="95758"/>
                    <a:pt x="5491226" y="217043"/>
                  </a:cubicBezTo>
                  <a:lnTo>
                    <a:pt x="5457317" y="217043"/>
                  </a:lnTo>
                  <a:lnTo>
                    <a:pt x="5491226" y="217043"/>
                  </a:lnTo>
                  <a:lnTo>
                    <a:pt x="5491226" y="949960"/>
                  </a:lnTo>
                  <a:lnTo>
                    <a:pt x="5457317" y="949960"/>
                  </a:lnTo>
                  <a:lnTo>
                    <a:pt x="5491226" y="949960"/>
                  </a:lnTo>
                  <a:cubicBezTo>
                    <a:pt x="5491226" y="1071372"/>
                    <a:pt x="5388483" y="1167003"/>
                    <a:pt x="5265293" y="1167003"/>
                  </a:cubicBezTo>
                  <a:lnTo>
                    <a:pt x="5265293" y="1133094"/>
                  </a:lnTo>
                  <a:lnTo>
                    <a:pt x="5265293" y="1167003"/>
                  </a:lnTo>
                  <a:lnTo>
                    <a:pt x="225933" y="1167003"/>
                  </a:lnTo>
                  <a:lnTo>
                    <a:pt x="225933" y="1133094"/>
                  </a:lnTo>
                  <a:lnTo>
                    <a:pt x="225933" y="1167003"/>
                  </a:lnTo>
                  <a:cubicBezTo>
                    <a:pt x="102743"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986"/>
                    <a:pt x="137033" y="1099312"/>
                    <a:pt x="225933" y="1099312"/>
                  </a:cubicBezTo>
                  <a:lnTo>
                    <a:pt x="5265293" y="1099312"/>
                  </a:lnTo>
                  <a:cubicBezTo>
                    <a:pt x="5354193" y="1099312"/>
                    <a:pt x="5423535" y="1030986"/>
                    <a:pt x="5423535" y="949960"/>
                  </a:cubicBezTo>
                  <a:lnTo>
                    <a:pt x="5423535" y="217043"/>
                  </a:lnTo>
                  <a:cubicBezTo>
                    <a:pt x="5423535" y="136017"/>
                    <a:pt x="5354193" y="67691"/>
                    <a:pt x="5265293" y="67691"/>
                  </a:cubicBezTo>
                  <a:lnTo>
                    <a:pt x="225933" y="67691"/>
                  </a:lnTo>
                  <a:lnTo>
                    <a:pt x="225933" y="33909"/>
                  </a:lnTo>
                  <a:lnTo>
                    <a:pt x="225933" y="67691"/>
                  </a:lnTo>
                  <a:cubicBezTo>
                    <a:pt x="137033" y="67691"/>
                    <a:pt x="67691" y="136017"/>
                    <a:pt x="67691" y="217043"/>
                  </a:cubicBezTo>
                  <a:close/>
                </a:path>
              </a:pathLst>
            </a:custGeom>
            <a:solidFill>
              <a:srgbClr val="EEFF41"/>
            </a:solidFill>
          </p:spPr>
        </p:sp>
        <p:sp>
          <p:nvSpPr>
            <p:cNvPr id="9" name="TextBox 9"/>
            <p:cNvSpPr txBox="1"/>
            <p:nvPr/>
          </p:nvSpPr>
          <p:spPr>
            <a:xfrm>
              <a:off x="0" y="-47625"/>
              <a:ext cx="5491208" cy="1214636"/>
            </a:xfrm>
            <a:prstGeom prst="rect">
              <a:avLst/>
            </a:prstGeom>
          </p:spPr>
          <p:txBody>
            <a:bodyPr lIns="50800" tIns="50800" rIns="50800" bIns="50800" rtlCol="0" anchor="ctr"/>
            <a:lstStyle/>
            <a:p>
              <a:pPr algn="ctr">
                <a:lnSpc>
                  <a:spcPts val="3359"/>
                </a:lnSpc>
              </a:pPr>
              <a:r>
                <a:rPr lang="en-US" sz="2799" b="1">
                  <a:solidFill>
                    <a:srgbClr val="FFFFFF"/>
                  </a:solidFill>
                  <a:latin typeface="Calibri (MS) Bold"/>
                  <a:ea typeface="Calibri (MS) Bold"/>
                  <a:cs typeface="Calibri (MS) Bold"/>
                  <a:sym typeface="Calibri (MS) Bold"/>
                </a:rPr>
                <a:t>DATA PROCESSING</a:t>
              </a:r>
            </a:p>
          </p:txBody>
        </p:sp>
      </p:grpSp>
      <p:grpSp>
        <p:nvGrpSpPr>
          <p:cNvPr id="10" name="Group 10"/>
          <p:cNvGrpSpPr/>
          <p:nvPr/>
        </p:nvGrpSpPr>
        <p:grpSpPr>
          <a:xfrm>
            <a:off x="4000100" y="4359589"/>
            <a:ext cx="2513644" cy="795979"/>
            <a:chOff x="0" y="0"/>
            <a:chExt cx="3351526" cy="1061305"/>
          </a:xfrm>
        </p:grpSpPr>
        <p:sp>
          <p:nvSpPr>
            <p:cNvPr id="11" name="Freeform 11"/>
            <p:cNvSpPr/>
            <p:nvPr/>
          </p:nvSpPr>
          <p:spPr>
            <a:xfrm>
              <a:off x="0" y="0"/>
              <a:ext cx="3351526" cy="1061305"/>
            </a:xfrm>
            <a:custGeom>
              <a:avLst/>
              <a:gdLst/>
              <a:ahLst/>
              <a:cxnLst/>
              <a:rect l="l" t="t" r="r" b="b"/>
              <a:pathLst>
                <a:path w="3351526" h="1061305">
                  <a:moveTo>
                    <a:pt x="0" y="0"/>
                  </a:moveTo>
                  <a:lnTo>
                    <a:pt x="3351526" y="0"/>
                  </a:lnTo>
                  <a:lnTo>
                    <a:pt x="3351526" y="1061305"/>
                  </a:lnTo>
                  <a:lnTo>
                    <a:pt x="0" y="1061305"/>
                  </a:lnTo>
                  <a:close/>
                </a:path>
              </a:pathLst>
            </a:custGeom>
            <a:solidFill>
              <a:srgbClr val="000000">
                <a:alpha val="0"/>
              </a:srgbClr>
            </a:solidFill>
          </p:spPr>
        </p:sp>
        <p:sp>
          <p:nvSpPr>
            <p:cNvPr id="12" name="TextBox 12"/>
            <p:cNvSpPr txBox="1"/>
            <p:nvPr/>
          </p:nvSpPr>
          <p:spPr>
            <a:xfrm>
              <a:off x="0" y="-38100"/>
              <a:ext cx="3351526" cy="1099405"/>
            </a:xfrm>
            <a:prstGeom prst="rect">
              <a:avLst/>
            </a:prstGeom>
          </p:spPr>
          <p:txBody>
            <a:bodyPr lIns="0" tIns="0" rIns="0" bIns="0" rtlCol="0" anchor="t"/>
            <a:lstStyle/>
            <a:p>
              <a:pPr algn="l">
                <a:lnSpc>
                  <a:spcPts val="2879"/>
                </a:lnSpc>
              </a:pPr>
              <a:r>
                <a:rPr lang="en-US" sz="2400" b="1">
                  <a:solidFill>
                    <a:srgbClr val="FFFFFF"/>
                  </a:solidFill>
                  <a:latin typeface="Calibri (MS) Bold"/>
                  <a:ea typeface="Calibri (MS) Bold"/>
                  <a:cs typeface="Calibri (MS) Bold"/>
                  <a:sym typeface="Calibri (MS) Bold"/>
                </a:rPr>
                <a:t>GOOGLE COLAB</a:t>
              </a:r>
            </a:p>
            <a:p>
              <a:pPr algn="l">
                <a:lnSpc>
                  <a:spcPts val="2879"/>
                </a:lnSpc>
              </a:pPr>
              <a:endParaRPr lang="en-US" sz="2400" b="1">
                <a:solidFill>
                  <a:srgbClr val="FFFFFF"/>
                </a:solidFill>
                <a:latin typeface="Calibri (MS) Bold"/>
                <a:ea typeface="Calibri (MS) Bold"/>
                <a:cs typeface="Calibri (MS) Bold"/>
                <a:sym typeface="Calibri (MS) Bold"/>
              </a:endParaRPr>
            </a:p>
          </p:txBody>
        </p:sp>
      </p:grpSp>
      <p:sp>
        <p:nvSpPr>
          <p:cNvPr id="13" name="Freeform 13"/>
          <p:cNvSpPr/>
          <p:nvPr/>
        </p:nvSpPr>
        <p:spPr>
          <a:xfrm>
            <a:off x="3079016" y="4269542"/>
            <a:ext cx="728914" cy="710746"/>
          </a:xfrm>
          <a:custGeom>
            <a:avLst/>
            <a:gdLst/>
            <a:ahLst/>
            <a:cxnLst/>
            <a:rect l="l" t="t" r="r" b="b"/>
            <a:pathLst>
              <a:path w="728914" h="710746">
                <a:moveTo>
                  <a:pt x="0" y="0"/>
                </a:moveTo>
                <a:lnTo>
                  <a:pt x="728914" y="0"/>
                </a:lnTo>
                <a:lnTo>
                  <a:pt x="728914" y="710746"/>
                </a:lnTo>
                <a:lnTo>
                  <a:pt x="0" y="710746"/>
                </a:lnTo>
                <a:lnTo>
                  <a:pt x="0" y="0"/>
                </a:lnTo>
                <a:close/>
              </a:path>
            </a:pathLst>
          </a:custGeom>
          <a:blipFill>
            <a:blip r:embed="rId3"/>
            <a:stretch>
              <a:fillRect t="-1278" b="-1278"/>
            </a:stretch>
          </a:blipFill>
        </p:spPr>
      </p:sp>
      <p:sp>
        <p:nvSpPr>
          <p:cNvPr id="14" name="Freeform 14"/>
          <p:cNvSpPr/>
          <p:nvPr/>
        </p:nvSpPr>
        <p:spPr>
          <a:xfrm flipH="1">
            <a:off x="3171786" y="5005586"/>
            <a:ext cx="572785" cy="558508"/>
          </a:xfrm>
          <a:custGeom>
            <a:avLst/>
            <a:gdLst/>
            <a:ahLst/>
            <a:cxnLst/>
            <a:rect l="l" t="t" r="r" b="b"/>
            <a:pathLst>
              <a:path w="572785" h="558508">
                <a:moveTo>
                  <a:pt x="572785" y="0"/>
                </a:moveTo>
                <a:lnTo>
                  <a:pt x="0" y="0"/>
                </a:lnTo>
                <a:lnTo>
                  <a:pt x="0" y="558508"/>
                </a:lnTo>
                <a:lnTo>
                  <a:pt x="572785" y="558508"/>
                </a:lnTo>
                <a:lnTo>
                  <a:pt x="572785" y="0"/>
                </a:lnTo>
                <a:close/>
              </a:path>
            </a:pathLst>
          </a:custGeom>
          <a:blipFill>
            <a:blip r:embed="rId4"/>
            <a:stretch>
              <a:fillRect t="-1278" b="-1278"/>
            </a:stretch>
          </a:blipFill>
        </p:spPr>
      </p:sp>
      <p:sp>
        <p:nvSpPr>
          <p:cNvPr id="15" name="Freeform 15"/>
          <p:cNvSpPr/>
          <p:nvPr/>
        </p:nvSpPr>
        <p:spPr>
          <a:xfrm>
            <a:off x="3132857" y="5553556"/>
            <a:ext cx="650642" cy="967894"/>
          </a:xfrm>
          <a:custGeom>
            <a:avLst/>
            <a:gdLst/>
            <a:ahLst/>
            <a:cxnLst/>
            <a:rect l="l" t="t" r="r" b="b"/>
            <a:pathLst>
              <a:path w="650642" h="967894">
                <a:moveTo>
                  <a:pt x="0" y="0"/>
                </a:moveTo>
                <a:lnTo>
                  <a:pt x="650642" y="0"/>
                </a:lnTo>
                <a:lnTo>
                  <a:pt x="650642" y="967894"/>
                </a:lnTo>
                <a:lnTo>
                  <a:pt x="0" y="967894"/>
                </a:lnTo>
                <a:lnTo>
                  <a:pt x="0" y="0"/>
                </a:lnTo>
                <a:close/>
              </a:path>
            </a:pathLst>
          </a:custGeom>
          <a:blipFill>
            <a:blip r:embed="rId5"/>
            <a:stretch>
              <a:fillRect r="-275150" b="-2555"/>
            </a:stretch>
          </a:blipFill>
        </p:spPr>
      </p:sp>
      <p:sp>
        <p:nvSpPr>
          <p:cNvPr id="16" name="Freeform 16"/>
          <p:cNvSpPr/>
          <p:nvPr/>
        </p:nvSpPr>
        <p:spPr>
          <a:xfrm>
            <a:off x="3274433" y="6455188"/>
            <a:ext cx="509066" cy="700890"/>
          </a:xfrm>
          <a:custGeom>
            <a:avLst/>
            <a:gdLst/>
            <a:ahLst/>
            <a:cxnLst/>
            <a:rect l="l" t="t" r="r" b="b"/>
            <a:pathLst>
              <a:path w="509066" h="700890">
                <a:moveTo>
                  <a:pt x="0" y="0"/>
                </a:moveTo>
                <a:lnTo>
                  <a:pt x="509066" y="0"/>
                </a:lnTo>
                <a:lnTo>
                  <a:pt x="509066" y="700890"/>
                </a:lnTo>
                <a:lnTo>
                  <a:pt x="0" y="700890"/>
                </a:lnTo>
                <a:lnTo>
                  <a:pt x="0" y="0"/>
                </a:lnTo>
                <a:close/>
              </a:path>
            </a:pathLst>
          </a:custGeom>
          <a:blipFill>
            <a:blip r:embed="rId6"/>
            <a:stretch>
              <a:fillRect r="-431011" b="-2555"/>
            </a:stretch>
          </a:blipFill>
        </p:spPr>
      </p:sp>
      <p:grpSp>
        <p:nvGrpSpPr>
          <p:cNvPr id="17" name="Group 17"/>
          <p:cNvGrpSpPr/>
          <p:nvPr/>
        </p:nvGrpSpPr>
        <p:grpSpPr>
          <a:xfrm>
            <a:off x="4000100" y="5057276"/>
            <a:ext cx="2513644" cy="477587"/>
            <a:chOff x="0" y="0"/>
            <a:chExt cx="3351526" cy="636783"/>
          </a:xfrm>
        </p:grpSpPr>
        <p:sp>
          <p:nvSpPr>
            <p:cNvPr id="18" name="Freeform 18"/>
            <p:cNvSpPr/>
            <p:nvPr/>
          </p:nvSpPr>
          <p:spPr>
            <a:xfrm>
              <a:off x="0" y="0"/>
              <a:ext cx="3351526" cy="636783"/>
            </a:xfrm>
            <a:custGeom>
              <a:avLst/>
              <a:gdLst/>
              <a:ahLst/>
              <a:cxnLst/>
              <a:rect l="l" t="t" r="r" b="b"/>
              <a:pathLst>
                <a:path w="3351526" h="636783">
                  <a:moveTo>
                    <a:pt x="0" y="0"/>
                  </a:moveTo>
                  <a:lnTo>
                    <a:pt x="3351526" y="0"/>
                  </a:lnTo>
                  <a:lnTo>
                    <a:pt x="3351526" y="636783"/>
                  </a:lnTo>
                  <a:lnTo>
                    <a:pt x="0" y="636783"/>
                  </a:lnTo>
                  <a:close/>
                </a:path>
              </a:pathLst>
            </a:custGeom>
            <a:solidFill>
              <a:srgbClr val="000000">
                <a:alpha val="0"/>
              </a:srgbClr>
            </a:solidFill>
          </p:spPr>
        </p:sp>
        <p:sp>
          <p:nvSpPr>
            <p:cNvPr id="19" name="TextBox 19"/>
            <p:cNvSpPr txBox="1"/>
            <p:nvPr/>
          </p:nvSpPr>
          <p:spPr>
            <a:xfrm>
              <a:off x="0" y="-38100"/>
              <a:ext cx="3351526" cy="674883"/>
            </a:xfrm>
            <a:prstGeom prst="rect">
              <a:avLst/>
            </a:prstGeom>
          </p:spPr>
          <p:txBody>
            <a:bodyPr lIns="0" tIns="0" rIns="0" bIns="0" rtlCol="0" anchor="t"/>
            <a:lstStyle/>
            <a:p>
              <a:pPr algn="l">
                <a:lnSpc>
                  <a:spcPts val="2879"/>
                </a:lnSpc>
              </a:pPr>
              <a:r>
                <a:rPr lang="en-US" sz="2400" b="1">
                  <a:solidFill>
                    <a:srgbClr val="FFFFFF"/>
                  </a:solidFill>
                  <a:latin typeface="Calibri (MS) Bold"/>
                  <a:ea typeface="Calibri (MS) Bold"/>
                  <a:cs typeface="Calibri (MS) Bold"/>
                  <a:sym typeface="Calibri (MS) Bold"/>
                </a:rPr>
                <a:t>PHYTON</a:t>
              </a:r>
            </a:p>
          </p:txBody>
        </p:sp>
      </p:grpSp>
      <p:grpSp>
        <p:nvGrpSpPr>
          <p:cNvPr id="20" name="Group 20"/>
          <p:cNvGrpSpPr/>
          <p:nvPr/>
        </p:nvGrpSpPr>
        <p:grpSpPr>
          <a:xfrm>
            <a:off x="4039028" y="5806608"/>
            <a:ext cx="2513644" cy="477587"/>
            <a:chOff x="0" y="0"/>
            <a:chExt cx="3351526" cy="636783"/>
          </a:xfrm>
        </p:grpSpPr>
        <p:sp>
          <p:nvSpPr>
            <p:cNvPr id="21" name="Freeform 21"/>
            <p:cNvSpPr/>
            <p:nvPr/>
          </p:nvSpPr>
          <p:spPr>
            <a:xfrm>
              <a:off x="0" y="0"/>
              <a:ext cx="3351526" cy="636783"/>
            </a:xfrm>
            <a:custGeom>
              <a:avLst/>
              <a:gdLst/>
              <a:ahLst/>
              <a:cxnLst/>
              <a:rect l="l" t="t" r="r" b="b"/>
              <a:pathLst>
                <a:path w="3351526" h="636783">
                  <a:moveTo>
                    <a:pt x="0" y="0"/>
                  </a:moveTo>
                  <a:lnTo>
                    <a:pt x="3351526" y="0"/>
                  </a:lnTo>
                  <a:lnTo>
                    <a:pt x="3351526" y="636783"/>
                  </a:lnTo>
                  <a:lnTo>
                    <a:pt x="0" y="636783"/>
                  </a:lnTo>
                  <a:close/>
                </a:path>
              </a:pathLst>
            </a:custGeom>
            <a:solidFill>
              <a:srgbClr val="000000">
                <a:alpha val="0"/>
              </a:srgbClr>
            </a:solidFill>
          </p:spPr>
        </p:sp>
        <p:sp>
          <p:nvSpPr>
            <p:cNvPr id="22" name="TextBox 22"/>
            <p:cNvSpPr txBox="1"/>
            <p:nvPr/>
          </p:nvSpPr>
          <p:spPr>
            <a:xfrm>
              <a:off x="0" y="-38100"/>
              <a:ext cx="3351526" cy="674883"/>
            </a:xfrm>
            <a:prstGeom prst="rect">
              <a:avLst/>
            </a:prstGeom>
          </p:spPr>
          <p:txBody>
            <a:bodyPr lIns="0" tIns="0" rIns="0" bIns="0" rtlCol="0" anchor="t"/>
            <a:lstStyle/>
            <a:p>
              <a:pPr algn="l">
                <a:lnSpc>
                  <a:spcPts val="2879"/>
                </a:lnSpc>
              </a:pPr>
              <a:r>
                <a:rPr lang="en-US" sz="2400" b="1">
                  <a:solidFill>
                    <a:srgbClr val="FFFFFF"/>
                  </a:solidFill>
                  <a:latin typeface="Calibri (MS) Bold"/>
                  <a:ea typeface="Calibri (MS) Bold"/>
                  <a:cs typeface="Calibri (MS) Bold"/>
                  <a:sym typeface="Calibri (MS) Bold"/>
                </a:rPr>
                <a:t>PANDAS</a:t>
              </a:r>
            </a:p>
          </p:txBody>
        </p:sp>
      </p:grpSp>
      <p:grpSp>
        <p:nvGrpSpPr>
          <p:cNvPr id="23" name="Group 23"/>
          <p:cNvGrpSpPr/>
          <p:nvPr/>
        </p:nvGrpSpPr>
        <p:grpSpPr>
          <a:xfrm>
            <a:off x="4039028" y="6542449"/>
            <a:ext cx="2513644" cy="477587"/>
            <a:chOff x="0" y="0"/>
            <a:chExt cx="3351526" cy="636783"/>
          </a:xfrm>
        </p:grpSpPr>
        <p:sp>
          <p:nvSpPr>
            <p:cNvPr id="24" name="Freeform 24"/>
            <p:cNvSpPr/>
            <p:nvPr/>
          </p:nvSpPr>
          <p:spPr>
            <a:xfrm>
              <a:off x="0" y="0"/>
              <a:ext cx="3351526" cy="636783"/>
            </a:xfrm>
            <a:custGeom>
              <a:avLst/>
              <a:gdLst/>
              <a:ahLst/>
              <a:cxnLst/>
              <a:rect l="l" t="t" r="r" b="b"/>
              <a:pathLst>
                <a:path w="3351526" h="636783">
                  <a:moveTo>
                    <a:pt x="0" y="0"/>
                  </a:moveTo>
                  <a:lnTo>
                    <a:pt x="3351526" y="0"/>
                  </a:lnTo>
                  <a:lnTo>
                    <a:pt x="3351526" y="636783"/>
                  </a:lnTo>
                  <a:lnTo>
                    <a:pt x="0" y="636783"/>
                  </a:lnTo>
                  <a:close/>
                </a:path>
              </a:pathLst>
            </a:custGeom>
            <a:solidFill>
              <a:srgbClr val="000000">
                <a:alpha val="0"/>
              </a:srgbClr>
            </a:solidFill>
          </p:spPr>
        </p:sp>
        <p:sp>
          <p:nvSpPr>
            <p:cNvPr id="25" name="TextBox 25"/>
            <p:cNvSpPr txBox="1"/>
            <p:nvPr/>
          </p:nvSpPr>
          <p:spPr>
            <a:xfrm>
              <a:off x="0" y="-38100"/>
              <a:ext cx="3351526" cy="674883"/>
            </a:xfrm>
            <a:prstGeom prst="rect">
              <a:avLst/>
            </a:prstGeom>
          </p:spPr>
          <p:txBody>
            <a:bodyPr lIns="0" tIns="0" rIns="0" bIns="0" rtlCol="0" anchor="t"/>
            <a:lstStyle/>
            <a:p>
              <a:pPr algn="l">
                <a:lnSpc>
                  <a:spcPts val="2879"/>
                </a:lnSpc>
              </a:pPr>
              <a:r>
                <a:rPr lang="en-US" sz="2400" b="1">
                  <a:solidFill>
                    <a:srgbClr val="FFFFFF"/>
                  </a:solidFill>
                  <a:latin typeface="Calibri (MS) Bold"/>
                  <a:ea typeface="Calibri (MS) Bold"/>
                  <a:cs typeface="Calibri (MS) Bold"/>
                  <a:sym typeface="Calibri (MS) Bold"/>
                </a:rPr>
                <a:t>LOOKER STUDIO</a:t>
              </a:r>
            </a:p>
          </p:txBody>
        </p:sp>
      </p:grpSp>
      <p:grpSp>
        <p:nvGrpSpPr>
          <p:cNvPr id="26" name="Group 26"/>
          <p:cNvGrpSpPr/>
          <p:nvPr/>
        </p:nvGrpSpPr>
        <p:grpSpPr>
          <a:xfrm>
            <a:off x="3858556" y="3342658"/>
            <a:ext cx="1914578" cy="698726"/>
            <a:chOff x="0" y="0"/>
            <a:chExt cx="2552771" cy="931635"/>
          </a:xfrm>
        </p:grpSpPr>
        <p:sp>
          <p:nvSpPr>
            <p:cNvPr id="27" name="Freeform 27"/>
            <p:cNvSpPr/>
            <p:nvPr/>
          </p:nvSpPr>
          <p:spPr>
            <a:xfrm>
              <a:off x="33909" y="33909"/>
              <a:ext cx="2485009" cy="863854"/>
            </a:xfrm>
            <a:custGeom>
              <a:avLst/>
              <a:gdLst/>
              <a:ahLst/>
              <a:cxnLst/>
              <a:rect l="l" t="t" r="r" b="b"/>
              <a:pathLst>
                <a:path w="2485009" h="863854">
                  <a:moveTo>
                    <a:pt x="0" y="143891"/>
                  </a:moveTo>
                  <a:cubicBezTo>
                    <a:pt x="0" y="64389"/>
                    <a:pt x="67691" y="0"/>
                    <a:pt x="151130" y="0"/>
                  </a:cubicBezTo>
                  <a:lnTo>
                    <a:pt x="2333879" y="0"/>
                  </a:lnTo>
                  <a:cubicBezTo>
                    <a:pt x="2417318" y="0"/>
                    <a:pt x="2485009" y="64516"/>
                    <a:pt x="2485009" y="144018"/>
                  </a:cubicBezTo>
                  <a:lnTo>
                    <a:pt x="2485009" y="719836"/>
                  </a:lnTo>
                  <a:cubicBezTo>
                    <a:pt x="2485009" y="799338"/>
                    <a:pt x="2417318" y="863854"/>
                    <a:pt x="2333879" y="863854"/>
                  </a:cubicBezTo>
                  <a:lnTo>
                    <a:pt x="151130" y="863854"/>
                  </a:lnTo>
                  <a:cubicBezTo>
                    <a:pt x="67691" y="863854"/>
                    <a:pt x="0" y="799338"/>
                    <a:pt x="0" y="719836"/>
                  </a:cubicBezTo>
                  <a:close/>
                </a:path>
              </a:pathLst>
            </a:custGeom>
            <a:solidFill>
              <a:srgbClr val="00717D"/>
            </a:solidFill>
          </p:spPr>
        </p:sp>
        <p:sp>
          <p:nvSpPr>
            <p:cNvPr id="28" name="Freeform 28"/>
            <p:cNvSpPr/>
            <p:nvPr/>
          </p:nvSpPr>
          <p:spPr>
            <a:xfrm>
              <a:off x="0" y="0"/>
              <a:ext cx="2552827" cy="931672"/>
            </a:xfrm>
            <a:custGeom>
              <a:avLst/>
              <a:gdLst/>
              <a:ahLst/>
              <a:cxnLst/>
              <a:rect l="l" t="t" r="r" b="b"/>
              <a:pathLst>
                <a:path w="2552827" h="931672">
                  <a:moveTo>
                    <a:pt x="0" y="177800"/>
                  </a:moveTo>
                  <a:cubicBezTo>
                    <a:pt x="0" y="78105"/>
                    <a:pt x="84455" y="0"/>
                    <a:pt x="185039" y="0"/>
                  </a:cubicBezTo>
                  <a:lnTo>
                    <a:pt x="2367788" y="0"/>
                  </a:lnTo>
                  <a:lnTo>
                    <a:pt x="2367788" y="33909"/>
                  </a:lnTo>
                  <a:lnTo>
                    <a:pt x="2367788" y="0"/>
                  </a:lnTo>
                  <a:cubicBezTo>
                    <a:pt x="2468372" y="0"/>
                    <a:pt x="2552827" y="78105"/>
                    <a:pt x="2552827" y="177800"/>
                  </a:cubicBezTo>
                  <a:lnTo>
                    <a:pt x="2518918" y="177800"/>
                  </a:lnTo>
                  <a:lnTo>
                    <a:pt x="2552827" y="177800"/>
                  </a:lnTo>
                  <a:lnTo>
                    <a:pt x="2552827" y="753745"/>
                  </a:lnTo>
                  <a:lnTo>
                    <a:pt x="2518918" y="753745"/>
                  </a:lnTo>
                  <a:lnTo>
                    <a:pt x="2552827" y="753745"/>
                  </a:lnTo>
                  <a:cubicBezTo>
                    <a:pt x="2552827" y="853440"/>
                    <a:pt x="2468372" y="931545"/>
                    <a:pt x="2367788" y="931545"/>
                  </a:cubicBezTo>
                  <a:lnTo>
                    <a:pt x="2367788" y="897763"/>
                  </a:lnTo>
                  <a:lnTo>
                    <a:pt x="2367788" y="931672"/>
                  </a:lnTo>
                  <a:lnTo>
                    <a:pt x="185039" y="931672"/>
                  </a:lnTo>
                  <a:lnTo>
                    <a:pt x="185039" y="897763"/>
                  </a:lnTo>
                  <a:lnTo>
                    <a:pt x="185039" y="931672"/>
                  </a:lnTo>
                  <a:cubicBezTo>
                    <a:pt x="84455" y="931672"/>
                    <a:pt x="0" y="853567"/>
                    <a:pt x="0" y="753745"/>
                  </a:cubicBezTo>
                  <a:lnTo>
                    <a:pt x="0" y="177800"/>
                  </a:lnTo>
                  <a:lnTo>
                    <a:pt x="33909" y="177800"/>
                  </a:lnTo>
                  <a:lnTo>
                    <a:pt x="0" y="177800"/>
                  </a:lnTo>
                  <a:moveTo>
                    <a:pt x="67691" y="177800"/>
                  </a:moveTo>
                  <a:lnTo>
                    <a:pt x="67691" y="753745"/>
                  </a:lnTo>
                  <a:lnTo>
                    <a:pt x="33909" y="753745"/>
                  </a:lnTo>
                  <a:lnTo>
                    <a:pt x="67691" y="753745"/>
                  </a:lnTo>
                  <a:cubicBezTo>
                    <a:pt x="67691" y="813054"/>
                    <a:pt x="118618" y="863854"/>
                    <a:pt x="185039" y="863854"/>
                  </a:cubicBezTo>
                  <a:lnTo>
                    <a:pt x="2367788" y="863854"/>
                  </a:lnTo>
                  <a:cubicBezTo>
                    <a:pt x="2434082" y="863854"/>
                    <a:pt x="2485136" y="813054"/>
                    <a:pt x="2485136" y="753745"/>
                  </a:cubicBezTo>
                  <a:lnTo>
                    <a:pt x="2485136" y="177800"/>
                  </a:lnTo>
                  <a:cubicBezTo>
                    <a:pt x="2485136" y="118491"/>
                    <a:pt x="2434209" y="67691"/>
                    <a:pt x="2367788" y="67691"/>
                  </a:cubicBezTo>
                  <a:lnTo>
                    <a:pt x="185039" y="67691"/>
                  </a:lnTo>
                  <a:lnTo>
                    <a:pt x="185039" y="33909"/>
                  </a:lnTo>
                  <a:lnTo>
                    <a:pt x="185039" y="67691"/>
                  </a:lnTo>
                  <a:cubicBezTo>
                    <a:pt x="118745" y="67691"/>
                    <a:pt x="67691" y="118491"/>
                    <a:pt x="67691" y="177800"/>
                  </a:cubicBezTo>
                  <a:close/>
                </a:path>
              </a:pathLst>
            </a:custGeom>
            <a:solidFill>
              <a:srgbClr val="006E7A"/>
            </a:solidFill>
          </p:spPr>
        </p:sp>
        <p:sp>
          <p:nvSpPr>
            <p:cNvPr id="29" name="TextBox 29"/>
            <p:cNvSpPr txBox="1"/>
            <p:nvPr/>
          </p:nvSpPr>
          <p:spPr>
            <a:xfrm>
              <a:off x="0" y="-38100"/>
              <a:ext cx="2552771" cy="969735"/>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TOOLS</a:t>
              </a:r>
            </a:p>
          </p:txBody>
        </p:sp>
      </p:grpSp>
      <p:grpSp>
        <p:nvGrpSpPr>
          <p:cNvPr id="30" name="Group 30"/>
          <p:cNvGrpSpPr/>
          <p:nvPr/>
        </p:nvGrpSpPr>
        <p:grpSpPr>
          <a:xfrm>
            <a:off x="1134256" y="2562108"/>
            <a:ext cx="16019486" cy="553998"/>
            <a:chOff x="0" y="0"/>
            <a:chExt cx="21359315" cy="738664"/>
          </a:xfrm>
        </p:grpSpPr>
        <p:sp>
          <p:nvSpPr>
            <p:cNvPr id="31" name="Freeform 31"/>
            <p:cNvSpPr/>
            <p:nvPr/>
          </p:nvSpPr>
          <p:spPr>
            <a:xfrm>
              <a:off x="0" y="0"/>
              <a:ext cx="21359315" cy="738664"/>
            </a:xfrm>
            <a:custGeom>
              <a:avLst/>
              <a:gdLst/>
              <a:ahLst/>
              <a:cxnLst/>
              <a:rect l="l" t="t" r="r" b="b"/>
              <a:pathLst>
                <a:path w="21359315" h="738664">
                  <a:moveTo>
                    <a:pt x="0" y="0"/>
                  </a:moveTo>
                  <a:lnTo>
                    <a:pt x="21359315" y="0"/>
                  </a:lnTo>
                  <a:lnTo>
                    <a:pt x="21359315" y="738664"/>
                  </a:lnTo>
                  <a:lnTo>
                    <a:pt x="0" y="738664"/>
                  </a:lnTo>
                  <a:close/>
                </a:path>
              </a:pathLst>
            </a:custGeom>
            <a:solidFill>
              <a:srgbClr val="000000">
                <a:alpha val="0"/>
              </a:srgbClr>
            </a:solidFill>
          </p:spPr>
        </p:sp>
        <p:sp>
          <p:nvSpPr>
            <p:cNvPr id="32" name="TextBox 32"/>
            <p:cNvSpPr txBox="1"/>
            <p:nvPr/>
          </p:nvSpPr>
          <p:spPr>
            <a:xfrm>
              <a:off x="0" y="-38100"/>
              <a:ext cx="21359315" cy="776764"/>
            </a:xfrm>
            <a:prstGeom prst="rect">
              <a:avLst/>
            </a:prstGeom>
          </p:spPr>
          <p:txBody>
            <a:bodyPr lIns="0" tIns="0" rIns="0" bIns="0" rtlCol="0" anchor="t"/>
            <a:lstStyle/>
            <a:p>
              <a:pPr algn="ctr">
                <a:lnSpc>
                  <a:spcPts val="2879"/>
                </a:lnSpc>
              </a:pPr>
              <a:r>
                <a:rPr lang="en-US" sz="2400">
                  <a:solidFill>
                    <a:srgbClr val="FFFFFF"/>
                  </a:solidFill>
                  <a:latin typeface="Calibri (MS)"/>
                  <a:ea typeface="Calibri (MS)"/>
                  <a:cs typeface="Calibri (MS)"/>
                  <a:sym typeface="Calibri (MS)"/>
                </a:rPr>
                <a:t>The data that has been taken from Kaggle, then data cleaning is carried out using several tools before further processing.</a:t>
              </a:r>
            </a:p>
          </p:txBody>
        </p:sp>
      </p:grpSp>
      <p:grpSp>
        <p:nvGrpSpPr>
          <p:cNvPr id="33" name="Group 33"/>
          <p:cNvGrpSpPr/>
          <p:nvPr/>
        </p:nvGrpSpPr>
        <p:grpSpPr>
          <a:xfrm>
            <a:off x="11664516" y="3472266"/>
            <a:ext cx="2764928" cy="639824"/>
            <a:chOff x="0" y="0"/>
            <a:chExt cx="3686571" cy="853099"/>
          </a:xfrm>
        </p:grpSpPr>
        <p:sp>
          <p:nvSpPr>
            <p:cNvPr id="34" name="Freeform 34"/>
            <p:cNvSpPr/>
            <p:nvPr/>
          </p:nvSpPr>
          <p:spPr>
            <a:xfrm>
              <a:off x="33909" y="33782"/>
              <a:ext cx="3618738" cy="785495"/>
            </a:xfrm>
            <a:custGeom>
              <a:avLst/>
              <a:gdLst/>
              <a:ahLst/>
              <a:cxnLst/>
              <a:rect l="l" t="t" r="r" b="b"/>
              <a:pathLst>
                <a:path w="3618738" h="785495">
                  <a:moveTo>
                    <a:pt x="0" y="130937"/>
                  </a:moveTo>
                  <a:cubicBezTo>
                    <a:pt x="0" y="58674"/>
                    <a:pt x="62484" y="0"/>
                    <a:pt x="139573" y="0"/>
                  </a:cubicBezTo>
                  <a:lnTo>
                    <a:pt x="3479165" y="0"/>
                  </a:lnTo>
                  <a:cubicBezTo>
                    <a:pt x="3556254" y="0"/>
                    <a:pt x="3618738" y="58547"/>
                    <a:pt x="3618738" y="130937"/>
                  </a:cubicBezTo>
                  <a:lnTo>
                    <a:pt x="3618738" y="654558"/>
                  </a:lnTo>
                  <a:cubicBezTo>
                    <a:pt x="3618738" y="726821"/>
                    <a:pt x="3556254" y="785495"/>
                    <a:pt x="3479165" y="785495"/>
                  </a:cubicBezTo>
                  <a:lnTo>
                    <a:pt x="139573" y="785495"/>
                  </a:lnTo>
                  <a:cubicBezTo>
                    <a:pt x="62484" y="785495"/>
                    <a:pt x="0" y="726948"/>
                    <a:pt x="0" y="654558"/>
                  </a:cubicBezTo>
                  <a:close/>
                </a:path>
              </a:pathLst>
            </a:custGeom>
            <a:solidFill>
              <a:srgbClr val="00717D"/>
            </a:solidFill>
          </p:spPr>
        </p:sp>
        <p:sp>
          <p:nvSpPr>
            <p:cNvPr id="35" name="Freeform 35"/>
            <p:cNvSpPr/>
            <p:nvPr/>
          </p:nvSpPr>
          <p:spPr>
            <a:xfrm>
              <a:off x="0" y="0"/>
              <a:ext cx="3686556" cy="853186"/>
            </a:xfrm>
            <a:custGeom>
              <a:avLst/>
              <a:gdLst/>
              <a:ahLst/>
              <a:cxnLst/>
              <a:rect l="l" t="t" r="r" b="b"/>
              <a:pathLst>
                <a:path w="3686556" h="853186">
                  <a:moveTo>
                    <a:pt x="0" y="164719"/>
                  </a:moveTo>
                  <a:cubicBezTo>
                    <a:pt x="0" y="71755"/>
                    <a:pt x="79756" y="0"/>
                    <a:pt x="173482" y="0"/>
                  </a:cubicBezTo>
                  <a:lnTo>
                    <a:pt x="3513074" y="0"/>
                  </a:lnTo>
                  <a:lnTo>
                    <a:pt x="3513074" y="33909"/>
                  </a:lnTo>
                  <a:lnTo>
                    <a:pt x="3513074" y="0"/>
                  </a:lnTo>
                  <a:cubicBezTo>
                    <a:pt x="3606800" y="0"/>
                    <a:pt x="3686556" y="71755"/>
                    <a:pt x="3686556" y="164719"/>
                  </a:cubicBezTo>
                  <a:lnTo>
                    <a:pt x="3652647" y="164719"/>
                  </a:lnTo>
                  <a:lnTo>
                    <a:pt x="3686556" y="164719"/>
                  </a:lnTo>
                  <a:lnTo>
                    <a:pt x="3686556" y="688340"/>
                  </a:lnTo>
                  <a:lnTo>
                    <a:pt x="3652647" y="688340"/>
                  </a:lnTo>
                  <a:lnTo>
                    <a:pt x="3686556" y="688340"/>
                  </a:lnTo>
                  <a:cubicBezTo>
                    <a:pt x="3686556" y="781304"/>
                    <a:pt x="3606800" y="853059"/>
                    <a:pt x="3513074" y="853059"/>
                  </a:cubicBezTo>
                  <a:lnTo>
                    <a:pt x="3513074" y="819277"/>
                  </a:lnTo>
                  <a:lnTo>
                    <a:pt x="3513074" y="853186"/>
                  </a:lnTo>
                  <a:lnTo>
                    <a:pt x="173482" y="853186"/>
                  </a:lnTo>
                  <a:lnTo>
                    <a:pt x="173482" y="819277"/>
                  </a:lnTo>
                  <a:lnTo>
                    <a:pt x="173482" y="853186"/>
                  </a:lnTo>
                  <a:cubicBezTo>
                    <a:pt x="79756" y="853059"/>
                    <a:pt x="0" y="781304"/>
                    <a:pt x="0" y="688340"/>
                  </a:cubicBezTo>
                  <a:lnTo>
                    <a:pt x="0" y="164719"/>
                  </a:lnTo>
                  <a:lnTo>
                    <a:pt x="33909" y="164719"/>
                  </a:lnTo>
                  <a:lnTo>
                    <a:pt x="0" y="164719"/>
                  </a:lnTo>
                  <a:moveTo>
                    <a:pt x="67691" y="164719"/>
                  </a:moveTo>
                  <a:lnTo>
                    <a:pt x="67691" y="688340"/>
                  </a:lnTo>
                  <a:lnTo>
                    <a:pt x="33909" y="688340"/>
                  </a:lnTo>
                  <a:lnTo>
                    <a:pt x="67691" y="688340"/>
                  </a:lnTo>
                  <a:cubicBezTo>
                    <a:pt x="67691" y="739902"/>
                    <a:pt x="112903" y="785368"/>
                    <a:pt x="173355" y="785368"/>
                  </a:cubicBezTo>
                  <a:lnTo>
                    <a:pt x="3513074" y="785368"/>
                  </a:lnTo>
                  <a:cubicBezTo>
                    <a:pt x="3573526" y="785368"/>
                    <a:pt x="3618738" y="739902"/>
                    <a:pt x="3618738" y="688340"/>
                  </a:cubicBezTo>
                  <a:lnTo>
                    <a:pt x="3618738" y="164719"/>
                  </a:lnTo>
                  <a:cubicBezTo>
                    <a:pt x="3618738" y="113157"/>
                    <a:pt x="3573526" y="67691"/>
                    <a:pt x="3513074" y="67691"/>
                  </a:cubicBezTo>
                  <a:lnTo>
                    <a:pt x="173482" y="67691"/>
                  </a:lnTo>
                  <a:lnTo>
                    <a:pt x="173482" y="33909"/>
                  </a:lnTo>
                  <a:lnTo>
                    <a:pt x="173482" y="67691"/>
                  </a:lnTo>
                  <a:cubicBezTo>
                    <a:pt x="113030" y="67691"/>
                    <a:pt x="67818" y="113157"/>
                    <a:pt x="67818" y="164719"/>
                  </a:cubicBezTo>
                  <a:close/>
                </a:path>
              </a:pathLst>
            </a:custGeom>
            <a:solidFill>
              <a:srgbClr val="006E7A"/>
            </a:solidFill>
          </p:spPr>
        </p:sp>
        <p:sp>
          <p:nvSpPr>
            <p:cNvPr id="36" name="TextBox 36"/>
            <p:cNvSpPr txBox="1"/>
            <p:nvPr/>
          </p:nvSpPr>
          <p:spPr>
            <a:xfrm>
              <a:off x="0" y="-38100"/>
              <a:ext cx="3686571" cy="891199"/>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DATA CLEANING</a:t>
              </a:r>
            </a:p>
          </p:txBody>
        </p:sp>
      </p:grpSp>
      <p:grpSp>
        <p:nvGrpSpPr>
          <p:cNvPr id="37" name="Group 37"/>
          <p:cNvGrpSpPr/>
          <p:nvPr/>
        </p:nvGrpSpPr>
        <p:grpSpPr>
          <a:xfrm>
            <a:off x="16137486" y="8265242"/>
            <a:ext cx="1041654" cy="1220838"/>
            <a:chOff x="0" y="0"/>
            <a:chExt cx="1388872" cy="1627784"/>
          </a:xfrm>
        </p:grpSpPr>
        <p:sp>
          <p:nvSpPr>
            <p:cNvPr id="38" name="Freeform 38"/>
            <p:cNvSpPr/>
            <p:nvPr/>
          </p:nvSpPr>
          <p:spPr>
            <a:xfrm>
              <a:off x="33782" y="33909"/>
              <a:ext cx="1321308" cy="1560068"/>
            </a:xfrm>
            <a:custGeom>
              <a:avLst/>
              <a:gdLst/>
              <a:ahLst/>
              <a:cxnLst/>
              <a:rect l="l" t="t" r="r" b="b"/>
              <a:pathLst>
                <a:path w="1321308" h="1560068">
                  <a:moveTo>
                    <a:pt x="127" y="221869"/>
                  </a:moveTo>
                  <a:cubicBezTo>
                    <a:pt x="127" y="99314"/>
                    <a:pt x="98679" y="0"/>
                    <a:pt x="220218" y="0"/>
                  </a:cubicBezTo>
                  <a:lnTo>
                    <a:pt x="1101090" y="0"/>
                  </a:lnTo>
                  <a:cubicBezTo>
                    <a:pt x="1222756" y="0"/>
                    <a:pt x="1321308" y="99314"/>
                    <a:pt x="1321308" y="221869"/>
                  </a:cubicBezTo>
                  <a:lnTo>
                    <a:pt x="1321308" y="1338199"/>
                  </a:lnTo>
                  <a:cubicBezTo>
                    <a:pt x="1321308" y="1460754"/>
                    <a:pt x="1222756" y="1560068"/>
                    <a:pt x="1101090" y="1560068"/>
                  </a:cubicBezTo>
                  <a:lnTo>
                    <a:pt x="220218" y="1560068"/>
                  </a:lnTo>
                  <a:cubicBezTo>
                    <a:pt x="98552" y="1560068"/>
                    <a:pt x="0" y="1460754"/>
                    <a:pt x="0" y="1338199"/>
                  </a:cubicBezTo>
                  <a:close/>
                </a:path>
              </a:pathLst>
            </a:custGeom>
            <a:solidFill>
              <a:srgbClr val="00717D"/>
            </a:solidFill>
          </p:spPr>
        </p:sp>
        <p:sp>
          <p:nvSpPr>
            <p:cNvPr id="39" name="Freeform 39"/>
            <p:cNvSpPr/>
            <p:nvPr/>
          </p:nvSpPr>
          <p:spPr>
            <a:xfrm>
              <a:off x="0" y="0"/>
              <a:ext cx="1388872" cy="1627886"/>
            </a:xfrm>
            <a:custGeom>
              <a:avLst/>
              <a:gdLst/>
              <a:ahLst/>
              <a:cxnLst/>
              <a:rect l="l" t="t" r="r" b="b"/>
              <a:pathLst>
                <a:path w="1388872" h="1627886">
                  <a:moveTo>
                    <a:pt x="0" y="255778"/>
                  </a:moveTo>
                  <a:cubicBezTo>
                    <a:pt x="0" y="114681"/>
                    <a:pt x="113538" y="0"/>
                    <a:pt x="254000" y="0"/>
                  </a:cubicBezTo>
                  <a:lnTo>
                    <a:pt x="1134872" y="0"/>
                  </a:lnTo>
                  <a:lnTo>
                    <a:pt x="1134872" y="33909"/>
                  </a:lnTo>
                  <a:lnTo>
                    <a:pt x="1134872" y="0"/>
                  </a:lnTo>
                  <a:cubicBezTo>
                    <a:pt x="1275461" y="0"/>
                    <a:pt x="1388872" y="114681"/>
                    <a:pt x="1388872" y="255778"/>
                  </a:cubicBezTo>
                  <a:lnTo>
                    <a:pt x="1354963" y="255778"/>
                  </a:lnTo>
                  <a:lnTo>
                    <a:pt x="1388872" y="255778"/>
                  </a:lnTo>
                  <a:lnTo>
                    <a:pt x="1388872" y="1372108"/>
                  </a:lnTo>
                  <a:lnTo>
                    <a:pt x="1354963" y="1372108"/>
                  </a:lnTo>
                  <a:lnTo>
                    <a:pt x="1388872" y="1372108"/>
                  </a:lnTo>
                  <a:cubicBezTo>
                    <a:pt x="1388872" y="1513078"/>
                    <a:pt x="1275334" y="1627886"/>
                    <a:pt x="1134872" y="1627886"/>
                  </a:cubicBezTo>
                  <a:lnTo>
                    <a:pt x="1134872" y="1593977"/>
                  </a:lnTo>
                  <a:lnTo>
                    <a:pt x="1134872" y="1627886"/>
                  </a:lnTo>
                  <a:lnTo>
                    <a:pt x="254000" y="1627886"/>
                  </a:lnTo>
                  <a:lnTo>
                    <a:pt x="254000" y="1593977"/>
                  </a:lnTo>
                  <a:lnTo>
                    <a:pt x="254000" y="1627886"/>
                  </a:lnTo>
                  <a:cubicBezTo>
                    <a:pt x="113411" y="1627886"/>
                    <a:pt x="0" y="1513205"/>
                    <a:pt x="0" y="1372108"/>
                  </a:cubicBezTo>
                  <a:lnTo>
                    <a:pt x="0" y="255778"/>
                  </a:lnTo>
                  <a:lnTo>
                    <a:pt x="33909" y="255778"/>
                  </a:lnTo>
                  <a:lnTo>
                    <a:pt x="0" y="255778"/>
                  </a:lnTo>
                  <a:moveTo>
                    <a:pt x="67691" y="255778"/>
                  </a:moveTo>
                  <a:lnTo>
                    <a:pt x="67691" y="1372108"/>
                  </a:lnTo>
                  <a:lnTo>
                    <a:pt x="33909" y="1372108"/>
                  </a:lnTo>
                  <a:lnTo>
                    <a:pt x="67691" y="1372108"/>
                  </a:lnTo>
                  <a:cubicBezTo>
                    <a:pt x="67691" y="1476121"/>
                    <a:pt x="151384" y="1560068"/>
                    <a:pt x="254000" y="1560068"/>
                  </a:cubicBezTo>
                  <a:lnTo>
                    <a:pt x="1134872" y="1560068"/>
                  </a:lnTo>
                  <a:cubicBezTo>
                    <a:pt x="1237488" y="1560068"/>
                    <a:pt x="1321181" y="1476121"/>
                    <a:pt x="1321181" y="1372108"/>
                  </a:cubicBezTo>
                  <a:lnTo>
                    <a:pt x="1321181" y="255778"/>
                  </a:lnTo>
                  <a:cubicBezTo>
                    <a:pt x="1321181" y="151765"/>
                    <a:pt x="1237488" y="67818"/>
                    <a:pt x="1134872" y="67818"/>
                  </a:cubicBezTo>
                  <a:lnTo>
                    <a:pt x="254000" y="67818"/>
                  </a:lnTo>
                  <a:lnTo>
                    <a:pt x="254000" y="33909"/>
                  </a:lnTo>
                  <a:lnTo>
                    <a:pt x="254000" y="67691"/>
                  </a:lnTo>
                  <a:cubicBezTo>
                    <a:pt x="151384" y="67691"/>
                    <a:pt x="67691" y="151638"/>
                    <a:pt x="67691" y="255651"/>
                  </a:cubicBezTo>
                  <a:close/>
                </a:path>
              </a:pathLst>
            </a:custGeom>
            <a:solidFill>
              <a:srgbClr val="F5FF8D"/>
            </a:solidFill>
          </p:spPr>
        </p:sp>
      </p:grpSp>
      <p:sp>
        <p:nvSpPr>
          <p:cNvPr id="40" name="Freeform 40">
            <a:hlinkClick r:id="rId7" tooltip="https://colab.research.google.com/drive/1NgDJkR-6SjNLSgyyN5f4Mgkzgh2WIh0i?usp=sharing"/>
          </p:cNvPr>
          <p:cNvSpPr/>
          <p:nvPr/>
        </p:nvSpPr>
        <p:spPr>
          <a:xfrm>
            <a:off x="16306800" y="8572500"/>
            <a:ext cx="719390" cy="707198"/>
          </a:xfrm>
          <a:custGeom>
            <a:avLst/>
            <a:gdLst/>
            <a:ahLst/>
            <a:cxnLst/>
            <a:rect l="l" t="t" r="r" b="b"/>
            <a:pathLst>
              <a:path w="719390" h="707198">
                <a:moveTo>
                  <a:pt x="0" y="0"/>
                </a:moveTo>
                <a:lnTo>
                  <a:pt x="719390" y="0"/>
                </a:lnTo>
                <a:lnTo>
                  <a:pt x="719390" y="707198"/>
                </a:lnTo>
                <a:lnTo>
                  <a:pt x="0" y="707198"/>
                </a:lnTo>
                <a:lnTo>
                  <a:pt x="0" y="0"/>
                </a:lnTo>
                <a:close/>
              </a:path>
            </a:pathLst>
          </a:custGeom>
          <a:blipFill>
            <a:blip r:embed="rId8"/>
            <a:stretch>
              <a:fillRect/>
            </a:stretch>
          </a:blipFill>
        </p:spPr>
      </p:sp>
      <p:grpSp>
        <p:nvGrpSpPr>
          <p:cNvPr id="41" name="Group 41"/>
          <p:cNvGrpSpPr/>
          <p:nvPr/>
        </p:nvGrpSpPr>
        <p:grpSpPr>
          <a:xfrm>
            <a:off x="15346674" y="7490422"/>
            <a:ext cx="2623280" cy="1024951"/>
            <a:chOff x="0" y="0"/>
            <a:chExt cx="3497707" cy="1366601"/>
          </a:xfrm>
        </p:grpSpPr>
        <p:sp>
          <p:nvSpPr>
            <p:cNvPr id="42" name="Freeform 42"/>
            <p:cNvSpPr/>
            <p:nvPr/>
          </p:nvSpPr>
          <p:spPr>
            <a:xfrm>
              <a:off x="0" y="0"/>
              <a:ext cx="3497707" cy="1066960"/>
            </a:xfrm>
            <a:custGeom>
              <a:avLst/>
              <a:gdLst/>
              <a:ahLst/>
              <a:cxnLst/>
              <a:rect l="l" t="t" r="r" b="b"/>
              <a:pathLst>
                <a:path w="3497707" h="1066960">
                  <a:moveTo>
                    <a:pt x="0" y="0"/>
                  </a:moveTo>
                  <a:lnTo>
                    <a:pt x="3497707" y="0"/>
                  </a:lnTo>
                  <a:lnTo>
                    <a:pt x="3497707" y="1066960"/>
                  </a:lnTo>
                  <a:lnTo>
                    <a:pt x="0" y="1066960"/>
                  </a:lnTo>
                  <a:close/>
                </a:path>
              </a:pathLst>
            </a:custGeom>
            <a:solidFill>
              <a:srgbClr val="000000">
                <a:alpha val="0"/>
              </a:srgbClr>
            </a:solidFill>
          </p:spPr>
        </p:sp>
        <p:sp>
          <p:nvSpPr>
            <p:cNvPr id="43" name="TextBox 43"/>
            <p:cNvSpPr txBox="1"/>
            <p:nvPr/>
          </p:nvSpPr>
          <p:spPr>
            <a:xfrm>
              <a:off x="0" y="261541"/>
              <a:ext cx="3497707" cy="1105060"/>
            </a:xfrm>
            <a:prstGeom prst="rect">
              <a:avLst/>
            </a:prstGeom>
          </p:spPr>
          <p:txBody>
            <a:bodyPr lIns="0" tIns="0" rIns="0" bIns="0" rtlCol="0" anchor="t"/>
            <a:lstStyle/>
            <a:p>
              <a:pPr algn="ctr">
                <a:lnSpc>
                  <a:spcPts val="2400"/>
                </a:lnSpc>
              </a:pPr>
              <a:r>
                <a:rPr lang="en-US" sz="2000" dirty="0">
                  <a:solidFill>
                    <a:srgbClr val="FFFFFF"/>
                  </a:solidFill>
                  <a:latin typeface="Calibri (MS)"/>
                  <a:ea typeface="Calibri (MS)"/>
                  <a:cs typeface="Calibri (MS)"/>
                  <a:sym typeface="Calibri (MS)"/>
                </a:rPr>
                <a:t>Click below for the code :</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6150542" y="1698470"/>
            <a:ext cx="5462252" cy="875258"/>
            <a:chOff x="0" y="0"/>
            <a:chExt cx="7283003" cy="1167011"/>
          </a:xfrm>
        </p:grpSpPr>
        <p:sp>
          <p:nvSpPr>
            <p:cNvPr id="4" name="Freeform 4"/>
            <p:cNvSpPr/>
            <p:nvPr/>
          </p:nvSpPr>
          <p:spPr>
            <a:xfrm>
              <a:off x="33909" y="33782"/>
              <a:ext cx="7215251" cy="1099439"/>
            </a:xfrm>
            <a:custGeom>
              <a:avLst/>
              <a:gdLst/>
              <a:ahLst/>
              <a:cxnLst/>
              <a:rect l="l" t="t" r="r" b="b"/>
              <a:pathLst>
                <a:path w="7215251" h="1099439">
                  <a:moveTo>
                    <a:pt x="0" y="183261"/>
                  </a:moveTo>
                  <a:cubicBezTo>
                    <a:pt x="0" y="82042"/>
                    <a:pt x="86233" y="0"/>
                    <a:pt x="192659" y="0"/>
                  </a:cubicBezTo>
                  <a:lnTo>
                    <a:pt x="7022592" y="0"/>
                  </a:lnTo>
                  <a:cubicBezTo>
                    <a:pt x="7129018" y="0"/>
                    <a:pt x="7215251" y="82042"/>
                    <a:pt x="7215251" y="183261"/>
                  </a:cubicBezTo>
                  <a:lnTo>
                    <a:pt x="7215251" y="916178"/>
                  </a:lnTo>
                  <a:cubicBezTo>
                    <a:pt x="7215251" y="1017397"/>
                    <a:pt x="7129018" y="1099439"/>
                    <a:pt x="7022592" y="1099439"/>
                  </a:cubicBezTo>
                  <a:lnTo>
                    <a:pt x="192659" y="1099439"/>
                  </a:lnTo>
                  <a:cubicBezTo>
                    <a:pt x="86233" y="1099439"/>
                    <a:pt x="0" y="1017397"/>
                    <a:pt x="0" y="916178"/>
                  </a:cubicBezTo>
                  <a:close/>
                </a:path>
              </a:pathLst>
            </a:custGeom>
            <a:solidFill>
              <a:srgbClr val="00717D"/>
            </a:solidFill>
          </p:spPr>
        </p:sp>
        <p:sp>
          <p:nvSpPr>
            <p:cNvPr id="5" name="Freeform 5"/>
            <p:cNvSpPr/>
            <p:nvPr/>
          </p:nvSpPr>
          <p:spPr>
            <a:xfrm>
              <a:off x="0" y="0"/>
              <a:ext cx="7283069" cy="1167003"/>
            </a:xfrm>
            <a:custGeom>
              <a:avLst/>
              <a:gdLst/>
              <a:ahLst/>
              <a:cxnLst/>
              <a:rect l="l" t="t" r="r" b="b"/>
              <a:pathLst>
                <a:path w="7283069" h="1167003">
                  <a:moveTo>
                    <a:pt x="0" y="217043"/>
                  </a:moveTo>
                  <a:cubicBezTo>
                    <a:pt x="0" y="95631"/>
                    <a:pt x="103124" y="0"/>
                    <a:pt x="226568" y="0"/>
                  </a:cubicBezTo>
                  <a:lnTo>
                    <a:pt x="7056501" y="0"/>
                  </a:lnTo>
                  <a:lnTo>
                    <a:pt x="7056501" y="33909"/>
                  </a:lnTo>
                  <a:lnTo>
                    <a:pt x="7056501" y="0"/>
                  </a:lnTo>
                  <a:cubicBezTo>
                    <a:pt x="7179945" y="0"/>
                    <a:pt x="7283069" y="95631"/>
                    <a:pt x="7283069" y="217043"/>
                  </a:cubicBezTo>
                  <a:lnTo>
                    <a:pt x="7249160" y="217043"/>
                  </a:lnTo>
                  <a:lnTo>
                    <a:pt x="7283069" y="217043"/>
                  </a:lnTo>
                  <a:lnTo>
                    <a:pt x="7283069" y="949960"/>
                  </a:lnTo>
                  <a:lnTo>
                    <a:pt x="7249160" y="949960"/>
                  </a:lnTo>
                  <a:lnTo>
                    <a:pt x="7283069" y="949960"/>
                  </a:lnTo>
                  <a:cubicBezTo>
                    <a:pt x="7283069" y="1071499"/>
                    <a:pt x="7179945" y="1167003"/>
                    <a:pt x="7056501" y="1167003"/>
                  </a:cubicBezTo>
                  <a:lnTo>
                    <a:pt x="7056501" y="1133094"/>
                  </a:lnTo>
                  <a:lnTo>
                    <a:pt x="7056501" y="1167003"/>
                  </a:lnTo>
                  <a:lnTo>
                    <a:pt x="226568" y="1167003"/>
                  </a:lnTo>
                  <a:lnTo>
                    <a:pt x="226568" y="1133094"/>
                  </a:lnTo>
                  <a:lnTo>
                    <a:pt x="226568" y="1167003"/>
                  </a:lnTo>
                  <a:cubicBezTo>
                    <a:pt x="103124"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859"/>
                    <a:pt x="137160" y="1099312"/>
                    <a:pt x="226568" y="1099312"/>
                  </a:cubicBezTo>
                  <a:lnTo>
                    <a:pt x="7056501" y="1099312"/>
                  </a:lnTo>
                  <a:cubicBezTo>
                    <a:pt x="7145909" y="1099312"/>
                    <a:pt x="7215378" y="1030859"/>
                    <a:pt x="7215378" y="949960"/>
                  </a:cubicBezTo>
                  <a:lnTo>
                    <a:pt x="7215378" y="217043"/>
                  </a:lnTo>
                  <a:cubicBezTo>
                    <a:pt x="7215378" y="136144"/>
                    <a:pt x="7145909" y="67691"/>
                    <a:pt x="7056501" y="67691"/>
                  </a:cubicBezTo>
                  <a:lnTo>
                    <a:pt x="226568" y="67691"/>
                  </a:lnTo>
                  <a:lnTo>
                    <a:pt x="226568" y="33909"/>
                  </a:lnTo>
                  <a:lnTo>
                    <a:pt x="226568" y="67691"/>
                  </a:lnTo>
                  <a:cubicBezTo>
                    <a:pt x="137160" y="67691"/>
                    <a:pt x="67691" y="136144"/>
                    <a:pt x="67691" y="217043"/>
                  </a:cubicBezTo>
                  <a:close/>
                </a:path>
              </a:pathLst>
            </a:custGeom>
            <a:solidFill>
              <a:srgbClr val="EEFF41"/>
            </a:solidFill>
          </p:spPr>
        </p:sp>
        <p:sp>
          <p:nvSpPr>
            <p:cNvPr id="6" name="TextBox 6"/>
            <p:cNvSpPr txBox="1"/>
            <p:nvPr/>
          </p:nvSpPr>
          <p:spPr>
            <a:xfrm>
              <a:off x="0" y="-47625"/>
              <a:ext cx="7283003" cy="1214636"/>
            </a:xfrm>
            <a:prstGeom prst="rect">
              <a:avLst/>
            </a:prstGeom>
          </p:spPr>
          <p:txBody>
            <a:bodyPr lIns="50800" tIns="50800" rIns="50800" bIns="50800" rtlCol="0" anchor="ctr"/>
            <a:lstStyle/>
            <a:p>
              <a:pPr algn="ctr">
                <a:lnSpc>
                  <a:spcPts val="3359"/>
                </a:lnSpc>
              </a:pPr>
              <a:r>
                <a:rPr lang="en-US" sz="2799" b="1">
                  <a:solidFill>
                    <a:srgbClr val="FFFFFF"/>
                  </a:solidFill>
                  <a:latin typeface="Calibri (MS) Bold"/>
                  <a:ea typeface="Calibri (MS) Bold"/>
                  <a:cs typeface="Calibri (MS) Bold"/>
                  <a:sym typeface="Calibri (MS) Bold"/>
                </a:rPr>
                <a:t>EXPLORATORY DATA ANALISYS</a:t>
              </a:r>
            </a:p>
          </p:txBody>
        </p:sp>
      </p:grpSp>
      <p:grpSp>
        <p:nvGrpSpPr>
          <p:cNvPr id="7" name="Group 7"/>
          <p:cNvGrpSpPr/>
          <p:nvPr/>
        </p:nvGrpSpPr>
        <p:grpSpPr>
          <a:xfrm>
            <a:off x="2373016" y="4457700"/>
            <a:ext cx="4088158" cy="875258"/>
            <a:chOff x="0" y="0"/>
            <a:chExt cx="5450877" cy="1167011"/>
          </a:xfrm>
        </p:grpSpPr>
        <p:sp>
          <p:nvSpPr>
            <p:cNvPr id="8" name="Freeform 8"/>
            <p:cNvSpPr/>
            <p:nvPr/>
          </p:nvSpPr>
          <p:spPr>
            <a:xfrm>
              <a:off x="33782" y="33782"/>
              <a:ext cx="5383276" cy="1099439"/>
            </a:xfrm>
            <a:custGeom>
              <a:avLst/>
              <a:gdLst/>
              <a:ahLst/>
              <a:cxnLst/>
              <a:rect l="l" t="t" r="r" b="b"/>
              <a:pathLst>
                <a:path w="5383276" h="1099439">
                  <a:moveTo>
                    <a:pt x="127" y="183261"/>
                  </a:moveTo>
                  <a:cubicBezTo>
                    <a:pt x="127" y="82042"/>
                    <a:pt x="86106" y="0"/>
                    <a:pt x="192278" y="0"/>
                  </a:cubicBezTo>
                  <a:lnTo>
                    <a:pt x="5191125" y="0"/>
                  </a:lnTo>
                  <a:cubicBezTo>
                    <a:pt x="5297170" y="0"/>
                    <a:pt x="5383276" y="82042"/>
                    <a:pt x="5383276" y="183261"/>
                  </a:cubicBezTo>
                  <a:lnTo>
                    <a:pt x="5383276" y="916178"/>
                  </a:lnTo>
                  <a:cubicBezTo>
                    <a:pt x="5383276" y="1017397"/>
                    <a:pt x="5297297" y="1099439"/>
                    <a:pt x="5191125" y="1099439"/>
                  </a:cubicBezTo>
                  <a:lnTo>
                    <a:pt x="192151" y="1099439"/>
                  </a:lnTo>
                  <a:cubicBezTo>
                    <a:pt x="86106" y="1099439"/>
                    <a:pt x="0" y="1017397"/>
                    <a:pt x="0" y="916178"/>
                  </a:cubicBezTo>
                  <a:close/>
                </a:path>
              </a:pathLst>
            </a:custGeom>
            <a:solidFill>
              <a:srgbClr val="00717D"/>
            </a:solidFill>
          </p:spPr>
        </p:sp>
        <p:sp>
          <p:nvSpPr>
            <p:cNvPr id="9" name="Freeform 9"/>
            <p:cNvSpPr/>
            <p:nvPr/>
          </p:nvSpPr>
          <p:spPr>
            <a:xfrm>
              <a:off x="0" y="0"/>
              <a:ext cx="5450840" cy="1167003"/>
            </a:xfrm>
            <a:custGeom>
              <a:avLst/>
              <a:gdLst/>
              <a:ahLst/>
              <a:cxnLst/>
              <a:rect l="l" t="t" r="r" b="b"/>
              <a:pathLst>
                <a:path w="5450840" h="1167003">
                  <a:moveTo>
                    <a:pt x="0" y="217043"/>
                  </a:moveTo>
                  <a:cubicBezTo>
                    <a:pt x="0" y="95758"/>
                    <a:pt x="102743" y="0"/>
                    <a:pt x="225933" y="0"/>
                  </a:cubicBezTo>
                  <a:lnTo>
                    <a:pt x="5224907" y="0"/>
                  </a:lnTo>
                  <a:lnTo>
                    <a:pt x="5224907" y="33909"/>
                  </a:lnTo>
                  <a:lnTo>
                    <a:pt x="5224907" y="0"/>
                  </a:lnTo>
                  <a:cubicBezTo>
                    <a:pt x="5348224" y="0"/>
                    <a:pt x="5450840" y="95758"/>
                    <a:pt x="5450840" y="217043"/>
                  </a:cubicBezTo>
                  <a:lnTo>
                    <a:pt x="5416931" y="217043"/>
                  </a:lnTo>
                  <a:lnTo>
                    <a:pt x="5450840" y="217043"/>
                  </a:lnTo>
                  <a:lnTo>
                    <a:pt x="5450840" y="949960"/>
                  </a:lnTo>
                  <a:lnTo>
                    <a:pt x="5416931" y="949960"/>
                  </a:lnTo>
                  <a:lnTo>
                    <a:pt x="5450840" y="949960"/>
                  </a:lnTo>
                  <a:cubicBezTo>
                    <a:pt x="5450840" y="1071372"/>
                    <a:pt x="5348097" y="1167003"/>
                    <a:pt x="5224907" y="1167003"/>
                  </a:cubicBezTo>
                  <a:lnTo>
                    <a:pt x="5224907" y="1133094"/>
                  </a:lnTo>
                  <a:lnTo>
                    <a:pt x="5224907" y="1167003"/>
                  </a:lnTo>
                  <a:lnTo>
                    <a:pt x="225933" y="1167003"/>
                  </a:lnTo>
                  <a:lnTo>
                    <a:pt x="225933" y="1133094"/>
                  </a:lnTo>
                  <a:lnTo>
                    <a:pt x="225933" y="1167003"/>
                  </a:lnTo>
                  <a:cubicBezTo>
                    <a:pt x="102743"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986"/>
                    <a:pt x="137033" y="1099312"/>
                    <a:pt x="225933" y="1099312"/>
                  </a:cubicBezTo>
                  <a:lnTo>
                    <a:pt x="5224907" y="1099312"/>
                  </a:lnTo>
                  <a:cubicBezTo>
                    <a:pt x="5313807" y="1099312"/>
                    <a:pt x="5383149" y="1030986"/>
                    <a:pt x="5383149" y="949960"/>
                  </a:cubicBezTo>
                  <a:lnTo>
                    <a:pt x="5383149" y="217043"/>
                  </a:lnTo>
                  <a:cubicBezTo>
                    <a:pt x="5383149" y="136017"/>
                    <a:pt x="5313807" y="67691"/>
                    <a:pt x="5224907" y="67691"/>
                  </a:cubicBezTo>
                  <a:lnTo>
                    <a:pt x="225933" y="67691"/>
                  </a:lnTo>
                  <a:lnTo>
                    <a:pt x="225933" y="33909"/>
                  </a:lnTo>
                  <a:lnTo>
                    <a:pt x="225933" y="67691"/>
                  </a:lnTo>
                  <a:cubicBezTo>
                    <a:pt x="137033" y="67691"/>
                    <a:pt x="67691" y="136017"/>
                    <a:pt x="67691" y="217043"/>
                  </a:cubicBezTo>
                  <a:close/>
                </a:path>
              </a:pathLst>
            </a:custGeom>
            <a:solidFill>
              <a:srgbClr val="006E7A"/>
            </a:solidFill>
          </p:spPr>
        </p:sp>
        <p:sp>
          <p:nvSpPr>
            <p:cNvPr id="10" name="TextBox 10"/>
            <p:cNvSpPr txBox="1"/>
            <p:nvPr/>
          </p:nvSpPr>
          <p:spPr>
            <a:xfrm>
              <a:off x="0" y="-38100"/>
              <a:ext cx="5450877" cy="1205111"/>
            </a:xfrm>
            <a:prstGeom prst="rect">
              <a:avLst/>
            </a:prstGeom>
          </p:spPr>
          <p:txBody>
            <a:bodyPr lIns="50800" tIns="50800" rIns="50800" bIns="50800" rtlCol="0" anchor="ctr"/>
            <a:lstStyle/>
            <a:p>
              <a:pPr algn="ctr">
                <a:lnSpc>
                  <a:spcPts val="2879"/>
                </a:lnSpc>
              </a:pPr>
              <a:r>
                <a:rPr lang="en-US" sz="2400" b="1" u="sng" dirty="0">
                  <a:solidFill>
                    <a:schemeClr val="bg1">
                      <a:lumMod val="85000"/>
                    </a:schemeClr>
                  </a:solidFill>
                  <a:latin typeface="Calibri (MS) Bold"/>
                  <a:ea typeface="Calibri (MS) Bold"/>
                  <a:cs typeface="Calibri (MS) Bold"/>
                  <a:sym typeface="Calibri (MS) Bold"/>
                  <a:hlinkClick r:id="rId3" action="ppaction://hlinksldjump">
                    <a:extLst>
                      <a:ext uri="{A12FA001-AC4F-418D-AE19-62706E023703}">
                        <ahyp:hlinkClr xmlns:ahyp="http://schemas.microsoft.com/office/drawing/2018/hyperlinkcolor" val="tx"/>
                      </a:ext>
                    </a:extLst>
                  </a:hlinkClick>
                </a:rPr>
                <a:t>Key Performance Index and Revenue Over Time </a:t>
              </a:r>
            </a:p>
          </p:txBody>
        </p:sp>
      </p:grpSp>
      <p:grpSp>
        <p:nvGrpSpPr>
          <p:cNvPr id="11" name="Group 11"/>
          <p:cNvGrpSpPr/>
          <p:nvPr/>
        </p:nvGrpSpPr>
        <p:grpSpPr>
          <a:xfrm>
            <a:off x="7099918" y="4417718"/>
            <a:ext cx="4088158" cy="875258"/>
            <a:chOff x="0" y="0"/>
            <a:chExt cx="5450877" cy="1167011"/>
          </a:xfrm>
        </p:grpSpPr>
        <p:sp>
          <p:nvSpPr>
            <p:cNvPr id="12" name="Freeform 12"/>
            <p:cNvSpPr/>
            <p:nvPr/>
          </p:nvSpPr>
          <p:spPr>
            <a:xfrm>
              <a:off x="33782" y="33782"/>
              <a:ext cx="5383276" cy="1099439"/>
            </a:xfrm>
            <a:custGeom>
              <a:avLst/>
              <a:gdLst/>
              <a:ahLst/>
              <a:cxnLst/>
              <a:rect l="l" t="t" r="r" b="b"/>
              <a:pathLst>
                <a:path w="5383276" h="1099439">
                  <a:moveTo>
                    <a:pt x="127" y="183261"/>
                  </a:moveTo>
                  <a:cubicBezTo>
                    <a:pt x="127" y="82042"/>
                    <a:pt x="86106" y="0"/>
                    <a:pt x="192278" y="0"/>
                  </a:cubicBezTo>
                  <a:lnTo>
                    <a:pt x="5191125" y="0"/>
                  </a:lnTo>
                  <a:cubicBezTo>
                    <a:pt x="5297170" y="0"/>
                    <a:pt x="5383276" y="82042"/>
                    <a:pt x="5383276" y="183261"/>
                  </a:cubicBezTo>
                  <a:lnTo>
                    <a:pt x="5383276" y="916178"/>
                  </a:lnTo>
                  <a:cubicBezTo>
                    <a:pt x="5383276" y="1017397"/>
                    <a:pt x="5297297" y="1099439"/>
                    <a:pt x="5191125" y="1099439"/>
                  </a:cubicBezTo>
                  <a:lnTo>
                    <a:pt x="192151" y="1099439"/>
                  </a:lnTo>
                  <a:cubicBezTo>
                    <a:pt x="86106" y="1099439"/>
                    <a:pt x="0" y="1017397"/>
                    <a:pt x="0" y="916178"/>
                  </a:cubicBezTo>
                  <a:close/>
                </a:path>
              </a:pathLst>
            </a:custGeom>
            <a:solidFill>
              <a:srgbClr val="00717D"/>
            </a:solidFill>
          </p:spPr>
        </p:sp>
        <p:sp>
          <p:nvSpPr>
            <p:cNvPr id="13" name="Freeform 13"/>
            <p:cNvSpPr/>
            <p:nvPr/>
          </p:nvSpPr>
          <p:spPr>
            <a:xfrm>
              <a:off x="0" y="0"/>
              <a:ext cx="5450840" cy="1167003"/>
            </a:xfrm>
            <a:custGeom>
              <a:avLst/>
              <a:gdLst/>
              <a:ahLst/>
              <a:cxnLst/>
              <a:rect l="l" t="t" r="r" b="b"/>
              <a:pathLst>
                <a:path w="5450840" h="1167003">
                  <a:moveTo>
                    <a:pt x="0" y="217043"/>
                  </a:moveTo>
                  <a:cubicBezTo>
                    <a:pt x="0" y="95758"/>
                    <a:pt x="102743" y="0"/>
                    <a:pt x="225933" y="0"/>
                  </a:cubicBezTo>
                  <a:lnTo>
                    <a:pt x="5224907" y="0"/>
                  </a:lnTo>
                  <a:lnTo>
                    <a:pt x="5224907" y="33909"/>
                  </a:lnTo>
                  <a:lnTo>
                    <a:pt x="5224907" y="0"/>
                  </a:lnTo>
                  <a:cubicBezTo>
                    <a:pt x="5348224" y="0"/>
                    <a:pt x="5450840" y="95758"/>
                    <a:pt x="5450840" y="217043"/>
                  </a:cubicBezTo>
                  <a:lnTo>
                    <a:pt x="5416931" y="217043"/>
                  </a:lnTo>
                  <a:lnTo>
                    <a:pt x="5450840" y="217043"/>
                  </a:lnTo>
                  <a:lnTo>
                    <a:pt x="5450840" y="949960"/>
                  </a:lnTo>
                  <a:lnTo>
                    <a:pt x="5416931" y="949960"/>
                  </a:lnTo>
                  <a:lnTo>
                    <a:pt x="5450840" y="949960"/>
                  </a:lnTo>
                  <a:cubicBezTo>
                    <a:pt x="5450840" y="1071372"/>
                    <a:pt x="5348097" y="1167003"/>
                    <a:pt x="5224907" y="1167003"/>
                  </a:cubicBezTo>
                  <a:lnTo>
                    <a:pt x="5224907" y="1133094"/>
                  </a:lnTo>
                  <a:lnTo>
                    <a:pt x="5224907" y="1167003"/>
                  </a:lnTo>
                  <a:lnTo>
                    <a:pt x="225933" y="1167003"/>
                  </a:lnTo>
                  <a:lnTo>
                    <a:pt x="225933" y="1133094"/>
                  </a:lnTo>
                  <a:lnTo>
                    <a:pt x="225933" y="1167003"/>
                  </a:lnTo>
                  <a:cubicBezTo>
                    <a:pt x="102743"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986"/>
                    <a:pt x="137033" y="1099312"/>
                    <a:pt x="225933" y="1099312"/>
                  </a:cubicBezTo>
                  <a:lnTo>
                    <a:pt x="5224907" y="1099312"/>
                  </a:lnTo>
                  <a:cubicBezTo>
                    <a:pt x="5313807" y="1099312"/>
                    <a:pt x="5383149" y="1030986"/>
                    <a:pt x="5383149" y="949960"/>
                  </a:cubicBezTo>
                  <a:lnTo>
                    <a:pt x="5383149" y="217043"/>
                  </a:lnTo>
                  <a:cubicBezTo>
                    <a:pt x="5383149" y="136017"/>
                    <a:pt x="5313807" y="67691"/>
                    <a:pt x="5224907" y="67691"/>
                  </a:cubicBezTo>
                  <a:lnTo>
                    <a:pt x="225933" y="67691"/>
                  </a:lnTo>
                  <a:lnTo>
                    <a:pt x="225933" y="33909"/>
                  </a:lnTo>
                  <a:lnTo>
                    <a:pt x="225933" y="67691"/>
                  </a:lnTo>
                  <a:cubicBezTo>
                    <a:pt x="137033" y="67691"/>
                    <a:pt x="67691" y="136017"/>
                    <a:pt x="67691" y="217043"/>
                  </a:cubicBezTo>
                  <a:close/>
                </a:path>
              </a:pathLst>
            </a:custGeom>
            <a:solidFill>
              <a:srgbClr val="006E7A"/>
            </a:solidFill>
          </p:spPr>
        </p:sp>
        <p:sp>
          <p:nvSpPr>
            <p:cNvPr id="14" name="TextBox 14"/>
            <p:cNvSpPr txBox="1"/>
            <p:nvPr/>
          </p:nvSpPr>
          <p:spPr>
            <a:xfrm>
              <a:off x="0" y="-38100"/>
              <a:ext cx="5450877" cy="1205111"/>
            </a:xfrm>
            <a:prstGeom prst="rect">
              <a:avLst/>
            </a:prstGeom>
          </p:spPr>
          <p:txBody>
            <a:bodyPr lIns="50800" tIns="50800" rIns="50800" bIns="50800" rtlCol="0" anchor="ctr"/>
            <a:lstStyle/>
            <a:p>
              <a:pPr algn="ctr">
                <a:lnSpc>
                  <a:spcPts val="2879"/>
                </a:lnSpc>
              </a:pPr>
              <a:r>
                <a:rPr lang="en-US" sz="2400" b="1" u="sng" dirty="0">
                  <a:solidFill>
                    <a:schemeClr val="bg1">
                      <a:lumMod val="85000"/>
                    </a:schemeClr>
                  </a:solidFill>
                  <a:latin typeface="Calibri (MS) Bold"/>
                  <a:ea typeface="Calibri (MS) Bold"/>
                  <a:cs typeface="Calibri (MS) Bold"/>
                  <a:sym typeface="Calibri (MS) Bold"/>
                  <a:hlinkClick r:id="rId4" action="ppaction://hlinksldjump">
                    <a:extLst>
                      <a:ext uri="{A12FA001-AC4F-418D-AE19-62706E023703}">
                        <ahyp:hlinkClr xmlns:ahyp="http://schemas.microsoft.com/office/drawing/2018/hyperlinkcolor" val="tx"/>
                      </a:ext>
                    </a:extLst>
                  </a:hlinkClick>
                </a:rPr>
                <a:t>Revenue and Units Sold by Category</a:t>
              </a:r>
            </a:p>
          </p:txBody>
        </p:sp>
      </p:grpSp>
      <p:grpSp>
        <p:nvGrpSpPr>
          <p:cNvPr id="15" name="Group 15"/>
          <p:cNvGrpSpPr/>
          <p:nvPr/>
        </p:nvGrpSpPr>
        <p:grpSpPr>
          <a:xfrm>
            <a:off x="11774352" y="4417718"/>
            <a:ext cx="3513536" cy="875258"/>
            <a:chOff x="0" y="0"/>
            <a:chExt cx="4684715" cy="1167011"/>
          </a:xfrm>
        </p:grpSpPr>
        <p:sp>
          <p:nvSpPr>
            <p:cNvPr id="16" name="Freeform 16"/>
            <p:cNvSpPr/>
            <p:nvPr/>
          </p:nvSpPr>
          <p:spPr>
            <a:xfrm>
              <a:off x="33909" y="33782"/>
              <a:ext cx="4616831" cy="1099439"/>
            </a:xfrm>
            <a:custGeom>
              <a:avLst/>
              <a:gdLst/>
              <a:ahLst/>
              <a:cxnLst/>
              <a:rect l="l" t="t" r="r" b="b"/>
              <a:pathLst>
                <a:path w="4616831" h="1099439">
                  <a:moveTo>
                    <a:pt x="0" y="183261"/>
                  </a:moveTo>
                  <a:cubicBezTo>
                    <a:pt x="0" y="82042"/>
                    <a:pt x="85852" y="0"/>
                    <a:pt x="191643" y="0"/>
                  </a:cubicBezTo>
                  <a:lnTo>
                    <a:pt x="4425188" y="0"/>
                  </a:lnTo>
                  <a:cubicBezTo>
                    <a:pt x="4531106" y="0"/>
                    <a:pt x="4616831" y="82042"/>
                    <a:pt x="4616831" y="183261"/>
                  </a:cubicBezTo>
                  <a:lnTo>
                    <a:pt x="4616831" y="916178"/>
                  </a:lnTo>
                  <a:cubicBezTo>
                    <a:pt x="4616831" y="1017397"/>
                    <a:pt x="4530979" y="1099439"/>
                    <a:pt x="4425188" y="1099439"/>
                  </a:cubicBezTo>
                  <a:lnTo>
                    <a:pt x="191643" y="1099439"/>
                  </a:lnTo>
                  <a:cubicBezTo>
                    <a:pt x="85725" y="1099439"/>
                    <a:pt x="0" y="1017397"/>
                    <a:pt x="0" y="916178"/>
                  </a:cubicBezTo>
                  <a:close/>
                </a:path>
              </a:pathLst>
            </a:custGeom>
            <a:solidFill>
              <a:srgbClr val="00717D"/>
            </a:solidFill>
          </p:spPr>
        </p:sp>
        <p:sp>
          <p:nvSpPr>
            <p:cNvPr id="17" name="Freeform 17"/>
            <p:cNvSpPr/>
            <p:nvPr/>
          </p:nvSpPr>
          <p:spPr>
            <a:xfrm>
              <a:off x="0" y="0"/>
              <a:ext cx="4684649" cy="1167003"/>
            </a:xfrm>
            <a:custGeom>
              <a:avLst/>
              <a:gdLst/>
              <a:ahLst/>
              <a:cxnLst/>
              <a:rect l="l" t="t" r="r" b="b"/>
              <a:pathLst>
                <a:path w="4684649" h="1167003">
                  <a:moveTo>
                    <a:pt x="0" y="217043"/>
                  </a:moveTo>
                  <a:cubicBezTo>
                    <a:pt x="0" y="95758"/>
                    <a:pt x="102489" y="0"/>
                    <a:pt x="225552" y="0"/>
                  </a:cubicBezTo>
                  <a:lnTo>
                    <a:pt x="4459097" y="0"/>
                  </a:lnTo>
                  <a:lnTo>
                    <a:pt x="4459097" y="33909"/>
                  </a:lnTo>
                  <a:lnTo>
                    <a:pt x="4459097" y="0"/>
                  </a:lnTo>
                  <a:cubicBezTo>
                    <a:pt x="4582160" y="0"/>
                    <a:pt x="4684649" y="95758"/>
                    <a:pt x="4684649" y="217043"/>
                  </a:cubicBezTo>
                  <a:lnTo>
                    <a:pt x="4650740" y="217043"/>
                  </a:lnTo>
                  <a:lnTo>
                    <a:pt x="4684649" y="217043"/>
                  </a:lnTo>
                  <a:lnTo>
                    <a:pt x="4684649" y="949960"/>
                  </a:lnTo>
                  <a:lnTo>
                    <a:pt x="4650740" y="949960"/>
                  </a:lnTo>
                  <a:lnTo>
                    <a:pt x="4684649" y="949960"/>
                  </a:lnTo>
                  <a:cubicBezTo>
                    <a:pt x="4684649" y="1071245"/>
                    <a:pt x="4582160" y="1167003"/>
                    <a:pt x="4459097" y="1167003"/>
                  </a:cubicBezTo>
                  <a:lnTo>
                    <a:pt x="4459097" y="1133094"/>
                  </a:lnTo>
                  <a:lnTo>
                    <a:pt x="4459097" y="1167003"/>
                  </a:lnTo>
                  <a:lnTo>
                    <a:pt x="225552" y="1167003"/>
                  </a:lnTo>
                  <a:lnTo>
                    <a:pt x="225552" y="1133094"/>
                  </a:lnTo>
                  <a:lnTo>
                    <a:pt x="225552" y="1167003"/>
                  </a:lnTo>
                  <a:cubicBezTo>
                    <a:pt x="102489" y="1167003"/>
                    <a:pt x="0" y="1071245"/>
                    <a:pt x="0" y="949960"/>
                  </a:cubicBezTo>
                  <a:lnTo>
                    <a:pt x="0" y="217043"/>
                  </a:lnTo>
                  <a:lnTo>
                    <a:pt x="33909" y="217043"/>
                  </a:lnTo>
                  <a:lnTo>
                    <a:pt x="0" y="217043"/>
                  </a:lnTo>
                  <a:moveTo>
                    <a:pt x="67691" y="217043"/>
                  </a:moveTo>
                  <a:lnTo>
                    <a:pt x="67691" y="949960"/>
                  </a:lnTo>
                  <a:lnTo>
                    <a:pt x="33909" y="949960"/>
                  </a:lnTo>
                  <a:lnTo>
                    <a:pt x="67691" y="949960"/>
                  </a:lnTo>
                  <a:cubicBezTo>
                    <a:pt x="67691" y="1030986"/>
                    <a:pt x="136906" y="1099312"/>
                    <a:pt x="225552" y="1099312"/>
                  </a:cubicBezTo>
                  <a:lnTo>
                    <a:pt x="4459097" y="1099312"/>
                  </a:lnTo>
                  <a:cubicBezTo>
                    <a:pt x="4547743" y="1099312"/>
                    <a:pt x="4616958" y="1030986"/>
                    <a:pt x="4616958" y="949960"/>
                  </a:cubicBezTo>
                  <a:lnTo>
                    <a:pt x="4616958" y="217043"/>
                  </a:lnTo>
                  <a:cubicBezTo>
                    <a:pt x="4616958" y="136017"/>
                    <a:pt x="4547743" y="67691"/>
                    <a:pt x="4459097" y="67691"/>
                  </a:cubicBezTo>
                  <a:lnTo>
                    <a:pt x="225552" y="67691"/>
                  </a:lnTo>
                  <a:lnTo>
                    <a:pt x="225552" y="33909"/>
                  </a:lnTo>
                  <a:lnTo>
                    <a:pt x="225552" y="67691"/>
                  </a:lnTo>
                  <a:cubicBezTo>
                    <a:pt x="136906" y="67691"/>
                    <a:pt x="67691" y="136017"/>
                    <a:pt x="67691" y="217043"/>
                  </a:cubicBezTo>
                  <a:close/>
                </a:path>
              </a:pathLst>
            </a:custGeom>
            <a:solidFill>
              <a:srgbClr val="006E7A"/>
            </a:solidFill>
          </p:spPr>
        </p:sp>
        <p:sp>
          <p:nvSpPr>
            <p:cNvPr id="18" name="TextBox 18"/>
            <p:cNvSpPr txBox="1"/>
            <p:nvPr/>
          </p:nvSpPr>
          <p:spPr>
            <a:xfrm>
              <a:off x="0" y="-38100"/>
              <a:ext cx="4684715" cy="1205111"/>
            </a:xfrm>
            <a:prstGeom prst="rect">
              <a:avLst/>
            </a:prstGeom>
          </p:spPr>
          <p:txBody>
            <a:bodyPr lIns="50800" tIns="50800" rIns="50800" bIns="50800" rtlCol="0" anchor="ctr"/>
            <a:lstStyle/>
            <a:p>
              <a:pPr algn="ctr">
                <a:lnSpc>
                  <a:spcPts val="2879"/>
                </a:lnSpc>
              </a:pPr>
              <a:r>
                <a:rPr lang="en-US" sz="2400" b="1" u="sng" dirty="0">
                  <a:solidFill>
                    <a:schemeClr val="bg1">
                      <a:lumMod val="85000"/>
                    </a:schemeClr>
                  </a:solidFill>
                  <a:latin typeface="Calibri (MS) Bold"/>
                  <a:ea typeface="Calibri (MS) Bold"/>
                  <a:cs typeface="Calibri (MS) Bold"/>
                  <a:sym typeface="Calibri (MS) Bold"/>
                  <a:hlinkClick r:id="rId5" action="ppaction://hlinksldjump">
                    <a:extLst>
                      <a:ext uri="{A12FA001-AC4F-418D-AE19-62706E023703}">
                        <ahyp:hlinkClr xmlns:ahyp="http://schemas.microsoft.com/office/drawing/2018/hyperlinkcolor" val="tx"/>
                      </a:ext>
                    </a:extLst>
                  </a:hlinkClick>
                </a:rPr>
                <a:t>Revenue by Platform</a:t>
              </a:r>
            </a:p>
          </p:txBody>
        </p:sp>
      </p:grpSp>
      <p:grpSp>
        <p:nvGrpSpPr>
          <p:cNvPr id="19" name="Group 19"/>
          <p:cNvGrpSpPr/>
          <p:nvPr/>
        </p:nvGrpSpPr>
        <p:grpSpPr>
          <a:xfrm>
            <a:off x="2343042" y="5956738"/>
            <a:ext cx="4088158" cy="875258"/>
            <a:chOff x="0" y="0"/>
            <a:chExt cx="5450877" cy="1167011"/>
          </a:xfrm>
        </p:grpSpPr>
        <p:sp>
          <p:nvSpPr>
            <p:cNvPr id="20" name="Freeform 20"/>
            <p:cNvSpPr/>
            <p:nvPr/>
          </p:nvSpPr>
          <p:spPr>
            <a:xfrm>
              <a:off x="33782" y="33782"/>
              <a:ext cx="5383276" cy="1099439"/>
            </a:xfrm>
            <a:custGeom>
              <a:avLst/>
              <a:gdLst/>
              <a:ahLst/>
              <a:cxnLst/>
              <a:rect l="l" t="t" r="r" b="b"/>
              <a:pathLst>
                <a:path w="5383276" h="1099439">
                  <a:moveTo>
                    <a:pt x="127" y="183261"/>
                  </a:moveTo>
                  <a:cubicBezTo>
                    <a:pt x="127" y="82042"/>
                    <a:pt x="86106" y="0"/>
                    <a:pt x="192278" y="0"/>
                  </a:cubicBezTo>
                  <a:lnTo>
                    <a:pt x="5191125" y="0"/>
                  </a:lnTo>
                  <a:cubicBezTo>
                    <a:pt x="5297170" y="0"/>
                    <a:pt x="5383276" y="82042"/>
                    <a:pt x="5383276" y="183261"/>
                  </a:cubicBezTo>
                  <a:lnTo>
                    <a:pt x="5383276" y="916178"/>
                  </a:lnTo>
                  <a:cubicBezTo>
                    <a:pt x="5383276" y="1017397"/>
                    <a:pt x="5297297" y="1099439"/>
                    <a:pt x="5191125" y="1099439"/>
                  </a:cubicBezTo>
                  <a:lnTo>
                    <a:pt x="192151" y="1099439"/>
                  </a:lnTo>
                  <a:cubicBezTo>
                    <a:pt x="86106" y="1099439"/>
                    <a:pt x="0" y="1017397"/>
                    <a:pt x="0" y="916178"/>
                  </a:cubicBezTo>
                  <a:close/>
                </a:path>
              </a:pathLst>
            </a:custGeom>
            <a:solidFill>
              <a:srgbClr val="00717D"/>
            </a:solidFill>
          </p:spPr>
        </p:sp>
        <p:sp>
          <p:nvSpPr>
            <p:cNvPr id="21" name="Freeform 21"/>
            <p:cNvSpPr/>
            <p:nvPr/>
          </p:nvSpPr>
          <p:spPr>
            <a:xfrm>
              <a:off x="0" y="0"/>
              <a:ext cx="5450840" cy="1167003"/>
            </a:xfrm>
            <a:custGeom>
              <a:avLst/>
              <a:gdLst/>
              <a:ahLst/>
              <a:cxnLst/>
              <a:rect l="l" t="t" r="r" b="b"/>
              <a:pathLst>
                <a:path w="5450840" h="1167003">
                  <a:moveTo>
                    <a:pt x="0" y="217043"/>
                  </a:moveTo>
                  <a:cubicBezTo>
                    <a:pt x="0" y="95758"/>
                    <a:pt x="102743" y="0"/>
                    <a:pt x="225933" y="0"/>
                  </a:cubicBezTo>
                  <a:lnTo>
                    <a:pt x="5224907" y="0"/>
                  </a:lnTo>
                  <a:lnTo>
                    <a:pt x="5224907" y="33909"/>
                  </a:lnTo>
                  <a:lnTo>
                    <a:pt x="5224907" y="0"/>
                  </a:lnTo>
                  <a:cubicBezTo>
                    <a:pt x="5348224" y="0"/>
                    <a:pt x="5450840" y="95758"/>
                    <a:pt x="5450840" y="217043"/>
                  </a:cubicBezTo>
                  <a:lnTo>
                    <a:pt x="5416931" y="217043"/>
                  </a:lnTo>
                  <a:lnTo>
                    <a:pt x="5450840" y="217043"/>
                  </a:lnTo>
                  <a:lnTo>
                    <a:pt x="5450840" y="949960"/>
                  </a:lnTo>
                  <a:lnTo>
                    <a:pt x="5416931" y="949960"/>
                  </a:lnTo>
                  <a:lnTo>
                    <a:pt x="5450840" y="949960"/>
                  </a:lnTo>
                  <a:cubicBezTo>
                    <a:pt x="5450840" y="1071372"/>
                    <a:pt x="5348097" y="1167003"/>
                    <a:pt x="5224907" y="1167003"/>
                  </a:cubicBezTo>
                  <a:lnTo>
                    <a:pt x="5224907" y="1133094"/>
                  </a:lnTo>
                  <a:lnTo>
                    <a:pt x="5224907" y="1167003"/>
                  </a:lnTo>
                  <a:lnTo>
                    <a:pt x="225933" y="1167003"/>
                  </a:lnTo>
                  <a:lnTo>
                    <a:pt x="225933" y="1133094"/>
                  </a:lnTo>
                  <a:lnTo>
                    <a:pt x="225933" y="1167003"/>
                  </a:lnTo>
                  <a:cubicBezTo>
                    <a:pt x="102743"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986"/>
                    <a:pt x="137033" y="1099312"/>
                    <a:pt x="225933" y="1099312"/>
                  </a:cubicBezTo>
                  <a:lnTo>
                    <a:pt x="5224907" y="1099312"/>
                  </a:lnTo>
                  <a:cubicBezTo>
                    <a:pt x="5313807" y="1099312"/>
                    <a:pt x="5383149" y="1030986"/>
                    <a:pt x="5383149" y="949960"/>
                  </a:cubicBezTo>
                  <a:lnTo>
                    <a:pt x="5383149" y="217043"/>
                  </a:lnTo>
                  <a:cubicBezTo>
                    <a:pt x="5383149" y="136017"/>
                    <a:pt x="5313807" y="67691"/>
                    <a:pt x="5224907" y="67691"/>
                  </a:cubicBezTo>
                  <a:lnTo>
                    <a:pt x="225933" y="67691"/>
                  </a:lnTo>
                  <a:lnTo>
                    <a:pt x="225933" y="33909"/>
                  </a:lnTo>
                  <a:lnTo>
                    <a:pt x="225933" y="67691"/>
                  </a:lnTo>
                  <a:cubicBezTo>
                    <a:pt x="137033" y="67691"/>
                    <a:pt x="67691" y="136017"/>
                    <a:pt x="67691" y="217043"/>
                  </a:cubicBezTo>
                  <a:close/>
                </a:path>
              </a:pathLst>
            </a:custGeom>
            <a:solidFill>
              <a:srgbClr val="006E7A"/>
            </a:solidFill>
          </p:spPr>
        </p:sp>
        <p:sp>
          <p:nvSpPr>
            <p:cNvPr id="22" name="TextBox 22"/>
            <p:cNvSpPr txBox="1"/>
            <p:nvPr/>
          </p:nvSpPr>
          <p:spPr>
            <a:xfrm>
              <a:off x="0" y="-38100"/>
              <a:ext cx="5450877" cy="1205111"/>
            </a:xfrm>
            <a:prstGeom prst="rect">
              <a:avLst/>
            </a:prstGeom>
          </p:spPr>
          <p:txBody>
            <a:bodyPr lIns="50800" tIns="50800" rIns="50800" bIns="50800" rtlCol="0" anchor="ctr"/>
            <a:lstStyle/>
            <a:p>
              <a:pPr algn="ctr">
                <a:lnSpc>
                  <a:spcPts val="2879"/>
                </a:lnSpc>
              </a:pPr>
              <a:r>
                <a:rPr lang="en-US" sz="2400" b="1" u="sng" dirty="0">
                  <a:solidFill>
                    <a:schemeClr val="bg1">
                      <a:lumMod val="85000"/>
                    </a:schemeClr>
                  </a:solidFill>
                  <a:latin typeface="Calibri (MS) Bold"/>
                  <a:ea typeface="Calibri (MS) Bold"/>
                  <a:cs typeface="Calibri (MS) Bold"/>
                  <a:sym typeface="Calibri (MS) Bold"/>
                  <a:hlinkClick r:id="rId6" action="ppaction://hlinksldjump">
                    <a:extLst>
                      <a:ext uri="{A12FA001-AC4F-418D-AE19-62706E023703}">
                        <ahyp:hlinkClr xmlns:ahyp="http://schemas.microsoft.com/office/drawing/2018/hyperlinkcolor" val="tx"/>
                      </a:ext>
                    </a:extLst>
                  </a:hlinkClick>
                </a:rPr>
                <a:t>Return Rates by Category</a:t>
              </a:r>
            </a:p>
          </p:txBody>
        </p:sp>
      </p:grpSp>
      <p:grpSp>
        <p:nvGrpSpPr>
          <p:cNvPr id="23" name="Group 23"/>
          <p:cNvGrpSpPr/>
          <p:nvPr/>
        </p:nvGrpSpPr>
        <p:grpSpPr>
          <a:xfrm>
            <a:off x="7099920" y="5924234"/>
            <a:ext cx="4088158" cy="875258"/>
            <a:chOff x="0" y="0"/>
            <a:chExt cx="5450877" cy="1167011"/>
          </a:xfrm>
        </p:grpSpPr>
        <p:sp>
          <p:nvSpPr>
            <p:cNvPr id="24" name="Freeform 24"/>
            <p:cNvSpPr/>
            <p:nvPr/>
          </p:nvSpPr>
          <p:spPr>
            <a:xfrm>
              <a:off x="33782" y="33782"/>
              <a:ext cx="5383276" cy="1099439"/>
            </a:xfrm>
            <a:custGeom>
              <a:avLst/>
              <a:gdLst/>
              <a:ahLst/>
              <a:cxnLst/>
              <a:rect l="l" t="t" r="r" b="b"/>
              <a:pathLst>
                <a:path w="5383276" h="1099439">
                  <a:moveTo>
                    <a:pt x="127" y="183261"/>
                  </a:moveTo>
                  <a:cubicBezTo>
                    <a:pt x="127" y="82042"/>
                    <a:pt x="86106" y="0"/>
                    <a:pt x="192278" y="0"/>
                  </a:cubicBezTo>
                  <a:lnTo>
                    <a:pt x="5191125" y="0"/>
                  </a:lnTo>
                  <a:cubicBezTo>
                    <a:pt x="5297170" y="0"/>
                    <a:pt x="5383276" y="82042"/>
                    <a:pt x="5383276" y="183261"/>
                  </a:cubicBezTo>
                  <a:lnTo>
                    <a:pt x="5383276" y="916178"/>
                  </a:lnTo>
                  <a:cubicBezTo>
                    <a:pt x="5383276" y="1017397"/>
                    <a:pt x="5297297" y="1099439"/>
                    <a:pt x="5191125" y="1099439"/>
                  </a:cubicBezTo>
                  <a:lnTo>
                    <a:pt x="192151" y="1099439"/>
                  </a:lnTo>
                  <a:cubicBezTo>
                    <a:pt x="86106" y="1099439"/>
                    <a:pt x="0" y="1017397"/>
                    <a:pt x="0" y="916178"/>
                  </a:cubicBezTo>
                  <a:close/>
                </a:path>
              </a:pathLst>
            </a:custGeom>
            <a:solidFill>
              <a:srgbClr val="00717D"/>
            </a:solidFill>
          </p:spPr>
        </p:sp>
        <p:sp>
          <p:nvSpPr>
            <p:cNvPr id="25" name="Freeform 25"/>
            <p:cNvSpPr/>
            <p:nvPr/>
          </p:nvSpPr>
          <p:spPr>
            <a:xfrm>
              <a:off x="0" y="0"/>
              <a:ext cx="5450840" cy="1167003"/>
            </a:xfrm>
            <a:custGeom>
              <a:avLst/>
              <a:gdLst/>
              <a:ahLst/>
              <a:cxnLst/>
              <a:rect l="l" t="t" r="r" b="b"/>
              <a:pathLst>
                <a:path w="5450840" h="1167003">
                  <a:moveTo>
                    <a:pt x="0" y="217043"/>
                  </a:moveTo>
                  <a:cubicBezTo>
                    <a:pt x="0" y="95758"/>
                    <a:pt x="102743" y="0"/>
                    <a:pt x="225933" y="0"/>
                  </a:cubicBezTo>
                  <a:lnTo>
                    <a:pt x="5224907" y="0"/>
                  </a:lnTo>
                  <a:lnTo>
                    <a:pt x="5224907" y="33909"/>
                  </a:lnTo>
                  <a:lnTo>
                    <a:pt x="5224907" y="0"/>
                  </a:lnTo>
                  <a:cubicBezTo>
                    <a:pt x="5348224" y="0"/>
                    <a:pt x="5450840" y="95758"/>
                    <a:pt x="5450840" y="217043"/>
                  </a:cubicBezTo>
                  <a:lnTo>
                    <a:pt x="5416931" y="217043"/>
                  </a:lnTo>
                  <a:lnTo>
                    <a:pt x="5450840" y="217043"/>
                  </a:lnTo>
                  <a:lnTo>
                    <a:pt x="5450840" y="949960"/>
                  </a:lnTo>
                  <a:lnTo>
                    <a:pt x="5416931" y="949960"/>
                  </a:lnTo>
                  <a:lnTo>
                    <a:pt x="5450840" y="949960"/>
                  </a:lnTo>
                  <a:cubicBezTo>
                    <a:pt x="5450840" y="1071372"/>
                    <a:pt x="5348097" y="1167003"/>
                    <a:pt x="5224907" y="1167003"/>
                  </a:cubicBezTo>
                  <a:lnTo>
                    <a:pt x="5224907" y="1133094"/>
                  </a:lnTo>
                  <a:lnTo>
                    <a:pt x="5224907" y="1167003"/>
                  </a:lnTo>
                  <a:lnTo>
                    <a:pt x="225933" y="1167003"/>
                  </a:lnTo>
                  <a:lnTo>
                    <a:pt x="225933" y="1133094"/>
                  </a:lnTo>
                  <a:lnTo>
                    <a:pt x="225933" y="1167003"/>
                  </a:lnTo>
                  <a:cubicBezTo>
                    <a:pt x="102743" y="1167003"/>
                    <a:pt x="0" y="1071372"/>
                    <a:pt x="0" y="949960"/>
                  </a:cubicBezTo>
                  <a:lnTo>
                    <a:pt x="0" y="217043"/>
                  </a:lnTo>
                  <a:lnTo>
                    <a:pt x="33909" y="217043"/>
                  </a:lnTo>
                  <a:lnTo>
                    <a:pt x="0" y="217043"/>
                  </a:lnTo>
                  <a:moveTo>
                    <a:pt x="67691" y="217043"/>
                  </a:moveTo>
                  <a:lnTo>
                    <a:pt x="67691" y="949960"/>
                  </a:lnTo>
                  <a:lnTo>
                    <a:pt x="33909" y="949960"/>
                  </a:lnTo>
                  <a:lnTo>
                    <a:pt x="67691" y="949960"/>
                  </a:lnTo>
                  <a:cubicBezTo>
                    <a:pt x="67691" y="1030986"/>
                    <a:pt x="137033" y="1099312"/>
                    <a:pt x="225933" y="1099312"/>
                  </a:cubicBezTo>
                  <a:lnTo>
                    <a:pt x="5224907" y="1099312"/>
                  </a:lnTo>
                  <a:cubicBezTo>
                    <a:pt x="5313807" y="1099312"/>
                    <a:pt x="5383149" y="1030986"/>
                    <a:pt x="5383149" y="949960"/>
                  </a:cubicBezTo>
                  <a:lnTo>
                    <a:pt x="5383149" y="217043"/>
                  </a:lnTo>
                  <a:cubicBezTo>
                    <a:pt x="5383149" y="136017"/>
                    <a:pt x="5313807" y="67691"/>
                    <a:pt x="5224907" y="67691"/>
                  </a:cubicBezTo>
                  <a:lnTo>
                    <a:pt x="225933" y="67691"/>
                  </a:lnTo>
                  <a:lnTo>
                    <a:pt x="225933" y="33909"/>
                  </a:lnTo>
                  <a:lnTo>
                    <a:pt x="225933" y="67691"/>
                  </a:lnTo>
                  <a:cubicBezTo>
                    <a:pt x="137033" y="67691"/>
                    <a:pt x="67691" y="136017"/>
                    <a:pt x="67691" y="217043"/>
                  </a:cubicBezTo>
                  <a:close/>
                </a:path>
              </a:pathLst>
            </a:custGeom>
            <a:solidFill>
              <a:srgbClr val="006E7A"/>
            </a:solidFill>
          </p:spPr>
        </p:sp>
        <p:sp>
          <p:nvSpPr>
            <p:cNvPr id="26" name="TextBox 26"/>
            <p:cNvSpPr txBox="1"/>
            <p:nvPr/>
          </p:nvSpPr>
          <p:spPr>
            <a:xfrm>
              <a:off x="0" y="-38100"/>
              <a:ext cx="5450877" cy="1205111"/>
            </a:xfrm>
            <a:prstGeom prst="rect">
              <a:avLst/>
            </a:prstGeom>
          </p:spPr>
          <p:txBody>
            <a:bodyPr lIns="50800" tIns="50800" rIns="50800" bIns="50800" rtlCol="0" anchor="ctr"/>
            <a:lstStyle/>
            <a:p>
              <a:pPr algn="ctr">
                <a:lnSpc>
                  <a:spcPts val="2879"/>
                </a:lnSpc>
              </a:pPr>
              <a:r>
                <a:rPr lang="en-US" sz="2400" b="1" u="sng" dirty="0">
                  <a:solidFill>
                    <a:schemeClr val="bg1">
                      <a:lumMod val="85000"/>
                    </a:schemeClr>
                  </a:solidFill>
                  <a:latin typeface="Calibri (MS) Bold"/>
                  <a:ea typeface="Calibri (MS) Bold"/>
                  <a:cs typeface="Calibri (MS) Bold"/>
                  <a:sym typeface="Calibri (MS) Bold"/>
                  <a:hlinkClick r:id="rId7" action="ppaction://hlinksldjump">
                    <a:extLst>
                      <a:ext uri="{A12FA001-AC4F-418D-AE19-62706E023703}">
                        <ahyp:hlinkClr xmlns:ahyp="http://schemas.microsoft.com/office/drawing/2018/hyperlinkcolor" val="tx"/>
                      </a:ext>
                    </a:extLst>
                  </a:hlinkClick>
                </a:rPr>
                <a:t>Top 10 Product by High Revenue</a:t>
              </a:r>
            </a:p>
          </p:txBody>
        </p:sp>
      </p:grpSp>
      <p:grpSp>
        <p:nvGrpSpPr>
          <p:cNvPr id="27" name="Group 27"/>
          <p:cNvGrpSpPr/>
          <p:nvPr/>
        </p:nvGrpSpPr>
        <p:grpSpPr>
          <a:xfrm>
            <a:off x="2590800" y="2163025"/>
            <a:ext cx="12367271" cy="3003579"/>
            <a:chOff x="0" y="0"/>
            <a:chExt cx="16489695" cy="4004772"/>
          </a:xfrm>
        </p:grpSpPr>
        <p:sp>
          <p:nvSpPr>
            <p:cNvPr id="28" name="Freeform 28"/>
            <p:cNvSpPr/>
            <p:nvPr/>
          </p:nvSpPr>
          <p:spPr>
            <a:xfrm>
              <a:off x="0" y="0"/>
              <a:ext cx="15749667" cy="2298064"/>
            </a:xfrm>
            <a:custGeom>
              <a:avLst/>
              <a:gdLst/>
              <a:ahLst/>
              <a:cxnLst/>
              <a:rect l="l" t="t" r="r" b="b"/>
              <a:pathLst>
                <a:path w="15749667" h="2298064">
                  <a:moveTo>
                    <a:pt x="0" y="0"/>
                  </a:moveTo>
                  <a:lnTo>
                    <a:pt x="15749667" y="0"/>
                  </a:lnTo>
                  <a:lnTo>
                    <a:pt x="15749667" y="2298064"/>
                  </a:lnTo>
                  <a:lnTo>
                    <a:pt x="0" y="2298064"/>
                  </a:lnTo>
                  <a:close/>
                </a:path>
              </a:pathLst>
            </a:custGeom>
            <a:solidFill>
              <a:srgbClr val="000000">
                <a:alpha val="0"/>
              </a:srgbClr>
            </a:solidFill>
          </p:spPr>
        </p:sp>
        <p:sp>
          <p:nvSpPr>
            <p:cNvPr id="29" name="TextBox 29"/>
            <p:cNvSpPr txBox="1"/>
            <p:nvPr/>
          </p:nvSpPr>
          <p:spPr>
            <a:xfrm>
              <a:off x="740028" y="1668608"/>
              <a:ext cx="15749667" cy="2336164"/>
            </a:xfrm>
            <a:prstGeom prst="rect">
              <a:avLst/>
            </a:prstGeom>
          </p:spPr>
          <p:txBody>
            <a:bodyPr lIns="0" tIns="0" rIns="0" bIns="0" rtlCol="0" anchor="t"/>
            <a:lstStyle/>
            <a:p>
              <a:pPr algn="ctr">
                <a:lnSpc>
                  <a:spcPts val="2879"/>
                </a:lnSpc>
              </a:pPr>
              <a:r>
                <a:rPr lang="en-US" sz="2400" dirty="0">
                  <a:solidFill>
                    <a:srgbClr val="FFFFFF"/>
                  </a:solidFill>
                  <a:latin typeface="Calibri (MS)"/>
                  <a:ea typeface="Calibri (MS)"/>
                  <a:cs typeface="Calibri (MS)"/>
                  <a:sym typeface="Calibri (MS)"/>
                </a:rPr>
                <a:t>The exploratory data analysis dashboard comprises of six sections:</a:t>
              </a:r>
            </a:p>
            <a:p>
              <a:pPr algn="l">
                <a:lnSpc>
                  <a:spcPts val="3359"/>
                </a:lnSpc>
              </a:pPr>
              <a:endParaRPr lang="en-US" sz="2400" dirty="0">
                <a:solidFill>
                  <a:srgbClr val="FFFFFF"/>
                </a:solidFill>
                <a:latin typeface="Calibri (MS)"/>
                <a:ea typeface="Calibri (MS)"/>
                <a:cs typeface="Calibri (MS)"/>
                <a:sym typeface="Calibri (MS)"/>
              </a:endParaRPr>
            </a:p>
            <a:p>
              <a:pPr algn="l">
                <a:lnSpc>
                  <a:spcPts val="2879"/>
                </a:lnSpc>
              </a:pPr>
              <a:endParaRPr lang="en-US" sz="2400" dirty="0">
                <a:solidFill>
                  <a:srgbClr val="FFFFFF"/>
                </a:solidFill>
                <a:latin typeface="Calibri (MS)"/>
                <a:ea typeface="Calibri (MS)"/>
                <a:cs typeface="Calibri (MS)"/>
                <a:sym typeface="Calibri (MS)"/>
              </a:endParaRPr>
            </a:p>
          </p:txBody>
        </p:sp>
      </p:grpSp>
      <p:grpSp>
        <p:nvGrpSpPr>
          <p:cNvPr id="30" name="Group 30"/>
          <p:cNvGrpSpPr/>
          <p:nvPr/>
        </p:nvGrpSpPr>
        <p:grpSpPr>
          <a:xfrm>
            <a:off x="11774352" y="5885518"/>
            <a:ext cx="3513536" cy="875258"/>
            <a:chOff x="0" y="0"/>
            <a:chExt cx="4684715" cy="1167011"/>
          </a:xfrm>
        </p:grpSpPr>
        <p:sp>
          <p:nvSpPr>
            <p:cNvPr id="31" name="Freeform 31"/>
            <p:cNvSpPr/>
            <p:nvPr/>
          </p:nvSpPr>
          <p:spPr>
            <a:xfrm>
              <a:off x="33909" y="33782"/>
              <a:ext cx="4616831" cy="1099439"/>
            </a:xfrm>
            <a:custGeom>
              <a:avLst/>
              <a:gdLst/>
              <a:ahLst/>
              <a:cxnLst/>
              <a:rect l="l" t="t" r="r" b="b"/>
              <a:pathLst>
                <a:path w="4616831" h="1099439">
                  <a:moveTo>
                    <a:pt x="0" y="183261"/>
                  </a:moveTo>
                  <a:cubicBezTo>
                    <a:pt x="0" y="82042"/>
                    <a:pt x="85852" y="0"/>
                    <a:pt x="191643" y="0"/>
                  </a:cubicBezTo>
                  <a:lnTo>
                    <a:pt x="4425188" y="0"/>
                  </a:lnTo>
                  <a:cubicBezTo>
                    <a:pt x="4531106" y="0"/>
                    <a:pt x="4616831" y="82042"/>
                    <a:pt x="4616831" y="183261"/>
                  </a:cubicBezTo>
                  <a:lnTo>
                    <a:pt x="4616831" y="916178"/>
                  </a:lnTo>
                  <a:cubicBezTo>
                    <a:pt x="4616831" y="1017397"/>
                    <a:pt x="4530979" y="1099439"/>
                    <a:pt x="4425188" y="1099439"/>
                  </a:cubicBezTo>
                  <a:lnTo>
                    <a:pt x="191643" y="1099439"/>
                  </a:lnTo>
                  <a:cubicBezTo>
                    <a:pt x="85725" y="1099439"/>
                    <a:pt x="0" y="1017397"/>
                    <a:pt x="0" y="916178"/>
                  </a:cubicBezTo>
                  <a:close/>
                </a:path>
              </a:pathLst>
            </a:custGeom>
            <a:solidFill>
              <a:srgbClr val="00717D"/>
            </a:solidFill>
          </p:spPr>
        </p:sp>
        <p:sp>
          <p:nvSpPr>
            <p:cNvPr id="32" name="Freeform 32"/>
            <p:cNvSpPr/>
            <p:nvPr/>
          </p:nvSpPr>
          <p:spPr>
            <a:xfrm>
              <a:off x="0" y="0"/>
              <a:ext cx="4684649" cy="1167003"/>
            </a:xfrm>
            <a:custGeom>
              <a:avLst/>
              <a:gdLst/>
              <a:ahLst/>
              <a:cxnLst/>
              <a:rect l="l" t="t" r="r" b="b"/>
              <a:pathLst>
                <a:path w="4684649" h="1167003">
                  <a:moveTo>
                    <a:pt x="0" y="217043"/>
                  </a:moveTo>
                  <a:cubicBezTo>
                    <a:pt x="0" y="95758"/>
                    <a:pt x="102489" y="0"/>
                    <a:pt x="225552" y="0"/>
                  </a:cubicBezTo>
                  <a:lnTo>
                    <a:pt x="4459097" y="0"/>
                  </a:lnTo>
                  <a:lnTo>
                    <a:pt x="4459097" y="33909"/>
                  </a:lnTo>
                  <a:lnTo>
                    <a:pt x="4459097" y="0"/>
                  </a:lnTo>
                  <a:cubicBezTo>
                    <a:pt x="4582160" y="0"/>
                    <a:pt x="4684649" y="95758"/>
                    <a:pt x="4684649" y="217043"/>
                  </a:cubicBezTo>
                  <a:lnTo>
                    <a:pt x="4650740" y="217043"/>
                  </a:lnTo>
                  <a:lnTo>
                    <a:pt x="4684649" y="217043"/>
                  </a:lnTo>
                  <a:lnTo>
                    <a:pt x="4684649" y="949960"/>
                  </a:lnTo>
                  <a:lnTo>
                    <a:pt x="4650740" y="949960"/>
                  </a:lnTo>
                  <a:lnTo>
                    <a:pt x="4684649" y="949960"/>
                  </a:lnTo>
                  <a:cubicBezTo>
                    <a:pt x="4684649" y="1071245"/>
                    <a:pt x="4582160" y="1167003"/>
                    <a:pt x="4459097" y="1167003"/>
                  </a:cubicBezTo>
                  <a:lnTo>
                    <a:pt x="4459097" y="1133094"/>
                  </a:lnTo>
                  <a:lnTo>
                    <a:pt x="4459097" y="1167003"/>
                  </a:lnTo>
                  <a:lnTo>
                    <a:pt x="225552" y="1167003"/>
                  </a:lnTo>
                  <a:lnTo>
                    <a:pt x="225552" y="1133094"/>
                  </a:lnTo>
                  <a:lnTo>
                    <a:pt x="225552" y="1167003"/>
                  </a:lnTo>
                  <a:cubicBezTo>
                    <a:pt x="102489" y="1167003"/>
                    <a:pt x="0" y="1071245"/>
                    <a:pt x="0" y="949960"/>
                  </a:cubicBezTo>
                  <a:lnTo>
                    <a:pt x="0" y="217043"/>
                  </a:lnTo>
                  <a:lnTo>
                    <a:pt x="33909" y="217043"/>
                  </a:lnTo>
                  <a:lnTo>
                    <a:pt x="0" y="217043"/>
                  </a:lnTo>
                  <a:moveTo>
                    <a:pt x="67691" y="217043"/>
                  </a:moveTo>
                  <a:lnTo>
                    <a:pt x="67691" y="949960"/>
                  </a:lnTo>
                  <a:lnTo>
                    <a:pt x="33909" y="949960"/>
                  </a:lnTo>
                  <a:lnTo>
                    <a:pt x="67691" y="949960"/>
                  </a:lnTo>
                  <a:cubicBezTo>
                    <a:pt x="67691" y="1030986"/>
                    <a:pt x="136906" y="1099312"/>
                    <a:pt x="225552" y="1099312"/>
                  </a:cubicBezTo>
                  <a:lnTo>
                    <a:pt x="4459097" y="1099312"/>
                  </a:lnTo>
                  <a:cubicBezTo>
                    <a:pt x="4547743" y="1099312"/>
                    <a:pt x="4616958" y="1030986"/>
                    <a:pt x="4616958" y="949960"/>
                  </a:cubicBezTo>
                  <a:lnTo>
                    <a:pt x="4616958" y="217043"/>
                  </a:lnTo>
                  <a:cubicBezTo>
                    <a:pt x="4616958" y="136017"/>
                    <a:pt x="4547743" y="67691"/>
                    <a:pt x="4459097" y="67691"/>
                  </a:cubicBezTo>
                  <a:lnTo>
                    <a:pt x="225552" y="67691"/>
                  </a:lnTo>
                  <a:lnTo>
                    <a:pt x="225552" y="33909"/>
                  </a:lnTo>
                  <a:lnTo>
                    <a:pt x="225552" y="67691"/>
                  </a:lnTo>
                  <a:cubicBezTo>
                    <a:pt x="136906" y="67691"/>
                    <a:pt x="67691" y="136017"/>
                    <a:pt x="67691" y="217043"/>
                  </a:cubicBezTo>
                  <a:close/>
                </a:path>
              </a:pathLst>
            </a:custGeom>
            <a:solidFill>
              <a:srgbClr val="006E7A"/>
            </a:solidFill>
          </p:spPr>
        </p:sp>
        <p:sp>
          <p:nvSpPr>
            <p:cNvPr id="33" name="TextBox 33"/>
            <p:cNvSpPr txBox="1"/>
            <p:nvPr/>
          </p:nvSpPr>
          <p:spPr>
            <a:xfrm>
              <a:off x="0" y="-38100"/>
              <a:ext cx="4684715" cy="1205111"/>
            </a:xfrm>
            <a:prstGeom prst="rect">
              <a:avLst/>
            </a:prstGeom>
          </p:spPr>
          <p:txBody>
            <a:bodyPr lIns="50800" tIns="50800" rIns="50800" bIns="50800" rtlCol="0" anchor="ctr"/>
            <a:lstStyle/>
            <a:p>
              <a:pPr algn="ctr">
                <a:lnSpc>
                  <a:spcPts val="2879"/>
                </a:lnSpc>
              </a:pPr>
              <a:r>
                <a:rPr lang="en-US" sz="2400" b="1" u="sng" dirty="0">
                  <a:solidFill>
                    <a:schemeClr val="bg1">
                      <a:lumMod val="85000"/>
                    </a:schemeClr>
                  </a:solidFill>
                  <a:latin typeface="Calibri (MS) Bold"/>
                  <a:ea typeface="Calibri (MS) Bold"/>
                  <a:cs typeface="Calibri (MS) Bold"/>
                  <a:sym typeface="Calibri (MS) Bold"/>
                  <a:hlinkClick r:id="rId8" action="ppaction://hlinksldjump">
                    <a:extLst>
                      <a:ext uri="{A12FA001-AC4F-418D-AE19-62706E023703}">
                        <ahyp:hlinkClr xmlns:ahyp="http://schemas.microsoft.com/office/drawing/2018/hyperlinkcolor" val="tx"/>
                      </a:ext>
                    </a:extLst>
                  </a:hlinkClick>
                </a:rPr>
                <a:t>Unit Sold by Location</a:t>
              </a:r>
            </a:p>
          </p:txBody>
        </p:sp>
      </p:grpSp>
      <p:sp>
        <p:nvSpPr>
          <p:cNvPr id="34" name="Freeform 34"/>
          <p:cNvSpPr/>
          <p:nvPr/>
        </p:nvSpPr>
        <p:spPr>
          <a:xfrm>
            <a:off x="6038220" y="4895329"/>
            <a:ext cx="785960" cy="785960"/>
          </a:xfrm>
          <a:custGeom>
            <a:avLst/>
            <a:gdLst/>
            <a:ahLst/>
            <a:cxnLst/>
            <a:rect l="l" t="t" r="r" b="b"/>
            <a:pathLst>
              <a:path w="785960" h="785960">
                <a:moveTo>
                  <a:pt x="0" y="0"/>
                </a:moveTo>
                <a:lnTo>
                  <a:pt x="785960" y="0"/>
                </a:lnTo>
                <a:lnTo>
                  <a:pt x="785960" y="785960"/>
                </a:lnTo>
                <a:lnTo>
                  <a:pt x="0" y="7859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5" name="Freeform 35"/>
          <p:cNvSpPr/>
          <p:nvPr/>
        </p:nvSpPr>
        <p:spPr>
          <a:xfrm>
            <a:off x="10795096" y="4855347"/>
            <a:ext cx="785960" cy="785960"/>
          </a:xfrm>
          <a:custGeom>
            <a:avLst/>
            <a:gdLst/>
            <a:ahLst/>
            <a:cxnLst/>
            <a:rect l="l" t="t" r="r" b="b"/>
            <a:pathLst>
              <a:path w="785960" h="785960">
                <a:moveTo>
                  <a:pt x="0" y="0"/>
                </a:moveTo>
                <a:lnTo>
                  <a:pt x="785960" y="0"/>
                </a:lnTo>
                <a:lnTo>
                  <a:pt x="785960" y="785960"/>
                </a:lnTo>
                <a:lnTo>
                  <a:pt x="0" y="7859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6" name="Freeform 36"/>
          <p:cNvSpPr/>
          <p:nvPr/>
        </p:nvSpPr>
        <p:spPr>
          <a:xfrm>
            <a:off x="14894908" y="4899996"/>
            <a:ext cx="785960" cy="785960"/>
          </a:xfrm>
          <a:custGeom>
            <a:avLst/>
            <a:gdLst/>
            <a:ahLst/>
            <a:cxnLst/>
            <a:rect l="l" t="t" r="r" b="b"/>
            <a:pathLst>
              <a:path w="785960" h="785960">
                <a:moveTo>
                  <a:pt x="0" y="0"/>
                </a:moveTo>
                <a:lnTo>
                  <a:pt x="785960" y="0"/>
                </a:lnTo>
                <a:lnTo>
                  <a:pt x="785960" y="785960"/>
                </a:lnTo>
                <a:lnTo>
                  <a:pt x="0" y="7859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7" name="Freeform 37"/>
          <p:cNvSpPr/>
          <p:nvPr/>
        </p:nvSpPr>
        <p:spPr>
          <a:xfrm>
            <a:off x="14894908" y="6323147"/>
            <a:ext cx="785960" cy="785960"/>
          </a:xfrm>
          <a:custGeom>
            <a:avLst/>
            <a:gdLst/>
            <a:ahLst/>
            <a:cxnLst/>
            <a:rect l="l" t="t" r="r" b="b"/>
            <a:pathLst>
              <a:path w="785960" h="785960">
                <a:moveTo>
                  <a:pt x="0" y="0"/>
                </a:moveTo>
                <a:lnTo>
                  <a:pt x="785960" y="0"/>
                </a:lnTo>
                <a:lnTo>
                  <a:pt x="785960" y="785960"/>
                </a:lnTo>
                <a:lnTo>
                  <a:pt x="0" y="7859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8" name="Freeform 38"/>
          <p:cNvSpPr/>
          <p:nvPr/>
        </p:nvSpPr>
        <p:spPr>
          <a:xfrm>
            <a:off x="10795096" y="6361863"/>
            <a:ext cx="785960" cy="785960"/>
          </a:xfrm>
          <a:custGeom>
            <a:avLst/>
            <a:gdLst/>
            <a:ahLst/>
            <a:cxnLst/>
            <a:rect l="l" t="t" r="r" b="b"/>
            <a:pathLst>
              <a:path w="785960" h="785960">
                <a:moveTo>
                  <a:pt x="0" y="0"/>
                </a:moveTo>
                <a:lnTo>
                  <a:pt x="785960" y="0"/>
                </a:lnTo>
                <a:lnTo>
                  <a:pt x="785960" y="785960"/>
                </a:lnTo>
                <a:lnTo>
                  <a:pt x="0" y="7859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9" name="Freeform 39"/>
          <p:cNvSpPr/>
          <p:nvPr/>
        </p:nvSpPr>
        <p:spPr>
          <a:xfrm>
            <a:off x="6038220" y="6439016"/>
            <a:ext cx="785960" cy="785960"/>
          </a:xfrm>
          <a:custGeom>
            <a:avLst/>
            <a:gdLst/>
            <a:ahLst/>
            <a:cxnLst/>
            <a:rect l="l" t="t" r="r" b="b"/>
            <a:pathLst>
              <a:path w="785960" h="785960">
                <a:moveTo>
                  <a:pt x="0" y="0"/>
                </a:moveTo>
                <a:lnTo>
                  <a:pt x="785960" y="0"/>
                </a:lnTo>
                <a:lnTo>
                  <a:pt x="785960" y="785960"/>
                </a:lnTo>
                <a:lnTo>
                  <a:pt x="0" y="7859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839448" y="2411940"/>
            <a:ext cx="9786290" cy="869430"/>
          </a:xfrm>
          <a:custGeom>
            <a:avLst/>
            <a:gdLst/>
            <a:ahLst/>
            <a:cxnLst/>
            <a:rect l="l" t="t" r="r" b="b"/>
            <a:pathLst>
              <a:path w="9786290" h="869430">
                <a:moveTo>
                  <a:pt x="0" y="0"/>
                </a:moveTo>
                <a:lnTo>
                  <a:pt x="9786290" y="0"/>
                </a:lnTo>
                <a:lnTo>
                  <a:pt x="9786290" y="869430"/>
                </a:lnTo>
                <a:lnTo>
                  <a:pt x="0" y="869430"/>
                </a:lnTo>
                <a:lnTo>
                  <a:pt x="0" y="0"/>
                </a:lnTo>
                <a:close/>
              </a:path>
            </a:pathLst>
          </a:custGeom>
          <a:blipFill>
            <a:blip r:embed="rId3"/>
            <a:stretch>
              <a:fillRect l="-3167" t="-25260" r="-30918" b="-27271"/>
            </a:stretch>
          </a:blipFill>
        </p:spPr>
      </p:sp>
      <p:sp>
        <p:nvSpPr>
          <p:cNvPr id="4" name="Freeform 4"/>
          <p:cNvSpPr/>
          <p:nvPr/>
        </p:nvSpPr>
        <p:spPr>
          <a:xfrm>
            <a:off x="839448" y="3281370"/>
            <a:ext cx="9786292" cy="4877102"/>
          </a:xfrm>
          <a:custGeom>
            <a:avLst/>
            <a:gdLst/>
            <a:ahLst/>
            <a:cxnLst/>
            <a:rect l="l" t="t" r="r" b="b"/>
            <a:pathLst>
              <a:path w="9786292" h="4877102">
                <a:moveTo>
                  <a:pt x="0" y="0"/>
                </a:moveTo>
                <a:lnTo>
                  <a:pt x="9786292" y="0"/>
                </a:lnTo>
                <a:lnTo>
                  <a:pt x="9786292" y="4877102"/>
                </a:lnTo>
                <a:lnTo>
                  <a:pt x="0" y="4877102"/>
                </a:lnTo>
                <a:lnTo>
                  <a:pt x="0" y="0"/>
                </a:lnTo>
                <a:close/>
              </a:path>
            </a:pathLst>
          </a:custGeom>
          <a:blipFill>
            <a:blip r:embed="rId4"/>
            <a:stretch>
              <a:fillRect l="-791" t="-11615" r="-27852" b="-3670"/>
            </a:stretch>
          </a:blipFill>
        </p:spPr>
      </p:sp>
      <p:grpSp>
        <p:nvGrpSpPr>
          <p:cNvPr id="5" name="Group 5"/>
          <p:cNvGrpSpPr/>
          <p:nvPr/>
        </p:nvGrpSpPr>
        <p:grpSpPr>
          <a:xfrm>
            <a:off x="4741472" y="764884"/>
            <a:ext cx="7710774" cy="714564"/>
            <a:chOff x="0" y="0"/>
            <a:chExt cx="10281032" cy="952752"/>
          </a:xfrm>
        </p:grpSpPr>
        <p:sp>
          <p:nvSpPr>
            <p:cNvPr id="6" name="Freeform 6"/>
            <p:cNvSpPr/>
            <p:nvPr/>
          </p:nvSpPr>
          <p:spPr>
            <a:xfrm>
              <a:off x="0" y="0"/>
              <a:ext cx="10281031" cy="952754"/>
            </a:xfrm>
            <a:custGeom>
              <a:avLst/>
              <a:gdLst/>
              <a:ahLst/>
              <a:cxnLst/>
              <a:rect l="l" t="t" r="r" b="b"/>
              <a:pathLst>
                <a:path w="10281031" h="952754">
                  <a:moveTo>
                    <a:pt x="0" y="181356"/>
                  </a:moveTo>
                  <a:cubicBezTo>
                    <a:pt x="0" y="79121"/>
                    <a:pt x="88011" y="0"/>
                    <a:pt x="191643" y="0"/>
                  </a:cubicBezTo>
                  <a:lnTo>
                    <a:pt x="10089388" y="0"/>
                  </a:lnTo>
                  <a:lnTo>
                    <a:pt x="10089388" y="33909"/>
                  </a:lnTo>
                  <a:lnTo>
                    <a:pt x="10089388" y="0"/>
                  </a:lnTo>
                  <a:cubicBezTo>
                    <a:pt x="10193020" y="0"/>
                    <a:pt x="10281031" y="79121"/>
                    <a:pt x="10281031" y="181356"/>
                  </a:cubicBezTo>
                  <a:lnTo>
                    <a:pt x="10247122" y="181356"/>
                  </a:lnTo>
                  <a:lnTo>
                    <a:pt x="10281031" y="181356"/>
                  </a:lnTo>
                  <a:lnTo>
                    <a:pt x="10281031" y="771398"/>
                  </a:lnTo>
                  <a:lnTo>
                    <a:pt x="10247122" y="771398"/>
                  </a:lnTo>
                  <a:lnTo>
                    <a:pt x="10281031" y="771398"/>
                  </a:lnTo>
                  <a:cubicBezTo>
                    <a:pt x="10281031" y="873633"/>
                    <a:pt x="10193020" y="952754"/>
                    <a:pt x="10089388" y="952754"/>
                  </a:cubicBezTo>
                  <a:lnTo>
                    <a:pt x="10089388" y="918845"/>
                  </a:lnTo>
                  <a:lnTo>
                    <a:pt x="10089388" y="952754"/>
                  </a:lnTo>
                  <a:lnTo>
                    <a:pt x="191643" y="952754"/>
                  </a:lnTo>
                  <a:lnTo>
                    <a:pt x="191643" y="918845"/>
                  </a:lnTo>
                  <a:lnTo>
                    <a:pt x="191643" y="952754"/>
                  </a:lnTo>
                  <a:cubicBezTo>
                    <a:pt x="88011" y="952754"/>
                    <a:pt x="0" y="873633"/>
                    <a:pt x="0" y="771398"/>
                  </a:cubicBezTo>
                  <a:lnTo>
                    <a:pt x="0" y="181356"/>
                  </a:lnTo>
                  <a:lnTo>
                    <a:pt x="33909" y="181356"/>
                  </a:lnTo>
                  <a:lnTo>
                    <a:pt x="0" y="181356"/>
                  </a:lnTo>
                  <a:moveTo>
                    <a:pt x="67691" y="181356"/>
                  </a:moveTo>
                  <a:lnTo>
                    <a:pt x="67691" y="771398"/>
                  </a:lnTo>
                  <a:lnTo>
                    <a:pt x="33909" y="771398"/>
                  </a:lnTo>
                  <a:lnTo>
                    <a:pt x="67691" y="771398"/>
                  </a:lnTo>
                  <a:cubicBezTo>
                    <a:pt x="67691" y="832104"/>
                    <a:pt x="121031" y="885063"/>
                    <a:pt x="191516" y="885063"/>
                  </a:cubicBezTo>
                  <a:lnTo>
                    <a:pt x="10089388" y="885063"/>
                  </a:lnTo>
                  <a:cubicBezTo>
                    <a:pt x="10160000" y="885063"/>
                    <a:pt x="10213213" y="832104"/>
                    <a:pt x="10213213" y="771398"/>
                  </a:cubicBezTo>
                  <a:lnTo>
                    <a:pt x="10213213" y="181356"/>
                  </a:lnTo>
                  <a:cubicBezTo>
                    <a:pt x="10213213" y="120650"/>
                    <a:pt x="10159873" y="67691"/>
                    <a:pt x="10089388" y="67691"/>
                  </a:cubicBezTo>
                  <a:lnTo>
                    <a:pt x="191643" y="67691"/>
                  </a:lnTo>
                  <a:lnTo>
                    <a:pt x="191643" y="33909"/>
                  </a:lnTo>
                  <a:lnTo>
                    <a:pt x="191643" y="67691"/>
                  </a:lnTo>
                  <a:cubicBezTo>
                    <a:pt x="121031" y="67691"/>
                    <a:pt x="67818" y="120650"/>
                    <a:pt x="67818" y="181356"/>
                  </a:cubicBezTo>
                  <a:close/>
                </a:path>
              </a:pathLst>
            </a:custGeom>
            <a:solidFill>
              <a:srgbClr val="00717D"/>
            </a:solidFill>
          </p:spPr>
        </p:sp>
        <p:sp>
          <p:nvSpPr>
            <p:cNvPr id="7" name="TextBox 7"/>
            <p:cNvSpPr txBox="1"/>
            <p:nvPr/>
          </p:nvSpPr>
          <p:spPr>
            <a:xfrm>
              <a:off x="0" y="-47625"/>
              <a:ext cx="10281032" cy="1000377"/>
            </a:xfrm>
            <a:prstGeom prst="rect">
              <a:avLst/>
            </a:prstGeom>
          </p:spPr>
          <p:txBody>
            <a:bodyPr lIns="50800" tIns="50800" rIns="50800" bIns="50800" rtlCol="0" anchor="ctr"/>
            <a:lstStyle/>
            <a:p>
              <a:pPr algn="ctr">
                <a:lnSpc>
                  <a:spcPts val="3359"/>
                </a:lnSpc>
              </a:pPr>
              <a:r>
                <a:rPr lang="en-US" sz="2799" b="1">
                  <a:solidFill>
                    <a:srgbClr val="000000"/>
                  </a:solidFill>
                  <a:latin typeface="Calibri (MS) Bold"/>
                  <a:ea typeface="Calibri (MS) Bold"/>
                  <a:cs typeface="Calibri (MS) Bold"/>
                  <a:sym typeface="Calibri (MS) Bold"/>
                </a:rPr>
                <a:t>Key Performance Index and Revenue Over Time </a:t>
              </a:r>
            </a:p>
          </p:txBody>
        </p:sp>
      </p:grpSp>
      <p:grpSp>
        <p:nvGrpSpPr>
          <p:cNvPr id="8" name="Group 8"/>
          <p:cNvGrpSpPr/>
          <p:nvPr/>
        </p:nvGrpSpPr>
        <p:grpSpPr>
          <a:xfrm>
            <a:off x="10852878" y="3552668"/>
            <a:ext cx="6940446" cy="3877984"/>
            <a:chOff x="0" y="0"/>
            <a:chExt cx="9253928" cy="5170645"/>
          </a:xfrm>
        </p:grpSpPr>
        <p:sp>
          <p:nvSpPr>
            <p:cNvPr id="9" name="Freeform 9"/>
            <p:cNvSpPr/>
            <p:nvPr/>
          </p:nvSpPr>
          <p:spPr>
            <a:xfrm>
              <a:off x="0" y="0"/>
              <a:ext cx="9253928" cy="5170645"/>
            </a:xfrm>
            <a:custGeom>
              <a:avLst/>
              <a:gdLst/>
              <a:ahLst/>
              <a:cxnLst/>
              <a:rect l="l" t="t" r="r" b="b"/>
              <a:pathLst>
                <a:path w="9253928" h="5170645">
                  <a:moveTo>
                    <a:pt x="0" y="0"/>
                  </a:moveTo>
                  <a:lnTo>
                    <a:pt x="9253928" y="0"/>
                  </a:lnTo>
                  <a:lnTo>
                    <a:pt x="9253928" y="5170645"/>
                  </a:lnTo>
                  <a:lnTo>
                    <a:pt x="0" y="5170645"/>
                  </a:lnTo>
                  <a:close/>
                </a:path>
              </a:pathLst>
            </a:custGeom>
            <a:solidFill>
              <a:srgbClr val="000000">
                <a:alpha val="0"/>
              </a:srgbClr>
            </a:solidFill>
          </p:spPr>
        </p:sp>
        <p:sp>
          <p:nvSpPr>
            <p:cNvPr id="10" name="TextBox 10"/>
            <p:cNvSpPr txBox="1"/>
            <p:nvPr/>
          </p:nvSpPr>
          <p:spPr>
            <a:xfrm>
              <a:off x="0" y="-38100"/>
              <a:ext cx="9253928" cy="5208745"/>
            </a:xfrm>
            <a:prstGeom prst="rect">
              <a:avLst/>
            </a:prstGeom>
          </p:spPr>
          <p:txBody>
            <a:bodyPr lIns="0" tIns="0" rIns="0" bIns="0" rtlCol="0" anchor="t"/>
            <a:lstStyle/>
            <a:p>
              <a:pPr marL="579120" lvl="1" indent="-289560" algn="just">
                <a:lnSpc>
                  <a:spcPts val="2879"/>
                </a:lnSpc>
                <a:buFont typeface="Arial"/>
                <a:buChar char="•"/>
              </a:pPr>
              <a:r>
                <a:rPr lang="en-US" sz="2400">
                  <a:solidFill>
                    <a:srgbClr val="000000"/>
                  </a:solidFill>
                  <a:latin typeface="Calibri (MS)"/>
                  <a:ea typeface="Calibri (MS)"/>
                  <a:cs typeface="Calibri (MS)"/>
                  <a:sym typeface="Calibri (MS)"/>
                </a:rPr>
                <a:t>Supplement sales in 2020 to 2025 earned revenue of $22.91M with 658.5k products sold. </a:t>
              </a:r>
            </a:p>
            <a:p>
              <a:pPr marL="579120" lvl="1" indent="-289560" algn="just">
                <a:lnSpc>
                  <a:spcPts val="2879"/>
                </a:lnSpc>
                <a:buFont typeface="Arial"/>
                <a:buChar char="•"/>
              </a:pPr>
              <a:r>
                <a:rPr lang="en-US" sz="2400">
                  <a:solidFill>
                    <a:srgbClr val="000000"/>
                  </a:solidFill>
                  <a:latin typeface="Calibri (MS)"/>
                  <a:ea typeface="Calibri (MS)"/>
                  <a:cs typeface="Calibri (MS)"/>
                  <a:sym typeface="Calibri (MS)"/>
                </a:rPr>
                <a:t>The average discount given per transaction is 12.4% for purchasing supplement products.</a:t>
              </a:r>
            </a:p>
            <a:p>
              <a:pPr marL="579120" lvl="1" indent="-289560" algn="just">
                <a:lnSpc>
                  <a:spcPts val="2879"/>
                </a:lnSpc>
                <a:buFont typeface="Arial"/>
                <a:buChar char="•"/>
              </a:pPr>
              <a:r>
                <a:rPr lang="en-US" sz="2400">
                  <a:solidFill>
                    <a:srgbClr val="000000"/>
                  </a:solidFill>
                  <a:latin typeface="Calibri (MS)"/>
                  <a:ea typeface="Calibri (MS)"/>
                  <a:cs typeface="Calibri (MS)"/>
                  <a:sym typeface="Calibri (MS)"/>
                </a:rPr>
                <a:t>Units returned as much as 6.7k. This could be due to defective, damaged products or customers changing their minds.</a:t>
              </a:r>
            </a:p>
            <a:p>
              <a:pPr marL="579120" lvl="1" indent="-289560" algn="just">
                <a:lnSpc>
                  <a:spcPts val="2879"/>
                </a:lnSpc>
                <a:buFont typeface="Arial"/>
                <a:buChar char="•"/>
              </a:pPr>
              <a:r>
                <a:rPr lang="en-US" sz="2400">
                  <a:solidFill>
                    <a:srgbClr val="000000"/>
                  </a:solidFill>
                  <a:latin typeface="Calibri (MS)"/>
                  <a:ea typeface="Calibri (MS)"/>
                  <a:cs typeface="Calibri (MS)"/>
                  <a:sym typeface="Calibri (MS)"/>
                </a:rPr>
                <a:t>Revenue from 2020 to 2024 is very stable and </a:t>
              </a:r>
              <a:r>
                <a:rPr lang="en-US" sz="2400">
                  <a:solidFill>
                    <a:srgbClr val="FF0000"/>
                  </a:solidFill>
                  <a:latin typeface="Calibri (MS)"/>
                  <a:ea typeface="Calibri (MS)"/>
                  <a:cs typeface="Calibri (MS)"/>
                  <a:sym typeface="Calibri (MS)"/>
                </a:rPr>
                <a:t>in 2025 revenue is only calculated from January to March</a:t>
              </a:r>
              <a:r>
                <a:rPr lang="en-US" sz="2400">
                  <a:solidFill>
                    <a:srgbClr val="000000"/>
                  </a:solidFill>
                  <a:latin typeface="Calibri (MS)"/>
                  <a:ea typeface="Calibri (MS)"/>
                  <a:cs typeface="Calibri (MS)"/>
                  <a:sym typeface="Calibri (MS)"/>
                </a:rPr>
                <a:t> so there is a decline in the graph.</a:t>
              </a:r>
            </a:p>
          </p:txBody>
        </p:sp>
      </p:grpSp>
      <p:grpSp>
        <p:nvGrpSpPr>
          <p:cNvPr id="11" name="Group 11"/>
          <p:cNvGrpSpPr/>
          <p:nvPr/>
        </p:nvGrpSpPr>
        <p:grpSpPr>
          <a:xfrm>
            <a:off x="10852878" y="2846654"/>
            <a:ext cx="1723872" cy="663764"/>
            <a:chOff x="0" y="0"/>
            <a:chExt cx="2298496" cy="885019"/>
          </a:xfrm>
        </p:grpSpPr>
        <p:sp>
          <p:nvSpPr>
            <p:cNvPr id="12" name="Freeform 12"/>
            <p:cNvSpPr/>
            <p:nvPr/>
          </p:nvSpPr>
          <p:spPr>
            <a:xfrm>
              <a:off x="0" y="0"/>
              <a:ext cx="2298446" cy="885063"/>
            </a:xfrm>
            <a:custGeom>
              <a:avLst/>
              <a:gdLst/>
              <a:ahLst/>
              <a:cxnLst/>
              <a:rect l="l" t="t" r="r" b="b"/>
              <a:pathLst>
                <a:path w="2298446" h="885063">
                  <a:moveTo>
                    <a:pt x="0" y="147447"/>
                  </a:moveTo>
                  <a:cubicBezTo>
                    <a:pt x="0" y="66040"/>
                    <a:pt x="66040" y="0"/>
                    <a:pt x="147447" y="0"/>
                  </a:cubicBezTo>
                  <a:lnTo>
                    <a:pt x="2150999" y="0"/>
                  </a:lnTo>
                  <a:cubicBezTo>
                    <a:pt x="2232406" y="0"/>
                    <a:pt x="2298446" y="66040"/>
                    <a:pt x="2298446" y="147447"/>
                  </a:cubicBezTo>
                  <a:lnTo>
                    <a:pt x="2298446" y="737489"/>
                  </a:lnTo>
                  <a:cubicBezTo>
                    <a:pt x="2298446" y="818896"/>
                    <a:pt x="2232406" y="884936"/>
                    <a:pt x="2150999" y="884936"/>
                  </a:cubicBezTo>
                  <a:lnTo>
                    <a:pt x="147447" y="884936"/>
                  </a:lnTo>
                  <a:cubicBezTo>
                    <a:pt x="66040" y="885063"/>
                    <a:pt x="0" y="819023"/>
                    <a:pt x="0" y="737489"/>
                  </a:cubicBezTo>
                  <a:close/>
                </a:path>
              </a:pathLst>
            </a:custGeom>
            <a:solidFill>
              <a:srgbClr val="FCFFD9"/>
            </a:solidFill>
          </p:spPr>
        </p:sp>
        <p:sp>
          <p:nvSpPr>
            <p:cNvPr id="13" name="TextBox 13"/>
            <p:cNvSpPr txBox="1"/>
            <p:nvPr/>
          </p:nvSpPr>
          <p:spPr>
            <a:xfrm>
              <a:off x="0" y="-38100"/>
              <a:ext cx="2298496" cy="923119"/>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Insights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7294034" y="2773180"/>
            <a:ext cx="10265622" cy="4527030"/>
          </a:xfrm>
          <a:custGeom>
            <a:avLst/>
            <a:gdLst/>
            <a:ahLst/>
            <a:cxnLst/>
            <a:rect l="l" t="t" r="r" b="b"/>
            <a:pathLst>
              <a:path w="10265622" h="4527030">
                <a:moveTo>
                  <a:pt x="0" y="0"/>
                </a:moveTo>
                <a:lnTo>
                  <a:pt x="10265622" y="0"/>
                </a:lnTo>
                <a:lnTo>
                  <a:pt x="10265622" y="4527030"/>
                </a:lnTo>
                <a:lnTo>
                  <a:pt x="0" y="4527030"/>
                </a:lnTo>
                <a:lnTo>
                  <a:pt x="0" y="0"/>
                </a:lnTo>
                <a:close/>
              </a:path>
            </a:pathLst>
          </a:custGeom>
          <a:blipFill>
            <a:blip r:embed="rId3"/>
            <a:stretch>
              <a:fillRect t="-16890"/>
            </a:stretch>
          </a:blipFill>
        </p:spPr>
      </p:sp>
      <p:grpSp>
        <p:nvGrpSpPr>
          <p:cNvPr id="4" name="Group 4"/>
          <p:cNvGrpSpPr/>
          <p:nvPr/>
        </p:nvGrpSpPr>
        <p:grpSpPr>
          <a:xfrm>
            <a:off x="269826" y="3987384"/>
            <a:ext cx="6370820" cy="3508652"/>
            <a:chOff x="0" y="0"/>
            <a:chExt cx="8494427" cy="4678203"/>
          </a:xfrm>
        </p:grpSpPr>
        <p:sp>
          <p:nvSpPr>
            <p:cNvPr id="5" name="Freeform 5"/>
            <p:cNvSpPr/>
            <p:nvPr/>
          </p:nvSpPr>
          <p:spPr>
            <a:xfrm>
              <a:off x="0" y="0"/>
              <a:ext cx="8494426" cy="4678203"/>
            </a:xfrm>
            <a:custGeom>
              <a:avLst/>
              <a:gdLst/>
              <a:ahLst/>
              <a:cxnLst/>
              <a:rect l="l" t="t" r="r" b="b"/>
              <a:pathLst>
                <a:path w="8494426" h="4678203">
                  <a:moveTo>
                    <a:pt x="0" y="0"/>
                  </a:moveTo>
                  <a:lnTo>
                    <a:pt x="8494426" y="0"/>
                  </a:lnTo>
                  <a:lnTo>
                    <a:pt x="8494426" y="4678203"/>
                  </a:lnTo>
                  <a:lnTo>
                    <a:pt x="0" y="4678203"/>
                  </a:lnTo>
                  <a:close/>
                </a:path>
              </a:pathLst>
            </a:custGeom>
            <a:solidFill>
              <a:srgbClr val="000000">
                <a:alpha val="0"/>
              </a:srgbClr>
            </a:solidFill>
          </p:spPr>
        </p:sp>
        <p:sp>
          <p:nvSpPr>
            <p:cNvPr id="6" name="TextBox 6"/>
            <p:cNvSpPr txBox="1"/>
            <p:nvPr/>
          </p:nvSpPr>
          <p:spPr>
            <a:xfrm>
              <a:off x="0" y="-38100"/>
              <a:ext cx="8494427" cy="4716303"/>
            </a:xfrm>
            <a:prstGeom prst="rect">
              <a:avLst/>
            </a:prstGeom>
          </p:spPr>
          <p:txBody>
            <a:bodyPr lIns="0" tIns="0" rIns="0" bIns="0" rtlCol="0" anchor="t"/>
            <a:lstStyle/>
            <a:p>
              <a:pPr marL="579120" lvl="1" indent="-289560" algn="just">
                <a:lnSpc>
                  <a:spcPts val="2879"/>
                </a:lnSpc>
                <a:buFont typeface="Arial"/>
                <a:buChar char="•"/>
              </a:pPr>
              <a:r>
                <a:rPr lang="en-US" sz="2400">
                  <a:solidFill>
                    <a:srgbClr val="000000"/>
                  </a:solidFill>
                  <a:latin typeface="Calibri (MS)"/>
                  <a:ea typeface="Calibri (MS)"/>
                  <a:cs typeface="Calibri (MS)"/>
                  <a:sym typeface="Calibri (MS)"/>
                </a:rPr>
                <a:t>The supplement category with the highest revenue is vitamins and minerals. </a:t>
              </a:r>
              <a:r>
                <a:rPr lang="en-US" sz="2400">
                  <a:solidFill>
                    <a:srgbClr val="FF0000"/>
                  </a:solidFill>
                  <a:latin typeface="Calibri (MS)"/>
                  <a:ea typeface="Calibri (MS)"/>
                  <a:cs typeface="Calibri (MS)"/>
                  <a:sym typeface="Calibri (MS)"/>
                </a:rPr>
                <a:t>While the lowest are fat burners, hydration, herbal and sleep aid. </a:t>
              </a:r>
            </a:p>
            <a:p>
              <a:pPr marL="579120" lvl="1" indent="-289560" algn="just">
                <a:lnSpc>
                  <a:spcPts val="2879"/>
                </a:lnSpc>
                <a:buFont typeface="Arial"/>
                <a:buChar char="•"/>
              </a:pPr>
              <a:r>
                <a:rPr lang="en-US" sz="2400">
                  <a:solidFill>
                    <a:srgbClr val="000000"/>
                  </a:solidFill>
                  <a:latin typeface="Calibri (MS)"/>
                  <a:ea typeface="Calibri (MS)"/>
                  <a:cs typeface="Calibri (MS)"/>
                  <a:sym typeface="Calibri (MS)"/>
                </a:rPr>
                <a:t>The difference between the product categories with the lowest and highest revenues is quite large, while for products with medium revenues the difference is quite small.</a:t>
              </a:r>
            </a:p>
          </p:txBody>
        </p:sp>
      </p:grpSp>
      <p:grpSp>
        <p:nvGrpSpPr>
          <p:cNvPr id="7" name="Group 7"/>
          <p:cNvGrpSpPr/>
          <p:nvPr/>
        </p:nvGrpSpPr>
        <p:grpSpPr>
          <a:xfrm>
            <a:off x="4741472" y="959754"/>
            <a:ext cx="7710774" cy="714564"/>
            <a:chOff x="0" y="0"/>
            <a:chExt cx="10281032" cy="952752"/>
          </a:xfrm>
        </p:grpSpPr>
        <p:sp>
          <p:nvSpPr>
            <p:cNvPr id="8" name="Freeform 8"/>
            <p:cNvSpPr/>
            <p:nvPr/>
          </p:nvSpPr>
          <p:spPr>
            <a:xfrm>
              <a:off x="0" y="0"/>
              <a:ext cx="10281031" cy="952754"/>
            </a:xfrm>
            <a:custGeom>
              <a:avLst/>
              <a:gdLst/>
              <a:ahLst/>
              <a:cxnLst/>
              <a:rect l="l" t="t" r="r" b="b"/>
              <a:pathLst>
                <a:path w="10281031" h="952754">
                  <a:moveTo>
                    <a:pt x="0" y="181356"/>
                  </a:moveTo>
                  <a:cubicBezTo>
                    <a:pt x="0" y="79121"/>
                    <a:pt x="88011" y="0"/>
                    <a:pt x="191643" y="0"/>
                  </a:cubicBezTo>
                  <a:lnTo>
                    <a:pt x="10089388" y="0"/>
                  </a:lnTo>
                  <a:lnTo>
                    <a:pt x="10089388" y="33909"/>
                  </a:lnTo>
                  <a:lnTo>
                    <a:pt x="10089388" y="0"/>
                  </a:lnTo>
                  <a:cubicBezTo>
                    <a:pt x="10193020" y="0"/>
                    <a:pt x="10281031" y="79121"/>
                    <a:pt x="10281031" y="181356"/>
                  </a:cubicBezTo>
                  <a:lnTo>
                    <a:pt x="10247122" y="181356"/>
                  </a:lnTo>
                  <a:lnTo>
                    <a:pt x="10281031" y="181356"/>
                  </a:lnTo>
                  <a:lnTo>
                    <a:pt x="10281031" y="771398"/>
                  </a:lnTo>
                  <a:lnTo>
                    <a:pt x="10247122" y="771398"/>
                  </a:lnTo>
                  <a:lnTo>
                    <a:pt x="10281031" y="771398"/>
                  </a:lnTo>
                  <a:cubicBezTo>
                    <a:pt x="10281031" y="873633"/>
                    <a:pt x="10193020" y="952754"/>
                    <a:pt x="10089388" y="952754"/>
                  </a:cubicBezTo>
                  <a:lnTo>
                    <a:pt x="10089388" y="918845"/>
                  </a:lnTo>
                  <a:lnTo>
                    <a:pt x="10089388" y="952754"/>
                  </a:lnTo>
                  <a:lnTo>
                    <a:pt x="191643" y="952754"/>
                  </a:lnTo>
                  <a:lnTo>
                    <a:pt x="191643" y="918845"/>
                  </a:lnTo>
                  <a:lnTo>
                    <a:pt x="191643" y="952754"/>
                  </a:lnTo>
                  <a:cubicBezTo>
                    <a:pt x="88011" y="952754"/>
                    <a:pt x="0" y="873633"/>
                    <a:pt x="0" y="771398"/>
                  </a:cubicBezTo>
                  <a:lnTo>
                    <a:pt x="0" y="181356"/>
                  </a:lnTo>
                  <a:lnTo>
                    <a:pt x="33909" y="181356"/>
                  </a:lnTo>
                  <a:lnTo>
                    <a:pt x="0" y="181356"/>
                  </a:lnTo>
                  <a:moveTo>
                    <a:pt x="67691" y="181356"/>
                  </a:moveTo>
                  <a:lnTo>
                    <a:pt x="67691" y="771398"/>
                  </a:lnTo>
                  <a:lnTo>
                    <a:pt x="33909" y="771398"/>
                  </a:lnTo>
                  <a:lnTo>
                    <a:pt x="67691" y="771398"/>
                  </a:lnTo>
                  <a:cubicBezTo>
                    <a:pt x="67691" y="832104"/>
                    <a:pt x="121031" y="885063"/>
                    <a:pt x="191516" y="885063"/>
                  </a:cubicBezTo>
                  <a:lnTo>
                    <a:pt x="10089388" y="885063"/>
                  </a:lnTo>
                  <a:cubicBezTo>
                    <a:pt x="10160000" y="885063"/>
                    <a:pt x="10213213" y="832104"/>
                    <a:pt x="10213213" y="771398"/>
                  </a:cubicBezTo>
                  <a:lnTo>
                    <a:pt x="10213213" y="181356"/>
                  </a:lnTo>
                  <a:cubicBezTo>
                    <a:pt x="10213213" y="120650"/>
                    <a:pt x="10159873" y="67691"/>
                    <a:pt x="10089388" y="67691"/>
                  </a:cubicBezTo>
                  <a:lnTo>
                    <a:pt x="191643" y="67691"/>
                  </a:lnTo>
                  <a:lnTo>
                    <a:pt x="191643" y="33909"/>
                  </a:lnTo>
                  <a:lnTo>
                    <a:pt x="191643" y="67691"/>
                  </a:lnTo>
                  <a:cubicBezTo>
                    <a:pt x="121031" y="67691"/>
                    <a:pt x="67818" y="120650"/>
                    <a:pt x="67818" y="181356"/>
                  </a:cubicBezTo>
                  <a:close/>
                </a:path>
              </a:pathLst>
            </a:custGeom>
            <a:solidFill>
              <a:srgbClr val="00717D"/>
            </a:solidFill>
          </p:spPr>
        </p:sp>
        <p:sp>
          <p:nvSpPr>
            <p:cNvPr id="9" name="TextBox 9"/>
            <p:cNvSpPr txBox="1"/>
            <p:nvPr/>
          </p:nvSpPr>
          <p:spPr>
            <a:xfrm>
              <a:off x="0" y="-47625"/>
              <a:ext cx="10281032" cy="1000377"/>
            </a:xfrm>
            <a:prstGeom prst="rect">
              <a:avLst/>
            </a:prstGeom>
          </p:spPr>
          <p:txBody>
            <a:bodyPr lIns="50800" tIns="50800" rIns="50800" bIns="50800" rtlCol="0" anchor="ctr"/>
            <a:lstStyle/>
            <a:p>
              <a:pPr algn="ctr">
                <a:lnSpc>
                  <a:spcPts val="3359"/>
                </a:lnSpc>
              </a:pPr>
              <a:r>
                <a:rPr lang="en-US" sz="2799" b="1">
                  <a:solidFill>
                    <a:srgbClr val="000000"/>
                  </a:solidFill>
                  <a:latin typeface="Calibri (MS) Bold"/>
                  <a:ea typeface="Calibri (MS) Bold"/>
                  <a:cs typeface="Calibri (MS) Bold"/>
                  <a:sym typeface="Calibri (MS) Bold"/>
                </a:rPr>
                <a:t>Revenue and Units Sold by Category</a:t>
              </a:r>
            </a:p>
          </p:txBody>
        </p:sp>
      </p:grpSp>
      <p:grpSp>
        <p:nvGrpSpPr>
          <p:cNvPr id="10" name="Group 10"/>
          <p:cNvGrpSpPr/>
          <p:nvPr/>
        </p:nvGrpSpPr>
        <p:grpSpPr>
          <a:xfrm>
            <a:off x="434714" y="3432750"/>
            <a:ext cx="1723872" cy="554634"/>
            <a:chOff x="0" y="0"/>
            <a:chExt cx="2298496" cy="739512"/>
          </a:xfrm>
        </p:grpSpPr>
        <p:sp>
          <p:nvSpPr>
            <p:cNvPr id="11" name="Freeform 11"/>
            <p:cNvSpPr/>
            <p:nvPr/>
          </p:nvSpPr>
          <p:spPr>
            <a:xfrm>
              <a:off x="0" y="0"/>
              <a:ext cx="2298573" cy="739521"/>
            </a:xfrm>
            <a:custGeom>
              <a:avLst/>
              <a:gdLst/>
              <a:ahLst/>
              <a:cxnLst/>
              <a:rect l="l" t="t" r="r" b="b"/>
              <a:pathLst>
                <a:path w="2298573" h="739521">
                  <a:moveTo>
                    <a:pt x="0" y="123317"/>
                  </a:moveTo>
                  <a:cubicBezTo>
                    <a:pt x="0" y="55245"/>
                    <a:pt x="55245" y="0"/>
                    <a:pt x="123317" y="0"/>
                  </a:cubicBezTo>
                  <a:lnTo>
                    <a:pt x="2175256" y="0"/>
                  </a:lnTo>
                  <a:cubicBezTo>
                    <a:pt x="2243328" y="0"/>
                    <a:pt x="2298573" y="55245"/>
                    <a:pt x="2298573" y="123317"/>
                  </a:cubicBezTo>
                  <a:lnTo>
                    <a:pt x="2298573" y="616204"/>
                  </a:lnTo>
                  <a:cubicBezTo>
                    <a:pt x="2298573" y="684276"/>
                    <a:pt x="2243328" y="739521"/>
                    <a:pt x="2175256" y="739521"/>
                  </a:cubicBezTo>
                  <a:lnTo>
                    <a:pt x="123317" y="739521"/>
                  </a:lnTo>
                  <a:cubicBezTo>
                    <a:pt x="55245" y="739521"/>
                    <a:pt x="0" y="684276"/>
                    <a:pt x="0" y="616204"/>
                  </a:cubicBezTo>
                  <a:close/>
                </a:path>
              </a:pathLst>
            </a:custGeom>
            <a:solidFill>
              <a:srgbClr val="FCFFD9"/>
            </a:solidFill>
          </p:spPr>
        </p:sp>
        <p:sp>
          <p:nvSpPr>
            <p:cNvPr id="12" name="TextBox 12"/>
            <p:cNvSpPr txBox="1"/>
            <p:nvPr/>
          </p:nvSpPr>
          <p:spPr>
            <a:xfrm>
              <a:off x="0" y="-38100"/>
              <a:ext cx="2298496" cy="777612"/>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Insights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2953678" y="2473380"/>
            <a:ext cx="11310704" cy="3724788"/>
          </a:xfrm>
          <a:custGeom>
            <a:avLst/>
            <a:gdLst/>
            <a:ahLst/>
            <a:cxnLst/>
            <a:rect l="l" t="t" r="r" b="b"/>
            <a:pathLst>
              <a:path w="11310704" h="3724788">
                <a:moveTo>
                  <a:pt x="0" y="0"/>
                </a:moveTo>
                <a:lnTo>
                  <a:pt x="11310704" y="0"/>
                </a:lnTo>
                <a:lnTo>
                  <a:pt x="11310704" y="3724788"/>
                </a:lnTo>
                <a:lnTo>
                  <a:pt x="0" y="3724788"/>
                </a:lnTo>
                <a:lnTo>
                  <a:pt x="0" y="0"/>
                </a:lnTo>
                <a:close/>
              </a:path>
            </a:pathLst>
          </a:custGeom>
          <a:blipFill>
            <a:blip r:embed="rId3"/>
            <a:stretch>
              <a:fillRect t="-73241" r="-254"/>
            </a:stretch>
          </a:blipFill>
        </p:spPr>
      </p:sp>
      <p:grpSp>
        <p:nvGrpSpPr>
          <p:cNvPr id="4" name="Group 4"/>
          <p:cNvGrpSpPr/>
          <p:nvPr/>
        </p:nvGrpSpPr>
        <p:grpSpPr>
          <a:xfrm>
            <a:off x="1367538" y="7299946"/>
            <a:ext cx="15028262" cy="1292662"/>
            <a:chOff x="0" y="0"/>
            <a:chExt cx="20037683" cy="1723549"/>
          </a:xfrm>
        </p:grpSpPr>
        <p:sp>
          <p:nvSpPr>
            <p:cNvPr id="5" name="Freeform 5"/>
            <p:cNvSpPr/>
            <p:nvPr/>
          </p:nvSpPr>
          <p:spPr>
            <a:xfrm>
              <a:off x="0" y="0"/>
              <a:ext cx="20037682" cy="1723549"/>
            </a:xfrm>
            <a:custGeom>
              <a:avLst/>
              <a:gdLst/>
              <a:ahLst/>
              <a:cxnLst/>
              <a:rect l="l" t="t" r="r" b="b"/>
              <a:pathLst>
                <a:path w="20037682" h="1723549">
                  <a:moveTo>
                    <a:pt x="0" y="0"/>
                  </a:moveTo>
                  <a:lnTo>
                    <a:pt x="20037682" y="0"/>
                  </a:lnTo>
                  <a:lnTo>
                    <a:pt x="20037682" y="1723549"/>
                  </a:lnTo>
                  <a:lnTo>
                    <a:pt x="0" y="1723549"/>
                  </a:lnTo>
                  <a:close/>
                </a:path>
              </a:pathLst>
            </a:custGeom>
            <a:solidFill>
              <a:srgbClr val="000000">
                <a:alpha val="0"/>
              </a:srgbClr>
            </a:solidFill>
          </p:spPr>
        </p:sp>
        <p:sp>
          <p:nvSpPr>
            <p:cNvPr id="6" name="TextBox 6"/>
            <p:cNvSpPr txBox="1"/>
            <p:nvPr/>
          </p:nvSpPr>
          <p:spPr>
            <a:xfrm>
              <a:off x="0" y="-38100"/>
              <a:ext cx="20037683" cy="1761649"/>
            </a:xfrm>
            <a:prstGeom prst="rect">
              <a:avLst/>
            </a:prstGeom>
          </p:spPr>
          <p:txBody>
            <a:bodyPr lIns="0" tIns="0" rIns="0" bIns="0" rtlCol="0" anchor="t"/>
            <a:lstStyle/>
            <a:p>
              <a:pPr marL="579120" lvl="1" indent="-289560" algn="just">
                <a:lnSpc>
                  <a:spcPts val="2879"/>
                </a:lnSpc>
                <a:buFont typeface="Arial"/>
                <a:buChar char="•"/>
              </a:pPr>
              <a:r>
                <a:rPr lang="en-US" sz="2400">
                  <a:solidFill>
                    <a:srgbClr val="00B050"/>
                  </a:solidFill>
                  <a:latin typeface="Calibri (MS)"/>
                  <a:ea typeface="Calibri (MS)"/>
                  <a:cs typeface="Calibri (MS)"/>
                  <a:sym typeface="Calibri (MS)"/>
                </a:rPr>
                <a:t>The highest revenue from supplement sales is on the iHerb platform at $7.9M. </a:t>
              </a:r>
              <a:r>
                <a:rPr lang="en-US" sz="2400">
                  <a:solidFill>
                    <a:srgbClr val="000000"/>
                  </a:solidFill>
                  <a:latin typeface="Calibri (MS)"/>
                  <a:ea typeface="Calibri (MS)"/>
                  <a:cs typeface="Calibri (MS)"/>
                  <a:sym typeface="Calibri (MS)"/>
                </a:rPr>
                <a:t>This could be because iherb is an e-commerce platform that specifically sells health and fitness products compared to the other two platforms.</a:t>
              </a:r>
            </a:p>
            <a:p>
              <a:pPr marL="579120" lvl="1" indent="-289560" algn="just">
                <a:lnSpc>
                  <a:spcPts val="2879"/>
                </a:lnSpc>
                <a:buFont typeface="Arial"/>
                <a:buChar char="•"/>
              </a:pPr>
              <a:r>
                <a:rPr lang="en-US" sz="2400">
                  <a:solidFill>
                    <a:srgbClr val="000000"/>
                  </a:solidFill>
                  <a:latin typeface="Calibri (MS)"/>
                  <a:ea typeface="Calibri (MS)"/>
                  <a:cs typeface="Calibri (MS)"/>
                  <a:sym typeface="Calibri (MS)"/>
                </a:rPr>
                <a:t>From the graph, it can be seen that the income from the three platforms is not that different.</a:t>
              </a:r>
            </a:p>
          </p:txBody>
        </p:sp>
      </p:grpSp>
      <p:grpSp>
        <p:nvGrpSpPr>
          <p:cNvPr id="7" name="Group 7"/>
          <p:cNvGrpSpPr/>
          <p:nvPr/>
        </p:nvGrpSpPr>
        <p:grpSpPr>
          <a:xfrm>
            <a:off x="4741472" y="959754"/>
            <a:ext cx="7710774" cy="714564"/>
            <a:chOff x="0" y="0"/>
            <a:chExt cx="10281032" cy="952752"/>
          </a:xfrm>
        </p:grpSpPr>
        <p:sp>
          <p:nvSpPr>
            <p:cNvPr id="8" name="Freeform 8"/>
            <p:cNvSpPr/>
            <p:nvPr/>
          </p:nvSpPr>
          <p:spPr>
            <a:xfrm>
              <a:off x="0" y="0"/>
              <a:ext cx="10281031" cy="952754"/>
            </a:xfrm>
            <a:custGeom>
              <a:avLst/>
              <a:gdLst/>
              <a:ahLst/>
              <a:cxnLst/>
              <a:rect l="l" t="t" r="r" b="b"/>
              <a:pathLst>
                <a:path w="10281031" h="952754">
                  <a:moveTo>
                    <a:pt x="0" y="181356"/>
                  </a:moveTo>
                  <a:cubicBezTo>
                    <a:pt x="0" y="79121"/>
                    <a:pt x="88011" y="0"/>
                    <a:pt x="191643" y="0"/>
                  </a:cubicBezTo>
                  <a:lnTo>
                    <a:pt x="10089388" y="0"/>
                  </a:lnTo>
                  <a:lnTo>
                    <a:pt x="10089388" y="33909"/>
                  </a:lnTo>
                  <a:lnTo>
                    <a:pt x="10089388" y="0"/>
                  </a:lnTo>
                  <a:cubicBezTo>
                    <a:pt x="10193020" y="0"/>
                    <a:pt x="10281031" y="79121"/>
                    <a:pt x="10281031" y="181356"/>
                  </a:cubicBezTo>
                  <a:lnTo>
                    <a:pt x="10247122" y="181356"/>
                  </a:lnTo>
                  <a:lnTo>
                    <a:pt x="10281031" y="181356"/>
                  </a:lnTo>
                  <a:lnTo>
                    <a:pt x="10281031" y="771398"/>
                  </a:lnTo>
                  <a:lnTo>
                    <a:pt x="10247122" y="771398"/>
                  </a:lnTo>
                  <a:lnTo>
                    <a:pt x="10281031" y="771398"/>
                  </a:lnTo>
                  <a:cubicBezTo>
                    <a:pt x="10281031" y="873633"/>
                    <a:pt x="10193020" y="952754"/>
                    <a:pt x="10089388" y="952754"/>
                  </a:cubicBezTo>
                  <a:lnTo>
                    <a:pt x="10089388" y="918845"/>
                  </a:lnTo>
                  <a:lnTo>
                    <a:pt x="10089388" y="952754"/>
                  </a:lnTo>
                  <a:lnTo>
                    <a:pt x="191643" y="952754"/>
                  </a:lnTo>
                  <a:lnTo>
                    <a:pt x="191643" y="918845"/>
                  </a:lnTo>
                  <a:lnTo>
                    <a:pt x="191643" y="952754"/>
                  </a:lnTo>
                  <a:cubicBezTo>
                    <a:pt x="88011" y="952754"/>
                    <a:pt x="0" y="873633"/>
                    <a:pt x="0" y="771398"/>
                  </a:cubicBezTo>
                  <a:lnTo>
                    <a:pt x="0" y="181356"/>
                  </a:lnTo>
                  <a:lnTo>
                    <a:pt x="33909" y="181356"/>
                  </a:lnTo>
                  <a:lnTo>
                    <a:pt x="0" y="181356"/>
                  </a:lnTo>
                  <a:moveTo>
                    <a:pt x="67691" y="181356"/>
                  </a:moveTo>
                  <a:lnTo>
                    <a:pt x="67691" y="771398"/>
                  </a:lnTo>
                  <a:lnTo>
                    <a:pt x="33909" y="771398"/>
                  </a:lnTo>
                  <a:lnTo>
                    <a:pt x="67691" y="771398"/>
                  </a:lnTo>
                  <a:cubicBezTo>
                    <a:pt x="67691" y="832104"/>
                    <a:pt x="121031" y="885063"/>
                    <a:pt x="191516" y="885063"/>
                  </a:cubicBezTo>
                  <a:lnTo>
                    <a:pt x="10089388" y="885063"/>
                  </a:lnTo>
                  <a:cubicBezTo>
                    <a:pt x="10160000" y="885063"/>
                    <a:pt x="10213213" y="832104"/>
                    <a:pt x="10213213" y="771398"/>
                  </a:cubicBezTo>
                  <a:lnTo>
                    <a:pt x="10213213" y="181356"/>
                  </a:lnTo>
                  <a:cubicBezTo>
                    <a:pt x="10213213" y="120650"/>
                    <a:pt x="10159873" y="67691"/>
                    <a:pt x="10089388" y="67691"/>
                  </a:cubicBezTo>
                  <a:lnTo>
                    <a:pt x="191643" y="67691"/>
                  </a:lnTo>
                  <a:lnTo>
                    <a:pt x="191643" y="33909"/>
                  </a:lnTo>
                  <a:lnTo>
                    <a:pt x="191643" y="67691"/>
                  </a:lnTo>
                  <a:cubicBezTo>
                    <a:pt x="121031" y="67691"/>
                    <a:pt x="67818" y="120650"/>
                    <a:pt x="67818" y="181356"/>
                  </a:cubicBezTo>
                  <a:close/>
                </a:path>
              </a:pathLst>
            </a:custGeom>
            <a:solidFill>
              <a:srgbClr val="00717D"/>
            </a:solidFill>
          </p:spPr>
        </p:sp>
        <p:sp>
          <p:nvSpPr>
            <p:cNvPr id="9" name="TextBox 9"/>
            <p:cNvSpPr txBox="1"/>
            <p:nvPr/>
          </p:nvSpPr>
          <p:spPr>
            <a:xfrm>
              <a:off x="0" y="-47625"/>
              <a:ext cx="10281032" cy="1000377"/>
            </a:xfrm>
            <a:prstGeom prst="rect">
              <a:avLst/>
            </a:prstGeom>
          </p:spPr>
          <p:txBody>
            <a:bodyPr lIns="50800" tIns="50800" rIns="50800" bIns="50800" rtlCol="0" anchor="ctr"/>
            <a:lstStyle/>
            <a:p>
              <a:pPr algn="ctr">
                <a:lnSpc>
                  <a:spcPts val="3359"/>
                </a:lnSpc>
              </a:pPr>
              <a:r>
                <a:rPr lang="en-US" sz="2799" b="1">
                  <a:solidFill>
                    <a:srgbClr val="000000"/>
                  </a:solidFill>
                  <a:latin typeface="Calibri (MS) Bold"/>
                  <a:ea typeface="Calibri (MS) Bold"/>
                  <a:cs typeface="Calibri (MS) Bold"/>
                  <a:sym typeface="Calibri (MS) Bold"/>
                </a:rPr>
                <a:t>Revenue by Platform</a:t>
              </a:r>
            </a:p>
          </p:txBody>
        </p:sp>
      </p:grpSp>
      <p:grpSp>
        <p:nvGrpSpPr>
          <p:cNvPr id="10" name="Group 10"/>
          <p:cNvGrpSpPr/>
          <p:nvPr/>
        </p:nvGrpSpPr>
        <p:grpSpPr>
          <a:xfrm>
            <a:off x="1247616" y="6745312"/>
            <a:ext cx="1723872" cy="554634"/>
            <a:chOff x="0" y="0"/>
            <a:chExt cx="2298496" cy="739512"/>
          </a:xfrm>
        </p:grpSpPr>
        <p:sp>
          <p:nvSpPr>
            <p:cNvPr id="11" name="Freeform 11"/>
            <p:cNvSpPr/>
            <p:nvPr/>
          </p:nvSpPr>
          <p:spPr>
            <a:xfrm>
              <a:off x="0" y="0"/>
              <a:ext cx="2298573" cy="739521"/>
            </a:xfrm>
            <a:custGeom>
              <a:avLst/>
              <a:gdLst/>
              <a:ahLst/>
              <a:cxnLst/>
              <a:rect l="l" t="t" r="r" b="b"/>
              <a:pathLst>
                <a:path w="2298573" h="739521">
                  <a:moveTo>
                    <a:pt x="0" y="123317"/>
                  </a:moveTo>
                  <a:cubicBezTo>
                    <a:pt x="0" y="55245"/>
                    <a:pt x="55245" y="0"/>
                    <a:pt x="123317" y="0"/>
                  </a:cubicBezTo>
                  <a:lnTo>
                    <a:pt x="2175256" y="0"/>
                  </a:lnTo>
                  <a:cubicBezTo>
                    <a:pt x="2243328" y="0"/>
                    <a:pt x="2298573" y="55245"/>
                    <a:pt x="2298573" y="123317"/>
                  </a:cubicBezTo>
                  <a:lnTo>
                    <a:pt x="2298573" y="616204"/>
                  </a:lnTo>
                  <a:cubicBezTo>
                    <a:pt x="2298573" y="684276"/>
                    <a:pt x="2243328" y="739521"/>
                    <a:pt x="2175256" y="739521"/>
                  </a:cubicBezTo>
                  <a:lnTo>
                    <a:pt x="123317" y="739521"/>
                  </a:lnTo>
                  <a:cubicBezTo>
                    <a:pt x="55245" y="739521"/>
                    <a:pt x="0" y="684276"/>
                    <a:pt x="0" y="616204"/>
                  </a:cubicBezTo>
                  <a:close/>
                </a:path>
              </a:pathLst>
            </a:custGeom>
            <a:solidFill>
              <a:srgbClr val="FCFFD9"/>
            </a:solidFill>
          </p:spPr>
        </p:sp>
        <p:sp>
          <p:nvSpPr>
            <p:cNvPr id="12" name="TextBox 12"/>
            <p:cNvSpPr txBox="1"/>
            <p:nvPr/>
          </p:nvSpPr>
          <p:spPr>
            <a:xfrm>
              <a:off x="0" y="-38100"/>
              <a:ext cx="2298496" cy="777612"/>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Insights :</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3447736" y="2519986"/>
            <a:ext cx="10493116" cy="3645200"/>
          </a:xfrm>
          <a:custGeom>
            <a:avLst/>
            <a:gdLst/>
            <a:ahLst/>
            <a:cxnLst/>
            <a:rect l="l" t="t" r="r" b="b"/>
            <a:pathLst>
              <a:path w="10493116" h="3645200">
                <a:moveTo>
                  <a:pt x="0" y="0"/>
                </a:moveTo>
                <a:lnTo>
                  <a:pt x="10493116" y="0"/>
                </a:lnTo>
                <a:lnTo>
                  <a:pt x="10493116" y="3645200"/>
                </a:lnTo>
                <a:lnTo>
                  <a:pt x="0" y="3645200"/>
                </a:lnTo>
                <a:lnTo>
                  <a:pt x="0" y="0"/>
                </a:lnTo>
                <a:close/>
              </a:path>
            </a:pathLst>
          </a:custGeom>
          <a:blipFill>
            <a:blip r:embed="rId3"/>
            <a:stretch>
              <a:fillRect l="-3947" t="-26011"/>
            </a:stretch>
          </a:blipFill>
        </p:spPr>
      </p:sp>
      <p:grpSp>
        <p:nvGrpSpPr>
          <p:cNvPr id="4" name="Group 4"/>
          <p:cNvGrpSpPr/>
          <p:nvPr/>
        </p:nvGrpSpPr>
        <p:grpSpPr>
          <a:xfrm>
            <a:off x="1169542" y="7150662"/>
            <a:ext cx="15948914" cy="1292662"/>
            <a:chOff x="0" y="0"/>
            <a:chExt cx="21265219" cy="1723549"/>
          </a:xfrm>
        </p:grpSpPr>
        <p:sp>
          <p:nvSpPr>
            <p:cNvPr id="5" name="Freeform 5"/>
            <p:cNvSpPr/>
            <p:nvPr/>
          </p:nvSpPr>
          <p:spPr>
            <a:xfrm>
              <a:off x="0" y="0"/>
              <a:ext cx="21265218" cy="1723549"/>
            </a:xfrm>
            <a:custGeom>
              <a:avLst/>
              <a:gdLst/>
              <a:ahLst/>
              <a:cxnLst/>
              <a:rect l="l" t="t" r="r" b="b"/>
              <a:pathLst>
                <a:path w="21265218" h="1723549">
                  <a:moveTo>
                    <a:pt x="0" y="0"/>
                  </a:moveTo>
                  <a:lnTo>
                    <a:pt x="21265218" y="0"/>
                  </a:lnTo>
                  <a:lnTo>
                    <a:pt x="21265218" y="1723549"/>
                  </a:lnTo>
                  <a:lnTo>
                    <a:pt x="0" y="1723549"/>
                  </a:lnTo>
                  <a:close/>
                </a:path>
              </a:pathLst>
            </a:custGeom>
            <a:solidFill>
              <a:srgbClr val="000000">
                <a:alpha val="0"/>
              </a:srgbClr>
            </a:solidFill>
          </p:spPr>
        </p:sp>
        <p:sp>
          <p:nvSpPr>
            <p:cNvPr id="6" name="TextBox 6"/>
            <p:cNvSpPr txBox="1"/>
            <p:nvPr/>
          </p:nvSpPr>
          <p:spPr>
            <a:xfrm>
              <a:off x="0" y="-38100"/>
              <a:ext cx="21265219" cy="1761649"/>
            </a:xfrm>
            <a:prstGeom prst="rect">
              <a:avLst/>
            </a:prstGeom>
          </p:spPr>
          <p:txBody>
            <a:bodyPr lIns="0" tIns="0" rIns="0" bIns="0" rtlCol="0" anchor="t"/>
            <a:lstStyle/>
            <a:p>
              <a:pPr marL="579120" lvl="1" indent="-289560" algn="just">
                <a:lnSpc>
                  <a:spcPts val="2879"/>
                </a:lnSpc>
                <a:buFont typeface="Arial"/>
                <a:buChar char="•"/>
              </a:pPr>
              <a:r>
                <a:rPr lang="en-US" sz="2400">
                  <a:solidFill>
                    <a:srgbClr val="00B050"/>
                  </a:solidFill>
                  <a:latin typeface="Calibri (MS)"/>
                  <a:ea typeface="Calibri (MS)"/>
                  <a:cs typeface="Calibri (MS)"/>
                  <a:sym typeface="Calibri (MS)"/>
                </a:rPr>
                <a:t>The product return rate for each product category is between 0.95% - 1.07%. </a:t>
              </a:r>
              <a:r>
                <a:rPr lang="en-US" sz="2400">
                  <a:solidFill>
                    <a:srgbClr val="000000"/>
                  </a:solidFill>
                  <a:latin typeface="Calibri (MS)"/>
                  <a:ea typeface="Calibri (MS)"/>
                  <a:cs typeface="Calibri (MS)"/>
                  <a:sym typeface="Calibri (MS)"/>
                </a:rPr>
                <a:t>This indicates that customers rarely feel disappointed or dissatisfied with the products they buy. This could indicate that the product quality is good enough, or the communication and information provided to customers is very clear.</a:t>
              </a:r>
            </a:p>
          </p:txBody>
        </p:sp>
      </p:grpSp>
      <p:grpSp>
        <p:nvGrpSpPr>
          <p:cNvPr id="7" name="Group 7"/>
          <p:cNvGrpSpPr/>
          <p:nvPr/>
        </p:nvGrpSpPr>
        <p:grpSpPr>
          <a:xfrm>
            <a:off x="4741472" y="959754"/>
            <a:ext cx="7710774" cy="714564"/>
            <a:chOff x="0" y="0"/>
            <a:chExt cx="10281032" cy="952752"/>
          </a:xfrm>
        </p:grpSpPr>
        <p:sp>
          <p:nvSpPr>
            <p:cNvPr id="8" name="Freeform 8"/>
            <p:cNvSpPr/>
            <p:nvPr/>
          </p:nvSpPr>
          <p:spPr>
            <a:xfrm>
              <a:off x="0" y="0"/>
              <a:ext cx="10281031" cy="952754"/>
            </a:xfrm>
            <a:custGeom>
              <a:avLst/>
              <a:gdLst/>
              <a:ahLst/>
              <a:cxnLst/>
              <a:rect l="l" t="t" r="r" b="b"/>
              <a:pathLst>
                <a:path w="10281031" h="952754">
                  <a:moveTo>
                    <a:pt x="0" y="181356"/>
                  </a:moveTo>
                  <a:cubicBezTo>
                    <a:pt x="0" y="79121"/>
                    <a:pt x="88011" y="0"/>
                    <a:pt x="191643" y="0"/>
                  </a:cubicBezTo>
                  <a:lnTo>
                    <a:pt x="10089388" y="0"/>
                  </a:lnTo>
                  <a:lnTo>
                    <a:pt x="10089388" y="33909"/>
                  </a:lnTo>
                  <a:lnTo>
                    <a:pt x="10089388" y="0"/>
                  </a:lnTo>
                  <a:cubicBezTo>
                    <a:pt x="10193020" y="0"/>
                    <a:pt x="10281031" y="79121"/>
                    <a:pt x="10281031" y="181356"/>
                  </a:cubicBezTo>
                  <a:lnTo>
                    <a:pt x="10247122" y="181356"/>
                  </a:lnTo>
                  <a:lnTo>
                    <a:pt x="10281031" y="181356"/>
                  </a:lnTo>
                  <a:lnTo>
                    <a:pt x="10281031" y="771398"/>
                  </a:lnTo>
                  <a:lnTo>
                    <a:pt x="10247122" y="771398"/>
                  </a:lnTo>
                  <a:lnTo>
                    <a:pt x="10281031" y="771398"/>
                  </a:lnTo>
                  <a:cubicBezTo>
                    <a:pt x="10281031" y="873633"/>
                    <a:pt x="10193020" y="952754"/>
                    <a:pt x="10089388" y="952754"/>
                  </a:cubicBezTo>
                  <a:lnTo>
                    <a:pt x="10089388" y="918845"/>
                  </a:lnTo>
                  <a:lnTo>
                    <a:pt x="10089388" y="952754"/>
                  </a:lnTo>
                  <a:lnTo>
                    <a:pt x="191643" y="952754"/>
                  </a:lnTo>
                  <a:lnTo>
                    <a:pt x="191643" y="918845"/>
                  </a:lnTo>
                  <a:lnTo>
                    <a:pt x="191643" y="952754"/>
                  </a:lnTo>
                  <a:cubicBezTo>
                    <a:pt x="88011" y="952754"/>
                    <a:pt x="0" y="873633"/>
                    <a:pt x="0" y="771398"/>
                  </a:cubicBezTo>
                  <a:lnTo>
                    <a:pt x="0" y="181356"/>
                  </a:lnTo>
                  <a:lnTo>
                    <a:pt x="33909" y="181356"/>
                  </a:lnTo>
                  <a:lnTo>
                    <a:pt x="0" y="181356"/>
                  </a:lnTo>
                  <a:moveTo>
                    <a:pt x="67691" y="181356"/>
                  </a:moveTo>
                  <a:lnTo>
                    <a:pt x="67691" y="771398"/>
                  </a:lnTo>
                  <a:lnTo>
                    <a:pt x="33909" y="771398"/>
                  </a:lnTo>
                  <a:lnTo>
                    <a:pt x="67691" y="771398"/>
                  </a:lnTo>
                  <a:cubicBezTo>
                    <a:pt x="67691" y="832104"/>
                    <a:pt x="121031" y="885063"/>
                    <a:pt x="191516" y="885063"/>
                  </a:cubicBezTo>
                  <a:lnTo>
                    <a:pt x="10089388" y="885063"/>
                  </a:lnTo>
                  <a:cubicBezTo>
                    <a:pt x="10160000" y="885063"/>
                    <a:pt x="10213213" y="832104"/>
                    <a:pt x="10213213" y="771398"/>
                  </a:cubicBezTo>
                  <a:lnTo>
                    <a:pt x="10213213" y="181356"/>
                  </a:lnTo>
                  <a:cubicBezTo>
                    <a:pt x="10213213" y="120650"/>
                    <a:pt x="10159873" y="67691"/>
                    <a:pt x="10089388" y="67691"/>
                  </a:cubicBezTo>
                  <a:lnTo>
                    <a:pt x="191643" y="67691"/>
                  </a:lnTo>
                  <a:lnTo>
                    <a:pt x="191643" y="33909"/>
                  </a:lnTo>
                  <a:lnTo>
                    <a:pt x="191643" y="67691"/>
                  </a:lnTo>
                  <a:cubicBezTo>
                    <a:pt x="121031" y="67691"/>
                    <a:pt x="67818" y="120650"/>
                    <a:pt x="67818" y="181356"/>
                  </a:cubicBezTo>
                  <a:close/>
                </a:path>
              </a:pathLst>
            </a:custGeom>
            <a:solidFill>
              <a:srgbClr val="00717D"/>
            </a:solidFill>
          </p:spPr>
        </p:sp>
        <p:sp>
          <p:nvSpPr>
            <p:cNvPr id="9" name="TextBox 9"/>
            <p:cNvSpPr txBox="1"/>
            <p:nvPr/>
          </p:nvSpPr>
          <p:spPr>
            <a:xfrm>
              <a:off x="0" y="-47625"/>
              <a:ext cx="10281032" cy="1000377"/>
            </a:xfrm>
            <a:prstGeom prst="rect">
              <a:avLst/>
            </a:prstGeom>
          </p:spPr>
          <p:txBody>
            <a:bodyPr lIns="50800" tIns="50800" rIns="50800" bIns="50800" rtlCol="0" anchor="ctr"/>
            <a:lstStyle/>
            <a:p>
              <a:pPr algn="ctr">
                <a:lnSpc>
                  <a:spcPts val="3359"/>
                </a:lnSpc>
              </a:pPr>
              <a:r>
                <a:rPr lang="en-US" sz="2799" b="1">
                  <a:solidFill>
                    <a:srgbClr val="000000"/>
                  </a:solidFill>
                  <a:latin typeface="Calibri (MS) Bold"/>
                  <a:ea typeface="Calibri (MS) Bold"/>
                  <a:cs typeface="Calibri (MS) Bold"/>
                  <a:sym typeface="Calibri (MS) Bold"/>
                </a:rPr>
                <a:t>Return Rates by Category</a:t>
              </a:r>
            </a:p>
          </p:txBody>
        </p:sp>
      </p:grpSp>
      <p:grpSp>
        <p:nvGrpSpPr>
          <p:cNvPr id="10" name="Group 10"/>
          <p:cNvGrpSpPr/>
          <p:nvPr/>
        </p:nvGrpSpPr>
        <p:grpSpPr>
          <a:xfrm>
            <a:off x="1169542" y="6596028"/>
            <a:ext cx="1723872" cy="554634"/>
            <a:chOff x="0" y="0"/>
            <a:chExt cx="2298496" cy="739512"/>
          </a:xfrm>
        </p:grpSpPr>
        <p:sp>
          <p:nvSpPr>
            <p:cNvPr id="11" name="Freeform 11"/>
            <p:cNvSpPr/>
            <p:nvPr/>
          </p:nvSpPr>
          <p:spPr>
            <a:xfrm>
              <a:off x="0" y="0"/>
              <a:ext cx="2298446" cy="739521"/>
            </a:xfrm>
            <a:custGeom>
              <a:avLst/>
              <a:gdLst/>
              <a:ahLst/>
              <a:cxnLst/>
              <a:rect l="l" t="t" r="r" b="b"/>
              <a:pathLst>
                <a:path w="2298446" h="739521">
                  <a:moveTo>
                    <a:pt x="0" y="369697"/>
                  </a:moveTo>
                  <a:cubicBezTo>
                    <a:pt x="0" y="165608"/>
                    <a:pt x="165608" y="0"/>
                    <a:pt x="369697" y="0"/>
                  </a:cubicBezTo>
                  <a:lnTo>
                    <a:pt x="1928749" y="0"/>
                  </a:lnTo>
                  <a:cubicBezTo>
                    <a:pt x="2132965" y="0"/>
                    <a:pt x="2298446" y="165608"/>
                    <a:pt x="2298446" y="369697"/>
                  </a:cubicBezTo>
                  <a:cubicBezTo>
                    <a:pt x="2298446" y="573786"/>
                    <a:pt x="2132838" y="739394"/>
                    <a:pt x="1928749" y="739394"/>
                  </a:cubicBezTo>
                  <a:lnTo>
                    <a:pt x="369697" y="739394"/>
                  </a:lnTo>
                  <a:cubicBezTo>
                    <a:pt x="165608" y="739521"/>
                    <a:pt x="0" y="573913"/>
                    <a:pt x="0" y="369697"/>
                  </a:cubicBezTo>
                  <a:close/>
                </a:path>
              </a:pathLst>
            </a:custGeom>
            <a:solidFill>
              <a:srgbClr val="FCFFD9"/>
            </a:solidFill>
          </p:spPr>
        </p:sp>
        <p:sp>
          <p:nvSpPr>
            <p:cNvPr id="12" name="TextBox 12"/>
            <p:cNvSpPr txBox="1"/>
            <p:nvPr/>
          </p:nvSpPr>
          <p:spPr>
            <a:xfrm>
              <a:off x="0" y="-38100"/>
              <a:ext cx="2298496" cy="777612"/>
            </a:xfrm>
            <a:prstGeom prst="rect">
              <a:avLst/>
            </a:prstGeom>
          </p:spPr>
          <p:txBody>
            <a:bodyPr lIns="50800" tIns="50800" rIns="50800" bIns="50800" rtlCol="0" anchor="ctr"/>
            <a:lstStyle/>
            <a:p>
              <a:pPr algn="ctr">
                <a:lnSpc>
                  <a:spcPts val="2879"/>
                </a:lnSpc>
              </a:pPr>
              <a:r>
                <a:rPr lang="en-US" sz="2400" b="1">
                  <a:solidFill>
                    <a:srgbClr val="AEBCC4"/>
                  </a:solidFill>
                  <a:latin typeface="Calibri (MS) Bold"/>
                  <a:ea typeface="Calibri (MS) Bold"/>
                  <a:cs typeface="Calibri (MS) Bold"/>
                  <a:sym typeface="Calibri (MS) Bold"/>
                </a:rPr>
                <a:t>Insights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1041</Words>
  <Application>Microsoft Office PowerPoint</Application>
  <PresentationFormat>Custom</PresentationFormat>
  <Paragraphs>79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 (MS)</vt:lpstr>
      <vt:lpstr>Poppins</vt:lpstr>
      <vt:lpstr>Calibri</vt:lpstr>
      <vt:lpstr>Poppins Bold</vt:lpstr>
      <vt:lpstr>Calibri (MS) Bold</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 for Your Attention</dc:title>
  <cp:lastModifiedBy>User</cp:lastModifiedBy>
  <cp:revision>3</cp:revision>
  <dcterms:created xsi:type="dcterms:W3CDTF">2006-08-16T00:00:00Z</dcterms:created>
  <dcterms:modified xsi:type="dcterms:W3CDTF">2025-05-05T11:37:01Z</dcterms:modified>
  <dc:identifier>DAGmkmAt9iw</dc:identifier>
</cp:coreProperties>
</file>