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aleway"/>
      <p:regular r:id="rId7"/>
      <p:bold r:id="rId8"/>
      <p:italic r:id="rId9"/>
      <p:boldItalic r:id="rId10"/>
    </p:embeddedFont>
    <p:embeddedFont>
      <p:font typeface="La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font" Target="fonts/Raleway-boldItalic.fntdata"/><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italic.fntdata"/><Relationship Id="rId14"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aleway-regular.fntdata"/><Relationship Id="rId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2252c931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2252c931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7650" y="578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Hand Gestures to Control Video Call Features</a:t>
            </a:r>
            <a:endParaRPr sz="2400"/>
          </a:p>
          <a:p>
            <a:pPr indent="0" lvl="0" marL="0" rtl="0" algn="l">
              <a:spcBef>
                <a:spcPts val="0"/>
              </a:spcBef>
              <a:spcAft>
                <a:spcPts val="0"/>
              </a:spcAft>
              <a:buNone/>
            </a:pPr>
            <a:r>
              <a:t/>
            </a:r>
            <a:endParaRPr sz="2400"/>
          </a:p>
        </p:txBody>
      </p:sp>
      <p:sp>
        <p:nvSpPr>
          <p:cNvPr id="87" name="Google Shape;87;p13"/>
          <p:cNvSpPr txBox="1"/>
          <p:nvPr>
            <p:ph idx="1" type="body"/>
          </p:nvPr>
        </p:nvSpPr>
        <p:spPr>
          <a:xfrm>
            <a:off x="236825" y="1346925"/>
            <a:ext cx="6861300" cy="34785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SzPts val="1050"/>
              <a:buChar char="-"/>
            </a:pPr>
            <a:r>
              <a:rPr lang="en" sz="1050"/>
              <a:t>The Covid-19 pandemic caused a surge in the use of video calls as many in person activities have been moved to online. (students that have shifted to online lectures which can affect their learning and grades)</a:t>
            </a:r>
            <a:endParaRPr sz="1050"/>
          </a:p>
          <a:p>
            <a:pPr indent="-295275" lvl="0" marL="457200" rtl="0" algn="l">
              <a:lnSpc>
                <a:spcPct val="115000"/>
              </a:lnSpc>
              <a:spcBef>
                <a:spcPts val="200"/>
              </a:spcBef>
              <a:spcAft>
                <a:spcPts val="0"/>
              </a:spcAft>
              <a:buSzPts val="1050"/>
              <a:buChar char="-"/>
            </a:pPr>
            <a:r>
              <a:rPr lang="en" sz="1050"/>
              <a:t>Shift from in-person lectures to online too difficult or challenging to use. </a:t>
            </a:r>
            <a:endParaRPr sz="1050"/>
          </a:p>
          <a:p>
            <a:pPr indent="-295275" lvl="0" marL="457200" rtl="0" algn="l">
              <a:lnSpc>
                <a:spcPct val="115000"/>
              </a:lnSpc>
              <a:spcBef>
                <a:spcPts val="200"/>
              </a:spcBef>
              <a:spcAft>
                <a:spcPts val="0"/>
              </a:spcAft>
              <a:buSzPts val="1050"/>
              <a:buChar char="-"/>
            </a:pPr>
            <a:r>
              <a:rPr lang="en" sz="1050"/>
              <a:t>Our idea’s goal is to ease users into online learning by using hand tracking to detect common hand gestures used in-person to control video call features. This allows them to easily control call functions and immerses them into the classroom.</a:t>
            </a:r>
            <a:endParaRPr sz="1050"/>
          </a:p>
          <a:p>
            <a:pPr indent="-295275" lvl="0" marL="457200" rtl="0" algn="l">
              <a:lnSpc>
                <a:spcPct val="115000"/>
              </a:lnSpc>
              <a:spcBef>
                <a:spcPts val="200"/>
              </a:spcBef>
              <a:spcAft>
                <a:spcPts val="0"/>
              </a:spcAft>
              <a:buSzPts val="1050"/>
              <a:buChar char="-"/>
            </a:pPr>
            <a:r>
              <a:rPr lang="en" sz="1050"/>
              <a:t>Users that have trouble with online lectures will find our solution easier to use and less distracting. It can create a more natural flow for all users as their physical actions influence the video call.</a:t>
            </a:r>
            <a:endParaRPr sz="1050"/>
          </a:p>
          <a:p>
            <a:pPr indent="-295275" lvl="0" marL="457200" rtl="0" algn="l">
              <a:lnSpc>
                <a:spcPct val="115000"/>
              </a:lnSpc>
              <a:spcBef>
                <a:spcPts val="200"/>
              </a:spcBef>
              <a:spcAft>
                <a:spcPts val="0"/>
              </a:spcAft>
              <a:buSzPts val="1050"/>
              <a:buChar char="-"/>
            </a:pPr>
            <a:r>
              <a:rPr lang="en" sz="1050"/>
              <a:t>Hand tracking technology has already been created that controls functions such as pulling, pushing, or pinching.</a:t>
            </a:r>
            <a:endParaRPr sz="1050"/>
          </a:p>
          <a:p>
            <a:pPr indent="-295275" lvl="0" marL="457200" rtl="0" algn="l">
              <a:spcBef>
                <a:spcPts val="200"/>
              </a:spcBef>
              <a:spcAft>
                <a:spcPts val="0"/>
              </a:spcAft>
              <a:buSzPts val="1050"/>
              <a:buChar char="-"/>
            </a:pPr>
            <a:r>
              <a:rPr lang="en" sz="1050"/>
              <a:t>Hand gestures could make video calling more immersive and easier to control with the right implementation. Though they need to be distinct, clear and unable to be confused for each other or other basic human actions.</a:t>
            </a:r>
            <a:endParaRPr sz="1050"/>
          </a:p>
          <a:p>
            <a:pPr indent="-295275" lvl="0" marL="457200" rtl="0" algn="l">
              <a:lnSpc>
                <a:spcPct val="115000"/>
              </a:lnSpc>
              <a:spcBef>
                <a:spcPts val="200"/>
              </a:spcBef>
              <a:spcAft>
                <a:spcPts val="0"/>
              </a:spcAft>
              <a:buSzPts val="1050"/>
              <a:buChar char="-"/>
            </a:pPr>
            <a:r>
              <a:rPr lang="en" sz="1050"/>
              <a:t>We have made a prototype that showcases what our idea is supposed to look like</a:t>
            </a:r>
            <a:endParaRPr sz="1050"/>
          </a:p>
          <a:p>
            <a:pPr indent="-295275" lvl="0" marL="457200" rtl="0" algn="l">
              <a:lnSpc>
                <a:spcPct val="115000"/>
              </a:lnSpc>
              <a:spcBef>
                <a:spcPts val="200"/>
              </a:spcBef>
              <a:spcAft>
                <a:spcPts val="200"/>
              </a:spcAft>
              <a:buSzPts val="1050"/>
              <a:buChar char="-"/>
            </a:pPr>
            <a:r>
              <a:rPr lang="en" sz="1050"/>
              <a:t>Next steps include gathering a large amount of different gestures that can be inputted as options users may choose from, as well as determining which gestures feel the most natural, as well as testing the accuracy of hand tracking and trying to improve it</a:t>
            </a:r>
            <a:endParaRPr sz="1050"/>
          </a:p>
        </p:txBody>
      </p:sp>
      <p:sp>
        <p:nvSpPr>
          <p:cNvPr id="88" name="Google Shape;88;p13"/>
          <p:cNvSpPr txBox="1"/>
          <p:nvPr>
            <p:ph idx="4294967295" type="subTitle"/>
          </p:nvPr>
        </p:nvSpPr>
        <p:spPr>
          <a:xfrm>
            <a:off x="0" y="4825275"/>
            <a:ext cx="2274600" cy="28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1200"/>
              </a:spcAft>
              <a:buNone/>
            </a:pPr>
            <a:r>
              <a:rPr lang="en"/>
              <a:t>By: Jackie, Alvin and Maddin</a:t>
            </a:r>
            <a:endParaRPr/>
          </a:p>
        </p:txBody>
      </p:sp>
      <p:pic>
        <p:nvPicPr>
          <p:cNvPr id="89" name="Google Shape;89;p13"/>
          <p:cNvPicPr preferRelativeResize="0"/>
          <p:nvPr/>
        </p:nvPicPr>
        <p:blipFill rotWithShape="1">
          <a:blip r:embed="rId3">
            <a:alphaModFix/>
          </a:blip>
          <a:srcRect b="7670" l="4021" r="4787" t="4563"/>
          <a:stretch/>
        </p:blipFill>
        <p:spPr>
          <a:xfrm>
            <a:off x="6995100" y="3841050"/>
            <a:ext cx="2148900" cy="127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