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75" r:id="rId2"/>
    <p:sldId id="305" r:id="rId3"/>
    <p:sldId id="408" r:id="rId4"/>
    <p:sldId id="384" r:id="rId5"/>
    <p:sldId id="273" r:id="rId6"/>
    <p:sldId id="298" r:id="rId7"/>
    <p:sldId id="406" r:id="rId8"/>
    <p:sldId id="303" r:id="rId9"/>
    <p:sldId id="409" r:id="rId10"/>
    <p:sldId id="410" r:id="rId11"/>
    <p:sldId id="411" r:id="rId12"/>
    <p:sldId id="4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993" autoAdjust="0"/>
  </p:normalViewPr>
  <p:slideViewPr>
    <p:cSldViewPr snapToGrid="0" snapToObjects="1">
      <p:cViewPr varScale="1">
        <p:scale>
          <a:sx n="91" d="100"/>
          <a:sy n="91" d="100"/>
        </p:scale>
        <p:origin x="173" y="6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2/23/2025</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2/23/2025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2/23/2025</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9.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991706"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179375" cy="356462"/>
          </a:xfrm>
        </p:spPr>
        <p:txBody>
          <a:bodyPr/>
          <a:lstStyle/>
          <a:p>
            <a:r>
              <a:rPr lang="en-US" dirty="0"/>
              <a:t>Presentation </a:t>
            </a:r>
            <a:r>
              <a:rPr lang="en-US"/>
              <a:t>by team-9</a:t>
            </a:r>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416029"/>
            <a:ext cx="5505974" cy="2759978"/>
          </a:xfrm>
        </p:spPr>
        <p:txBody>
          <a:bodyPr>
            <a:normAutofit/>
          </a:bodyPr>
          <a:lstStyle/>
          <a:p>
            <a:r>
              <a:rPr lang="en-US" sz="5400" dirty="0">
                <a:latin typeface="HELVETICA" panose="020B0604020202020204" pitchFamily="34" charset="0"/>
                <a:ea typeface="SimSun-ExtB" panose="02010609060101010101" pitchFamily="49" charset="-122"/>
                <a:cs typeface="HELVETICA" panose="020B0604020202020204" pitchFamily="34" charset="0"/>
              </a:rPr>
              <a:t>CYBER SECURITY DOMAINS</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04819-75CB-8CD0-69AD-F8CE321D14D9}"/>
              </a:ext>
            </a:extLst>
          </p:cNvPr>
          <p:cNvSpPr>
            <a:spLocks noGrp="1"/>
          </p:cNvSpPr>
          <p:nvPr>
            <p:ph type="ctrTitle"/>
          </p:nvPr>
        </p:nvSpPr>
        <p:spPr/>
        <p:txBody>
          <a:bodyPr>
            <a:normAutofit/>
          </a:bodyPr>
          <a:lstStyle/>
          <a:p>
            <a:r>
              <a:rPr lang="en-US" sz="3600" dirty="0">
                <a:latin typeface="Palatino Linotype" panose="02040502050505030304" pitchFamily="18" charset="0"/>
              </a:rPr>
              <a:t>Identity management</a:t>
            </a:r>
            <a:endParaRPr lang="en-IN" sz="3600" dirty="0">
              <a:latin typeface="Palatino Linotype" panose="02040502050505030304" pitchFamily="18" charset="0"/>
            </a:endParaRPr>
          </a:p>
        </p:txBody>
      </p:sp>
      <p:sp>
        <p:nvSpPr>
          <p:cNvPr id="6" name="Text Placeholder 5">
            <a:extLst>
              <a:ext uri="{FF2B5EF4-FFF2-40B4-BE49-F238E27FC236}">
                <a16:creationId xmlns:a16="http://schemas.microsoft.com/office/drawing/2014/main" id="{6F218135-533B-9285-8137-C9299FD9DD25}"/>
              </a:ext>
            </a:extLst>
          </p:cNvPr>
          <p:cNvSpPr>
            <a:spLocks noGrp="1"/>
          </p:cNvSpPr>
          <p:nvPr>
            <p:ph type="body" sz="quarter" idx="14"/>
          </p:nvPr>
        </p:nvSpPr>
        <p:spPr>
          <a:xfrm>
            <a:off x="1551821" y="1507066"/>
            <a:ext cx="10134371" cy="4849283"/>
          </a:xfrm>
        </p:spPr>
        <p:txBody>
          <a:bodyPr/>
          <a:lstStyle/>
          <a:p>
            <a:r>
              <a:rPr lang="en-US" dirty="0"/>
              <a:t>Identity management in cybersecurity, also known as Identity and Access Management (IAM), is a critical practice that ensures only authorized individuals have access to the right resources at the right times.</a:t>
            </a:r>
          </a:p>
          <a:p>
            <a:r>
              <a:rPr lang="en-US" b="1" dirty="0"/>
              <a:t>Benefits of Identity Management in Cybersecurity</a:t>
            </a:r>
          </a:p>
          <a:p>
            <a:r>
              <a:rPr lang="en-IN" b="1" dirty="0"/>
              <a:t>Enhanced Security</a:t>
            </a:r>
            <a:endParaRPr lang="en-US" b="1" dirty="0"/>
          </a:p>
          <a:p>
            <a:r>
              <a:rPr lang="en-IN" b="1" dirty="0"/>
              <a:t>Operational Efficiency</a:t>
            </a:r>
          </a:p>
          <a:p>
            <a:r>
              <a:rPr lang="en-IN" b="1" dirty="0"/>
              <a:t>Better User Experience</a:t>
            </a:r>
          </a:p>
          <a:p>
            <a:r>
              <a:rPr lang="en-IN" b="1" dirty="0"/>
              <a:t>Risk Management</a:t>
            </a:r>
          </a:p>
          <a:p>
            <a:r>
              <a:rPr lang="en-IN" b="1" dirty="0"/>
              <a:t>Cost Savings</a:t>
            </a:r>
          </a:p>
          <a:p>
            <a:r>
              <a:rPr lang="en-IN" b="1" dirty="0"/>
              <a:t>Enhanced Trust</a:t>
            </a:r>
          </a:p>
        </p:txBody>
      </p:sp>
    </p:spTree>
    <p:extLst>
      <p:ext uri="{BB962C8B-B14F-4D97-AF65-F5344CB8AC3E}">
        <p14:creationId xmlns:p14="http://schemas.microsoft.com/office/powerpoint/2010/main" val="172850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9725-B9AA-6783-F56B-0E4D2D3BF534}"/>
              </a:ext>
            </a:extLst>
          </p:cNvPr>
          <p:cNvSpPr>
            <a:spLocks noGrp="1"/>
          </p:cNvSpPr>
          <p:nvPr>
            <p:ph type="ctrTitle"/>
          </p:nvPr>
        </p:nvSpPr>
        <p:spPr/>
        <p:txBody>
          <a:bodyPr/>
          <a:lstStyle/>
          <a:p>
            <a:r>
              <a:rPr lang="en-US" sz="4000" dirty="0">
                <a:latin typeface="Papyrus" panose="03070502060502030205" pitchFamily="66" charset="0"/>
              </a:rPr>
              <a:t>conclusion</a:t>
            </a:r>
            <a:endParaRPr lang="en-IN" sz="4000" dirty="0">
              <a:latin typeface="Papyrus" panose="03070502060502030205" pitchFamily="66" charset="0"/>
            </a:endParaRPr>
          </a:p>
        </p:txBody>
      </p:sp>
      <p:sp>
        <p:nvSpPr>
          <p:cNvPr id="3" name="Text Placeholder 2">
            <a:extLst>
              <a:ext uri="{FF2B5EF4-FFF2-40B4-BE49-F238E27FC236}">
                <a16:creationId xmlns:a16="http://schemas.microsoft.com/office/drawing/2014/main" id="{146A5609-EC52-C0DA-169D-27F5058B3766}"/>
              </a:ext>
            </a:extLst>
          </p:cNvPr>
          <p:cNvSpPr>
            <a:spLocks noGrp="1"/>
          </p:cNvSpPr>
          <p:nvPr>
            <p:ph type="body" sz="quarter" idx="14"/>
          </p:nvPr>
        </p:nvSpPr>
        <p:spPr/>
        <p:txBody>
          <a:bodyPr/>
          <a:lstStyle/>
          <a:p>
            <a:r>
              <a:rPr lang="en-US" b="1" dirty="0"/>
              <a:t>Cybersecurity encompasses multiple domains, each playing a crucial role in protecting digital assets, networks, and sensitive information. From network and application security to cloud security, threat intelligence, and governance, every domain addresses specific challenges in the evolving cyber landscape.</a:t>
            </a:r>
          </a:p>
          <a:p>
            <a:r>
              <a:rPr lang="en-US" b="1" dirty="0"/>
              <a:t>As cyber threats grow in complexity, organizations and individuals must adopt a multi-layered security approach, leveraging best practices, advanced technologies, and compliance frameworks. </a:t>
            </a:r>
          </a:p>
          <a:p>
            <a:r>
              <a:rPr lang="en-US" b="1" dirty="0"/>
              <a:t>Continuous learning, proactive threat detection, and robust security policies are essential to mitigating risks </a:t>
            </a:r>
          </a:p>
          <a:p>
            <a:r>
              <a:rPr lang="en-US" b="1" dirty="0"/>
              <a:t>Cybersecurity domains work together to protect digital systems, networks, and data from threats.</a:t>
            </a:r>
          </a:p>
          <a:p>
            <a:r>
              <a:rPr lang="en-US" b="1" dirty="0"/>
              <a:t> Each domain focuses on specific areas, such as network security, application security, cloud security, and incident response</a:t>
            </a:r>
          </a:p>
          <a:p>
            <a:endParaRPr lang="en-IN" b="1" dirty="0"/>
          </a:p>
        </p:txBody>
      </p:sp>
    </p:spTree>
    <p:extLst>
      <p:ext uri="{BB962C8B-B14F-4D97-AF65-F5344CB8AC3E}">
        <p14:creationId xmlns:p14="http://schemas.microsoft.com/office/powerpoint/2010/main" val="106424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C37D51E-35BF-0849-41DE-E3A7686136AC}"/>
              </a:ext>
            </a:extLst>
          </p:cNvPr>
          <p:cNvSpPr>
            <a:spLocks noGrp="1"/>
          </p:cNvSpPr>
          <p:nvPr>
            <p:ph type="pic" sz="quarter" idx="15"/>
          </p:nvPr>
        </p:nvSpPr>
        <p:spPr>
          <a:xfrm>
            <a:off x="-310549" y="-1"/>
            <a:ext cx="12192000" cy="6857999"/>
          </a:xfrm>
        </p:spPr>
      </p:sp>
      <p:sp>
        <p:nvSpPr>
          <p:cNvPr id="4" name="Title 3">
            <a:extLst>
              <a:ext uri="{FF2B5EF4-FFF2-40B4-BE49-F238E27FC236}">
                <a16:creationId xmlns:a16="http://schemas.microsoft.com/office/drawing/2014/main" id="{0D37098F-ACF7-7A37-0A8D-48FA13F8982B}"/>
              </a:ext>
            </a:extLst>
          </p:cNvPr>
          <p:cNvSpPr>
            <a:spLocks noGrp="1"/>
          </p:cNvSpPr>
          <p:nvPr>
            <p:ph type="ctrTitle"/>
          </p:nvPr>
        </p:nvSpPr>
        <p:spPr/>
        <p:txBody>
          <a:bodyPr/>
          <a:lstStyle/>
          <a:p>
            <a:endParaRPr lang="en-IN" dirty="0"/>
          </a:p>
        </p:txBody>
      </p:sp>
      <p:sp>
        <p:nvSpPr>
          <p:cNvPr id="5" name="Text Placeholder 4">
            <a:extLst>
              <a:ext uri="{FF2B5EF4-FFF2-40B4-BE49-F238E27FC236}">
                <a16:creationId xmlns:a16="http://schemas.microsoft.com/office/drawing/2014/main" id="{1F3E78AC-4A57-D9EB-DBF9-B2CFBC81EE8B}"/>
              </a:ext>
            </a:extLst>
          </p:cNvPr>
          <p:cNvSpPr>
            <a:spLocks noGrp="1"/>
          </p:cNvSpPr>
          <p:nvPr>
            <p:ph type="body" sz="quarter" idx="14"/>
          </p:nvPr>
        </p:nvSpPr>
        <p:spPr>
          <a:xfrm>
            <a:off x="1627322" y="2294625"/>
            <a:ext cx="9448995" cy="2915729"/>
          </a:xfrm>
        </p:spPr>
        <p:txBody>
          <a:bodyPr>
            <a:normAutofit/>
          </a:bodyPr>
          <a:lstStyle/>
          <a:p>
            <a:r>
              <a:rPr lang="en-US" sz="9600" dirty="0">
                <a:latin typeface="Bradley Hand ITC" panose="03070402050302030203" pitchFamily="66" charset="0"/>
              </a:rPr>
              <a:t>THANK YOU</a:t>
            </a:r>
            <a:endParaRPr lang="en-IN" sz="9600" dirty="0">
              <a:latin typeface="Bradley Hand ITC" panose="03070402050302030203" pitchFamily="66" charset="0"/>
            </a:endParaRPr>
          </a:p>
        </p:txBody>
      </p:sp>
    </p:spTree>
    <p:extLst>
      <p:ext uri="{BB962C8B-B14F-4D97-AF65-F5344CB8AC3E}">
        <p14:creationId xmlns:p14="http://schemas.microsoft.com/office/powerpoint/2010/main" val="306980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86187" y="268448"/>
            <a:ext cx="9823833" cy="1238618"/>
          </a:xfrm>
        </p:spPr>
        <p:txBody>
          <a:bodyPr/>
          <a:lstStyle/>
          <a:p>
            <a:r>
              <a:rPr lang="en-US" sz="3600" dirty="0">
                <a:latin typeface="Bahnschrift" panose="020B0502040204020203" pitchFamily="34" charset="0"/>
              </a:rPr>
              <a:t>INTRODUCTION TO CYBER SECURITY DOMAINS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3" y="1661020"/>
            <a:ext cx="6602277" cy="4471331"/>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In today’s digital world, cybersecurity plays a crucial role in protecting sensitive data, networks, and systems from cyber threats.</a:t>
            </a:r>
          </a:p>
          <a:p>
            <a:pPr marL="285750" indent="-285750">
              <a:buFont typeface="Arial" panose="020B0604020202020204" pitchFamily="34" charset="0"/>
              <a:buChar char="•"/>
            </a:pPr>
            <a:r>
              <a:rPr lang="en-US" sz="2000" dirty="0"/>
              <a:t>Cybersecurity is a broad field, encompassing multiple domains that work together to ensure security across various digital environments.</a:t>
            </a:r>
          </a:p>
          <a:p>
            <a:pPr marL="285750" indent="-285750">
              <a:buFont typeface="Arial" panose="020B0604020202020204" pitchFamily="34" charset="0"/>
              <a:buChar char="•"/>
            </a:pPr>
            <a:r>
              <a:rPr lang="en-US" sz="2000" dirty="0"/>
              <a:t>The field of cybersecurity is structured into several key domains, each focusing on specific aspects of security to collectively safeguard</a:t>
            </a:r>
          </a:p>
        </p:txBody>
      </p:sp>
      <p:pic>
        <p:nvPicPr>
          <p:cNvPr id="4" name="Picture 3">
            <a:extLst>
              <a:ext uri="{FF2B5EF4-FFF2-40B4-BE49-F238E27FC236}">
                <a16:creationId xmlns:a16="http://schemas.microsoft.com/office/drawing/2014/main" id="{BD0AC31A-7B2D-37AE-F004-744D5AFF6F4A}"/>
              </a:ext>
            </a:extLst>
          </p:cNvPr>
          <p:cNvPicPr>
            <a:picLocks noChangeAspect="1"/>
          </p:cNvPicPr>
          <p:nvPr/>
        </p:nvPicPr>
        <p:blipFill>
          <a:blip r:embed="rId2"/>
          <a:stretch>
            <a:fillRect/>
          </a:stretch>
        </p:blipFill>
        <p:spPr>
          <a:xfrm>
            <a:off x="8391647" y="2078372"/>
            <a:ext cx="3338958" cy="2046914"/>
          </a:xfrm>
          <a:prstGeom prst="rect">
            <a:avLst/>
          </a:prstGeom>
        </p:spPr>
      </p:pic>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30392DC-9ACD-1E4E-1073-E7A5292C7B85}"/>
              </a:ext>
            </a:extLst>
          </p:cNvPr>
          <p:cNvPicPr>
            <a:picLocks noGrp="1" noChangeAspect="1"/>
          </p:cNvPicPr>
          <p:nvPr>
            <p:ph type="pic" sz="quarter" idx="10"/>
          </p:nvPr>
        </p:nvPicPr>
        <p:blipFill>
          <a:blip r:embed="rId2"/>
          <a:srcRect l="5295" r="5295"/>
          <a:stretch>
            <a:fillRect/>
          </a:stretch>
        </p:blipFill>
        <p:spPr>
          <a:xfrm>
            <a:off x="1925015" y="1215342"/>
            <a:ext cx="9127222" cy="5192786"/>
          </a:xfrm>
        </p:spPr>
      </p:pic>
      <p:sp>
        <p:nvSpPr>
          <p:cNvPr id="3" name="Text Placeholder 2">
            <a:extLst>
              <a:ext uri="{FF2B5EF4-FFF2-40B4-BE49-F238E27FC236}">
                <a16:creationId xmlns:a16="http://schemas.microsoft.com/office/drawing/2014/main" id="{577380F3-3CB5-9B52-F0B9-D81DEBC95CEB}"/>
              </a:ext>
            </a:extLst>
          </p:cNvPr>
          <p:cNvSpPr>
            <a:spLocks noGrp="1"/>
          </p:cNvSpPr>
          <p:nvPr>
            <p:ph type="body" idx="13"/>
          </p:nvPr>
        </p:nvSpPr>
        <p:spPr/>
        <p:txBody>
          <a:bodyPr/>
          <a:lstStyle/>
          <a:p>
            <a:endParaRPr lang="en-IN"/>
          </a:p>
        </p:txBody>
      </p:sp>
      <p:sp>
        <p:nvSpPr>
          <p:cNvPr id="4" name="Title 3">
            <a:extLst>
              <a:ext uri="{FF2B5EF4-FFF2-40B4-BE49-F238E27FC236}">
                <a16:creationId xmlns:a16="http://schemas.microsoft.com/office/drawing/2014/main" id="{03CD0954-7201-609B-4A02-2C67E5F9E760}"/>
              </a:ext>
            </a:extLst>
          </p:cNvPr>
          <p:cNvSpPr>
            <a:spLocks noGrp="1"/>
          </p:cNvSpPr>
          <p:nvPr>
            <p:ph type="ctrTitle"/>
          </p:nvPr>
        </p:nvSpPr>
        <p:spPr>
          <a:xfrm>
            <a:off x="1524000" y="209725"/>
            <a:ext cx="4179376" cy="687897"/>
          </a:xfrm>
        </p:spPr>
        <p:txBody>
          <a:bodyPr>
            <a:normAutofit/>
          </a:bodyPr>
          <a:lstStyle/>
          <a:p>
            <a:r>
              <a:rPr lang="en-US" sz="2400" dirty="0">
                <a:latin typeface="Palatino Linotype" panose="02040502050505030304" pitchFamily="18" charset="0"/>
              </a:rPr>
              <a:t>Cybersecurity domains</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206148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1199627"/>
            <a:ext cx="4179375" cy="4443032"/>
          </a:xfrm>
        </p:spPr>
        <p:txBody>
          <a:bodyPr>
            <a:normAutofit/>
          </a:bodyPr>
          <a:lstStyle/>
          <a:p>
            <a:r>
              <a:rPr lang="en-US" sz="2400" dirty="0"/>
              <a:t>Network security</a:t>
            </a:r>
          </a:p>
          <a:p>
            <a:r>
              <a:rPr lang="en-US" sz="2400" dirty="0">
                <a:solidFill>
                  <a:schemeClr val="bg1"/>
                </a:solidFill>
              </a:rPr>
              <a:t>R</a:t>
            </a:r>
            <a:r>
              <a:rPr lang="en-US" sz="2400" dirty="0"/>
              <a:t>isk management </a:t>
            </a:r>
          </a:p>
          <a:p>
            <a:r>
              <a:rPr lang="en-US" sz="2400" dirty="0">
                <a:solidFill>
                  <a:schemeClr val="bg1"/>
                </a:solidFill>
              </a:rPr>
              <a:t>Security operations</a:t>
            </a:r>
          </a:p>
          <a:p>
            <a:r>
              <a:rPr lang="en-US" sz="2400" dirty="0"/>
              <a:t>Cryptography</a:t>
            </a:r>
          </a:p>
          <a:p>
            <a:r>
              <a:rPr lang="en-US" sz="2400" dirty="0">
                <a:solidFill>
                  <a:schemeClr val="bg1"/>
                </a:solidFill>
              </a:rPr>
              <a:t>Application security </a:t>
            </a:r>
          </a:p>
          <a:p>
            <a:r>
              <a:rPr lang="en-US" sz="2400" dirty="0"/>
              <a:t>Identity management</a:t>
            </a:r>
          </a:p>
          <a:p>
            <a:r>
              <a:rPr lang="en-US" sz="2400" dirty="0">
                <a:solidFill>
                  <a:schemeClr val="bg1"/>
                </a:solidFill>
              </a:rPr>
              <a:t>Threat intelligence</a:t>
            </a:r>
          </a:p>
          <a:p>
            <a:r>
              <a:rPr lang="en-US" sz="2400" dirty="0"/>
              <a:t>Asset security</a:t>
            </a:r>
            <a:endParaRPr lang="id-ID" sz="2400"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696286"/>
            <a:ext cx="8442121" cy="1149292"/>
          </a:xfrm>
        </p:spPr>
        <p:txBody>
          <a:bodyPr>
            <a:normAutofit fontScale="90000"/>
          </a:bodyPr>
          <a:lstStyle/>
          <a:p>
            <a:r>
              <a:rPr lang="en-US" sz="3600" dirty="0">
                <a:latin typeface="Bahnschrift" panose="020B0502040204020203" pitchFamily="34" charset="0"/>
              </a:rPr>
              <a:t>Cyber security domains includes:</a:t>
            </a:r>
            <a:br>
              <a:rPr lang="en-US" sz="3600" dirty="0">
                <a:latin typeface="Bahnschrift" panose="020B0502040204020203" pitchFamily="34" charset="0"/>
              </a:rPr>
            </a:br>
            <a:br>
              <a:rPr lang="en-US" sz="3600" dirty="0">
                <a:latin typeface="Bahnschrift" panose="020B0502040204020203" pitchFamily="34" charset="0"/>
              </a:rPr>
            </a:br>
            <a:endParaRPr lang="en-US" sz="36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06786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6338806" y="-100384"/>
            <a:ext cx="5014993" cy="3246540"/>
          </a:xfrm>
        </p:spPr>
        <p:txBody>
          <a:bodyPr>
            <a:normAutofit/>
          </a:bodyPr>
          <a:lstStyle/>
          <a:p>
            <a:pPr marL="0" indent="0">
              <a:buNone/>
            </a:pPr>
            <a:r>
              <a:rPr lang="en-US" sz="1800" dirty="0"/>
              <a:t>Definition: Protecting networks from unauthorized access, cyber threats, and data breaches.</a:t>
            </a:r>
          </a:p>
          <a:p>
            <a:pPr marL="0" indent="0">
              <a:buNone/>
            </a:pPr>
            <a:r>
              <a:rPr lang="en-US" sz="1800" dirty="0"/>
              <a:t>Importance: Ensures confidentiality, integrity, and availability of data.</a:t>
            </a:r>
          </a:p>
          <a:p>
            <a:pPr marL="0" indent="0">
              <a:buNone/>
            </a:pPr>
            <a:r>
              <a:rPr lang="en-US" sz="1800" dirty="0"/>
              <a:t>Prevents Cyber Attacks: Shields against hacking, malware, and phishing.</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p:txBody>
          <a:bodyPr>
            <a:normAutofit/>
          </a:bodyPr>
          <a:lstStyle/>
          <a:p>
            <a:r>
              <a:rPr lang="en-US" dirty="0">
                <a:latin typeface="Palatino Linotype" panose="02040502050505030304" pitchFamily="18" charset="0"/>
              </a:rPr>
              <a:t>Network security</a:t>
            </a:r>
          </a:p>
        </p:txBody>
      </p:sp>
      <p:pic>
        <p:nvPicPr>
          <p:cNvPr id="5" name="Picture Placeholder 4">
            <a:extLst>
              <a:ext uri="{FF2B5EF4-FFF2-40B4-BE49-F238E27FC236}">
                <a16:creationId xmlns:a16="http://schemas.microsoft.com/office/drawing/2014/main" id="{7F013978-35C5-C482-D4CE-64FAF1510A78}"/>
              </a:ext>
            </a:extLst>
          </p:cNvPr>
          <p:cNvPicPr>
            <a:picLocks noGrp="1" noChangeAspect="1"/>
          </p:cNvPicPr>
          <p:nvPr>
            <p:ph type="pic" sz="quarter" idx="10"/>
          </p:nvPr>
        </p:nvPicPr>
        <p:blipFill>
          <a:blip r:embed="rId2"/>
          <a:srcRect t="26272" b="26272"/>
          <a:stretch/>
        </p:blipFill>
        <p:spPr>
          <a:xfrm>
            <a:off x="1658224" y="2982571"/>
            <a:ext cx="10533776" cy="3875429"/>
          </a:xfrm>
        </p:spPr>
      </p:pic>
    </p:spTree>
    <p:extLst>
      <p:ext uri="{BB962C8B-B14F-4D97-AF65-F5344CB8AC3E}">
        <p14:creationId xmlns:p14="http://schemas.microsoft.com/office/powerpoint/2010/main" val="21678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0BE777-13B9-EECC-FCCF-73B5F01AC754}"/>
              </a:ext>
            </a:extLst>
          </p:cNvPr>
          <p:cNvSpPr>
            <a:spLocks noGrp="1"/>
          </p:cNvSpPr>
          <p:nvPr>
            <p:ph sz="half" idx="1"/>
          </p:nvPr>
        </p:nvSpPr>
        <p:spPr>
          <a:xfrm>
            <a:off x="1627321" y="1468740"/>
            <a:ext cx="9605538" cy="4708223"/>
          </a:xfrm>
        </p:spPr>
        <p:txBody>
          <a:bodyPr/>
          <a:lstStyle/>
          <a:p>
            <a:r>
              <a:rPr lang="en-US" b="1" dirty="0"/>
              <a:t>Introduction to Risk Management</a:t>
            </a:r>
          </a:p>
          <a:p>
            <a:pPr>
              <a:buFont typeface="Arial" panose="020B0604020202020204" pitchFamily="34" charset="0"/>
              <a:buChar char="•"/>
            </a:pPr>
            <a:r>
              <a:rPr lang="en-US" b="1" dirty="0"/>
              <a:t>Definition</a:t>
            </a:r>
            <a:r>
              <a:rPr lang="en-US" dirty="0"/>
              <a:t>: Risk management involves identifying, assessing, and prioritizing risks followed by coordinated efforts to minimize, monitor, and control the probability or impact of unfortunate events.</a:t>
            </a:r>
          </a:p>
          <a:p>
            <a:pPr>
              <a:buFont typeface="Arial" panose="020B0604020202020204" pitchFamily="34" charset="0"/>
              <a:buChar char="•"/>
            </a:pPr>
            <a:r>
              <a:rPr lang="en-US" b="1" dirty="0"/>
              <a:t>Importance</a:t>
            </a:r>
            <a:r>
              <a:rPr lang="en-US" dirty="0"/>
              <a:t>: Effective risk management can help businesses avoid potential financial losses, legal liabilities, and damages to their reputation, ultimately contributing to their long-term success and stability.</a:t>
            </a:r>
          </a:p>
          <a:p>
            <a:r>
              <a:rPr lang="en-US" b="1" dirty="0"/>
              <a:t>Safety and Security</a:t>
            </a:r>
          </a:p>
          <a:p>
            <a:pPr>
              <a:buFont typeface="Arial" panose="020B0604020202020204" pitchFamily="34" charset="0"/>
              <a:buChar char="•"/>
            </a:pPr>
            <a:r>
              <a:rPr lang="en-US" b="1" dirty="0"/>
              <a:t>Workplace Safety</a:t>
            </a:r>
            <a:r>
              <a:rPr lang="en-US" dirty="0"/>
              <a:t>: Identifies hazards and implements safety measures to protect employees from accidents and injuries.</a:t>
            </a:r>
          </a:p>
          <a:p>
            <a:pPr>
              <a:buFont typeface="Arial" panose="020B0604020202020204" pitchFamily="34" charset="0"/>
              <a:buChar char="•"/>
            </a:pPr>
            <a:r>
              <a:rPr lang="en-US" b="1" dirty="0"/>
              <a:t>Data Security</a:t>
            </a:r>
            <a:r>
              <a:rPr lang="en-US" dirty="0"/>
              <a:t>: Protects sensitive information from cyber threats and data breaches.</a:t>
            </a:r>
          </a:p>
          <a:p>
            <a:pPr>
              <a:buFont typeface="Arial" panose="020B0604020202020204" pitchFamily="34" charset="0"/>
              <a:buChar char="•"/>
            </a:pPr>
            <a:endParaRPr lang="en-US" dirty="0"/>
          </a:p>
          <a:p>
            <a:pPr marL="0" indent="0">
              <a:buNone/>
            </a:pPr>
            <a:endParaRPr lang="en-IN" dirty="0"/>
          </a:p>
        </p:txBody>
      </p:sp>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r>
              <a:rPr lang="en-US" dirty="0">
                <a:latin typeface="Palatino Linotype" panose="02040502050505030304" pitchFamily="18" charset="0"/>
              </a:rPr>
              <a:t>RISK MANAGEMENT</a:t>
            </a:r>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p:txBody>
          <a:bodyPr/>
          <a:lstStyle/>
          <a:p>
            <a:endParaRPr lang="en-IN"/>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p:txBody>
          <a:bodyPr/>
          <a:lstStyle/>
          <a:p>
            <a:pPr lvl="0"/>
            <a:endParaRPr lang="en-US" dirty="0"/>
          </a:p>
        </p:txBody>
      </p:sp>
      <p:sp>
        <p:nvSpPr>
          <p:cNvPr id="7" name="Text Placeholder 6">
            <a:extLst>
              <a:ext uri="{FF2B5EF4-FFF2-40B4-BE49-F238E27FC236}">
                <a16:creationId xmlns:a16="http://schemas.microsoft.com/office/drawing/2014/main" id="{D9218E33-9E8A-D249-93A7-9EDFE3BEA503}"/>
              </a:ext>
            </a:extLst>
          </p:cNvPr>
          <p:cNvSpPr>
            <a:spLocks noGrp="1"/>
          </p:cNvSpPr>
          <p:nvPr>
            <p:ph type="body" sz="quarter" idx="3"/>
          </p:nvPr>
        </p:nvSpPr>
        <p:spPr/>
        <p:txBody>
          <a:bodyPr/>
          <a:lstStyle/>
          <a:p>
            <a:pPr lvl="0"/>
            <a:endParaRPr lang="en-US" dirty="0"/>
          </a:p>
        </p:txBody>
      </p:sp>
    </p:spTree>
    <p:extLst>
      <p:ext uri="{BB962C8B-B14F-4D97-AF65-F5344CB8AC3E}">
        <p14:creationId xmlns:p14="http://schemas.microsoft.com/office/powerpoint/2010/main" val="384328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8661" y="339644"/>
            <a:ext cx="4890577" cy="1312987"/>
          </a:xfrm>
        </p:spPr>
        <p:txBody>
          <a:bodyPr/>
          <a:lstStyle/>
          <a:p>
            <a:r>
              <a:rPr lang="en-US" dirty="0">
                <a:latin typeface="Palatino Linotype" panose="02040502050505030304" pitchFamily="18" charset="0"/>
              </a:rPr>
              <a:t>Security operations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475754" y="1652631"/>
            <a:ext cx="4890578" cy="5251508"/>
          </a:xfrm>
        </p:spPr>
        <p:txBody>
          <a:bodyPr>
            <a:normAutofit/>
          </a:bodyPr>
          <a:lstStyle/>
          <a:p>
            <a:r>
              <a:rPr lang="en-US" sz="2400" dirty="0"/>
              <a:t>Security operations, often referred to as SecOps, encompass a set of practices and tools designed to maintain and enhance an organization's cybersecurity posture. </a:t>
            </a:r>
          </a:p>
          <a:p>
            <a:r>
              <a:rPr lang="en-US" sz="2400" dirty="0"/>
              <a:t>The goal is to protect against threats, vulnerabilities, and attacks by integrating security measures with IT operations.</a:t>
            </a:r>
          </a:p>
        </p:txBody>
      </p:sp>
      <p:pic>
        <p:nvPicPr>
          <p:cNvPr id="4" name="Picture 3">
            <a:extLst>
              <a:ext uri="{FF2B5EF4-FFF2-40B4-BE49-F238E27FC236}">
                <a16:creationId xmlns:a16="http://schemas.microsoft.com/office/drawing/2014/main" id="{F24A1AC0-217A-72DE-2222-1DDCBBC13DDB}"/>
              </a:ext>
            </a:extLst>
          </p:cNvPr>
          <p:cNvPicPr>
            <a:picLocks noChangeAspect="1"/>
          </p:cNvPicPr>
          <p:nvPr/>
        </p:nvPicPr>
        <p:blipFill>
          <a:blip r:embed="rId4"/>
          <a:stretch>
            <a:fillRect/>
          </a:stretch>
        </p:blipFill>
        <p:spPr>
          <a:xfrm>
            <a:off x="6663159" y="1350707"/>
            <a:ext cx="5479855" cy="5205368"/>
          </a:xfrm>
          <a:prstGeom prst="rect">
            <a:avLst/>
          </a:prstGeom>
        </p:spPr>
      </p:pic>
    </p:spTree>
    <p:extLst>
      <p:ext uri="{BB962C8B-B14F-4D97-AF65-F5344CB8AC3E}">
        <p14:creationId xmlns:p14="http://schemas.microsoft.com/office/powerpoint/2010/main" val="307287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1544914" y="545285"/>
            <a:ext cx="3289100" cy="889234"/>
          </a:xfrm>
        </p:spPr>
        <p:txBody>
          <a:bodyPr/>
          <a:lstStyle/>
          <a:p>
            <a:r>
              <a:rPr lang="en-US" sz="2800" dirty="0">
                <a:latin typeface="Palatino Linotype" panose="02040502050505030304" pitchFamily="18" charset="0"/>
              </a:rPr>
              <a:t>Cryptography</a:t>
            </a:r>
          </a:p>
        </p:txBody>
      </p:sp>
      <p:sp>
        <p:nvSpPr>
          <p:cNvPr id="3" name="Text Placeholder 2">
            <a:extLst>
              <a:ext uri="{FF2B5EF4-FFF2-40B4-BE49-F238E27FC236}">
                <a16:creationId xmlns:a16="http://schemas.microsoft.com/office/drawing/2014/main" id="{96018F6A-34AE-124E-868D-D500FE5002BF}"/>
              </a:ext>
            </a:extLst>
          </p:cNvPr>
          <p:cNvSpPr>
            <a:spLocks noGrp="1"/>
          </p:cNvSpPr>
          <p:nvPr>
            <p:ph type="body" sz="quarter" idx="14"/>
          </p:nvPr>
        </p:nvSpPr>
        <p:spPr>
          <a:xfrm>
            <a:off x="1544914" y="1610686"/>
            <a:ext cx="3289100" cy="4362277"/>
          </a:xfrm>
        </p:spPr>
        <p:txBody>
          <a:bodyPr/>
          <a:lstStyle/>
          <a:p>
            <a:r>
              <a:rPr lang="en-US" dirty="0"/>
              <a:t>Cryptography is a fundamental aspect of cybersecurity, playing a crucial role in protecting sensitive information from unauthorized access. </a:t>
            </a:r>
          </a:p>
          <a:p>
            <a:r>
              <a:rPr lang="en-US" dirty="0"/>
              <a:t>Cryptography is the practice of encoding information so that only authorized parties can access and understand it. It involves converting plaintext (readable data) into ciphertext (encoded data) using algorithms and keys. </a:t>
            </a:r>
          </a:p>
          <a:p>
            <a:r>
              <a:rPr lang="en-US" dirty="0"/>
              <a:t>The process of converting plaintext to ciphertext is called encryption, and converting it back to plaintext is called decryption</a:t>
            </a:r>
          </a:p>
        </p:txBody>
      </p:sp>
      <p:pic>
        <p:nvPicPr>
          <p:cNvPr id="8" name="Picture Placeholder 7">
            <a:extLst>
              <a:ext uri="{FF2B5EF4-FFF2-40B4-BE49-F238E27FC236}">
                <a16:creationId xmlns:a16="http://schemas.microsoft.com/office/drawing/2014/main" id="{10BC7755-9629-6388-ECB4-4296BCB3CE5A}"/>
              </a:ext>
            </a:extLst>
          </p:cNvPr>
          <p:cNvPicPr>
            <a:picLocks noGrp="1" noChangeAspect="1"/>
          </p:cNvPicPr>
          <p:nvPr>
            <p:ph type="pic" sz="quarter" idx="10"/>
          </p:nvPr>
        </p:nvPicPr>
        <p:blipFill>
          <a:blip r:embed="rId2"/>
          <a:srcRect l="3696" r="3696"/>
          <a:stretch>
            <a:fillRect/>
          </a:stretch>
        </p:blipFill>
        <p:spPr>
          <a:xfrm>
            <a:off x="5445943" y="889233"/>
            <a:ext cx="5988252" cy="4723001"/>
          </a:xfrm>
        </p:spPr>
      </p:pic>
    </p:spTree>
    <p:extLst>
      <p:ext uri="{BB962C8B-B14F-4D97-AF65-F5344CB8AC3E}">
        <p14:creationId xmlns:p14="http://schemas.microsoft.com/office/powerpoint/2010/main" val="348069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447A85-07DF-1F3C-9512-D1A29A7DEF07}"/>
              </a:ext>
            </a:extLst>
          </p:cNvPr>
          <p:cNvSpPr>
            <a:spLocks noGrp="1"/>
          </p:cNvSpPr>
          <p:nvPr>
            <p:ph type="ctrTitle"/>
          </p:nvPr>
        </p:nvSpPr>
        <p:spPr/>
        <p:txBody>
          <a:bodyPr/>
          <a:lstStyle/>
          <a:p>
            <a:r>
              <a:rPr lang="en-US" sz="3600" dirty="0">
                <a:latin typeface="Palatino Linotype" panose="02040502050505030304" pitchFamily="18" charset="0"/>
              </a:rPr>
              <a:t>Application security</a:t>
            </a:r>
            <a:endParaRPr lang="en-IN" sz="3600"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440D51B3-C0E7-A2BD-FE64-26E072EE4EE1}"/>
              </a:ext>
            </a:extLst>
          </p:cNvPr>
          <p:cNvSpPr>
            <a:spLocks noGrp="1"/>
          </p:cNvSpPr>
          <p:nvPr>
            <p:ph type="body" sz="quarter" idx="14"/>
          </p:nvPr>
        </p:nvSpPr>
        <p:spPr/>
        <p:txBody>
          <a:bodyPr/>
          <a:lstStyle/>
          <a:p>
            <a:r>
              <a:rPr lang="en-US" dirty="0"/>
              <a:t>Application security refers to the process of making applications more secure by identifying, fixing, and preventing security vulnerabilities.</a:t>
            </a:r>
          </a:p>
          <a:p>
            <a:r>
              <a:rPr lang="en-US" dirty="0"/>
              <a:t> It's a critical aspect of cybersecurity aimed at protecting software applications from threats and ensuring they operate securely.</a:t>
            </a:r>
          </a:p>
          <a:p>
            <a:r>
              <a:rPr lang="en-US" dirty="0"/>
              <a:t>Application security offers numerous benefits that extend beyond just protecting the software itself.</a:t>
            </a:r>
          </a:p>
          <a:p>
            <a:r>
              <a:rPr lang="en-IN" b="1" dirty="0"/>
              <a:t>Protection of Sensitive Data</a:t>
            </a:r>
          </a:p>
          <a:p>
            <a:r>
              <a:rPr lang="en-IN" b="1" dirty="0"/>
              <a:t>Reduced Risk of Attacks</a:t>
            </a:r>
          </a:p>
          <a:p>
            <a:r>
              <a:rPr lang="en-IN" b="1" dirty="0"/>
              <a:t>Cost Savings</a:t>
            </a:r>
          </a:p>
          <a:p>
            <a:r>
              <a:rPr lang="en-US" dirty="0"/>
              <a:t>By implementing robust application security practices, organizations can safeguard their digital assets, maintain customer trust, and ensure the reliability and performance of their applications.</a:t>
            </a:r>
            <a:endParaRPr lang="en-US" b="1" dirty="0"/>
          </a:p>
        </p:txBody>
      </p:sp>
    </p:spTree>
    <p:extLst>
      <p:ext uri="{BB962C8B-B14F-4D97-AF65-F5344CB8AC3E}">
        <p14:creationId xmlns:p14="http://schemas.microsoft.com/office/powerpoint/2010/main" val="1145709736"/>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340</TotalTime>
  <Words>651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Bahnschrift</vt:lpstr>
      <vt:lpstr>Bradley Hand ITC</vt:lpstr>
      <vt:lpstr>Calibri</vt:lpstr>
      <vt:lpstr>Calibri Light</vt:lpstr>
      <vt:lpstr>HELVETICA</vt:lpstr>
      <vt:lpstr>Palatino Linotype</vt:lpstr>
      <vt:lpstr>Papyrus</vt:lpstr>
      <vt:lpstr>Sagona ExtraLight</vt:lpstr>
      <vt:lpstr>Speak Pro</vt:lpstr>
      <vt:lpstr>Office Theme</vt:lpstr>
      <vt:lpstr>CYBER SECURITY DOMAINS</vt:lpstr>
      <vt:lpstr>INTRODUCTION TO CYBER SECURITY DOMAINS</vt:lpstr>
      <vt:lpstr>Cybersecurity domains</vt:lpstr>
      <vt:lpstr>Cyber security domains includes:  </vt:lpstr>
      <vt:lpstr>Network security</vt:lpstr>
      <vt:lpstr>RISK MANAGEMENT</vt:lpstr>
      <vt:lpstr>Security operations</vt:lpstr>
      <vt:lpstr>Cryptography</vt:lpstr>
      <vt:lpstr>Application security</vt:lpstr>
      <vt:lpstr>Identity management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Malloju shalini</dc:creator>
  <cp:lastModifiedBy>Malloju shalini</cp:lastModifiedBy>
  <cp:revision>2</cp:revision>
  <dcterms:created xsi:type="dcterms:W3CDTF">2025-02-23T06:33:09Z</dcterms:created>
  <dcterms:modified xsi:type="dcterms:W3CDTF">2025-02-23T12:52:47Z</dcterms:modified>
</cp:coreProperties>
</file>