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snapToObjects="1">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9/11/2024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3754476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285127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9" name="对象"/>
          <p:cNvSpPr>
            <a:spLocks noGrp="1"/>
          </p:cNvSpPr>
          <p:nvPr>
            <p:ph type="sldImg"/>
          </p:nvPr>
        </p:nvSpPr>
        <p:spPr>
          <a:xfrm rot="0">
            <a:off x="4038600" y="857250"/>
            <a:ext cx="4114800" cy="2314575"/>
          </a:xfrm>
          <a:prstGeom prst="rect"/>
          <a:noFill/>
          <a:ln w="12700" cmpd="sng" cap="flat">
            <a:noFill/>
            <a:prstDash val="solid"/>
            <a:miter/>
          </a:ln>
        </p:spPr>
      </p:sp>
      <p:sp>
        <p:nvSpPr>
          <p:cNvPr id="17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0986608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6" name="对象"/>
          <p:cNvSpPr>
            <a:spLocks noGrp="1"/>
          </p:cNvSpPr>
          <p:nvPr>
            <p:ph type="sldImg"/>
          </p:nvPr>
        </p:nvSpPr>
        <p:spPr>
          <a:xfrm rot="0">
            <a:off x="4038600" y="857250"/>
            <a:ext cx="4114800" cy="2314575"/>
          </a:xfrm>
          <a:prstGeom prst="rect"/>
          <a:noFill/>
          <a:ln w="12700" cmpd="sng" cap="flat">
            <a:noFill/>
            <a:prstDash val="solid"/>
            <a:miter/>
          </a:ln>
        </p:spPr>
      </p:sp>
      <p:sp>
        <p:nvSpPr>
          <p:cNvPr id="17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7609580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79" name="对象"/>
          <p:cNvSpPr>
            <a:spLocks noGrp="1"/>
          </p:cNvSpPr>
          <p:nvPr>
            <p:ph type="sldImg"/>
          </p:nvPr>
        </p:nvSpPr>
        <p:spPr>
          <a:xfrm rot="0">
            <a:off x="4038600" y="857250"/>
            <a:ext cx="4114800" cy="2314575"/>
          </a:xfrm>
          <a:prstGeom prst="rect"/>
          <a:noFill/>
          <a:ln w="12700" cmpd="sng" cap="flat">
            <a:noFill/>
            <a:prstDash val="solid"/>
            <a:miter/>
          </a:ln>
        </p:spPr>
      </p:sp>
      <p:sp>
        <p:nvSpPr>
          <p:cNvPr id="18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04066405"/>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81" name="对象"/>
          <p:cNvSpPr>
            <a:spLocks noGrp="1"/>
          </p:cNvSpPr>
          <p:nvPr>
            <p:ph type="sldImg"/>
          </p:nvPr>
        </p:nvSpPr>
        <p:spPr>
          <a:xfrm rot="0">
            <a:off x="4038600" y="857250"/>
            <a:ext cx="4114800" cy="2314575"/>
          </a:xfrm>
          <a:prstGeom prst="rect"/>
          <a:noFill/>
          <a:ln w="12700" cmpd="sng" cap="flat">
            <a:noFill/>
            <a:prstDash val="solid"/>
            <a:miter/>
          </a:ln>
        </p:spPr>
      </p:sp>
      <p:sp>
        <p:nvSpPr>
          <p:cNvPr id="18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54714702"/>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186" name="对象"/>
          <p:cNvSpPr>
            <a:spLocks noGrp="1"/>
          </p:cNvSpPr>
          <p:nvPr>
            <p:ph type="sldImg"/>
          </p:nvPr>
        </p:nvSpPr>
        <p:spPr>
          <a:xfrm rot="0">
            <a:off x="4038600" y="857250"/>
            <a:ext cx="4114800" cy="2314575"/>
          </a:xfrm>
          <a:prstGeom prst="rect"/>
          <a:noFill/>
          <a:ln w="12700" cmpd="sng" cap="flat">
            <a:noFill/>
            <a:prstDash val="solid"/>
            <a:miter/>
          </a:ln>
        </p:spPr>
      </p:sp>
      <p:sp>
        <p:nvSpPr>
          <p:cNvPr id="18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0310923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5399047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6023039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8" name="对象"/>
          <p:cNvSpPr>
            <a:spLocks noGrp="1"/>
          </p:cNvSpPr>
          <p:nvPr>
            <p:ph type="sldImg"/>
          </p:nvPr>
        </p:nvSpPr>
        <p:spPr>
          <a:xfrm rot="0">
            <a:off x="4038600" y="857250"/>
            <a:ext cx="4114800" cy="2314575"/>
          </a:xfrm>
          <a:prstGeom prst="rect"/>
          <a:noFill/>
          <a:ln w="12700" cmpd="sng" cap="flat">
            <a:noFill/>
            <a:prstDash val="solid"/>
            <a:miter/>
          </a:ln>
        </p:spPr>
      </p:sp>
      <p:sp>
        <p:nvSpPr>
          <p:cNvPr id="11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4398117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0" name="对象"/>
          <p:cNvSpPr>
            <a:spLocks noGrp="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1113505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8" name="对象"/>
          <p:cNvSpPr>
            <a:spLocks noGrp="1"/>
          </p:cNvSpPr>
          <p:nvPr>
            <p:ph type="sldImg"/>
          </p:nvPr>
        </p:nvSpPr>
        <p:spPr>
          <a:xfrm rot="0">
            <a:off x="4038600" y="857250"/>
            <a:ext cx="4114800" cy="2314575"/>
          </a:xfrm>
          <a:prstGeom prst="rect"/>
          <a:noFill/>
          <a:ln w="12700" cmpd="sng" cap="flat">
            <a:noFill/>
            <a:prstDash val="solid"/>
            <a:miter/>
          </a:ln>
        </p:spPr>
      </p:sp>
      <p:sp>
        <p:nvSpPr>
          <p:cNvPr id="13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4954262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7" name="对象"/>
          <p:cNvSpPr>
            <a:spLocks noGrp="1"/>
          </p:cNvSpPr>
          <p:nvPr>
            <p:ph type="sldImg"/>
          </p:nvPr>
        </p:nvSpPr>
        <p:spPr>
          <a:xfrm rot="0">
            <a:off x="4038600" y="857250"/>
            <a:ext cx="4114800" cy="2314575"/>
          </a:xfrm>
          <a:prstGeom prst="rect"/>
          <a:noFill/>
          <a:ln w="12700" cmpd="sng" cap="flat">
            <a:noFill/>
            <a:prstDash val="solid"/>
            <a:miter/>
          </a:ln>
        </p:spPr>
      </p:sp>
      <p:sp>
        <p:nvSpPr>
          <p:cNvPr id="1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7658367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1" name="对象"/>
          <p:cNvSpPr>
            <a:spLocks noGrp="1"/>
          </p:cNvSpPr>
          <p:nvPr>
            <p:ph type="sldImg"/>
          </p:nvPr>
        </p:nvSpPr>
        <p:spPr>
          <a:xfrm rot="0">
            <a:off x="4038600" y="857250"/>
            <a:ext cx="4114800" cy="2314575"/>
          </a:xfrm>
          <a:prstGeom prst="rect"/>
          <a:noFill/>
          <a:ln w="12700" cmpd="sng" cap="flat">
            <a:noFill/>
            <a:prstDash val="solid"/>
            <a:miter/>
          </a:ln>
        </p:spPr>
      </p:sp>
      <p:sp>
        <p:nvSpPr>
          <p:cNvPr id="1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1147748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1" name="对象"/>
          <p:cNvSpPr>
            <a:spLocks noGrp="1"/>
          </p:cNvSpPr>
          <p:nvPr>
            <p:ph type="sldImg"/>
          </p:nvPr>
        </p:nvSpPr>
        <p:spPr>
          <a:xfrm rot="0">
            <a:off x="4038600" y="857250"/>
            <a:ext cx="4114800" cy="2314575"/>
          </a:xfrm>
          <a:prstGeom prst="rect"/>
          <a:noFill/>
          <a:ln w="12700" cmpd="sng" cap="flat">
            <a:noFill/>
            <a:prstDash val="solid"/>
            <a:miter/>
          </a:ln>
        </p:spPr>
      </p:sp>
      <p:sp>
        <p:nvSpPr>
          <p:cNvPr id="16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0706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82632377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31083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716655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1706057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7380054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548807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791806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952325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31493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594138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716683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9872230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3256146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1421981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7.jp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slideLayout" Target="../slideLayouts/slideLayout13.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50" cy="1333491"/>
            <a:chOff x="876298" y="990599"/>
            <a:chExt cx="1743050" cy="1333491"/>
          </a:xfrm>
        </p:grpSpPr>
        <p:sp>
          <p:nvSpPr>
            <p:cNvPr id="38" name="曲线"/>
            <p:cNvSpPr>
              <a:spLocks/>
            </p:cNvSpPr>
            <p:nvPr/>
          </p:nvSpPr>
          <p:spPr>
            <a:xfrm rot="0">
              <a:off x="876298" y="1266824"/>
              <a:ext cx="1228716" cy="1057266"/>
            </a:xfrm>
            <a:custGeom>
              <a:gdLst>
                <a:gd name="T1" fmla="*/ 0 w 21600"/>
                <a:gd name="T2" fmla="*/ 0 h 21600"/>
                <a:gd name="T3" fmla="*/ 21600 w 21600"/>
                <a:gd name="T4" fmla="*/ 21600 h 21600"/>
              </a:gdLst>
              <a:rect l="T1" t="T2" r="T3" b="T4"/>
              <a:pathLst>
                <a:path w="21600" h="21600">
                  <a:moveTo>
                    <a:pt x="16953" y="0"/>
                  </a:moveTo>
                  <a:lnTo>
                    <a:pt x="4646" y="0"/>
                  </a:lnTo>
                  <a:lnTo>
                    <a:pt x="0" y="10800"/>
                  </a:lnTo>
                  <a:lnTo>
                    <a:pt x="4646" y="21600"/>
                  </a:lnTo>
                  <a:lnTo>
                    <a:pt x="16953" y="21600"/>
                  </a:lnTo>
                  <a:lnTo>
                    <a:pt x="21599" y="10800"/>
                  </a:lnTo>
                  <a:lnTo>
                    <a:pt x="16953" y="0"/>
                  </a:lnTo>
                  <a:close/>
                </a:path>
              </a:pathLst>
            </a:custGeom>
            <a:solidFill>
              <a:srgbClr val="5FCAEE"/>
            </a:solidFill>
            <a:ln cmpd="sng" cap="flat">
              <a:noFill/>
              <a:prstDash val="solid"/>
              <a:round/>
            </a:ln>
          </p:spPr>
        </p:sp>
        <p:sp>
          <p:nvSpPr>
            <p:cNvPr id="39" name="曲线"/>
            <p:cNvSpPr>
              <a:spLocks/>
            </p:cNvSpPr>
            <p:nvPr/>
          </p:nvSpPr>
          <p:spPr>
            <a:xfrm rot="0">
              <a:off x="1971672" y="990599"/>
              <a:ext cx="647675" cy="561978"/>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sp>
      </p:grpSp>
      <p:sp>
        <p:nvSpPr>
          <p:cNvPr id="41" name="曲线"/>
          <p:cNvSpPr>
            <a:spLocks/>
          </p:cNvSpPr>
          <p:nvPr/>
        </p:nvSpPr>
        <p:spPr>
          <a:xfrm rot="0">
            <a:off x="3752849" y="1190625"/>
            <a:ext cx="1666872" cy="1438290"/>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round/>
          </a:ln>
        </p:spPr>
      </p:sp>
      <p:sp>
        <p:nvSpPr>
          <p:cNvPr id="42" name="曲线"/>
          <p:cNvSpPr>
            <a:spLocks/>
          </p:cNvSpPr>
          <p:nvPr/>
        </p:nvSpPr>
        <p:spPr>
          <a:xfrm rot="0">
            <a:off x="3800474" y="5229225"/>
            <a:ext cx="723923" cy="619109"/>
          </a:xfrm>
          <a:custGeom>
            <a:gdLst>
              <a:gd name="T1" fmla="*/ 0 w 21600"/>
              <a:gd name="T2" fmla="*/ 0 h 21600"/>
              <a:gd name="T3" fmla="*/ 21600 w 21600"/>
              <a:gd name="T4" fmla="*/ 21600 h 21600"/>
            </a:gdLst>
            <a:rect l="T1" t="T2" r="T3" b="T4"/>
            <a:pathLst>
              <a:path w="21600" h="21600">
                <a:moveTo>
                  <a:pt x="16979" y="0"/>
                </a:moveTo>
                <a:lnTo>
                  <a:pt x="4618" y="0"/>
                </a:lnTo>
                <a:lnTo>
                  <a:pt x="0" y="10802"/>
                </a:lnTo>
                <a:lnTo>
                  <a:pt x="4618" y="21600"/>
                </a:lnTo>
                <a:lnTo>
                  <a:pt x="16979" y="21600"/>
                </a:lnTo>
                <a:lnTo>
                  <a:pt x="21600" y="10802"/>
                </a:lnTo>
                <a:lnTo>
                  <a:pt x="16979" y="0"/>
                </a:lnTo>
                <a:close/>
              </a:path>
            </a:pathLst>
          </a:custGeom>
          <a:solidFill>
            <a:srgbClr val="42AF51"/>
          </a:solidFill>
          <a:ln cmpd="sng" cap="flat">
            <a:noFill/>
            <a:prstDash val="solid"/>
            <a:round/>
          </a:ln>
        </p:spPr>
      </p:sp>
      <p:sp>
        <p:nvSpPr>
          <p:cNvPr id="43" name="文本框"/>
          <p:cNvSpPr>
            <a:spLocks noGrp="1"/>
          </p:cNvSpPr>
          <p:nvPr>
            <p:ph type="ctrTitle"/>
          </p:nvPr>
        </p:nvSpPr>
        <p:spPr>
          <a:xfrm rot="0">
            <a:off x="-828675" y="19665"/>
            <a:ext cx="9982200" cy="98820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44" name="矩形"/>
          <p:cNvSpPr>
            <a:spLocks/>
          </p:cNvSpPr>
          <p:nvPr/>
        </p:nvSpPr>
        <p:spPr>
          <a:xfrm rot="0">
            <a:off x="676275" y="6467475"/>
            <a:ext cx="2143200" cy="200099"/>
          </a:xfrm>
          <a:prstGeom prst="rect"/>
          <a:noFill/>
          <a:ln w="12700" cmpd="sng" cap="flat">
            <a:noFill/>
            <a:prstDash val="solid"/>
            <a:round/>
          </a:ln>
        </p:spPr>
      </p:sp>
      <p:sp>
        <p:nvSpPr>
          <p:cNvPr id="45" name="文本框"/>
          <p:cNvSpPr>
            <a:spLocks noGrp="1"/>
          </p:cNvSpPr>
          <p:nvPr>
            <p:ph type="sldNum" idx="7"/>
          </p:nvPr>
        </p:nvSpPr>
        <p:spPr>
          <a:xfrm rot="0">
            <a:off x="11353418" y="6473336"/>
            <a:ext cx="151200" cy="168899"/>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rPr>
              <a:t>1</a:t>
            </a:fld>
            <a:endParaRPr lang="zh-CN" altLang="en-US" sz="110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6" name="矩形"/>
          <p:cNvSpPr>
            <a:spLocks/>
          </p:cNvSpPr>
          <p:nvPr/>
        </p:nvSpPr>
        <p:spPr>
          <a:xfrm rot="0">
            <a:off x="2554541" y="3314150"/>
            <a:ext cx="8610600" cy="2263200"/>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STUDENT NAME: </a:t>
            </a: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DILLIGANESH R </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REGISTER NO:312218</a:t>
            </a: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198</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DEPARTMENT:B. com gener</a:t>
            </a:r>
            <a:r>
              <a:rPr lang="en-US" altLang="zh-CN" sz="2400" b="0" i="0" u="none" strike="noStrike" kern="1200" cap="none" spc="0" baseline="0">
                <a:solidFill>
                  <a:srgbClr val="000000"/>
                </a:solidFill>
                <a:latin typeface="Calibri" pitchFamily="0" charset="0"/>
                <a:ea typeface="Calibri" pitchFamily="0" charset="0"/>
                <a:cs typeface="Calibri" pitchFamily="0" charset="0"/>
              </a:rPr>
              <a:t>e</a:t>
            </a: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l (commerce)</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COLLEGE:GOVERNMENT ARTS AND SCIENCE COLLEGE,R. K NAGAR ,TONDIARPET , CHENNAI —81</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15506352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3" name="曲线"/>
          <p:cNvSpPr>
            <a:spLocks/>
          </p:cNvSpPr>
          <p:nvPr/>
        </p:nvSpPr>
        <p:spPr>
          <a:xfrm rot="0">
            <a:off x="9353550" y="5895975"/>
            <a:ext cx="180954" cy="18095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64" name="矩形"/>
          <p:cNvSpPr>
            <a:spLocks/>
          </p:cNvSpPr>
          <p:nvPr/>
        </p:nvSpPr>
        <p:spPr>
          <a:xfrm rot="0">
            <a:off x="1666874" y="6467475"/>
            <a:ext cx="76200" cy="177899"/>
          </a:xfrm>
          <a:prstGeom prst="rect"/>
          <a:noFill/>
          <a:ln w="12700" cmpd="sng" cap="flat">
            <a:noFill/>
            <a:prstDash val="solid"/>
            <a:round/>
          </a:ln>
        </p:spPr>
      </p:sp>
      <p:sp>
        <p:nvSpPr>
          <p:cNvPr id="165" name="矩形"/>
          <p:cNvSpPr>
            <a:spLocks/>
          </p:cNvSpPr>
          <p:nvPr/>
        </p:nvSpPr>
        <p:spPr>
          <a:xfrm rot="0">
            <a:off x="11277218" y="6473336"/>
            <a:ext cx="228600" cy="168899"/>
          </a:xfrm>
          <a:prstGeom prst="rect"/>
          <a:noFill/>
          <a:ln w="12700" cmpd="sng" cap="flat">
            <a:noFill/>
            <a:prstDash val="solid"/>
            <a:round/>
          </a:ln>
        </p:spPr>
        <p:txBody>
          <a:bodyPr vert="horz" wrap="square" lIns="0" tIns="6974" rIns="0" bIns="0" anchor="t" anchorCtr="0">
            <a:prstTxWarp prst="textNoShape"/>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rPr>
              <a:t>10</a:t>
            </a:fld>
            <a:endParaRPr lang="zh-CN" altLang="en-US" sz="1100" b="0" i="0" u="none" strike="noStrike" kern="120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6" name="矩形"/>
          <p:cNvSpPr>
            <a:spLocks/>
          </p:cNvSpPr>
          <p:nvPr/>
        </p:nvSpPr>
        <p:spPr>
          <a:xfrm rot="0">
            <a:off x="739774" y="291147"/>
            <a:ext cx="3303900" cy="737100"/>
          </a:xfrm>
          <a:prstGeom prst="rect"/>
          <a:noFill/>
          <a:ln w="12700" cmpd="sng" cap="flat">
            <a:noFill/>
            <a:prstDash val="solid"/>
            <a:round/>
          </a:ln>
        </p:spPr>
        <p:txBody>
          <a:bodyPr vert="horz" wrap="square" lIns="0" tIns="13325" rIns="0" bIns="0" anchor="t" anchorCtr="0">
            <a:prstTxWarp prst="textNoShape"/>
          </a:bodyPr>
          <a:lstStyle/>
          <a:p>
            <a:pPr marL="12700" indent="0" algn="l">
              <a:lnSpc>
                <a:spcPct val="100000"/>
              </a:lnSpc>
              <a:spcBef>
                <a:spcPts val="0"/>
              </a:spcBef>
              <a:spcAft>
                <a:spcPts val="0"/>
              </a:spcAft>
              <a:buNone/>
            </a:pPr>
            <a:r>
              <a:rPr lang="en-US" altLang="zh-CN" sz="4800" b="1" i="0" u="none" strike="noStrike" kern="1200" cap="none" spc="0" baseline="0">
                <a:solidFill>
                  <a:srgbClr val="000000"/>
                </a:solidFill>
                <a:latin typeface="Trebuchet MS" pitchFamily="0" charset="0"/>
                <a:ea typeface="Trebuchet MS" pitchFamily="0" charset="0"/>
                <a:cs typeface="Trebuchet MS" pitchFamily="0" charset="0"/>
                <a:sym typeface="Trebuchet MS" pitchFamily="0" charset="0"/>
              </a:rPr>
              <a:t>MODELLING</a:t>
            </a:r>
            <a:endParaRPr lang="zh-CN" altLang="en-US" sz="4800" b="0" i="0" u="none" strike="noStrike" kern="120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7" name="曲线"/>
          <p:cNvSpPr>
            <a:spLocks/>
          </p:cNvSpPr>
          <p:nvPr/>
        </p:nvSpPr>
        <p:spPr>
          <a:xfrm rot="0">
            <a:off x="10058401" y="525141"/>
            <a:ext cx="457217" cy="45721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68" name="矩形"/>
          <p:cNvSpPr>
            <a:spLocks/>
          </p:cNvSpPr>
          <p:nvPr/>
        </p:nvSpPr>
        <p:spPr>
          <a:xfrm rot="18438">
            <a:off x="592806" y="1340889"/>
            <a:ext cx="9844642" cy="480636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2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a. Using the charts and graphs.</a:t>
            </a:r>
            <a:endParaRPr lang="en-US" altLang="zh-CN" sz="22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2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b. Collection of data from Kaggle.</a:t>
            </a:r>
            <a:endParaRPr lang="en-US" altLang="zh-CN" sz="22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2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c. Cleaning unwanted data.</a:t>
            </a:r>
            <a:endParaRPr lang="en-US" altLang="zh-CN" sz="22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2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d. Selection of data.</a:t>
            </a:r>
            <a:endParaRPr lang="en-US" altLang="zh-CN" sz="22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2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e. Selection of analysis. (gender and department analysis)</a:t>
            </a:r>
            <a:endParaRPr lang="en-US" altLang="zh-CN" sz="22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2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f. Use of various techniques from excel (conditional formatting, sorting, filtering, table, pivot table, pivot charts, slicers etc.....</a:t>
            </a:r>
            <a:endParaRPr lang="en-US" altLang="zh-CN" sz="22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2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g. Finding the results.</a:t>
            </a:r>
            <a:endParaRPr lang="zh-CN" altLang="en-US" sz="22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87169933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1" name="曲线"/>
          <p:cNvSpPr>
            <a:spLocks/>
          </p:cNvSpPr>
          <p:nvPr/>
        </p:nvSpPr>
        <p:spPr>
          <a:xfrm rot="0">
            <a:off x="9353550" y="5362575"/>
            <a:ext cx="457218" cy="45721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72" name="曲线"/>
          <p:cNvSpPr>
            <a:spLocks/>
          </p:cNvSpPr>
          <p:nvPr/>
        </p:nvSpPr>
        <p:spPr>
          <a:xfrm rot="0">
            <a:off x="9353550" y="5895975"/>
            <a:ext cx="180954" cy="18095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73" name="矩形"/>
          <p:cNvSpPr>
            <a:spLocks/>
          </p:cNvSpPr>
          <p:nvPr/>
        </p:nvSpPr>
        <p:spPr>
          <a:xfrm rot="0">
            <a:off x="1666874" y="6467475"/>
            <a:ext cx="76200" cy="177899"/>
          </a:xfrm>
          <a:prstGeom prst="rect"/>
          <a:noFill/>
          <a:ln w="12700" cmpd="sng" cap="flat">
            <a:noFill/>
            <a:prstDash val="solid"/>
            <a:round/>
          </a:ln>
        </p:spPr>
      </p:sp>
      <p:sp>
        <p:nvSpPr>
          <p:cNvPr id="174" name="文本框"/>
          <p:cNvSpPr>
            <a:spLocks noGrp="1"/>
          </p:cNvSpPr>
          <p:nvPr>
            <p:ph type="title"/>
          </p:nvPr>
        </p:nvSpPr>
        <p:spPr>
          <a:xfrm rot="0">
            <a:off x="755322" y="385449"/>
            <a:ext cx="3401100" cy="75420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RESULTS</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5" name="矩形"/>
          <p:cNvSpPr>
            <a:spLocks/>
          </p:cNvSpPr>
          <p:nvPr/>
        </p:nvSpPr>
        <p:spPr>
          <a:xfrm rot="0">
            <a:off x="11277218" y="6473336"/>
            <a:ext cx="228600" cy="168899"/>
          </a:xfrm>
          <a:prstGeom prst="rect"/>
          <a:noFill/>
          <a:ln w="12700" cmpd="sng" cap="flat">
            <a:noFill/>
            <a:prstDash val="solid"/>
            <a:round/>
          </a:ln>
        </p:spPr>
        <p:txBody>
          <a:bodyPr vert="horz" wrap="square" lIns="0" tIns="6974" rIns="0" bIns="0" anchor="t" anchorCtr="0">
            <a:prstTxWarp prst="textNoShape"/>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rPr>
              <a:t>11</a:t>
            </a:fld>
            <a:endParaRPr lang="zh-CN" altLang="en-US" sz="1100" b="0" i="0" u="none" strike="noStrike" kern="120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51785723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78" name="图片"/>
          <p:cNvPicPr>
            <a:picLocks noChangeAspect="1"/>
          </p:cNvPicPr>
          <p:nvPr/>
        </p:nvPicPr>
        <p:blipFill>
          <a:blip r:embed="rId1" cstate="print"/>
          <a:srcRect t="30320" b="46474" l="15321" r="21049"/>
          <a:stretch>
            <a:fillRect/>
          </a:stretch>
        </p:blipFill>
        <p:spPr>
          <a:xfrm rot="0">
            <a:off x="1128750" y="760614"/>
            <a:ext cx="7127215" cy="5548340"/>
          </a:xfrm>
          <a:prstGeom prst="rect"/>
          <a:noFill/>
          <a:ln w="12700" cmpd="sng" cap="flat">
            <a:noFill/>
            <a:prstDash val="solid"/>
            <a:miter/>
          </a:ln>
        </p:spPr>
      </p:pic>
    </p:spTree>
    <p:extLst>
      <p:ext uri="{BB962C8B-B14F-4D97-AF65-F5344CB8AC3E}">
        <p14:creationId xmlns:p14="http://schemas.microsoft.com/office/powerpoint/2010/main" val="975847258"/>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6007165"/>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3" name="文本框"/>
          <p:cNvSpPr>
            <a:spLocks noGrp="1"/>
          </p:cNvSpPr>
          <p:nvPr>
            <p:ph type="ctrTitle"/>
          </p:nvPr>
        </p:nvSpPr>
        <p:spPr>
          <a:xfrm rot="-2785">
            <a:off x="621494" y="978604"/>
            <a:ext cx="10367703" cy="428699"/>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Calibri" pitchFamily="0" charset="0"/>
                <a:cs typeface="Calibri" pitchFamily="0" charset="0"/>
                <a:sym typeface="Calibri" pitchFamily="0" charset="0"/>
              </a:rPr>
              <a:t>conclusion</a:t>
            </a:r>
            <a:endParaRPr lang="zh-CN" altLang="en-US" sz="2800" b="1" i="0" u="none" strike="noStrike" kern="0" cap="none" spc="0" baseline="0">
              <a:latin typeface="Calibri" pitchFamily="0" charset="0"/>
              <a:ea typeface="Calibri" pitchFamily="0" charset="0"/>
              <a:cs typeface="Calibri" pitchFamily="0" charset="0"/>
              <a:sym typeface="Calibri" pitchFamily="0" charset="0"/>
            </a:endParaRPr>
          </a:p>
        </p:txBody>
      </p:sp>
      <p:sp>
        <p:nvSpPr>
          <p:cNvPr id="184" name="矩形"/>
          <p:cNvSpPr>
            <a:spLocks/>
          </p:cNvSpPr>
          <p:nvPr/>
        </p:nvSpPr>
        <p:spPr>
          <a:xfrm rot="-11526">
            <a:off x="257419" y="1768929"/>
            <a:ext cx="11274663" cy="447902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Finally I here by conclude that in my project the following outcomes:</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1. With my project we can find the total number of employees.</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2. We can find the total number of male and female in the working population of the company.</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3. We can also find the total number of department that are operating in the company and division of male and female in the particular department.</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4. With all this the company find the requirement of employees in the organisation and recruit according to that.</a:t>
            </a:r>
            <a:endParaRPr lang="zh-CN" altLang="en-US"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85" name="矩形"/>
          <p:cNvSpPr>
            <a:spLocks/>
          </p:cNvSpPr>
          <p:nvPr/>
        </p:nvSpPr>
        <p:spPr>
          <a:xfrm rot="0">
            <a:off x="5467266" y="2806657"/>
            <a:ext cx="1257300" cy="3582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Oi" pitchFamily="0" charset="0"/>
              <a:ea typeface="Oi" pitchFamily="0" charset="0"/>
              <a:cs typeface="Oi" pitchFamily="0" charset="0"/>
              <a:sym typeface="Oi" pitchFamily="0" charset="0"/>
            </a:endParaRPr>
          </a:p>
        </p:txBody>
      </p:sp>
    </p:spTree>
    <p:extLst>
      <p:ext uri="{BB962C8B-B14F-4D97-AF65-F5344CB8AC3E}">
        <p14:creationId xmlns:p14="http://schemas.microsoft.com/office/powerpoint/2010/main" val="30905553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0" charset="0"/>
                <a:ea typeface="宋体" pitchFamily="0" charset="0"/>
                <a:cs typeface="Times New Roman" pitchFamily="0" charset="0"/>
              </a:rPr>
              <a:t>Employee Performance Analysis using Excel</a:t>
            </a:r>
            <a:endParaRPr lang="zh-CN" altLang="en-US" sz="2800" b="0" i="0" u="none" strike="noStrike" kern="1200" cap="none" spc="0" baseline="0">
              <a:solidFill>
                <a:srgbClr val="7030A0"/>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19661182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Problem Statement</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Project Overview</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End Users</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Our Solution and Proposition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Dataset Description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Modelling Approach</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Results and </a:t>
            </a: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Discussion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Conclusion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175514713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100" cy="3257700"/>
            <a:chOff x="7991475" y="2933700"/>
            <a:chExt cx="2762100" cy="3257700"/>
          </a:xfrm>
        </p:grpSpPr>
        <p:sp>
          <p:nvSpPr>
            <p:cNvPr id="110" name="曲线"/>
            <p:cNvSpPr>
              <a:spLocks/>
            </p:cNvSpPr>
            <p:nvPr/>
          </p:nvSpPr>
          <p:spPr>
            <a:xfrm rot="0">
              <a:off x="9353550" y="5362575"/>
              <a:ext cx="457218" cy="45721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11" name="曲线"/>
            <p:cNvSpPr>
              <a:spLocks/>
            </p:cNvSpPr>
            <p:nvPr/>
          </p:nvSpPr>
          <p:spPr>
            <a:xfrm rot="0">
              <a:off x="9353550" y="5895975"/>
              <a:ext cx="180954" cy="18095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12" name="矩形"/>
            <p:cNvSpPr>
              <a:spLocks/>
            </p:cNvSpPr>
            <p:nvPr/>
          </p:nvSpPr>
          <p:spPr>
            <a:xfrm rot="0">
              <a:off x="7991475" y="2933700"/>
              <a:ext cx="2762100" cy="3257700"/>
            </a:xfrm>
            <a:prstGeom prst="rect"/>
            <a:noFill/>
            <a:ln w="12700" cmpd="sng" cap="flat">
              <a:noFill/>
              <a:prstDash val="solid"/>
              <a:round/>
            </a:ln>
          </p:spPr>
        </p:sp>
      </p:grpSp>
      <p:sp>
        <p:nvSpPr>
          <p:cNvPr id="114" name="文本框"/>
          <p:cNvSpPr>
            <a:spLocks noGrp="1"/>
          </p:cNvSpPr>
          <p:nvPr>
            <p:ph type="title"/>
          </p:nvPr>
        </p:nvSpPr>
        <p:spPr>
          <a:xfrm rot="0">
            <a:off x="834071" y="575055"/>
            <a:ext cx="5637000"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PROBLEM	STATEMENT</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15" name="矩形"/>
          <p:cNvSpPr>
            <a:spLocks/>
          </p:cNvSpPr>
          <p:nvPr/>
        </p:nvSpPr>
        <p:spPr>
          <a:xfrm rot="0">
            <a:off x="676275" y="6467475"/>
            <a:ext cx="2143200" cy="200099"/>
          </a:xfrm>
          <a:prstGeom prst="rect"/>
          <a:noFill/>
          <a:ln w="12700" cmpd="sng" cap="flat">
            <a:noFill/>
            <a:prstDash val="solid"/>
            <a:round/>
          </a:ln>
        </p:spPr>
      </p:sp>
      <p:sp>
        <p:nvSpPr>
          <p:cNvPr id="116" name="文本框"/>
          <p:cNvSpPr>
            <a:spLocks noGrp="1"/>
          </p:cNvSpPr>
          <p:nvPr>
            <p:ph type="sldNum" idx="7"/>
          </p:nvPr>
        </p:nvSpPr>
        <p:spPr>
          <a:xfrm rot="0">
            <a:off x="11353418" y="6473336"/>
            <a:ext cx="151200" cy="168899"/>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rPr>
              <a:t>4</a:t>
            </a:fld>
            <a:endParaRPr lang="zh-CN" altLang="en-US" sz="110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17" name="矩形"/>
          <p:cNvSpPr>
            <a:spLocks/>
          </p:cNvSpPr>
          <p:nvPr/>
        </p:nvSpPr>
        <p:spPr>
          <a:xfrm rot="-28415">
            <a:off x="916813" y="1979139"/>
            <a:ext cx="5698395" cy="36728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Oi" pitchFamily="0" charset="0"/>
                <a:ea typeface="Oi" pitchFamily="0" charset="0"/>
                <a:cs typeface="Oi" pitchFamily="0" charset="0"/>
                <a:sym typeface="Oi" pitchFamily="0" charset="0"/>
              </a:rPr>
              <a:t>1</a:t>
            </a: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To know the total working population.</a:t>
            </a: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2. To know the total number of working male and female.</a:t>
            </a: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3. To know the total number of department in the company.</a:t>
            </a:r>
            <a:endParaRPr lang="zh-CN" altLang="en-US"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21438773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rot="0">
              <a:off x="9353550" y="5362575"/>
              <a:ext cx="457218" cy="45721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21" name="曲线"/>
            <p:cNvSpPr>
              <a:spLocks/>
            </p:cNvSpPr>
            <p:nvPr/>
          </p:nvSpPr>
          <p:spPr>
            <a:xfrm rot="0">
              <a:off x="9353550" y="5895975"/>
              <a:ext cx="180954" cy="18095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2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round/>
            </a:ln>
          </p:spPr>
        </p:pic>
      </p:grpSp>
      <p:sp>
        <p:nvSpPr>
          <p:cNvPr id="124" name="曲线"/>
          <p:cNvSpPr>
            <a:spLocks/>
          </p:cNvSpPr>
          <p:nvPr/>
        </p:nvSpPr>
        <p:spPr>
          <a:xfrm rot="0">
            <a:off x="6696075" y="1695450"/>
            <a:ext cx="314334" cy="323837"/>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25" name="文本框"/>
          <p:cNvSpPr>
            <a:spLocks noGrp="1"/>
          </p:cNvSpPr>
          <p:nvPr>
            <p:ph type="title"/>
          </p:nvPr>
        </p:nvSpPr>
        <p:spPr>
          <a:xfrm rot="0">
            <a:off x="739774" y="829626"/>
            <a:ext cx="5263500"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OVERVIEW</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26" name="矩形"/>
          <p:cNvSpPr>
            <a:spLocks/>
          </p:cNvSpPr>
          <p:nvPr/>
        </p:nvSpPr>
        <p:spPr>
          <a:xfrm rot="0">
            <a:off x="676275" y="6467475"/>
            <a:ext cx="2143200" cy="200099"/>
          </a:xfrm>
          <a:prstGeom prst="rect"/>
          <a:noFill/>
          <a:ln w="12700" cmpd="sng" cap="flat">
            <a:noFill/>
            <a:prstDash val="solid"/>
            <a:round/>
          </a:ln>
        </p:spPr>
      </p:sp>
      <p:sp>
        <p:nvSpPr>
          <p:cNvPr id="127" name="文本框"/>
          <p:cNvSpPr>
            <a:spLocks noGrp="1"/>
          </p:cNvSpPr>
          <p:nvPr>
            <p:ph type="sldNum" idx="7"/>
          </p:nvPr>
        </p:nvSpPr>
        <p:spPr>
          <a:xfrm rot="0">
            <a:off x="11353418" y="6473336"/>
            <a:ext cx="151200" cy="168899"/>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rPr>
              <a:t>5</a:t>
            </a:fld>
            <a:endParaRPr lang="zh-CN" altLang="en-US" sz="110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28" name="矩形"/>
          <p:cNvSpPr>
            <a:spLocks/>
          </p:cNvSpPr>
          <p:nvPr/>
        </p:nvSpPr>
        <p:spPr>
          <a:xfrm rot="0">
            <a:off x="990600" y="2133600"/>
            <a:ext cx="7924800" cy="815399"/>
          </a:xfrm>
          <a:prstGeom prst="rect"/>
          <a:noFill/>
          <a:ln w="12700" cmpd="sng" cap="flat">
            <a:noFill/>
            <a:prstDash val="solid"/>
            <a:round/>
          </a:ln>
        </p:spPr>
        <p:txBody>
          <a:bodyPr vert="horz" wrap="square" lIns="91425" tIns="45700" rIns="91425" bIns="45700" anchor="t" anchorCtr="0">
            <a:prstTxWarp prst="textNoShape"/>
          </a:bodyPr>
          <a:lstStyle/>
          <a:p>
            <a:pPr marL="0" indent="-152400" algn="l">
              <a:lnSpc>
                <a:spcPct val="100000"/>
              </a:lnSpc>
              <a:spcBef>
                <a:spcPts val="0"/>
              </a:spcBef>
              <a:spcAft>
                <a:spcPts val="0"/>
              </a:spcAft>
              <a:buClr>
                <a:srgbClr val="0D0D0D"/>
              </a:buClr>
              <a:buSzPts val="2400"/>
              <a:buFont typeface="Arial" pitchFamily="0" charset="0"/>
              <a:buChar char="•"/>
            </a:pPr>
            <a:r>
              <a:rPr lang="en-US" altLang="zh-CN" sz="24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a:t>
            </a:r>
            <a:endParaRPr lang="en-US" altLang="zh-CN" sz="24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29" name="矩形"/>
          <p:cNvSpPr>
            <a:spLocks/>
          </p:cNvSpPr>
          <p:nvPr/>
        </p:nvSpPr>
        <p:spPr>
          <a:xfrm rot="2235">
            <a:off x="838228" y="2353425"/>
            <a:ext cx="6921601" cy="322512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•I have analysied the gender and department in the company from the data set using various techniques from excel like Creating tables, sorting, filtering and grouping and using pivot tables, slicers etc,...and expressed my result at the end.</a:t>
            </a:r>
            <a:endParaRPr lang="zh-CN" altLang="en-US"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3363565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2" name="曲线"/>
          <p:cNvSpPr>
            <a:spLocks/>
          </p:cNvSpPr>
          <p:nvPr/>
        </p:nvSpPr>
        <p:spPr>
          <a:xfrm rot="0">
            <a:off x="9353550" y="5362575"/>
            <a:ext cx="457218" cy="45721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33" name="曲线"/>
          <p:cNvSpPr>
            <a:spLocks/>
          </p:cNvSpPr>
          <p:nvPr/>
        </p:nvSpPr>
        <p:spPr>
          <a:xfrm rot="0">
            <a:off x="9353550" y="5895975"/>
            <a:ext cx="180954" cy="18095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34" name="文本框"/>
          <p:cNvSpPr>
            <a:spLocks noGrp="1"/>
          </p:cNvSpPr>
          <p:nvPr>
            <p:ph type="title"/>
          </p:nvPr>
        </p:nvSpPr>
        <p:spPr>
          <a:xfrm rot="0">
            <a:off x="699452" y="891793"/>
            <a:ext cx="5014500" cy="502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lang="zh-CN" altLang="en-US"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3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round/>
          </a:ln>
        </p:spPr>
      </p:pic>
      <p:sp>
        <p:nvSpPr>
          <p:cNvPr id="136" name="文本框"/>
          <p:cNvSpPr>
            <a:spLocks noGrp="1"/>
          </p:cNvSpPr>
          <p:nvPr>
            <p:ph type="sldNum" idx="7"/>
          </p:nvPr>
        </p:nvSpPr>
        <p:spPr>
          <a:xfrm rot="0">
            <a:off x="11353418" y="6473336"/>
            <a:ext cx="151200" cy="168899"/>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rPr>
              <a:t>6</a:t>
            </a:fld>
            <a:endParaRPr lang="zh-CN" altLang="en-US" sz="110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37" name="矩形"/>
          <p:cNvSpPr>
            <a:spLocks/>
          </p:cNvSpPr>
          <p:nvPr/>
        </p:nvSpPr>
        <p:spPr>
          <a:xfrm rot="0">
            <a:off x="1771623" y="2057367"/>
            <a:ext cx="4762499" cy="4568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1.Management of the company</a:t>
            </a: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2. Employees</a:t>
            </a: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3.Researchers</a:t>
            </a: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4.Statistical department</a:t>
            </a: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5.Employers</a:t>
            </a:r>
            <a:endParaRPr lang="zh-CN" altLang="en-US"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8504254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0" name="矩形"/>
          <p:cNvSpPr>
            <a:spLocks/>
          </p:cNvSpPr>
          <p:nvPr/>
        </p:nvSpPr>
        <p:spPr>
          <a:xfrm rot="0">
            <a:off x="0" y="1476375"/>
            <a:ext cx="2695500" cy="3248100"/>
          </a:xfrm>
          <a:prstGeom prst="rect"/>
          <a:noFill/>
          <a:ln w="12700" cmpd="sng" cap="flat">
            <a:noFill/>
            <a:prstDash val="solid"/>
            <a:round/>
          </a:ln>
        </p:spPr>
      </p:sp>
      <p:sp>
        <p:nvSpPr>
          <p:cNvPr id="141" name="曲线"/>
          <p:cNvSpPr>
            <a:spLocks/>
          </p:cNvSpPr>
          <p:nvPr/>
        </p:nvSpPr>
        <p:spPr>
          <a:xfrm rot="0">
            <a:off x="9353550" y="5362575"/>
            <a:ext cx="457218" cy="45721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42" name="曲线"/>
          <p:cNvSpPr>
            <a:spLocks/>
          </p:cNvSpPr>
          <p:nvPr/>
        </p:nvSpPr>
        <p:spPr>
          <a:xfrm rot="0">
            <a:off x="9353550" y="5895975"/>
            <a:ext cx="180954" cy="18095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43" name="文本框"/>
          <p:cNvSpPr>
            <a:spLocks noGrp="1"/>
          </p:cNvSpPr>
          <p:nvPr>
            <p:ph type="title"/>
          </p:nvPr>
        </p:nvSpPr>
        <p:spPr>
          <a:xfrm rot="0">
            <a:off x="558165" y="857885"/>
            <a:ext cx="9763200" cy="55620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OUR SOLUTION AND ITS VALUE PROPOSITION</a:t>
            </a:r>
            <a:endParaRPr lang="zh-CN" altLang="en-US"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44" name="矩形"/>
          <p:cNvSpPr>
            <a:spLocks/>
          </p:cNvSpPr>
          <p:nvPr/>
        </p:nvSpPr>
        <p:spPr>
          <a:xfrm rot="0">
            <a:off x="676275" y="6467475"/>
            <a:ext cx="2143200" cy="200099"/>
          </a:xfrm>
          <a:prstGeom prst="rect"/>
          <a:noFill/>
          <a:ln w="12700" cmpd="sng" cap="flat">
            <a:noFill/>
            <a:prstDash val="solid"/>
            <a:round/>
          </a:ln>
        </p:spPr>
      </p:sp>
      <p:sp>
        <p:nvSpPr>
          <p:cNvPr id="145" name="文本框"/>
          <p:cNvSpPr>
            <a:spLocks noGrp="1"/>
          </p:cNvSpPr>
          <p:nvPr>
            <p:ph type="sldNum" idx="7"/>
          </p:nvPr>
        </p:nvSpPr>
        <p:spPr>
          <a:xfrm rot="0">
            <a:off x="11353418" y="6473336"/>
            <a:ext cx="151200" cy="168899"/>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rPr>
              <a:t>7</a:t>
            </a:fld>
            <a:endParaRPr lang="zh-CN" altLang="en-US" sz="110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46" name="矩形"/>
          <p:cNvSpPr>
            <a:spLocks/>
          </p:cNvSpPr>
          <p:nvPr/>
        </p:nvSpPr>
        <p:spPr>
          <a:xfrm rot="-13118">
            <a:off x="2660018" y="2052036"/>
            <a:ext cx="8883664" cy="3786626"/>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I have used various techniques in excel like</a:t>
            </a: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1.Conditional formatting: for finding the null values.</a:t>
            </a: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2. Table: to make look the data in presentable and neat manner.</a:t>
            </a: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3.alignment:to center the data so that it will look nice.</a:t>
            </a:r>
            <a:endParaRPr lang="zh-CN" altLang="en-US"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39493607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9" name="文本框"/>
          <p:cNvSpPr>
            <a:spLocks noGrp="1"/>
          </p:cNvSpPr>
          <p:nvPr>
            <p:ph type="title"/>
          </p:nvPr>
        </p:nvSpPr>
        <p:spPr>
          <a:xfrm rot="0">
            <a:off x="755332" y="385444"/>
            <a:ext cx="10681201" cy="75809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Dataset Description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0" name="矩形"/>
          <p:cNvSpPr>
            <a:spLocks/>
          </p:cNvSpPr>
          <p:nvPr/>
        </p:nvSpPr>
        <p:spPr>
          <a:xfrm rot="36475">
            <a:off x="558730" y="1495440"/>
            <a:ext cx="11366740" cy="470997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I have used the data which I is collected from Kaggle.com.</a:t>
            </a: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Various data which is been used in my</a:t>
            </a: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project are I. Employee id: alpha numeric.</a:t>
            </a: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II. Name: alphabets.</a:t>
            </a: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III. Gender: alphabet.</a:t>
            </a: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IV. Salary: numbers.</a:t>
            </a: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V. Start date: alpha numeric.</a:t>
            </a: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VI. Employee type: alphabets.</a:t>
            </a: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VII. Work location: alphabets.</a:t>
            </a:r>
            <a:endParaRPr lang="zh-CN" altLang="en-US"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96891662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3" name="矩形"/>
          <p:cNvSpPr>
            <a:spLocks/>
          </p:cNvSpPr>
          <p:nvPr/>
        </p:nvSpPr>
        <p:spPr>
          <a:xfrm rot="0">
            <a:off x="752474" y="6486037"/>
            <a:ext cx="1773600" cy="166500"/>
          </a:xfrm>
          <a:prstGeom prst="rect"/>
          <a:noFill/>
          <a:ln w="12700" cmpd="sng" cap="flat">
            <a:noFill/>
            <a:prstDash val="solid"/>
            <a:round/>
          </a:ln>
        </p:spPr>
        <p:txBody>
          <a:bodyPr vert="horz" wrap="square" lIns="0" tIns="0" rIns="0" bIns="0" anchor="t" anchorCtr="0">
            <a:prstTxWarp prst="textNoShape"/>
          </a:bodyPr>
          <a:lstStyle/>
          <a:p>
            <a:pPr marL="0" indent="0" algn="l">
              <a:lnSpc>
                <a:spcPct val="115000"/>
              </a:lnSpc>
              <a:spcBef>
                <a:spcPts val="0"/>
              </a:spcBef>
              <a:spcAft>
                <a:spcPts val="0"/>
              </a:spcAft>
              <a:buNone/>
            </a:pPr>
            <a:r>
              <a:rPr lang="en-US" altLang="zh-CN" sz="1100" b="0" i="0" u="none" strike="noStrike" kern="120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120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120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4" name="曲线"/>
          <p:cNvSpPr>
            <a:spLocks/>
          </p:cNvSpPr>
          <p:nvPr/>
        </p:nvSpPr>
        <p:spPr>
          <a:xfrm rot="0">
            <a:off x="9353550" y="5362575"/>
            <a:ext cx="457218" cy="45721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55" name="曲线"/>
          <p:cNvSpPr>
            <a:spLocks/>
          </p:cNvSpPr>
          <p:nvPr/>
        </p:nvSpPr>
        <p:spPr>
          <a:xfrm rot="0">
            <a:off x="9353550" y="5895975"/>
            <a:ext cx="180954" cy="18095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56" name="矩形"/>
          <p:cNvSpPr>
            <a:spLocks/>
          </p:cNvSpPr>
          <p:nvPr/>
        </p:nvSpPr>
        <p:spPr>
          <a:xfrm rot="0">
            <a:off x="66675" y="3381373"/>
            <a:ext cx="2466900" cy="3419400"/>
          </a:xfrm>
          <a:prstGeom prst="rect"/>
          <a:noFill/>
          <a:ln w="12700" cmpd="sng" cap="flat">
            <a:noFill/>
            <a:prstDash val="solid"/>
            <a:round/>
          </a:ln>
        </p:spPr>
      </p:sp>
      <p:sp>
        <p:nvSpPr>
          <p:cNvPr id="157" name="文本框"/>
          <p:cNvSpPr>
            <a:spLocks noGrp="1"/>
          </p:cNvSpPr>
          <p:nvPr>
            <p:ph type="title"/>
          </p:nvPr>
        </p:nvSpPr>
        <p:spPr>
          <a:xfrm rot="0">
            <a:off x="739774" y="654938"/>
            <a:ext cx="8480400"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THE "WOW" IN OUR SOLUTION</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8" name="矩形"/>
          <p:cNvSpPr>
            <a:spLocks/>
          </p:cNvSpPr>
          <p:nvPr/>
        </p:nvSpPr>
        <p:spPr>
          <a:xfrm rot="0">
            <a:off x="11277218" y="6473336"/>
            <a:ext cx="228600" cy="168899"/>
          </a:xfrm>
          <a:prstGeom prst="rect"/>
          <a:noFill/>
          <a:ln w="12700" cmpd="sng" cap="flat">
            <a:noFill/>
            <a:prstDash val="solid"/>
            <a:round/>
          </a:ln>
        </p:spPr>
        <p:txBody>
          <a:bodyPr vert="horz" wrap="square" lIns="0" tIns="6974" rIns="0" bIns="0" anchor="t" anchorCtr="0">
            <a:prstTxWarp prst="textNoShape"/>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rPr>
              <a:t>9</a:t>
            </a:fld>
            <a:endParaRPr lang="zh-CN" altLang="en-US" sz="1100" b="0" i="0" u="none" strike="noStrike" kern="120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9" name="矩形"/>
          <p:cNvSpPr>
            <a:spLocks/>
          </p:cNvSpPr>
          <p:nvPr/>
        </p:nvSpPr>
        <p:spPr>
          <a:xfrm rot="0">
            <a:off x="2743200" y="2354703"/>
            <a:ext cx="8534101" cy="948600"/>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60" name="矩形"/>
          <p:cNvSpPr>
            <a:spLocks/>
          </p:cNvSpPr>
          <p:nvPr/>
        </p:nvSpPr>
        <p:spPr>
          <a:xfrm rot="25900">
            <a:off x="3142246" y="1993577"/>
            <a:ext cx="5534857" cy="3440196"/>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I have used both the pivot charts and slicers at the same time in data analysis so it makes it easy to understand for the users who uses it.</a:t>
            </a:r>
            <a:endParaRPr lang="zh-CN" altLang="en-US" sz="36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74359245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2024-09-11T04:59:50Z</dcterms:modified>
</cp:coreProperties>
</file>