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3" r:id="rId15"/>
    <p:sldId id="274" r:id="rId16"/>
    <p:sldId id="275" r:id="rId17"/>
    <p:sldId id="276" r:id="rId18"/>
    <p:sldId id="277" r:id="rId19"/>
    <p:sldId id="267" r:id="rId20"/>
    <p:sldId id="268" r:id="rId21"/>
    <p:sldId id="269" r:id="rId22"/>
    <p:sldId id="270" r:id="rId23"/>
  </p:sldIdLst>
  <p:sldSz cx="9144000" cy="6858000" type="screen4x3"/>
  <p:notesSz cx="6858000" cy="9144000"/>
  <p:embeddedFontLst>
    <p:embeddedFont>
      <p:font typeface="DM Sans" charset="0"/>
      <p:regular r:id="rId25"/>
      <p:bold r:id="rId26"/>
      <p:italic r:id="rId27"/>
      <p:boldItalic r:id="rId28"/>
    </p:embeddedFont>
    <p:embeddedFont>
      <p:font typeface="Times" pitchFamily="18" charset="0"/>
      <p:regular r:id="rId29"/>
      <p:bold r:id="rId30"/>
      <p:italic r:id="rId31"/>
      <p:boldItalic r:id="rId32"/>
    </p:embeddedFont>
    <p:embeddedFont>
      <p:font typeface="Calibri" pitchFamily="34" charset="0"/>
      <p:regular r:id="rId33"/>
      <p:bold r:id="rId34"/>
      <p:italic r:id="rId35"/>
      <p:boldItalic r:id="rId36"/>
    </p:embeddedFont>
    <p:embeddedFont>
      <p:font typeface="Robo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IWE/ZPukl5Hguqne8ZIiId3o5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642" y="-59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487445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f31b8ce5dc_0_1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f31b8ce5d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f31b8ce5dc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f31b8ce5d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f31b8ce5dc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f31b8ce5d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f31b8ce5dc_1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f31b8ce5d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31b8ce5dc_0_10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31b8ce5dc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f31b8ce5dc_0_10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f31b8ce5dc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f31b8ce5dc_0_1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f31b8ce5dc_0_1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g1f31b8ce5dc_0_927"/>
          <p:cNvGrpSpPr/>
          <p:nvPr/>
        </p:nvGrpSpPr>
        <p:grpSpPr>
          <a:xfrm>
            <a:off x="6098378" y="7"/>
            <a:ext cx="3045625" cy="2707359"/>
            <a:chOff x="6098378" y="5"/>
            <a:chExt cx="3045625" cy="2030570"/>
          </a:xfrm>
        </p:grpSpPr>
        <p:sp>
          <p:nvSpPr>
            <p:cNvPr id="11" name="Google Shape;11;g1f31b8ce5dc_0_92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g1f31b8ce5dc_0_92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1f31b8ce5dc_0_92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g1f31b8ce5dc_0_92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g1f31b8ce5dc_0_92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g1f31b8ce5dc_0_927"/>
          <p:cNvSpPr txBox="1">
            <a:spLocks noGrp="1"/>
          </p:cNvSpPr>
          <p:nvPr>
            <p:ph type="ctrTitle"/>
          </p:nvPr>
        </p:nvSpPr>
        <p:spPr>
          <a:xfrm>
            <a:off x="598100" y="2366963"/>
            <a:ext cx="8222100" cy="11184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g1f31b8ce5dc_0_927"/>
          <p:cNvSpPr txBox="1">
            <a:spLocks noGrp="1"/>
          </p:cNvSpPr>
          <p:nvPr>
            <p:ph type="subTitle" idx="1"/>
          </p:nvPr>
        </p:nvSpPr>
        <p:spPr>
          <a:xfrm>
            <a:off x="598088" y="3621217"/>
            <a:ext cx="8222100" cy="57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g1f31b8ce5dc_0_92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g1f31b8ce5dc_0_987"/>
          <p:cNvGrpSpPr/>
          <p:nvPr/>
        </p:nvGrpSpPr>
        <p:grpSpPr>
          <a:xfrm>
            <a:off x="6098378" y="7"/>
            <a:ext cx="3045625" cy="2707359"/>
            <a:chOff x="6098378" y="5"/>
            <a:chExt cx="3045625" cy="2030570"/>
          </a:xfrm>
        </p:grpSpPr>
        <p:sp>
          <p:nvSpPr>
            <p:cNvPr id="71" name="Google Shape;71;g1f31b8ce5dc_0_98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1f31b8ce5dc_0_98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1f31b8ce5dc_0_98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1f31b8ce5dc_0_98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1f31b8ce5dc_0_98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g1f31b8ce5dc_0_987"/>
          <p:cNvSpPr txBox="1">
            <a:spLocks noGrp="1"/>
          </p:cNvSpPr>
          <p:nvPr>
            <p:ph type="title" hasCustomPrompt="1"/>
          </p:nvPr>
        </p:nvSpPr>
        <p:spPr>
          <a:xfrm>
            <a:off x="311700" y="1674733"/>
            <a:ext cx="8520600" cy="2707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1f31b8ce5dc_0_987"/>
          <p:cNvSpPr txBox="1">
            <a:spLocks noGrp="1"/>
          </p:cNvSpPr>
          <p:nvPr>
            <p:ph type="body" idx="1"/>
          </p:nvPr>
        </p:nvSpPr>
        <p:spPr>
          <a:xfrm>
            <a:off x="311700" y="4492300"/>
            <a:ext cx="8520600" cy="17091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g1f31b8ce5dc_0_98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g1f31b8ce5dc_0_99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g1f31b8ce5dc_0_9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g1f31b8ce5dc_0_99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84" name="Google Shape;84;g1f31b8ce5dc_0_99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g1f31b8ce5dc_0_99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1f31b8ce5dc_0_99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g1f31b8ce5dc_0_937"/>
          <p:cNvGrpSpPr/>
          <p:nvPr/>
        </p:nvGrpSpPr>
        <p:grpSpPr>
          <a:xfrm>
            <a:off x="6098378" y="7"/>
            <a:ext cx="3045625" cy="2707359"/>
            <a:chOff x="6098378" y="5"/>
            <a:chExt cx="3045625" cy="2030570"/>
          </a:xfrm>
        </p:grpSpPr>
        <p:sp>
          <p:nvSpPr>
            <p:cNvPr id="21" name="Google Shape;21;g1f31b8ce5dc_0_93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1f31b8ce5dc_0_93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1f31b8ce5dc_0_93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1f31b8ce5dc_0_93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1f31b8ce5dc_0_93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g1f31b8ce5dc_0_937"/>
          <p:cNvSpPr txBox="1">
            <a:spLocks noGrp="1"/>
          </p:cNvSpPr>
          <p:nvPr>
            <p:ph type="title"/>
          </p:nvPr>
        </p:nvSpPr>
        <p:spPr>
          <a:xfrm>
            <a:off x="598100" y="2869796"/>
            <a:ext cx="82221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g1f31b8ce5dc_0_93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g1f31b8ce5dc_0_946"/>
          <p:cNvGrpSpPr/>
          <p:nvPr/>
        </p:nvGrpSpPr>
        <p:grpSpPr>
          <a:xfrm>
            <a:off x="0" y="5204762"/>
            <a:ext cx="9144000" cy="1653192"/>
            <a:chOff x="0" y="3903669"/>
            <a:chExt cx="9144000" cy="1239925"/>
          </a:xfrm>
        </p:grpSpPr>
        <p:sp>
          <p:nvSpPr>
            <p:cNvPr id="30" name="Google Shape;30;g1f31b8ce5dc_0_94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1f31b8ce5dc_0_94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1f31b8ce5dc_0_94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1f31b8ce5dc_0_94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1f31b8ce5dc_0_94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g1f31b8ce5dc_0_946"/>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g1f31b8ce5dc_0_946"/>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g1f31b8ce5dc_0_946"/>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g1f31b8ce5dc_0_956"/>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g1f31b8ce5dc_0_956"/>
          <p:cNvSpPr txBox="1">
            <a:spLocks noGrp="1"/>
          </p:cNvSpPr>
          <p:nvPr>
            <p:ph type="body" idx="1"/>
          </p:nvPr>
        </p:nvSpPr>
        <p:spPr>
          <a:xfrm>
            <a:off x="311700" y="1639967"/>
            <a:ext cx="3999900" cy="4452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g1f31b8ce5dc_0_956"/>
          <p:cNvSpPr txBox="1">
            <a:spLocks noGrp="1"/>
          </p:cNvSpPr>
          <p:nvPr>
            <p:ph type="body" idx="2"/>
          </p:nvPr>
        </p:nvSpPr>
        <p:spPr>
          <a:xfrm>
            <a:off x="4832400" y="1639967"/>
            <a:ext cx="3999900" cy="4452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g1f31b8ce5dc_0_956"/>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f31b8ce5dc_0_961"/>
          <p:cNvSpPr txBox="1">
            <a:spLocks noGrp="1"/>
          </p:cNvSpPr>
          <p:nvPr>
            <p:ph type="title"/>
          </p:nvPr>
        </p:nvSpPr>
        <p:spPr>
          <a:xfrm>
            <a:off x="311700" y="546667"/>
            <a:ext cx="8520600" cy="8103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g1f31b8ce5dc_0_961"/>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1f31b8ce5dc_0_964"/>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g1f31b8ce5dc_0_964"/>
          <p:cNvSpPr txBox="1">
            <a:spLocks noGrp="1"/>
          </p:cNvSpPr>
          <p:nvPr>
            <p:ph type="body" idx="1"/>
          </p:nvPr>
        </p:nvSpPr>
        <p:spPr>
          <a:xfrm>
            <a:off x="311700" y="1954405"/>
            <a:ext cx="2808000" cy="41376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g1f31b8ce5dc_0_964"/>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g1f31b8ce5dc_0_968"/>
          <p:cNvGrpSpPr/>
          <p:nvPr/>
        </p:nvGrpSpPr>
        <p:grpSpPr>
          <a:xfrm>
            <a:off x="6098378" y="7"/>
            <a:ext cx="3045625" cy="2707359"/>
            <a:chOff x="6098378" y="5"/>
            <a:chExt cx="3045625" cy="2030570"/>
          </a:xfrm>
        </p:grpSpPr>
        <p:sp>
          <p:nvSpPr>
            <p:cNvPr id="52" name="Google Shape;52;g1f31b8ce5dc_0_96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1f31b8ce5dc_0_96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g1f31b8ce5dc_0_96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1f31b8ce5dc_0_96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1f31b8ce5dc_0_96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g1f31b8ce5dc_0_968"/>
          <p:cNvSpPr txBox="1">
            <a:spLocks noGrp="1"/>
          </p:cNvSpPr>
          <p:nvPr>
            <p:ph type="title"/>
          </p:nvPr>
        </p:nvSpPr>
        <p:spPr>
          <a:xfrm>
            <a:off x="490250" y="701800"/>
            <a:ext cx="56187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g1f31b8ce5dc_0_968"/>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g1f31b8ce5dc_0_977"/>
          <p:cNvSpPr/>
          <p:nvPr/>
        </p:nvSpPr>
        <p:spPr>
          <a:xfrm>
            <a:off x="4572000" y="-2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g1f31b8ce5dc_0_977"/>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g1f31b8ce5dc_0_977"/>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g1f31b8ce5dc_0_977"/>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g1f31b8ce5dc_0_977"/>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g1f31b8ce5dc_0_977"/>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g1f31b8ce5dc_0_984"/>
          <p:cNvSpPr txBox="1">
            <a:spLocks noGrp="1"/>
          </p:cNvSpPr>
          <p:nvPr>
            <p:ph type="body" idx="1"/>
          </p:nvPr>
        </p:nvSpPr>
        <p:spPr>
          <a:xfrm>
            <a:off x="319500" y="5640767"/>
            <a:ext cx="5998800" cy="798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g1f31b8ce5dc_0_984"/>
          <p:cNvSpPr txBox="1">
            <a:spLocks noGrp="1"/>
          </p:cNvSpPr>
          <p:nvPr>
            <p:ph type="sldNum" idx="12"/>
          </p:nvPr>
        </p:nvSpPr>
        <p:spPr>
          <a:xfrm>
            <a:off x="8460431" y="6201587"/>
            <a:ext cx="548700" cy="5247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g1f31b8ce5dc_0_923"/>
          <p:cNvSpPr txBox="1">
            <a:spLocks noGrp="1"/>
          </p:cNvSpPr>
          <p:nvPr>
            <p:ph type="title"/>
          </p:nvPr>
        </p:nvSpPr>
        <p:spPr>
          <a:xfrm>
            <a:off x="311700" y="546667"/>
            <a:ext cx="8520600" cy="810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g1f31b8ce5dc_0_923"/>
          <p:cNvSpPr txBox="1">
            <a:spLocks noGrp="1"/>
          </p:cNvSpPr>
          <p:nvPr>
            <p:ph type="body" idx="1"/>
          </p:nvPr>
        </p:nvSpPr>
        <p:spPr>
          <a:xfrm>
            <a:off x="311700" y="1639833"/>
            <a:ext cx="85206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g1f31b8ce5dc_0_923"/>
          <p:cNvSpPr txBox="1">
            <a:spLocks noGrp="1"/>
          </p:cNvSpPr>
          <p:nvPr>
            <p:ph type="sldNum" idx="12"/>
          </p:nvPr>
        </p:nvSpPr>
        <p:spPr>
          <a:xfrm>
            <a:off x="8460431" y="6201587"/>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35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265678" y="211638"/>
            <a:ext cx="8612700" cy="184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400"/>
              <a:buFont typeface="Times New Roman"/>
              <a:buNone/>
            </a:pPr>
            <a:r>
              <a:rPr lang="en-US" sz="2900">
                <a:latin typeface="Times New Roman"/>
                <a:ea typeface="Times New Roman"/>
                <a:cs typeface="Times New Roman"/>
                <a:sym typeface="Times New Roman"/>
              </a:rPr>
              <a:t>            PANIMALAR  ENGINEERING  COLLEGE</a:t>
            </a:r>
            <a:r>
              <a:rPr lang="en-US" sz="2100">
                <a:latin typeface="Times New Roman"/>
                <a:ea typeface="Times New Roman"/>
                <a:cs typeface="Times New Roman"/>
                <a:sym typeface="Times New Roman"/>
              </a:rPr>
              <a:t/>
            </a:r>
            <a:br>
              <a:rPr lang="en-US" sz="2100">
                <a:latin typeface="Times New Roman"/>
                <a:ea typeface="Times New Roman"/>
                <a:cs typeface="Times New Roman"/>
                <a:sym typeface="Times New Roman"/>
              </a:rPr>
            </a:br>
            <a:r>
              <a:rPr lang="en-US" sz="2100">
                <a:latin typeface="Times New Roman"/>
                <a:ea typeface="Times New Roman"/>
                <a:cs typeface="Times New Roman"/>
                <a:sym typeface="Times New Roman"/>
              </a:rPr>
              <a:t>		AN AUTONOMOUS INSTITUTION</a:t>
            </a:r>
            <a:br>
              <a:rPr lang="en-US" sz="2100">
                <a:latin typeface="Times New Roman"/>
                <a:ea typeface="Times New Roman"/>
                <a:cs typeface="Times New Roman"/>
                <a:sym typeface="Times New Roman"/>
              </a:rPr>
            </a:br>
            <a:r>
              <a:rPr lang="en-US" sz="21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DEPARTMENT OF INFORMATION TECHNOLOGY</a:t>
            </a:r>
            <a:endParaRPr sz="2200">
              <a:latin typeface="Times New Roman"/>
              <a:ea typeface="Times New Roman"/>
              <a:cs typeface="Times New Roman"/>
              <a:sym typeface="Times New Roman"/>
            </a:endParaRPr>
          </a:p>
        </p:txBody>
      </p:sp>
      <p:sp>
        <p:nvSpPr>
          <p:cNvPr id="92" name="Google Shape;92;p1"/>
          <p:cNvSpPr txBox="1">
            <a:spLocks noGrp="1"/>
          </p:cNvSpPr>
          <p:nvPr>
            <p:ph type="subTitle" idx="1"/>
          </p:nvPr>
        </p:nvSpPr>
        <p:spPr>
          <a:xfrm>
            <a:off x="318775" y="1997825"/>
            <a:ext cx="8762400" cy="4392600"/>
          </a:xfrm>
          <a:prstGeom prst="rect">
            <a:avLst/>
          </a:prstGeom>
          <a:noFill/>
          <a:ln>
            <a:noFill/>
          </a:ln>
        </p:spPr>
        <p:txBody>
          <a:bodyPr spcFirstLastPara="1" wrap="square" lIns="91425" tIns="45700" rIns="91425" bIns="45700" anchor="t" anchorCtr="0">
            <a:normAutofit/>
          </a:bodyPr>
          <a:lstStyle/>
          <a:p>
            <a:pPr marL="1371600" lvl="0" indent="457200">
              <a:buClr>
                <a:schemeClr val="dk1"/>
              </a:buClr>
              <a:buSzPts val="3400"/>
            </a:pPr>
            <a:r>
              <a:rPr lang="en-US" sz="2600" dirty="0">
                <a:latin typeface="Times New Roman"/>
                <a:ea typeface="Times New Roman"/>
                <a:cs typeface="Times New Roman"/>
                <a:sym typeface="Times New Roman"/>
              </a:rPr>
              <a:t> </a:t>
            </a:r>
            <a:r>
              <a:rPr lang="en-US" sz="2600" dirty="0" smtClean="0">
                <a:latin typeface="Times New Roman"/>
                <a:ea typeface="Times New Roman"/>
                <a:cs typeface="Times New Roman"/>
                <a:sym typeface="Times New Roman"/>
              </a:rPr>
              <a:t>     IT8611  - Mini Project Review </a:t>
            </a:r>
            <a:endParaRPr lang="en-US" sz="2600" dirty="0">
              <a:latin typeface="Times New Roman"/>
              <a:ea typeface="Times New Roman"/>
              <a:cs typeface="Times New Roman"/>
              <a:sym typeface="Times New Roman"/>
            </a:endParaRPr>
          </a:p>
          <a:p>
            <a:pPr marL="2286000" lvl="0" indent="457200">
              <a:spcBef>
                <a:spcPts val="680"/>
              </a:spcBef>
              <a:buClr>
                <a:schemeClr val="dk1"/>
              </a:buClr>
              <a:buSzPts val="3400"/>
            </a:pPr>
            <a:r>
              <a:rPr lang="en-US" sz="2600" dirty="0">
                <a:latin typeface="Times New Roman"/>
                <a:ea typeface="Times New Roman"/>
                <a:cs typeface="Times New Roman"/>
                <a:sym typeface="Times New Roman"/>
              </a:rPr>
              <a:t>III year/VI </a:t>
            </a:r>
            <a:r>
              <a:rPr lang="en-US" sz="2600" dirty="0" err="1">
                <a:latin typeface="Times New Roman"/>
                <a:ea typeface="Times New Roman"/>
                <a:cs typeface="Times New Roman"/>
                <a:sym typeface="Times New Roman"/>
              </a:rPr>
              <a:t>sem</a:t>
            </a:r>
            <a:endParaRPr lang="en-US" sz="2600" dirty="0">
              <a:latin typeface="Times New Roman"/>
              <a:ea typeface="Times New Roman"/>
              <a:cs typeface="Times New Roman"/>
              <a:sym typeface="Times New Roman"/>
            </a:endParaRPr>
          </a:p>
          <a:p>
            <a:pPr marL="2286000" lvl="0" indent="457200" algn="l" rtl="0">
              <a:spcBef>
                <a:spcPts val="680"/>
              </a:spcBef>
              <a:spcAft>
                <a:spcPts val="0"/>
              </a:spcAft>
              <a:buClr>
                <a:schemeClr val="dk1"/>
              </a:buClr>
              <a:buSzPts val="3400"/>
              <a:buNone/>
            </a:pPr>
            <a:endParaRPr sz="2600" dirty="0">
              <a:latin typeface="Times New Roman"/>
              <a:ea typeface="Times New Roman"/>
              <a:cs typeface="Times New Roman"/>
              <a:sym typeface="Times New Roman"/>
            </a:endParaRPr>
          </a:p>
          <a:p>
            <a:pPr marL="2286000" lvl="0" indent="457200" algn="l" rtl="0">
              <a:spcBef>
                <a:spcPts val="680"/>
              </a:spcBef>
              <a:spcAft>
                <a:spcPts val="0"/>
              </a:spcAft>
              <a:buClr>
                <a:schemeClr val="dk1"/>
              </a:buClr>
              <a:buSzPts val="3400"/>
              <a:buNone/>
            </a:pPr>
            <a:endParaRPr sz="2600" dirty="0">
              <a:latin typeface="Times New Roman"/>
              <a:ea typeface="Times New Roman"/>
              <a:cs typeface="Times New Roman"/>
              <a:sym typeface="Times New Roman"/>
            </a:endParaRPr>
          </a:p>
          <a:p>
            <a:pPr marL="457200" lvl="0" indent="0" algn="l" rtl="0">
              <a:spcBef>
                <a:spcPts val="680"/>
              </a:spcBef>
              <a:spcAft>
                <a:spcPts val="0"/>
              </a:spcAft>
              <a:buClr>
                <a:schemeClr val="dk1"/>
              </a:buClr>
              <a:buSzPts val="3400"/>
              <a:buNone/>
            </a:pPr>
            <a:r>
              <a:rPr lang="en-US" sz="1800" b="1" dirty="0">
                <a:solidFill>
                  <a:srgbClr val="FFFFFF"/>
                </a:solidFill>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a:p>
            <a:pPr marL="0" lvl="0" indent="0" algn="r" rtl="0">
              <a:spcBef>
                <a:spcPts val="680"/>
              </a:spcBef>
              <a:spcAft>
                <a:spcPts val="0"/>
              </a:spcAft>
              <a:buClr>
                <a:schemeClr val="dk1"/>
              </a:buClr>
              <a:buSzPts val="3400"/>
              <a:buNone/>
            </a:pPr>
            <a:endParaRPr sz="3400" dirty="0">
              <a:solidFill>
                <a:schemeClr val="dk1"/>
              </a:solidFill>
              <a:latin typeface="Times New Roman"/>
              <a:ea typeface="Times New Roman"/>
              <a:cs typeface="Times New Roman"/>
              <a:sym typeface="Times New Roman"/>
            </a:endParaRPr>
          </a:p>
        </p:txBody>
      </p:sp>
      <p:pic>
        <p:nvPicPr>
          <p:cNvPr id="93" name="Google Shape;93;p1"/>
          <p:cNvPicPr preferRelativeResize="0"/>
          <p:nvPr/>
        </p:nvPicPr>
        <p:blipFill rotWithShape="1">
          <a:blip r:embed="rId3">
            <a:alphaModFix/>
          </a:blip>
          <a:srcRect/>
          <a:stretch/>
        </p:blipFill>
        <p:spPr>
          <a:xfrm>
            <a:off x="503910" y="688038"/>
            <a:ext cx="1047750" cy="1023938"/>
          </a:xfrm>
          <a:prstGeom prst="rect">
            <a:avLst/>
          </a:prstGeom>
          <a:noFill/>
          <a:ln>
            <a:noFill/>
          </a:ln>
        </p:spPr>
      </p:pic>
      <p:sp>
        <p:nvSpPr>
          <p:cNvPr id="94" name="Google Shape;94;p1"/>
          <p:cNvSpPr/>
          <p:nvPr/>
        </p:nvSpPr>
        <p:spPr>
          <a:xfrm>
            <a:off x="644587" y="3244792"/>
            <a:ext cx="8182976" cy="151945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200" b="1" dirty="0">
                <a:solidFill>
                  <a:srgbClr val="FFFFFF"/>
                </a:solidFill>
                <a:latin typeface="Times New Roman"/>
                <a:ea typeface="Times New Roman"/>
                <a:cs typeface="Times New Roman"/>
                <a:sym typeface="Times New Roman"/>
              </a:rPr>
              <a:t>A  SAFE  AND  RELIABLE   IDENTITY  </a:t>
            </a:r>
            <a:r>
              <a:rPr lang="en-US" sz="3200" b="1" dirty="0" smtClean="0">
                <a:solidFill>
                  <a:srgbClr val="FFFFFF"/>
                </a:solidFill>
                <a:latin typeface="Times New Roman"/>
                <a:ea typeface="Times New Roman"/>
                <a:cs typeface="Times New Roman"/>
                <a:sym typeface="Times New Roman"/>
              </a:rPr>
              <a:t>      BASED   </a:t>
            </a:r>
            <a:r>
              <a:rPr lang="en-US" sz="3200" b="1" dirty="0">
                <a:solidFill>
                  <a:srgbClr val="FFFFFF"/>
                </a:solidFill>
                <a:latin typeface="Times New Roman"/>
                <a:ea typeface="Times New Roman"/>
                <a:cs typeface="Times New Roman"/>
                <a:sym typeface="Times New Roman"/>
              </a:rPr>
              <a:t>HEALTHCARE  </a:t>
            </a:r>
            <a:r>
              <a:rPr lang="en-US" sz="3200" b="1" dirty="0" smtClean="0">
                <a:solidFill>
                  <a:srgbClr val="FFFFFF"/>
                </a:solidFill>
                <a:latin typeface="Times New Roman"/>
                <a:ea typeface="Times New Roman"/>
                <a:cs typeface="Times New Roman"/>
                <a:sym typeface="Times New Roman"/>
              </a:rPr>
              <a:t>SYSTEM </a:t>
            </a:r>
            <a:endParaRPr sz="3200" dirty="0"/>
          </a:p>
        </p:txBody>
      </p:sp>
      <p:sp>
        <p:nvSpPr>
          <p:cNvPr id="95" name="Google Shape;95;p1"/>
          <p:cNvSpPr txBox="1"/>
          <p:nvPr/>
        </p:nvSpPr>
        <p:spPr>
          <a:xfrm>
            <a:off x="1198607" y="3079107"/>
            <a:ext cx="7217425" cy="643736"/>
          </a:xfrm>
          <a:prstGeom prst="rect">
            <a:avLst/>
          </a:prstGeom>
          <a:noFill/>
          <a:ln>
            <a:noFill/>
          </a:ln>
        </p:spPr>
        <p:txBody>
          <a:bodyPr spcFirstLastPara="1" wrap="square" lIns="91425" tIns="91425" rIns="91425" bIns="91425" anchor="t" anchorCtr="0">
            <a:spAutoFit/>
          </a:bodyPr>
          <a:lstStyle/>
          <a:p>
            <a:pPr marL="457200" lvl="0" indent="0" algn="l" rtl="0">
              <a:spcBef>
                <a:spcPts val="680"/>
              </a:spcBef>
              <a:spcAft>
                <a:spcPts val="0"/>
              </a:spcAft>
              <a:buClr>
                <a:schemeClr val="dk1"/>
              </a:buClr>
              <a:buSzPts val="3400"/>
              <a:buFont typeface="Arial"/>
              <a:buNone/>
            </a:pPr>
            <a:r>
              <a:rPr lang="en-US" sz="2400" b="1" dirty="0">
                <a:solidFill>
                  <a:srgbClr val="FFFFFF"/>
                </a:solidFill>
                <a:latin typeface="Times New Roman"/>
                <a:ea typeface="Times New Roman"/>
                <a:cs typeface="Times New Roman"/>
                <a:sym typeface="Times New Roman"/>
              </a:rPr>
              <a:t>           </a:t>
            </a:r>
            <a:endParaRPr dirty="0">
              <a:latin typeface="Roboto"/>
              <a:ea typeface="Roboto"/>
              <a:cs typeface="Roboto"/>
              <a:sym typeface="Roboto"/>
            </a:endParaRPr>
          </a:p>
        </p:txBody>
      </p:sp>
      <p:sp>
        <p:nvSpPr>
          <p:cNvPr id="96" name="Google Shape;96;p1"/>
          <p:cNvSpPr txBox="1"/>
          <p:nvPr/>
        </p:nvSpPr>
        <p:spPr>
          <a:xfrm>
            <a:off x="840000" y="4764250"/>
            <a:ext cx="7221600" cy="171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dirty="0">
                <a:solidFill>
                  <a:srgbClr val="FFFF00"/>
                </a:solidFill>
              </a:rPr>
              <a:t>TEAM MEMBERS</a:t>
            </a:r>
            <a:endParaRPr sz="2000" dirty="0">
              <a:solidFill>
                <a:srgbClr val="FFFF00"/>
              </a:solidFill>
            </a:endParaRPr>
          </a:p>
          <a:p>
            <a:pPr marL="457200" lvl="0" indent="-342900" algn="l" rtl="0">
              <a:lnSpc>
                <a:spcPct val="115000"/>
              </a:lnSpc>
              <a:spcBef>
                <a:spcPts val="0"/>
              </a:spcBef>
              <a:spcAft>
                <a:spcPts val="0"/>
              </a:spcAft>
              <a:buClr>
                <a:schemeClr val="lt1"/>
              </a:buClr>
              <a:buSzPts val="1800"/>
              <a:buFont typeface="Times New Roman"/>
              <a:buAutoNum type="arabicPeriod"/>
            </a:pPr>
            <a:r>
              <a:rPr lang="en-US" sz="1800" dirty="0">
                <a:solidFill>
                  <a:schemeClr val="lt1"/>
                </a:solidFill>
                <a:latin typeface="Times New Roman"/>
                <a:ea typeface="Times New Roman"/>
                <a:cs typeface="Times New Roman"/>
                <a:sym typeface="Times New Roman"/>
              </a:rPr>
              <a:t>K.SOWNDARYA	(</a:t>
            </a:r>
            <a:r>
              <a:rPr lang="en-US" sz="1800" b="1" dirty="0">
                <a:solidFill>
                  <a:schemeClr val="lt1"/>
                </a:solidFill>
                <a:latin typeface="Times New Roman"/>
                <a:ea typeface="Times New Roman"/>
                <a:cs typeface="Times New Roman"/>
                <a:sym typeface="Times New Roman"/>
              </a:rPr>
              <a:t>2020PECIT165</a:t>
            </a:r>
            <a:r>
              <a:rPr lang="en-US" sz="1800" dirty="0">
                <a:solidFill>
                  <a:schemeClr val="lt1"/>
                </a:solidFill>
                <a:latin typeface="Times New Roman"/>
                <a:ea typeface="Times New Roman"/>
                <a:cs typeface="Times New Roman"/>
                <a:sym typeface="Times New Roman"/>
              </a:rPr>
              <a:t>)</a:t>
            </a:r>
            <a:endParaRPr sz="1800" dirty="0">
              <a:solidFill>
                <a:schemeClr val="lt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lt1"/>
              </a:buClr>
              <a:buSzPts val="1800"/>
              <a:buFont typeface="Times New Roman"/>
              <a:buAutoNum type="arabicPeriod"/>
            </a:pPr>
            <a:r>
              <a:rPr lang="en-US" sz="1800" dirty="0">
                <a:solidFill>
                  <a:schemeClr val="lt1"/>
                </a:solidFill>
                <a:latin typeface="Times New Roman"/>
                <a:ea typeface="Times New Roman"/>
                <a:cs typeface="Times New Roman"/>
                <a:sym typeface="Times New Roman"/>
              </a:rPr>
              <a:t>R.THARANI	</a:t>
            </a:r>
            <a:r>
              <a:rPr lang="en-US" sz="1800" dirty="0" smtClean="0">
                <a:solidFill>
                  <a:schemeClr val="lt1"/>
                </a:solidFill>
                <a:latin typeface="Times New Roman"/>
                <a:ea typeface="Times New Roman"/>
                <a:cs typeface="Times New Roman"/>
                <a:sym typeface="Times New Roman"/>
              </a:rPr>
              <a:t>                 (</a:t>
            </a:r>
            <a:r>
              <a:rPr lang="en-US" sz="1800" b="1" dirty="0">
                <a:solidFill>
                  <a:schemeClr val="lt1"/>
                </a:solidFill>
                <a:latin typeface="Times New Roman"/>
                <a:ea typeface="Times New Roman"/>
                <a:cs typeface="Times New Roman"/>
                <a:sym typeface="Times New Roman"/>
              </a:rPr>
              <a:t>2020PECIT171</a:t>
            </a:r>
            <a:r>
              <a:rPr lang="en-US" sz="1800" dirty="0">
                <a:solidFill>
                  <a:schemeClr val="lt1"/>
                </a:solidFill>
                <a:latin typeface="Times New Roman"/>
                <a:ea typeface="Times New Roman"/>
                <a:cs typeface="Times New Roman"/>
                <a:sym typeface="Times New Roman"/>
              </a:rPr>
              <a:t>)</a:t>
            </a:r>
            <a:endParaRPr sz="1800" dirty="0">
              <a:solidFill>
                <a:schemeClr val="lt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lt1"/>
              </a:buClr>
              <a:buSzPts val="1800"/>
              <a:buFont typeface="Times New Roman"/>
              <a:buAutoNum type="arabicPeriod"/>
            </a:pPr>
            <a:r>
              <a:rPr lang="en-US" sz="1800" dirty="0">
                <a:solidFill>
                  <a:schemeClr val="lt1"/>
                </a:solidFill>
                <a:latin typeface="Times New Roman"/>
                <a:ea typeface="Times New Roman"/>
                <a:cs typeface="Times New Roman"/>
                <a:sym typeface="Times New Roman"/>
              </a:rPr>
              <a:t>R.C.YOGITAA DEVI	(</a:t>
            </a:r>
            <a:r>
              <a:rPr lang="en-US" sz="1800" b="1" dirty="0">
                <a:solidFill>
                  <a:schemeClr val="lt1"/>
                </a:solidFill>
                <a:latin typeface="Times New Roman"/>
                <a:ea typeface="Times New Roman"/>
                <a:cs typeface="Times New Roman"/>
                <a:sym typeface="Times New Roman"/>
              </a:rPr>
              <a:t>2020PECIT177</a:t>
            </a:r>
            <a:r>
              <a:rPr lang="en-US" sz="1800" dirty="0">
                <a:solidFill>
                  <a:schemeClr val="lt1"/>
                </a:solidFill>
                <a:latin typeface="Times New Roman"/>
                <a:ea typeface="Times New Roman"/>
                <a:cs typeface="Times New Roman"/>
                <a:sym typeface="Times New Roman"/>
              </a:rPr>
              <a:t>)</a:t>
            </a:r>
            <a:endParaRPr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2500"/>
                                        <p:tgtEl>
                                          <p:spTgt spid="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 calcmode="lin" valueType="num">
                                      <p:cBhvr additive="base">
                                        <p:cTn id="12"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7"/>
          <p:cNvSpPr txBox="1">
            <a:spLocks noGrp="1"/>
          </p:cNvSpPr>
          <p:nvPr>
            <p:ph type="title"/>
          </p:nvPr>
        </p:nvSpPr>
        <p:spPr>
          <a:xfrm>
            <a:off x="457200" y="2621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100">
                <a:latin typeface="Times New Roman"/>
                <a:ea typeface="Times New Roman"/>
                <a:cs typeface="Times New Roman"/>
                <a:sym typeface="Times New Roman"/>
              </a:rPr>
              <a:t>PROPOSED MODULES</a:t>
            </a:r>
            <a:endParaRPr sz="3100">
              <a:latin typeface="Times New Roman"/>
              <a:ea typeface="Times New Roman"/>
              <a:cs typeface="Times New Roman"/>
              <a:sym typeface="Times New Roman"/>
            </a:endParaRPr>
          </a:p>
        </p:txBody>
      </p:sp>
      <p:sp>
        <p:nvSpPr>
          <p:cNvPr id="281" name="Google Shape;281;p7"/>
          <p:cNvSpPr txBox="1">
            <a:spLocks noGrp="1"/>
          </p:cNvSpPr>
          <p:nvPr>
            <p:ph type="body" idx="1"/>
          </p:nvPr>
        </p:nvSpPr>
        <p:spPr>
          <a:xfrm>
            <a:off x="394525" y="1550050"/>
            <a:ext cx="8229600" cy="45261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endParaRPr/>
          </a:p>
        </p:txBody>
      </p:sp>
      <p:cxnSp>
        <p:nvCxnSpPr>
          <p:cNvPr id="282" name="Google Shape;282;p7"/>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283" name="Google Shape;283;p7"/>
          <p:cNvGrpSpPr/>
          <p:nvPr/>
        </p:nvGrpSpPr>
        <p:grpSpPr>
          <a:xfrm>
            <a:off x="7673136" y="524645"/>
            <a:ext cx="950985" cy="643011"/>
            <a:chOff x="4702088" y="2980703"/>
            <a:chExt cx="790840" cy="610010"/>
          </a:xfrm>
        </p:grpSpPr>
        <p:sp>
          <p:nvSpPr>
            <p:cNvPr id="284" name="Google Shape;284;p7"/>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7"/>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7"/>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7"/>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7"/>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7"/>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7"/>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7"/>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7"/>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7"/>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7"/>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7"/>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97" name="Google Shape;297;p7"/>
          <p:cNvPicPr preferRelativeResize="0"/>
          <p:nvPr/>
        </p:nvPicPr>
        <p:blipFill>
          <a:blip r:embed="rId3">
            <a:alphaModFix/>
          </a:blip>
          <a:stretch>
            <a:fillRect/>
          </a:stretch>
        </p:blipFill>
        <p:spPr>
          <a:xfrm>
            <a:off x="911125" y="2529550"/>
            <a:ext cx="7196400" cy="3011225"/>
          </a:xfrm>
          <a:prstGeom prst="rect">
            <a:avLst/>
          </a:prstGeom>
          <a:noFill/>
          <a:ln>
            <a:noFill/>
          </a:ln>
        </p:spPr>
      </p:pic>
      <p:sp>
        <p:nvSpPr>
          <p:cNvPr id="298" name="Google Shape;298;p7"/>
          <p:cNvSpPr txBox="1"/>
          <p:nvPr/>
        </p:nvSpPr>
        <p:spPr>
          <a:xfrm>
            <a:off x="961200" y="1633050"/>
            <a:ext cx="7221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Times New Roman"/>
                <a:ea typeface="Times New Roman"/>
                <a:cs typeface="Times New Roman"/>
                <a:sym typeface="Times New Roman"/>
              </a:rPr>
              <a:t>IDENTITY GENERATOR</a:t>
            </a:r>
            <a:endParaRPr sz="1600" b="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additive="base">
                                        <p:cTn id="7" dur="1000"/>
                                        <p:tgtEl>
                                          <p:spTgt spid="2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f31b8ce5dc_0_116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sz="3100" dirty="0">
              <a:latin typeface="Times New Roman"/>
              <a:ea typeface="Times New Roman"/>
              <a:cs typeface="Times New Roman"/>
              <a:sym typeface="Times New Roman"/>
            </a:endParaRPr>
          </a:p>
          <a:p>
            <a:pPr marL="0" lvl="0" indent="0" algn="ctr" rtl="0">
              <a:spcBef>
                <a:spcPts val="0"/>
              </a:spcBef>
              <a:spcAft>
                <a:spcPts val="0"/>
              </a:spcAft>
              <a:buClr>
                <a:schemeClr val="dk1"/>
              </a:buClr>
              <a:buSzPct val="141935"/>
              <a:buFont typeface="Calibri"/>
              <a:buNone/>
            </a:pPr>
            <a:r>
              <a:rPr lang="en-US" sz="3100" dirty="0">
                <a:latin typeface="Times New Roman"/>
                <a:ea typeface="Times New Roman"/>
                <a:cs typeface="Times New Roman"/>
                <a:sym typeface="Times New Roman"/>
              </a:rPr>
              <a:t>PROPOSED MODULES</a:t>
            </a:r>
            <a:endParaRPr sz="3100" dirty="0">
              <a:latin typeface="Times New Roman"/>
              <a:ea typeface="Times New Roman"/>
              <a:cs typeface="Times New Roman"/>
              <a:sym typeface="Times New Roman"/>
            </a:endParaRPr>
          </a:p>
          <a:p>
            <a:pPr marL="0" lvl="0" indent="0" algn="ctr" rtl="0">
              <a:spcBef>
                <a:spcPts val="0"/>
              </a:spcBef>
              <a:spcAft>
                <a:spcPts val="0"/>
              </a:spcAft>
              <a:buNone/>
            </a:pPr>
            <a:endParaRPr dirty="0"/>
          </a:p>
        </p:txBody>
      </p:sp>
      <p:sp>
        <p:nvSpPr>
          <p:cNvPr id="304" name="Google Shape;304;g1f31b8ce5dc_0_1166"/>
          <p:cNvSpPr txBox="1">
            <a:spLocks noGrp="1"/>
          </p:cNvSpPr>
          <p:nvPr>
            <p:ph type="body" idx="1"/>
          </p:nvPr>
        </p:nvSpPr>
        <p:spPr>
          <a:xfrm>
            <a:off x="457200" y="1600200"/>
            <a:ext cx="8229600" cy="5320500"/>
          </a:xfrm>
          <a:prstGeom prst="rect">
            <a:avLst/>
          </a:prstGeom>
        </p:spPr>
        <p:txBody>
          <a:bodyPr spcFirstLastPara="1" wrap="square" lIns="91425" tIns="45700" rIns="91425" bIns="45700" anchor="t" anchorCtr="0">
            <a:normAutofit/>
          </a:bodyPr>
          <a:lstStyle/>
          <a:p>
            <a:pPr marL="0" lvl="0" indent="0" algn="l" rtl="0">
              <a:spcBef>
                <a:spcPts val="360"/>
              </a:spcBef>
              <a:spcAft>
                <a:spcPts val="1200"/>
              </a:spcAft>
              <a:buNone/>
            </a:pPr>
            <a:endParaRPr/>
          </a:p>
        </p:txBody>
      </p:sp>
      <p:cxnSp>
        <p:nvCxnSpPr>
          <p:cNvPr id="305" name="Google Shape;305;g1f31b8ce5dc_0_1166"/>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320" name="Google Shape;320;g1f31b8ce5dc_0_1166"/>
          <p:cNvPicPr preferRelativeResize="0"/>
          <p:nvPr/>
        </p:nvPicPr>
        <p:blipFill rotWithShape="1">
          <a:blip r:embed="rId3">
            <a:alphaModFix/>
          </a:blip>
          <a:srcRect/>
          <a:stretch/>
        </p:blipFill>
        <p:spPr>
          <a:xfrm>
            <a:off x="1422625" y="2729700"/>
            <a:ext cx="6501075" cy="3965325"/>
          </a:xfrm>
          <a:prstGeom prst="rect">
            <a:avLst/>
          </a:prstGeom>
          <a:noFill/>
          <a:ln>
            <a:noFill/>
          </a:ln>
        </p:spPr>
      </p:pic>
      <p:sp>
        <p:nvSpPr>
          <p:cNvPr id="321" name="Google Shape;321;g1f31b8ce5dc_0_1166"/>
          <p:cNvSpPr txBox="1"/>
          <p:nvPr/>
        </p:nvSpPr>
        <p:spPr>
          <a:xfrm>
            <a:off x="1203600" y="1776850"/>
            <a:ext cx="7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322" name="Google Shape;322;g1f31b8ce5dc_0_1166"/>
          <p:cNvSpPr txBox="1"/>
          <p:nvPr/>
        </p:nvSpPr>
        <p:spPr>
          <a:xfrm>
            <a:off x="1062363" y="1955850"/>
            <a:ext cx="7221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latin typeface="Times New Roman"/>
                <a:ea typeface="Times New Roman"/>
                <a:cs typeface="Times New Roman"/>
                <a:sym typeface="Times New Roman"/>
              </a:rPr>
              <a:t>ROLE BASED ACCESS CONTROL</a:t>
            </a:r>
            <a:endParaRPr sz="2200" b="1">
              <a:latin typeface="Times New Roman"/>
              <a:ea typeface="Times New Roman"/>
              <a:cs typeface="Times New Roman"/>
              <a:sym typeface="Times New Roman"/>
            </a:endParaRPr>
          </a:p>
        </p:txBody>
      </p:sp>
      <p:grpSp>
        <p:nvGrpSpPr>
          <p:cNvPr id="22" name="Google Shape;306;g1f31b8ce5dc_0_1166"/>
          <p:cNvGrpSpPr/>
          <p:nvPr/>
        </p:nvGrpSpPr>
        <p:grpSpPr>
          <a:xfrm>
            <a:off x="7741458" y="552962"/>
            <a:ext cx="950985" cy="643011"/>
            <a:chOff x="4702088" y="2980703"/>
            <a:chExt cx="790840" cy="610010"/>
          </a:xfrm>
        </p:grpSpPr>
        <p:sp>
          <p:nvSpPr>
            <p:cNvPr id="23" name="Google Shape;307;g1f31b8ce5dc_0_1166"/>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308;g1f31b8ce5dc_0_1166"/>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309;g1f31b8ce5dc_0_1166"/>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310;g1f31b8ce5dc_0_1166"/>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311;g1f31b8ce5dc_0_1166"/>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312;g1f31b8ce5dc_0_1166"/>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313;g1f31b8ce5dc_0_1166"/>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14;g1f31b8ce5dc_0_1166"/>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5;g1f31b8ce5dc_0_1166"/>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16;g1f31b8ce5dc_0_1166"/>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17;g1f31b8ce5dc_0_1166"/>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18;g1f31b8ce5dc_0_1166"/>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19;g1f31b8ce5dc_0_1166"/>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0"/>
                                        </p:tgtEl>
                                        <p:attrNameLst>
                                          <p:attrName>style.visibility</p:attrName>
                                        </p:attrNameLst>
                                      </p:cBhvr>
                                      <p:to>
                                        <p:strVal val="visible"/>
                                      </p:to>
                                    </p:set>
                                    <p:anim calcmode="lin" valueType="num">
                                      <p:cBhvr additive="base">
                                        <p:cTn id="7" dur="1000"/>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a:cs typeface="Times New Roman"/>
                <a:sym typeface="Times New Roman"/>
              </a:rPr>
              <a:t>HOME PAGE</a:t>
            </a:r>
            <a:endParaRPr lang="en-IN" dirty="0"/>
          </a:p>
        </p:txBody>
      </p:sp>
      <p:sp>
        <p:nvSpPr>
          <p:cNvPr id="3" name="Text Placeholder 2"/>
          <p:cNvSpPr>
            <a:spLocks noGrp="1"/>
          </p:cNvSpPr>
          <p:nvPr>
            <p:ph type="body" idx="1"/>
          </p:nvPr>
        </p:nvSpPr>
        <p:spPr/>
        <p:txBody>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50" y="1520670"/>
            <a:ext cx="8461622" cy="533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Google Shape;305;g1f31b8ce5dc_0_1166"/>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756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37" y="1540701"/>
            <a:ext cx="8254652" cy="464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VISUAL DATA (TOP VIEW)</a:t>
            </a:r>
            <a:endParaRPr lang="en-IN" dirty="0"/>
          </a:p>
        </p:txBody>
      </p:sp>
      <p:cxnSp>
        <p:nvCxnSpPr>
          <p:cNvPr id="7" name="Google Shape;329;p8"/>
          <p:cNvCxnSpPr/>
          <p:nvPr/>
        </p:nvCxnSpPr>
        <p:spPr>
          <a:xfrm flipH="1">
            <a:off x="551867" y="1028292"/>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0867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a:cs typeface="Times New Roman"/>
                <a:sym typeface="Times New Roman"/>
              </a:rPr>
              <a:t>VISUAL DATA(BOTTOM VIEW)</a:t>
            </a:r>
            <a:endParaRPr lang="en-IN" dirty="0"/>
          </a:p>
        </p:txBody>
      </p:sp>
      <p:sp>
        <p:nvSpPr>
          <p:cNvPr id="3" name="Text Placeholder 2"/>
          <p:cNvSpPr>
            <a:spLocks noGrp="1"/>
          </p:cNvSpPr>
          <p:nvPr>
            <p:ph type="body"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30" y="1578279"/>
            <a:ext cx="8331490" cy="444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oogle Shape;329;p8"/>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907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a:cs typeface="Times New Roman"/>
                <a:sym typeface="Times New Roman"/>
              </a:rPr>
              <a:t>PATIENT LOGIN PAGE</a:t>
            </a:r>
            <a:endParaRPr lang="en-IN" dirty="0"/>
          </a:p>
        </p:txBody>
      </p:sp>
      <p:sp>
        <p:nvSpPr>
          <p:cNvPr id="3" name="Text Placeholder 2"/>
          <p:cNvSpPr>
            <a:spLocks noGrp="1"/>
          </p:cNvSpPr>
          <p:nvPr>
            <p:ph type="body"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67" y="1590805"/>
            <a:ext cx="8267177" cy="448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oogle Shape;329;p8"/>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6717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a:cs typeface="Times New Roman"/>
                <a:sym typeface="Times New Roman"/>
              </a:rPr>
              <a:t>ADMIN ACCESS PAGE</a:t>
            </a:r>
            <a:endParaRPr lang="en-IN" dirty="0"/>
          </a:p>
        </p:txBody>
      </p:sp>
      <p:sp>
        <p:nvSpPr>
          <p:cNvPr id="3" name="Text Placeholder 2"/>
          <p:cNvSpPr>
            <a:spLocks noGrp="1"/>
          </p:cNvSpPr>
          <p:nvPr>
            <p:ph type="body"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37" y="1540701"/>
            <a:ext cx="8204548" cy="454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oogle Shape;329;p8"/>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1953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a:cs typeface="Times New Roman"/>
                <a:sym typeface="Times New Roman"/>
              </a:rPr>
              <a:t>QRCODE GENERATING PAGE</a:t>
            </a:r>
            <a:endParaRPr lang="en-IN" dirty="0"/>
          </a:p>
        </p:txBody>
      </p:sp>
      <p:sp>
        <p:nvSpPr>
          <p:cNvPr id="3" name="Text Placeholder 2"/>
          <p:cNvSpPr>
            <a:spLocks noGrp="1"/>
          </p:cNvSpPr>
          <p:nvPr>
            <p:ph type="body"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94" y="1649369"/>
            <a:ext cx="8129391" cy="451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oogle Shape;329;p8"/>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5705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sym typeface="Times New Roman"/>
              </a:rPr>
              <a:t>OUTPUT   DEMO</a:t>
            </a:r>
            <a:endParaRPr lang="en-IN" dirty="0"/>
          </a:p>
        </p:txBody>
      </p:sp>
      <p:sp>
        <p:nvSpPr>
          <p:cNvPr id="3" name="Text Placeholder 2"/>
          <p:cNvSpPr>
            <a:spLocks noGrp="1"/>
          </p:cNvSpPr>
          <p:nvPr>
            <p:ph type="body"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84" y="1644889"/>
            <a:ext cx="8214448" cy="506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oogle Shape;329;p8"/>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126" y="613775"/>
            <a:ext cx="965846" cy="58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034910"/>
      </p:ext>
    </p:extLst>
  </p:cSld>
  <p:clrMapOvr>
    <a:masterClrMapping/>
  </p:clrMapOvr>
  <mc:AlternateContent xmlns:mc="http://schemas.openxmlformats.org/markup-compatibility/2006" xmlns:p14="http://schemas.microsoft.com/office/powerpoint/2010/main">
    <mc:Choice Requires="p14">
      <p:transition spd="slow" p14:dur="2500">
        <p14:warp dir="i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595100" y="224488"/>
            <a:ext cx="8229600" cy="1143000"/>
          </a:xfrm>
          <a:prstGeom prst="rect">
            <a:avLst/>
          </a:prstGeom>
          <a:noFill/>
          <a:ln>
            <a:noFill/>
          </a:ln>
        </p:spPr>
        <p:txBody>
          <a:bodyPr spcFirstLastPara="1" wrap="square" lIns="91425" tIns="45700" rIns="91425" bIns="45700" anchor="ctr" anchorCtr="0">
            <a:normAutofit/>
          </a:bodyPr>
          <a:lstStyle/>
          <a:p>
            <a:pPr marL="2743200" lvl="0" indent="457200" algn="l" rtl="0">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p:txBody>
      </p:sp>
      <p:sp>
        <p:nvSpPr>
          <p:cNvPr id="328" name="Google Shape;328;p8"/>
          <p:cNvSpPr txBox="1">
            <a:spLocks noGrp="1"/>
          </p:cNvSpPr>
          <p:nvPr>
            <p:ph type="body" idx="1"/>
          </p:nvPr>
        </p:nvSpPr>
        <p:spPr>
          <a:xfrm>
            <a:off x="457200" y="1600200"/>
            <a:ext cx="8229600" cy="49569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SzPts val="688"/>
              <a:buNone/>
            </a:pPr>
            <a:r>
              <a:rPr lang="en-US" sz="1587">
                <a:latin typeface="Times New Roman"/>
                <a:ea typeface="Times New Roman"/>
                <a:cs typeface="Times New Roman"/>
                <a:sym typeface="Times New Roman"/>
              </a:rPr>
              <a:t>1.  A. chouhan, A. kumari and M. Saiyad (2019), "Secure Multiparty Computation and Privacy Preserving scheme using Homomorphic Elliptic Curve Cryptography," 2019 International Conference on Intelligent Computing and Control Systems (ICCS), pp. 776-780, doi: 10.1109/ICCS45141.2019.9065645.</a:t>
            </a: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r>
              <a:rPr lang="en-US" sz="1587">
                <a:latin typeface="Times New Roman"/>
                <a:ea typeface="Times New Roman"/>
                <a:cs typeface="Times New Roman"/>
                <a:sym typeface="Times New Roman"/>
              </a:rPr>
              <a:t>2.  Al-Issa, Yazan and Ottom, Mohammad Ashraf and Tamrawi, Ahmed (2019),“eHealth Cloud Security Challenges: A Survey” in Journal of Healthcare Engineering, vol. 2019, pp. 7516035, doi: 10.1155/2019/7516035.</a:t>
            </a: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r>
              <a:rPr lang="en-US" sz="1587">
                <a:latin typeface="Times New Roman"/>
                <a:ea typeface="Times New Roman"/>
                <a:cs typeface="Times New Roman"/>
                <a:sym typeface="Times New Roman"/>
              </a:rPr>
              <a:t>3.  Amiri R and O. Elkeelany (2021), "FPGA Design of Elliptic Curve Cryptosystem (ECC) for Isomorphic Transformation and EC ElGamal Encryption," in IEEE Embedded Systems Letters, vol. 13, no. 2, pp. 65-68, doi:10.1109/LES.2020.3003978.</a:t>
            </a: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r>
              <a:rPr lang="en-US" sz="1587">
                <a:latin typeface="Times New Roman"/>
                <a:ea typeface="Times New Roman"/>
                <a:cs typeface="Times New Roman"/>
                <a:sym typeface="Times New Roman"/>
              </a:rPr>
              <a:t>4.  D. Boneh and M. Franklin (2003), “Identity-based encryption from the Weilpairing,” SIAM J. Computing., vol. 32, no. 3, pp. 586–615.</a:t>
            </a: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r>
              <a:rPr lang="en-US" sz="1587">
                <a:latin typeface="Times New Roman"/>
                <a:ea typeface="Times New Roman"/>
                <a:cs typeface="Times New Roman"/>
                <a:sym typeface="Times New Roman"/>
              </a:rPr>
              <a:t>5.  Deng H(2020), "Identity-Based Encryption Transformation for Flexible Sharing of Encrypted Data in Public Cloud," in IEEE Transactions on Information Forensics and Security, vol. 15, pp. 3168-3180, doi: 10.1109/TIFS.2020.2985532.</a:t>
            </a: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endParaRPr sz="1587">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endParaRPr sz="1525"/>
          </a:p>
          <a:p>
            <a:pPr marL="0" lvl="0" indent="0" algn="l" rtl="0">
              <a:lnSpc>
                <a:spcPct val="105000"/>
              </a:lnSpc>
              <a:spcBef>
                <a:spcPts val="1200"/>
              </a:spcBef>
              <a:spcAft>
                <a:spcPts val="1200"/>
              </a:spcAft>
              <a:buClr>
                <a:schemeClr val="dk1"/>
              </a:buClr>
              <a:buSzPts val="2000"/>
              <a:buNone/>
            </a:pPr>
            <a:r>
              <a:rPr lang="en-US" sz="1525"/>
              <a:t> </a:t>
            </a:r>
            <a:endParaRPr sz="1525"/>
          </a:p>
        </p:txBody>
      </p:sp>
      <p:cxnSp>
        <p:nvCxnSpPr>
          <p:cNvPr id="329" name="Google Shape;329;p8"/>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330" name="Google Shape;330;p8"/>
          <p:cNvGrpSpPr/>
          <p:nvPr/>
        </p:nvGrpSpPr>
        <p:grpSpPr>
          <a:xfrm>
            <a:off x="7673136" y="524645"/>
            <a:ext cx="950985" cy="643011"/>
            <a:chOff x="4702088" y="2980703"/>
            <a:chExt cx="790840" cy="610010"/>
          </a:xfrm>
        </p:grpSpPr>
        <p:sp>
          <p:nvSpPr>
            <p:cNvPr id="331" name="Google Shape;331;p8"/>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8"/>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8"/>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8"/>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8"/>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8"/>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8"/>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8"/>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8"/>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8"/>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8"/>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8"/>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8"/>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28718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102" name="Google Shape;10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9250" algn="l" rtl="0">
              <a:spcBef>
                <a:spcPts val="0"/>
              </a:spcBef>
              <a:spcAft>
                <a:spcPts val="0"/>
              </a:spcAft>
              <a:buClr>
                <a:srgbClr val="1F1C51"/>
              </a:buClr>
              <a:buSzPts val="1900"/>
              <a:buFont typeface="Times New Roman"/>
              <a:buChar char="❏"/>
            </a:pPr>
            <a:r>
              <a:rPr lang="en-US" sz="1900">
                <a:solidFill>
                  <a:srgbClr val="1F1C51"/>
                </a:solidFill>
                <a:latin typeface="Times New Roman"/>
                <a:ea typeface="Times New Roman"/>
                <a:cs typeface="Times New Roman"/>
                <a:sym typeface="Times New Roman"/>
              </a:rPr>
              <a:t>To design an identity based, integrated multi-user system to store massive medical records in a secure cloud database &amp; retrieving the medical records by Quick Response code which will be quick and widely acceptable.</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1F1C51"/>
              </a:solidFill>
              <a:latin typeface="Times New Roman"/>
              <a:ea typeface="Times New Roman"/>
              <a:cs typeface="Times New Roman"/>
              <a:sym typeface="Times New Roman"/>
            </a:endParaRPr>
          </a:p>
          <a:p>
            <a:pPr marL="457200" lvl="0" indent="-349250" algn="l" rtl="0">
              <a:spcBef>
                <a:spcPts val="0"/>
              </a:spcBef>
              <a:spcAft>
                <a:spcPts val="0"/>
              </a:spcAft>
              <a:buClr>
                <a:srgbClr val="1F1C51"/>
              </a:buClr>
              <a:buSzPts val="1900"/>
              <a:buFont typeface="Times New Roman"/>
              <a:buChar char="❏"/>
            </a:pPr>
            <a:r>
              <a:rPr lang="en-US" sz="1900">
                <a:solidFill>
                  <a:srgbClr val="1F1C51"/>
                </a:solidFill>
                <a:latin typeface="Times New Roman"/>
                <a:ea typeface="Times New Roman"/>
                <a:cs typeface="Times New Roman"/>
                <a:sym typeface="Times New Roman"/>
              </a:rPr>
              <a:t>To provide physicians with fast and more comprehensive access to patients’ medical info in times of crisis. This in turn reduce administrative burden.</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1F1C51"/>
              </a:solidFill>
              <a:latin typeface="Times New Roman"/>
              <a:ea typeface="Times New Roman"/>
              <a:cs typeface="Times New Roman"/>
              <a:sym typeface="Times New Roman"/>
            </a:endParaRPr>
          </a:p>
          <a:p>
            <a:pPr marL="457200" lvl="0" indent="-349250" algn="l" rtl="0">
              <a:spcBef>
                <a:spcPts val="0"/>
              </a:spcBef>
              <a:spcAft>
                <a:spcPts val="0"/>
              </a:spcAft>
              <a:buClr>
                <a:srgbClr val="1F1C51"/>
              </a:buClr>
              <a:buSzPts val="1900"/>
              <a:buFont typeface="Times New Roman"/>
              <a:buChar char="❏"/>
            </a:pPr>
            <a:r>
              <a:rPr lang="en-US" sz="1900">
                <a:solidFill>
                  <a:srgbClr val="1F1C51"/>
                </a:solidFill>
                <a:latin typeface="Times New Roman"/>
                <a:ea typeface="Times New Roman"/>
                <a:cs typeface="Times New Roman"/>
                <a:sym typeface="Times New Roman"/>
              </a:rPr>
              <a:t>To implement patient data sharing in a healthcare system, patient may grant rights to users based on a role or attributes held by the respective user to share specific healthcare data with that user.</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1F1C51"/>
              </a:solidFill>
              <a:latin typeface="Times New Roman"/>
              <a:ea typeface="Times New Roman"/>
              <a:cs typeface="Times New Roman"/>
              <a:sym typeface="Times New Roman"/>
            </a:endParaRPr>
          </a:p>
          <a:p>
            <a:pPr marL="457200" lvl="0" indent="-349250" algn="l" rtl="0">
              <a:spcBef>
                <a:spcPts val="0"/>
              </a:spcBef>
              <a:spcAft>
                <a:spcPts val="0"/>
              </a:spcAft>
              <a:buClr>
                <a:srgbClr val="1F1C51"/>
              </a:buClr>
              <a:buSzPts val="1900"/>
              <a:buFont typeface="Times New Roman"/>
              <a:buChar char="❏"/>
            </a:pPr>
            <a:r>
              <a:rPr lang="en-US" sz="1900">
                <a:solidFill>
                  <a:srgbClr val="1F1C51"/>
                </a:solidFill>
                <a:latin typeface="Times New Roman"/>
                <a:ea typeface="Times New Roman"/>
                <a:cs typeface="Times New Roman"/>
                <a:sym typeface="Times New Roman"/>
              </a:rPr>
              <a:t>To develop a cost effective approach to assist doctors in a effective drug prescription and which maintains integrity of data</a:t>
            </a:r>
            <a:endParaRPr sz="2100">
              <a:latin typeface="Times New Roman"/>
              <a:ea typeface="Times New Roman"/>
              <a:cs typeface="Times New Roman"/>
              <a:sym typeface="Times New Roman"/>
            </a:endParaRPr>
          </a:p>
        </p:txBody>
      </p:sp>
      <p:cxnSp>
        <p:nvCxnSpPr>
          <p:cNvPr id="103" name="Google Shape;103;p2"/>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sp>
        <p:nvSpPr>
          <p:cNvPr id="104" name="Google Shape;104;p2"/>
          <p:cNvSpPr txBox="1"/>
          <p:nvPr/>
        </p:nvSpPr>
        <p:spPr>
          <a:xfrm>
            <a:off x="5052600" y="1529575"/>
            <a:ext cx="411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grpSp>
        <p:nvGrpSpPr>
          <p:cNvPr id="105" name="Google Shape;105;p2"/>
          <p:cNvGrpSpPr/>
          <p:nvPr/>
        </p:nvGrpSpPr>
        <p:grpSpPr>
          <a:xfrm>
            <a:off x="7735711" y="539007"/>
            <a:ext cx="950985" cy="643011"/>
            <a:chOff x="4702088" y="2980703"/>
            <a:chExt cx="790840" cy="610010"/>
          </a:xfrm>
        </p:grpSpPr>
        <p:sp>
          <p:nvSpPr>
            <p:cNvPr id="106" name="Google Shape;106;p2"/>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f31b8ce5dc_1_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2743200" lvl="0" indent="457200" algn="l" rtl="0">
              <a:spcBef>
                <a:spcPts val="0"/>
              </a:spcBef>
              <a:spcAft>
                <a:spcPts val="0"/>
              </a:spcAft>
              <a:buNone/>
            </a:pPr>
            <a:endParaRPr>
              <a:latin typeface="Times New Roman"/>
              <a:ea typeface="Times New Roman"/>
              <a:cs typeface="Times New Roman"/>
              <a:sym typeface="Times New Roman"/>
            </a:endParaRPr>
          </a:p>
          <a:p>
            <a:pPr marL="2743200" lvl="0" indent="457200" algn="l" rtl="0">
              <a:spcBef>
                <a:spcPts val="0"/>
              </a:spcBef>
              <a:spcAft>
                <a:spcPts val="0"/>
              </a:spcAft>
              <a:buClr>
                <a:schemeClr val="dk1"/>
              </a:buClr>
              <a:buSzPct val="146666"/>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349" name="Google Shape;349;g1f31b8ce5dc_1_3"/>
          <p:cNvSpPr txBox="1">
            <a:spLocks noGrp="1"/>
          </p:cNvSpPr>
          <p:nvPr>
            <p:ph type="body" idx="1"/>
          </p:nvPr>
        </p:nvSpPr>
        <p:spPr>
          <a:xfrm>
            <a:off x="457200" y="1417650"/>
            <a:ext cx="8229600" cy="5328300"/>
          </a:xfrm>
          <a:prstGeom prst="rect">
            <a:avLst/>
          </a:prstGeom>
        </p:spPr>
        <p:txBody>
          <a:bodyPr spcFirstLastPara="1" wrap="square" lIns="91425" tIns="45700" rIns="91425" bIns="45700" anchor="t" anchorCtr="0">
            <a:noAutofit/>
          </a:bodyPr>
          <a:lstStyle/>
          <a:p>
            <a:pPr marL="102704" marR="719030" lvl="0" indent="2829" algn="l" rtl="0">
              <a:lnSpc>
                <a:spcPct val="134338"/>
              </a:lnSpc>
              <a:spcBef>
                <a:spcPts val="1716"/>
              </a:spcBef>
              <a:spcAft>
                <a:spcPts val="0"/>
              </a:spcAft>
              <a:buSzPts val="688"/>
              <a:buNone/>
            </a:pPr>
            <a:r>
              <a:rPr lang="en-US" sz="1302" b="1">
                <a:solidFill>
                  <a:srgbClr val="000000"/>
                </a:solidFill>
                <a:latin typeface="Times New Roman"/>
                <a:ea typeface="Times New Roman"/>
                <a:cs typeface="Times New Roman"/>
                <a:sym typeface="Times New Roman"/>
              </a:rPr>
              <a:t>6. </a:t>
            </a:r>
            <a:r>
              <a:rPr lang="en-US" sz="1302">
                <a:solidFill>
                  <a:srgbClr val="000000"/>
                </a:solidFill>
                <a:latin typeface="Times New Roman"/>
                <a:ea typeface="Times New Roman"/>
                <a:cs typeface="Times New Roman"/>
                <a:sym typeface="Times New Roman"/>
              </a:rPr>
              <a:t>Ermatita, Ermatita &amp; Prastyo, Yugo &amp; Pradnyana, I &amp; Adrezo, Muhammad  (2020), Diffie-Hellman Algorithm for Securing Medical Record Data  Encryption keys. 296-300. doi: 10.1109/ICIMCIS51567.2020.9354297. </a:t>
            </a:r>
            <a:endParaRPr sz="1302">
              <a:solidFill>
                <a:srgbClr val="000000"/>
              </a:solidFill>
              <a:latin typeface="Times New Roman"/>
              <a:ea typeface="Times New Roman"/>
              <a:cs typeface="Times New Roman"/>
              <a:sym typeface="Times New Roman"/>
            </a:endParaRPr>
          </a:p>
          <a:p>
            <a:pPr marL="102175" marR="729284" lvl="0" indent="1413" algn="l" rtl="0">
              <a:lnSpc>
                <a:spcPct val="133596"/>
              </a:lnSpc>
              <a:spcBef>
                <a:spcPts val="1745"/>
              </a:spcBef>
              <a:spcAft>
                <a:spcPts val="0"/>
              </a:spcAft>
              <a:buSzPts val="688"/>
              <a:buNone/>
            </a:pPr>
            <a:r>
              <a:rPr lang="en-US" sz="1302" b="1">
                <a:solidFill>
                  <a:srgbClr val="000000"/>
                </a:solidFill>
                <a:latin typeface="Times New Roman"/>
                <a:ea typeface="Times New Roman"/>
                <a:cs typeface="Times New Roman"/>
                <a:sym typeface="Times New Roman"/>
              </a:rPr>
              <a:t>7. </a:t>
            </a:r>
            <a:r>
              <a:rPr lang="en-US" sz="1302">
                <a:solidFill>
                  <a:srgbClr val="000000"/>
                </a:solidFill>
                <a:latin typeface="Times New Roman"/>
                <a:ea typeface="Times New Roman"/>
                <a:cs typeface="Times New Roman"/>
                <a:sym typeface="Times New Roman"/>
              </a:rPr>
              <a:t>J. Wei, W. Liu, and X. Hu (2018), “Secure data sharing in cloud computing  using revocable-storage identity-based encryption,” IEEE Trans. Cloud Computing., vol. 6, no. 4, pp. 1136–1148. </a:t>
            </a:r>
            <a:endParaRPr sz="1302">
              <a:solidFill>
                <a:srgbClr val="000000"/>
              </a:solidFill>
              <a:latin typeface="Times New Roman"/>
              <a:ea typeface="Times New Roman"/>
              <a:cs typeface="Times New Roman"/>
              <a:sym typeface="Times New Roman"/>
            </a:endParaRPr>
          </a:p>
          <a:p>
            <a:pPr marL="101467" marR="630179" lvl="0" indent="4066" algn="l" rtl="0">
              <a:lnSpc>
                <a:spcPct val="135057"/>
              </a:lnSpc>
              <a:spcBef>
                <a:spcPts val="2339"/>
              </a:spcBef>
              <a:spcAft>
                <a:spcPts val="0"/>
              </a:spcAft>
              <a:buSzPts val="688"/>
              <a:buNone/>
            </a:pPr>
            <a:r>
              <a:rPr lang="en-US" sz="1302" b="1">
                <a:solidFill>
                  <a:srgbClr val="000000"/>
                </a:solidFill>
                <a:latin typeface="Times New Roman"/>
                <a:ea typeface="Times New Roman"/>
                <a:cs typeface="Times New Roman"/>
                <a:sym typeface="Times New Roman"/>
              </a:rPr>
              <a:t>8. </a:t>
            </a:r>
            <a:r>
              <a:rPr lang="en-US" sz="1302">
                <a:solidFill>
                  <a:srgbClr val="000000"/>
                </a:solidFill>
                <a:latin typeface="Times New Roman"/>
                <a:ea typeface="Times New Roman"/>
                <a:cs typeface="Times New Roman"/>
                <a:sym typeface="Times New Roman"/>
              </a:rPr>
              <a:t>J. Lai, Y. Mu, F. Guo, W. Susilo, and R. Chen (2017), “Fully privacy preserving and revocable ID-based broadcast encryption for data access control  in smart city,” Pers. Ubiquitous Computing, vol. 21, no. 5, pp. 855–868. </a:t>
            </a:r>
            <a:endParaRPr sz="1302">
              <a:solidFill>
                <a:srgbClr val="000000"/>
              </a:solidFill>
              <a:latin typeface="Times New Roman"/>
              <a:ea typeface="Times New Roman"/>
              <a:cs typeface="Times New Roman"/>
              <a:sym typeface="Times New Roman"/>
            </a:endParaRPr>
          </a:p>
          <a:p>
            <a:pPr marL="101114" marR="685985" lvl="0" indent="4065" algn="l" rtl="0">
              <a:lnSpc>
                <a:spcPct val="134383"/>
              </a:lnSpc>
              <a:spcBef>
                <a:spcPts val="2310"/>
              </a:spcBef>
              <a:spcAft>
                <a:spcPts val="0"/>
              </a:spcAft>
              <a:buSzPts val="688"/>
              <a:buNone/>
            </a:pPr>
            <a:r>
              <a:rPr lang="en-US" sz="1302" b="1">
                <a:solidFill>
                  <a:srgbClr val="000000"/>
                </a:solidFill>
                <a:latin typeface="Times New Roman"/>
                <a:ea typeface="Times New Roman"/>
                <a:cs typeface="Times New Roman"/>
                <a:sym typeface="Times New Roman"/>
              </a:rPr>
              <a:t>9. </a:t>
            </a:r>
            <a:r>
              <a:rPr lang="en-US" sz="1302">
                <a:solidFill>
                  <a:srgbClr val="000000"/>
                </a:solidFill>
                <a:latin typeface="Times New Roman"/>
                <a:ea typeface="Times New Roman"/>
                <a:cs typeface="Times New Roman"/>
                <a:sym typeface="Times New Roman"/>
              </a:rPr>
              <a:t>Kashfia Sailunaz and Musaed Alhussein and Md. Shahiduzzaman and  Farzana Anowar and Khondaker Abdullah Al Mamun (2016), “CMED: Cloud  based medical system framework for rural health monitoring in developing  countries”, in Journal of Computers &amp; Electrical Engineering, vol. 53, pp: 469- 481, doi: 10.1016/j.compeleceng.2016.02.005. </a:t>
            </a:r>
            <a:endParaRPr sz="1302">
              <a:solidFill>
                <a:srgbClr val="000000"/>
              </a:solidFill>
              <a:latin typeface="Times New Roman"/>
              <a:ea typeface="Times New Roman"/>
              <a:cs typeface="Times New Roman"/>
              <a:sym typeface="Times New Roman"/>
            </a:endParaRPr>
          </a:p>
          <a:p>
            <a:pPr marL="102704" marR="663991" lvl="0" indent="9370" algn="l" rtl="0">
              <a:lnSpc>
                <a:spcPct val="134398"/>
              </a:lnSpc>
              <a:spcBef>
                <a:spcPts val="2342"/>
              </a:spcBef>
              <a:spcAft>
                <a:spcPts val="0"/>
              </a:spcAft>
              <a:buSzPts val="688"/>
              <a:buNone/>
            </a:pPr>
            <a:r>
              <a:rPr lang="en-US" sz="1302" b="1">
                <a:solidFill>
                  <a:srgbClr val="000000"/>
                </a:solidFill>
                <a:latin typeface="Times New Roman"/>
                <a:ea typeface="Times New Roman"/>
                <a:cs typeface="Times New Roman"/>
                <a:sym typeface="Times New Roman"/>
              </a:rPr>
              <a:t>10. </a:t>
            </a:r>
            <a:r>
              <a:rPr lang="en-US" sz="1302">
                <a:solidFill>
                  <a:srgbClr val="000000"/>
                </a:solidFill>
                <a:latin typeface="Times New Roman"/>
                <a:ea typeface="Times New Roman"/>
                <a:cs typeface="Times New Roman"/>
                <a:sym typeface="Times New Roman"/>
              </a:rPr>
              <a:t>K. Li, W. Zhang, C. Yang, and N. Yu (2015), “Security analysis on One-to Many order preserving encryption-based cloud data search,” IEEE Trans. Inf.  Forensics Security, vol. 10, no. 9. </a:t>
            </a:r>
            <a:endParaRPr sz="1302">
              <a:solidFill>
                <a:srgbClr val="000000"/>
              </a:solidFill>
              <a:latin typeface="Times New Roman"/>
              <a:ea typeface="Times New Roman"/>
              <a:cs typeface="Times New Roman"/>
              <a:sym typeface="Times New Roman"/>
            </a:endParaRPr>
          </a:p>
          <a:p>
            <a:pPr marL="0" lvl="0" indent="0" algn="l" rtl="0">
              <a:lnSpc>
                <a:spcPct val="105000"/>
              </a:lnSpc>
              <a:spcBef>
                <a:spcPts val="360"/>
              </a:spcBef>
              <a:spcAft>
                <a:spcPts val="1200"/>
              </a:spcAft>
              <a:buSzPts val="688"/>
              <a:buNone/>
            </a:pPr>
            <a:endParaRPr sz="1125"/>
          </a:p>
        </p:txBody>
      </p:sp>
      <p:cxnSp>
        <p:nvCxnSpPr>
          <p:cNvPr id="350" name="Google Shape;350;g1f31b8ce5dc_1_3"/>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351" name="Google Shape;351;g1f31b8ce5dc_1_3"/>
          <p:cNvGrpSpPr/>
          <p:nvPr/>
        </p:nvGrpSpPr>
        <p:grpSpPr>
          <a:xfrm>
            <a:off x="7673136" y="524645"/>
            <a:ext cx="950985" cy="643011"/>
            <a:chOff x="4702088" y="2980703"/>
            <a:chExt cx="790840" cy="610010"/>
          </a:xfrm>
        </p:grpSpPr>
        <p:sp>
          <p:nvSpPr>
            <p:cNvPr id="352" name="Google Shape;352;g1f31b8ce5dc_1_3"/>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g1f31b8ce5dc_1_3"/>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g1f31b8ce5dc_1_3"/>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g1f31b8ce5dc_1_3"/>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1f31b8ce5dc_1_3"/>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1f31b8ce5dc_1_3"/>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1f31b8ce5dc_1_3"/>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1f31b8ce5dc_1_3"/>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f31b8ce5dc_1_3"/>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f31b8ce5dc_1_3"/>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f31b8ce5dc_1_3"/>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f31b8ce5dc_1_3"/>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f31b8ce5dc_1_3"/>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f31b8ce5dc_1_24"/>
          <p:cNvSpPr txBox="1">
            <a:spLocks noGrp="1"/>
          </p:cNvSpPr>
          <p:nvPr>
            <p:ph type="title"/>
          </p:nvPr>
        </p:nvSpPr>
        <p:spPr>
          <a:xfrm>
            <a:off x="555175" y="92713"/>
            <a:ext cx="8229600" cy="1143000"/>
          </a:xfrm>
          <a:prstGeom prst="rect">
            <a:avLst/>
          </a:prstGeom>
        </p:spPr>
        <p:txBody>
          <a:bodyPr spcFirstLastPara="1" wrap="square" lIns="91425" tIns="45700" rIns="91425" bIns="45700" anchor="ctr" anchorCtr="0">
            <a:normAutofit/>
          </a:bodyPr>
          <a:lstStyle/>
          <a:p>
            <a:pPr marL="2286000" lvl="0" indent="457200" algn="l" rtl="0">
              <a:spcBef>
                <a:spcPts val="0"/>
              </a:spcBef>
              <a:spcAft>
                <a:spcPts val="0"/>
              </a:spcAf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70" name="Google Shape;370;g1f31b8ce5dc_1_24"/>
          <p:cNvSpPr txBox="1">
            <a:spLocks noGrp="1"/>
          </p:cNvSpPr>
          <p:nvPr>
            <p:ph type="body" idx="1"/>
          </p:nvPr>
        </p:nvSpPr>
        <p:spPr>
          <a:xfrm>
            <a:off x="457200" y="1133675"/>
            <a:ext cx="8229600" cy="5584500"/>
          </a:xfrm>
          <a:prstGeom prst="rect">
            <a:avLst/>
          </a:prstGeom>
        </p:spPr>
        <p:txBody>
          <a:bodyPr spcFirstLastPara="1" wrap="square" lIns="91425" tIns="45700" rIns="91425" bIns="45700" anchor="t" anchorCtr="0">
            <a:noAutofit/>
          </a:bodyPr>
          <a:lstStyle/>
          <a:p>
            <a:pPr marL="103059" marR="549943" lvl="0" indent="9015" algn="l" rtl="0">
              <a:lnSpc>
                <a:spcPct val="134398"/>
              </a:lnSpc>
              <a:spcBef>
                <a:spcPts val="2318"/>
              </a:spcBef>
              <a:spcAft>
                <a:spcPts val="0"/>
              </a:spcAft>
              <a:buSzPts val="1018"/>
              <a:buNone/>
            </a:pPr>
            <a:r>
              <a:rPr lang="en-US" sz="1400" b="1">
                <a:solidFill>
                  <a:srgbClr val="000000"/>
                </a:solidFill>
                <a:latin typeface="Times"/>
                <a:ea typeface="Times"/>
                <a:cs typeface="Times"/>
                <a:sym typeface="Times"/>
              </a:rPr>
              <a:t>11. </a:t>
            </a:r>
            <a:r>
              <a:rPr lang="en-US" sz="1400">
                <a:solidFill>
                  <a:srgbClr val="000000"/>
                </a:solidFill>
                <a:latin typeface="Times"/>
                <a:ea typeface="Times"/>
                <a:cs typeface="Times"/>
                <a:sym typeface="Times"/>
              </a:rPr>
              <a:t>K. Lee (2020), "Comments on “Secure Data Sharing in Cloud Computing  Using Revocable-Storage Identity-Based Encryption”," in IEEE Transactions on  Cloud Computing, vol. 8, no. 4, pp. 1299-1300, doi:  </a:t>
            </a:r>
            <a:endParaRPr sz="1400">
              <a:solidFill>
                <a:srgbClr val="000000"/>
              </a:solidFill>
              <a:latin typeface="Times"/>
              <a:ea typeface="Times"/>
              <a:cs typeface="Times"/>
              <a:sym typeface="Times"/>
            </a:endParaRPr>
          </a:p>
          <a:p>
            <a:pPr marL="120206" lvl="0" indent="0" algn="l" rtl="0">
              <a:lnSpc>
                <a:spcPct val="90000"/>
              </a:lnSpc>
              <a:spcBef>
                <a:spcPts val="182"/>
              </a:spcBef>
              <a:spcAft>
                <a:spcPts val="0"/>
              </a:spcAft>
              <a:buSzPts val="1018"/>
              <a:buNone/>
            </a:pPr>
            <a:r>
              <a:rPr lang="en-US" sz="1400">
                <a:solidFill>
                  <a:srgbClr val="000000"/>
                </a:solidFill>
                <a:latin typeface="Times"/>
                <a:ea typeface="Times"/>
                <a:cs typeface="Times"/>
                <a:sym typeface="Times"/>
              </a:rPr>
              <a:t>10.1109/TCC.2020.2973623. </a:t>
            </a:r>
            <a:endParaRPr sz="1400">
              <a:solidFill>
                <a:srgbClr val="000000"/>
              </a:solidFill>
              <a:latin typeface="Times"/>
              <a:ea typeface="Times"/>
              <a:cs typeface="Times"/>
              <a:sym typeface="Times"/>
            </a:endParaRPr>
          </a:p>
          <a:p>
            <a:pPr marL="103943" marR="606353" lvl="0" indent="8131" algn="just" rtl="0">
              <a:lnSpc>
                <a:spcPct val="135056"/>
              </a:lnSpc>
              <a:spcBef>
                <a:spcPts val="2939"/>
              </a:spcBef>
              <a:spcAft>
                <a:spcPts val="0"/>
              </a:spcAft>
              <a:buSzPts val="1018"/>
              <a:buNone/>
            </a:pPr>
            <a:r>
              <a:rPr lang="en-US" sz="1400" b="1">
                <a:solidFill>
                  <a:srgbClr val="000000"/>
                </a:solidFill>
                <a:latin typeface="Times"/>
                <a:ea typeface="Times"/>
                <a:cs typeface="Times"/>
                <a:sym typeface="Times"/>
              </a:rPr>
              <a:t>12. </a:t>
            </a:r>
            <a:r>
              <a:rPr lang="en-US" sz="1400">
                <a:solidFill>
                  <a:srgbClr val="000000"/>
                </a:solidFill>
                <a:latin typeface="Times"/>
                <a:ea typeface="Times"/>
                <a:cs typeface="Times"/>
                <a:sym typeface="Times"/>
              </a:rPr>
              <a:t>Mayank Kumar Kundalwal and Kakali Chatterjee and Ashish Singh (2019),  “An improved privacy preservation technique in health-cloud”, in ICT Express,  vol. 5, pp - 167-172, doi: 10.1016/j.icte.2018.10.002. </a:t>
            </a:r>
            <a:endParaRPr sz="1400">
              <a:solidFill>
                <a:srgbClr val="000000"/>
              </a:solidFill>
              <a:latin typeface="Times"/>
              <a:ea typeface="Times"/>
              <a:cs typeface="Times"/>
              <a:sym typeface="Times"/>
            </a:endParaRPr>
          </a:p>
          <a:p>
            <a:pPr marL="105534" marR="645494" lvl="0" indent="6540" algn="l" rtl="0">
              <a:lnSpc>
                <a:spcPct val="134638"/>
              </a:lnSpc>
              <a:spcBef>
                <a:spcPts val="1710"/>
              </a:spcBef>
              <a:spcAft>
                <a:spcPts val="0"/>
              </a:spcAft>
              <a:buSzPts val="1018"/>
              <a:buNone/>
            </a:pPr>
            <a:r>
              <a:rPr lang="en-US" sz="1400" b="1">
                <a:solidFill>
                  <a:srgbClr val="000000"/>
                </a:solidFill>
                <a:latin typeface="Times"/>
                <a:ea typeface="Times"/>
                <a:cs typeface="Times"/>
                <a:sym typeface="Times"/>
              </a:rPr>
              <a:t>13. </a:t>
            </a:r>
            <a:r>
              <a:rPr lang="en-US" sz="1400">
                <a:solidFill>
                  <a:srgbClr val="000000"/>
                </a:solidFill>
                <a:latin typeface="Times"/>
                <a:ea typeface="Times"/>
                <a:cs typeface="Times"/>
                <a:sym typeface="Times"/>
              </a:rPr>
              <a:t>M. Keshk, B. Turnbull, E. Sitnikova, D. Vatsalan and N. Moustafa (2021),  "Privacy-Preserving Schemes for Safeguarding Heterogeneous Data Sources in  Cyber-Physical Systems," in IEEE Access, vol. 9, pp. 55077-55097, doi:  10.1109/ACCESS.2021.3069737.</a:t>
            </a:r>
            <a:endParaRPr sz="1400">
              <a:solidFill>
                <a:srgbClr val="000000"/>
              </a:solidFill>
              <a:latin typeface="Times"/>
              <a:ea typeface="Times"/>
              <a:cs typeface="Times"/>
              <a:sym typeface="Times"/>
            </a:endParaRPr>
          </a:p>
          <a:p>
            <a:pPr marL="103588" marR="827680" lvl="0" indent="8486" algn="l" rtl="0">
              <a:lnSpc>
                <a:spcPct val="134428"/>
              </a:lnSpc>
              <a:spcBef>
                <a:spcPts val="0"/>
              </a:spcBef>
              <a:spcAft>
                <a:spcPts val="0"/>
              </a:spcAft>
              <a:buSzPts val="1018"/>
              <a:buNone/>
            </a:pPr>
            <a:endParaRPr sz="1400" b="1">
              <a:solidFill>
                <a:srgbClr val="000000"/>
              </a:solidFill>
              <a:latin typeface="Times"/>
              <a:ea typeface="Times"/>
              <a:cs typeface="Times"/>
              <a:sym typeface="Times"/>
            </a:endParaRPr>
          </a:p>
          <a:p>
            <a:pPr marL="103588" marR="827680" lvl="0" indent="8486" algn="l" rtl="0">
              <a:lnSpc>
                <a:spcPct val="134428"/>
              </a:lnSpc>
              <a:spcBef>
                <a:spcPts val="0"/>
              </a:spcBef>
              <a:spcAft>
                <a:spcPts val="0"/>
              </a:spcAft>
              <a:buSzPts val="1018"/>
              <a:buNone/>
            </a:pPr>
            <a:r>
              <a:rPr lang="en-US" sz="1400" b="1">
                <a:solidFill>
                  <a:srgbClr val="000000"/>
                </a:solidFill>
                <a:latin typeface="Times"/>
                <a:ea typeface="Times"/>
                <a:cs typeface="Times"/>
                <a:sym typeface="Times"/>
              </a:rPr>
              <a:t>14. </a:t>
            </a:r>
            <a:r>
              <a:rPr lang="en-US" sz="1400">
                <a:solidFill>
                  <a:srgbClr val="000000"/>
                </a:solidFill>
                <a:latin typeface="Times"/>
                <a:ea typeface="Times"/>
                <a:cs typeface="Times"/>
                <a:sym typeface="Times"/>
              </a:rPr>
              <a:t>Maiti S and Misra S (2020), "P2B: Privacy Preserving Identity-Based  Broadcast Proxy Re-Encryption," in IEEE Transactions on Vehicular  Technology, vol. 69, no. 5, pp. 5610-5617, doi: 10.1109/TVT.2020.2982422. </a:t>
            </a:r>
            <a:endParaRPr sz="1400">
              <a:solidFill>
                <a:srgbClr val="000000"/>
              </a:solidFill>
              <a:latin typeface="Times"/>
              <a:ea typeface="Times"/>
              <a:cs typeface="Times"/>
              <a:sym typeface="Times"/>
            </a:endParaRPr>
          </a:p>
          <a:p>
            <a:pPr marL="103943" marR="582593" lvl="0" indent="8131" algn="l" rtl="0">
              <a:lnSpc>
                <a:spcPct val="135057"/>
              </a:lnSpc>
              <a:spcBef>
                <a:spcPts val="1885"/>
              </a:spcBef>
              <a:spcAft>
                <a:spcPts val="0"/>
              </a:spcAft>
              <a:buSzPts val="1018"/>
              <a:buNone/>
            </a:pPr>
            <a:r>
              <a:rPr lang="en-US" sz="1400" b="1">
                <a:solidFill>
                  <a:srgbClr val="000000"/>
                </a:solidFill>
                <a:latin typeface="Times"/>
                <a:ea typeface="Times"/>
                <a:cs typeface="Times"/>
                <a:sym typeface="Times"/>
              </a:rPr>
              <a:t>15. </a:t>
            </a:r>
            <a:r>
              <a:rPr lang="en-US" sz="1400">
                <a:solidFill>
                  <a:srgbClr val="000000"/>
                </a:solidFill>
                <a:latin typeface="Times"/>
                <a:ea typeface="Times"/>
                <a:cs typeface="Times"/>
                <a:sym typeface="Times"/>
              </a:rPr>
              <a:t>Paragas, Jessie. (2020), An Enhanced Cryptographic Algorithm in Securing  Healthcare Medical Records. 1-6, doi: 10.1109/ICVEE50212.2020.9243228. </a:t>
            </a:r>
            <a:endParaRPr sz="1400">
              <a:solidFill>
                <a:srgbClr val="000000"/>
              </a:solidFill>
              <a:latin typeface="Times"/>
              <a:ea typeface="Times"/>
              <a:cs typeface="Times"/>
              <a:sym typeface="Times"/>
            </a:endParaRPr>
          </a:p>
          <a:p>
            <a:pPr marL="0" lvl="0" indent="0" algn="l" rtl="0">
              <a:lnSpc>
                <a:spcPct val="105000"/>
              </a:lnSpc>
              <a:spcBef>
                <a:spcPts val="360"/>
              </a:spcBef>
              <a:spcAft>
                <a:spcPts val="1200"/>
              </a:spcAft>
              <a:buSzPts val="1018"/>
              <a:buNone/>
            </a:pPr>
            <a:endParaRPr sz="1665"/>
          </a:p>
        </p:txBody>
      </p:sp>
      <p:cxnSp>
        <p:nvCxnSpPr>
          <p:cNvPr id="371" name="Google Shape;371;g1f31b8ce5dc_1_24"/>
          <p:cNvCxnSpPr/>
          <p:nvPr/>
        </p:nvCxnSpPr>
        <p:spPr>
          <a:xfrm flipH="1">
            <a:off x="652075" y="900125"/>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372" name="Google Shape;372;g1f31b8ce5dc_1_24"/>
          <p:cNvGrpSpPr/>
          <p:nvPr/>
        </p:nvGrpSpPr>
        <p:grpSpPr>
          <a:xfrm>
            <a:off x="7603136" y="342720"/>
            <a:ext cx="950985" cy="643011"/>
            <a:chOff x="4702088" y="2980703"/>
            <a:chExt cx="790840" cy="610010"/>
          </a:xfrm>
        </p:grpSpPr>
        <p:sp>
          <p:nvSpPr>
            <p:cNvPr id="373" name="Google Shape;373;g1f31b8ce5dc_1_24"/>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g1f31b8ce5dc_1_24"/>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g1f31b8ce5dc_1_24"/>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g1f31b8ce5dc_1_24"/>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1f31b8ce5dc_1_24"/>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1f31b8ce5dc_1_24"/>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1f31b8ce5dc_1_24"/>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1f31b8ce5dc_1_24"/>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1f31b8ce5dc_1_24"/>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1f31b8ce5dc_1_24"/>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g1f31b8ce5dc_1_24"/>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1f31b8ce5dc_1_24"/>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1f31b8ce5dc_1_24"/>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f31b8ce5dc_1_4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391" name="Google Shape;391;g1f31b8ce5dc_1_44"/>
          <p:cNvSpPr txBox="1">
            <a:spLocks noGrp="1"/>
          </p:cNvSpPr>
          <p:nvPr>
            <p:ph type="body" idx="1"/>
          </p:nvPr>
        </p:nvSpPr>
        <p:spPr>
          <a:xfrm>
            <a:off x="253785" y="1544225"/>
            <a:ext cx="8229600" cy="2758200"/>
          </a:xfrm>
          <a:prstGeom prst="rect">
            <a:avLst/>
          </a:prstGeom>
          <a:effectLst>
            <a:outerShdw blurRad="57150" dist="19050" dir="5400000" algn="bl" rotWithShape="0">
              <a:srgbClr val="000000">
                <a:alpha val="50000"/>
              </a:srgbClr>
            </a:outerShdw>
          </a:effectLst>
        </p:spPr>
        <p:txBody>
          <a:bodyPr spcFirstLastPara="1" wrap="square" lIns="91425" tIns="1801350" rIns="91425" bIns="91425" anchor="t" anchorCtr="0">
            <a:spAutoFit/>
          </a:bodyPr>
          <a:lstStyle/>
          <a:p>
            <a:pPr marL="2103120" lvl="0" indent="0" algn="l" rtl="0">
              <a:spcBef>
                <a:spcPts val="360"/>
              </a:spcBef>
              <a:spcAft>
                <a:spcPts val="1200"/>
              </a:spcAft>
              <a:buNone/>
            </a:pPr>
            <a:r>
              <a:rPr lang="en-US" sz="5500" b="1">
                <a:solidFill>
                  <a:srgbClr val="0000FF"/>
                </a:solidFill>
                <a:latin typeface="Times New Roman"/>
                <a:ea typeface="Times New Roman"/>
                <a:cs typeface="Times New Roman"/>
                <a:sym typeface="Times New Roman"/>
              </a:rPr>
              <a:t>THANK YOU</a:t>
            </a:r>
            <a:endParaRPr sz="5500" b="1">
              <a:solidFill>
                <a:srgbClr val="0000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91"/>
                                        </p:tgtEl>
                                        <p:attrNameLst>
                                          <p:attrName>style.visibility</p:attrName>
                                        </p:attrNameLst>
                                      </p:cBhvr>
                                      <p:to>
                                        <p:strVal val="visible"/>
                                      </p:to>
                                    </p:set>
                                    <p:anim calcmode="lin" valueType="num">
                                      <p:cBhvr additive="base">
                                        <p:cTn id="7" dur="3500"/>
                                        <p:tgtEl>
                                          <p:spTgt spid="391"/>
                                        </p:tgtEl>
                                        <p:attrNameLst>
                                          <p:attrName>ppt_w</p:attrName>
                                        </p:attrNameLst>
                                      </p:cBhvr>
                                      <p:tavLst>
                                        <p:tav tm="0">
                                          <p:val>
                                            <p:strVal val="0"/>
                                          </p:val>
                                        </p:tav>
                                        <p:tav tm="100000">
                                          <p:val>
                                            <p:strVal val="#ppt_w"/>
                                          </p:val>
                                        </p:tav>
                                      </p:tavLst>
                                    </p:anim>
                                    <p:anim calcmode="lin" valueType="num">
                                      <p:cBhvr additive="base">
                                        <p:cTn id="8" dur="3500"/>
                                        <p:tgtEl>
                                          <p:spTgt spid="39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60765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solidFill>
                  <a:srgbClr val="0B5394"/>
                </a:solidFill>
                <a:latin typeface="Times New Roman"/>
                <a:ea typeface="Times New Roman"/>
                <a:cs typeface="Times New Roman"/>
                <a:sym typeface="Times New Roman"/>
              </a:rPr>
              <a:t>LITERATURE SURVEY</a:t>
            </a:r>
            <a:endParaRPr b="1">
              <a:solidFill>
                <a:srgbClr val="0B5394"/>
              </a:solidFill>
              <a:latin typeface="Times New Roman"/>
              <a:ea typeface="Times New Roman"/>
              <a:cs typeface="Times New Roman"/>
              <a:sym typeface="Times New Roman"/>
            </a:endParaRPr>
          </a:p>
        </p:txBody>
      </p:sp>
      <p:cxnSp>
        <p:nvCxnSpPr>
          <p:cNvPr id="124" name="Google Shape;124;p3"/>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125" name="Google Shape;125;p3"/>
          <p:cNvGrpSpPr/>
          <p:nvPr/>
        </p:nvGrpSpPr>
        <p:grpSpPr>
          <a:xfrm>
            <a:off x="7735711" y="539007"/>
            <a:ext cx="950985" cy="643011"/>
            <a:chOff x="4702088" y="2980703"/>
            <a:chExt cx="790840" cy="610010"/>
          </a:xfrm>
        </p:grpSpPr>
        <p:sp>
          <p:nvSpPr>
            <p:cNvPr id="126" name="Google Shape;126;p3"/>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3"/>
          <p:cNvSpPr txBox="1"/>
          <p:nvPr/>
        </p:nvSpPr>
        <p:spPr>
          <a:xfrm>
            <a:off x="522450" y="1336050"/>
            <a:ext cx="8099100" cy="5223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1F1C51"/>
              </a:buClr>
              <a:buSzPts val="1800"/>
              <a:buFont typeface="Times New Roman"/>
              <a:buChar char="❏"/>
            </a:pPr>
            <a:r>
              <a:rPr lang="en-US" sz="1800" b="1">
                <a:solidFill>
                  <a:srgbClr val="FF0000"/>
                </a:solidFill>
                <a:latin typeface="Times New Roman"/>
                <a:ea typeface="Times New Roman"/>
                <a:cs typeface="Times New Roman"/>
                <a:sym typeface="Times New Roman"/>
              </a:rPr>
              <a:t>H. Deng</a:t>
            </a:r>
            <a:r>
              <a:rPr lang="en-US" sz="1800" b="1">
                <a:solidFill>
                  <a:srgbClr val="1F1C51"/>
                </a:solidFill>
                <a:latin typeface="Times New Roman"/>
                <a:ea typeface="Times New Roman"/>
                <a:cs typeface="Times New Roman"/>
                <a:sym typeface="Times New Roman"/>
              </a:rPr>
              <a:t> et al., "</a:t>
            </a:r>
            <a:r>
              <a:rPr lang="en-US" sz="1800" b="1">
                <a:solidFill>
                  <a:srgbClr val="CC0000"/>
                </a:solidFill>
                <a:latin typeface="Times New Roman"/>
                <a:ea typeface="Times New Roman"/>
                <a:cs typeface="Times New Roman"/>
                <a:sym typeface="Times New Roman"/>
              </a:rPr>
              <a:t>Identity-Based Encryption Transformation for Flexible Sharing of Encrypted Data in Public Cloud</a:t>
            </a:r>
            <a:r>
              <a:rPr lang="en-US" sz="1800" b="1">
                <a:solidFill>
                  <a:srgbClr val="1F1C51"/>
                </a:solidFill>
                <a:latin typeface="Times New Roman"/>
                <a:ea typeface="Times New Roman"/>
                <a:cs typeface="Times New Roman"/>
                <a:sym typeface="Times New Roman"/>
              </a:rPr>
              <a:t>," in IEEE Transactions on Information Forensics and Security, vol. 15, pp. 3168-3180, </a:t>
            </a:r>
            <a:r>
              <a:rPr lang="en-US" sz="1800" b="1">
                <a:solidFill>
                  <a:srgbClr val="0000FF"/>
                </a:solidFill>
                <a:latin typeface="Times New Roman"/>
                <a:ea typeface="Times New Roman"/>
                <a:cs typeface="Times New Roman"/>
                <a:sym typeface="Times New Roman"/>
              </a:rPr>
              <a:t>2020</a:t>
            </a:r>
            <a:r>
              <a:rPr lang="en-US" sz="1800" b="1">
                <a:solidFill>
                  <a:srgbClr val="1F1C51"/>
                </a:solidFill>
                <a:latin typeface="Times New Roman"/>
                <a:ea typeface="Times New Roman"/>
                <a:cs typeface="Times New Roman"/>
                <a:sym typeface="Times New Roman"/>
              </a:rPr>
              <a:t>, doi: 10.1109/TIFS.2020.2985532.</a:t>
            </a:r>
            <a:endParaRPr sz="1800" b="1">
              <a:solidFill>
                <a:srgbClr val="1F1C5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800">
                <a:solidFill>
                  <a:srgbClr val="1F1C51"/>
                </a:solidFill>
                <a:latin typeface="Times New Roman"/>
                <a:ea typeface="Times New Roman"/>
                <a:cs typeface="Times New Roman"/>
                <a:sym typeface="Times New Roman"/>
              </a:rPr>
              <a:t>	</a:t>
            </a:r>
            <a:endParaRPr sz="1800">
              <a:solidFill>
                <a:srgbClr val="1F1C5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Clr>
                <a:srgbClr val="000000"/>
              </a:buClr>
              <a:buSzPts val="1500"/>
              <a:buFont typeface="Arial"/>
              <a:buNone/>
            </a:pPr>
            <a:r>
              <a:rPr lang="en-US" sz="1800">
                <a:solidFill>
                  <a:srgbClr val="1F1C51"/>
                </a:solidFill>
                <a:latin typeface="Times New Roman"/>
                <a:ea typeface="Times New Roman"/>
                <a:cs typeface="Times New Roman"/>
                <a:sym typeface="Times New Roman"/>
              </a:rPr>
              <a:t>This paper defines a serious problem when the encrypted data needs to be shared to more people beyond those initially designated by the data owner. To handle this, data users are identified and authorized for data access based on their recognizable identities and IBE is utilised, which proved its security against powerful attacks.</a:t>
            </a:r>
            <a:endParaRPr sz="1800">
              <a:solidFill>
                <a:srgbClr val="1F1C5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rgbClr val="000000"/>
              </a:buClr>
              <a:buSzPts val="1200"/>
              <a:buFont typeface="Arial"/>
              <a:buNone/>
            </a:pPr>
            <a:endParaRPr sz="1500">
              <a:solidFill>
                <a:srgbClr val="1F1C5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1F1C51"/>
              </a:buClr>
              <a:buSzPts val="1600"/>
              <a:buFont typeface="Times New Roman"/>
              <a:buChar char="❏"/>
            </a:pPr>
            <a:r>
              <a:rPr lang="en-US" sz="1800" b="1">
                <a:solidFill>
                  <a:srgbClr val="1F1C51"/>
                </a:solidFill>
                <a:latin typeface="Times New Roman"/>
                <a:ea typeface="Times New Roman"/>
                <a:cs typeface="Times New Roman"/>
                <a:sym typeface="Times New Roman"/>
              </a:rPr>
              <a:t>(</a:t>
            </a:r>
            <a:r>
              <a:rPr lang="en-US" sz="1800" b="1">
                <a:solidFill>
                  <a:srgbClr val="FF0000"/>
                </a:solidFill>
                <a:latin typeface="Times New Roman"/>
                <a:ea typeface="Times New Roman"/>
                <a:cs typeface="Times New Roman"/>
                <a:sym typeface="Times New Roman"/>
              </a:rPr>
              <a:t>Ermatita et al</a:t>
            </a:r>
            <a:r>
              <a:rPr lang="en-US" sz="1800" b="1">
                <a:solidFill>
                  <a:srgbClr val="1F1C51"/>
                </a:solidFill>
                <a:latin typeface="Times New Roman"/>
                <a:ea typeface="Times New Roman"/>
                <a:cs typeface="Times New Roman"/>
                <a:sym typeface="Times New Roman"/>
              </a:rPr>
              <a:t>., </a:t>
            </a:r>
            <a:r>
              <a:rPr lang="en-US" sz="1800" b="1">
                <a:solidFill>
                  <a:srgbClr val="0000FF"/>
                </a:solidFill>
                <a:latin typeface="Times New Roman"/>
                <a:ea typeface="Times New Roman"/>
                <a:cs typeface="Times New Roman"/>
                <a:sym typeface="Times New Roman"/>
              </a:rPr>
              <a:t>2020</a:t>
            </a:r>
            <a:r>
              <a:rPr lang="en-US" sz="1800" b="1">
                <a:solidFill>
                  <a:srgbClr val="1F1C51"/>
                </a:solidFill>
                <a:latin typeface="Times New Roman"/>
                <a:ea typeface="Times New Roman"/>
                <a:cs typeface="Times New Roman"/>
                <a:sym typeface="Times New Roman"/>
              </a:rPr>
              <a:t>)</a:t>
            </a:r>
            <a:r>
              <a:rPr lang="en-US" sz="1900" b="1">
                <a:solidFill>
                  <a:srgbClr val="CC0000"/>
                </a:solidFill>
                <a:latin typeface="Times New Roman"/>
                <a:ea typeface="Times New Roman"/>
                <a:cs typeface="Times New Roman"/>
                <a:sym typeface="Times New Roman"/>
              </a:rPr>
              <a:t>Diffie-Hellman Algorithm for Securing Medical Record Data Encryption Keys</a:t>
            </a:r>
            <a:endParaRPr sz="1800" b="1">
              <a:solidFill>
                <a:srgbClr val="1F1C5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Clr>
                <a:srgbClr val="000000"/>
              </a:buClr>
              <a:buSzPts val="1500"/>
              <a:buFont typeface="Arial"/>
              <a:buNone/>
            </a:pPr>
            <a:r>
              <a:rPr lang="en-US" sz="1800">
                <a:solidFill>
                  <a:srgbClr val="1F1C51"/>
                </a:solidFill>
                <a:latin typeface="Times New Roman"/>
                <a:ea typeface="Times New Roman"/>
                <a:cs typeface="Times New Roman"/>
                <a:sym typeface="Times New Roman"/>
              </a:rPr>
              <a:t>	This work analyses the use of AES and Diffie-Hellman algorithms to encrypt and decrypt the medical images and analyses approaches to avoid data leakage to irresponsible parties.</a:t>
            </a:r>
            <a:endParaRPr sz="1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f31b8ce5dc_0_105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solidFill>
                  <a:srgbClr val="0B5394"/>
                </a:solidFill>
                <a:latin typeface="Times New Roman"/>
                <a:ea typeface="Times New Roman"/>
                <a:cs typeface="Times New Roman"/>
                <a:sym typeface="Times New Roman"/>
              </a:rPr>
              <a:t>LITERATURE SURVEY</a:t>
            </a:r>
            <a:endParaRPr b="1">
              <a:solidFill>
                <a:srgbClr val="0B5394"/>
              </a:solidFill>
              <a:latin typeface="Times New Roman"/>
              <a:ea typeface="Times New Roman"/>
              <a:cs typeface="Times New Roman"/>
              <a:sym typeface="Times New Roman"/>
            </a:endParaRPr>
          </a:p>
        </p:txBody>
      </p:sp>
      <p:sp>
        <p:nvSpPr>
          <p:cNvPr id="145" name="Google Shape;145;g1f31b8ce5dc_0_105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62500" lnSpcReduction="20000"/>
          </a:bodyPr>
          <a:lstStyle/>
          <a:p>
            <a:pPr marL="457200" lvl="0" indent="-288131" algn="l" rtl="0">
              <a:spcBef>
                <a:spcPts val="0"/>
              </a:spcBef>
              <a:spcAft>
                <a:spcPts val="0"/>
              </a:spcAft>
              <a:buClr>
                <a:srgbClr val="1F1C51"/>
              </a:buClr>
              <a:buSzPct val="50896"/>
              <a:buFont typeface="DM Sans"/>
              <a:buChar char="❏"/>
            </a:pPr>
            <a:r>
              <a:rPr lang="en-US" sz="2947" b="1" dirty="0">
                <a:solidFill>
                  <a:srgbClr val="CC0000"/>
                </a:solidFill>
                <a:latin typeface="Times New Roman"/>
                <a:ea typeface="Times New Roman"/>
                <a:cs typeface="Times New Roman"/>
                <a:sym typeface="Times New Roman"/>
              </a:rPr>
              <a:t>An</a:t>
            </a:r>
            <a:r>
              <a:rPr lang="en-US" sz="2947" b="1" dirty="0">
                <a:solidFill>
                  <a:srgbClr val="000000"/>
                </a:solidFill>
                <a:latin typeface="Times New Roman"/>
                <a:ea typeface="Times New Roman"/>
                <a:cs typeface="Times New Roman"/>
                <a:sym typeface="Times New Roman"/>
              </a:rPr>
              <a:t> Enhanced Cryptographic Algorithm</a:t>
            </a:r>
            <a:r>
              <a:rPr lang="en-US" sz="2947" b="1" dirty="0">
                <a:solidFill>
                  <a:srgbClr val="CC0000"/>
                </a:solidFill>
                <a:latin typeface="Times New Roman"/>
                <a:ea typeface="Times New Roman"/>
                <a:cs typeface="Times New Roman"/>
                <a:sym typeface="Times New Roman"/>
              </a:rPr>
              <a:t> in Securing Healthcare Medical Records</a:t>
            </a:r>
            <a:r>
              <a:rPr lang="en-US" sz="2847" b="1" dirty="0">
                <a:solidFill>
                  <a:srgbClr val="1F1C51"/>
                </a:solidFill>
                <a:latin typeface="Times New Roman"/>
                <a:ea typeface="Times New Roman"/>
                <a:cs typeface="Times New Roman"/>
                <a:sym typeface="Times New Roman"/>
              </a:rPr>
              <a:t> (</a:t>
            </a:r>
            <a:r>
              <a:rPr lang="en-US" sz="2847" b="1" dirty="0">
                <a:solidFill>
                  <a:srgbClr val="FF0000"/>
                </a:solidFill>
                <a:latin typeface="Times New Roman"/>
                <a:ea typeface="Times New Roman"/>
                <a:cs typeface="Times New Roman"/>
                <a:sym typeface="Times New Roman"/>
              </a:rPr>
              <a:t>Jessie R. </a:t>
            </a:r>
            <a:r>
              <a:rPr lang="en-US" sz="2847" b="1" dirty="0" err="1">
                <a:solidFill>
                  <a:srgbClr val="FF0000"/>
                </a:solidFill>
                <a:latin typeface="Times New Roman"/>
                <a:ea typeface="Times New Roman"/>
                <a:cs typeface="Times New Roman"/>
                <a:sym typeface="Times New Roman"/>
              </a:rPr>
              <a:t>Paragas</a:t>
            </a:r>
            <a:r>
              <a:rPr lang="en-US" sz="2847" b="1" dirty="0">
                <a:solidFill>
                  <a:srgbClr val="FF0000"/>
                </a:solidFill>
                <a:latin typeface="Times New Roman"/>
                <a:ea typeface="Times New Roman"/>
                <a:cs typeface="Times New Roman"/>
                <a:sym typeface="Times New Roman"/>
              </a:rPr>
              <a:t> et al</a:t>
            </a:r>
            <a:r>
              <a:rPr lang="en-US" sz="2847" b="1" dirty="0">
                <a:solidFill>
                  <a:srgbClr val="1F1C51"/>
                </a:solidFill>
                <a:latin typeface="Times New Roman"/>
                <a:ea typeface="Times New Roman"/>
                <a:cs typeface="Times New Roman"/>
                <a:sym typeface="Times New Roman"/>
              </a:rPr>
              <a:t>., </a:t>
            </a:r>
            <a:r>
              <a:rPr lang="en-US" sz="2847" b="1" dirty="0">
                <a:solidFill>
                  <a:srgbClr val="0000FF"/>
                </a:solidFill>
                <a:latin typeface="Times New Roman"/>
                <a:ea typeface="Times New Roman"/>
                <a:cs typeface="Times New Roman"/>
                <a:sym typeface="Times New Roman"/>
              </a:rPr>
              <a:t>2020</a:t>
            </a:r>
            <a:r>
              <a:rPr lang="en-US" sz="2847" b="1" dirty="0">
                <a:solidFill>
                  <a:srgbClr val="1F1C51"/>
                </a:solidFill>
                <a:latin typeface="Times New Roman"/>
                <a:ea typeface="Times New Roman"/>
                <a:cs typeface="Times New Roman"/>
                <a:sym typeface="Times New Roman"/>
              </a:rPr>
              <a:t>)</a:t>
            </a:r>
            <a:endParaRPr sz="2847" b="1" dirty="0">
              <a:solidFill>
                <a:srgbClr val="1F1C51"/>
              </a:solidFill>
              <a:latin typeface="Times New Roman"/>
              <a:ea typeface="Times New Roman"/>
              <a:cs typeface="Times New Roman"/>
              <a:sym typeface="Times New Roman"/>
            </a:endParaRPr>
          </a:p>
          <a:p>
            <a:pPr marL="457200" lvl="0" indent="0" algn="l" rtl="0">
              <a:spcBef>
                <a:spcPts val="0"/>
              </a:spcBef>
              <a:spcAft>
                <a:spcPts val="0"/>
              </a:spcAft>
              <a:buClr>
                <a:srgbClr val="000000"/>
              </a:buClr>
              <a:buSzPct val="52683"/>
              <a:buFont typeface="Arial"/>
              <a:buNone/>
            </a:pPr>
            <a:r>
              <a:rPr lang="en-US" sz="2847" dirty="0">
                <a:solidFill>
                  <a:srgbClr val="1F1C51"/>
                </a:solidFill>
                <a:latin typeface="Times New Roman"/>
                <a:ea typeface="Times New Roman"/>
                <a:cs typeface="Times New Roman"/>
                <a:sym typeface="Times New Roman"/>
              </a:rPr>
              <a:t>	This paper presents idea of securing e-health records with modified Hill Cipher which analyses the unpredictability of the </a:t>
            </a:r>
            <a:r>
              <a:rPr lang="en-US" sz="2847" dirty="0" err="1">
                <a:solidFill>
                  <a:srgbClr val="1F1C51"/>
                </a:solidFill>
                <a:latin typeface="Times New Roman"/>
                <a:ea typeface="Times New Roman"/>
                <a:cs typeface="Times New Roman"/>
                <a:sym typeface="Times New Roman"/>
              </a:rPr>
              <a:t>ciphertext</a:t>
            </a:r>
            <a:r>
              <a:rPr lang="en-US" sz="2847" dirty="0">
                <a:solidFill>
                  <a:srgbClr val="1F1C51"/>
                </a:solidFill>
                <a:latin typeface="Times New Roman"/>
                <a:ea typeface="Times New Roman"/>
                <a:cs typeface="Times New Roman"/>
                <a:sym typeface="Times New Roman"/>
              </a:rPr>
              <a:t> as the known plaintext attack is handled with proposed methodology.</a:t>
            </a:r>
            <a:endParaRPr sz="2847" dirty="0">
              <a:solidFill>
                <a:srgbClr val="1F1C51"/>
              </a:solidFill>
              <a:latin typeface="Times New Roman"/>
              <a:ea typeface="Times New Roman"/>
              <a:cs typeface="Times New Roman"/>
              <a:sym typeface="Times New Roman"/>
            </a:endParaRPr>
          </a:p>
          <a:p>
            <a:pPr marL="457200" lvl="0" indent="0" algn="l" rtl="0">
              <a:spcBef>
                <a:spcPts val="0"/>
              </a:spcBef>
              <a:spcAft>
                <a:spcPts val="0"/>
              </a:spcAft>
              <a:buClr>
                <a:srgbClr val="000000"/>
              </a:buClr>
              <a:buSzPct val="40050"/>
              <a:buFont typeface="Arial"/>
              <a:buNone/>
            </a:pPr>
            <a:endParaRPr sz="2247" dirty="0">
              <a:solidFill>
                <a:srgbClr val="1F1C51"/>
              </a:solidFill>
              <a:latin typeface="Times New Roman"/>
              <a:ea typeface="Times New Roman"/>
              <a:cs typeface="Times New Roman"/>
              <a:sym typeface="Times New Roman"/>
            </a:endParaRPr>
          </a:p>
          <a:p>
            <a:pPr marL="457200" lvl="0" indent="-345566" algn="l" rtl="0">
              <a:spcBef>
                <a:spcPts val="0"/>
              </a:spcBef>
              <a:spcAft>
                <a:spcPts val="0"/>
              </a:spcAft>
              <a:buClr>
                <a:srgbClr val="CC0000"/>
              </a:buClr>
              <a:buSzPct val="100000"/>
              <a:buFont typeface="Times New Roman"/>
              <a:buChar char="❏"/>
            </a:pPr>
            <a:r>
              <a:rPr lang="en-US" sz="2947" b="1" dirty="0">
                <a:solidFill>
                  <a:srgbClr val="CC0000"/>
                </a:solidFill>
                <a:latin typeface="Times New Roman"/>
                <a:ea typeface="Times New Roman"/>
                <a:cs typeface="Times New Roman"/>
                <a:sym typeface="Times New Roman"/>
              </a:rPr>
              <a:t>Secure Distributed Medical Record Storage using</a:t>
            </a:r>
            <a:r>
              <a:rPr lang="en-US" sz="2947" b="1" dirty="0">
                <a:solidFill>
                  <a:srgbClr val="000000"/>
                </a:solidFill>
                <a:latin typeface="Times New Roman"/>
                <a:ea typeface="Times New Roman"/>
                <a:cs typeface="Times New Roman"/>
                <a:sym typeface="Times New Roman"/>
              </a:rPr>
              <a:t> </a:t>
            </a:r>
            <a:r>
              <a:rPr lang="en-US" sz="2947" b="1" dirty="0" err="1">
                <a:solidFill>
                  <a:srgbClr val="000000"/>
                </a:solidFill>
                <a:latin typeface="Times New Roman"/>
                <a:ea typeface="Times New Roman"/>
                <a:cs typeface="Times New Roman"/>
                <a:sym typeface="Times New Roman"/>
              </a:rPr>
              <a:t>Blockchain</a:t>
            </a:r>
            <a:endParaRPr sz="2947" b="1" dirty="0">
              <a:solidFill>
                <a:srgbClr val="000000"/>
              </a:solidFill>
              <a:latin typeface="Times New Roman"/>
              <a:ea typeface="Times New Roman"/>
              <a:cs typeface="Times New Roman"/>
              <a:sym typeface="Times New Roman"/>
            </a:endParaRPr>
          </a:p>
          <a:p>
            <a:pPr marL="457200" lvl="0" indent="0" algn="l" rtl="0">
              <a:spcBef>
                <a:spcPts val="0"/>
              </a:spcBef>
              <a:spcAft>
                <a:spcPts val="0"/>
              </a:spcAft>
              <a:buClr>
                <a:srgbClr val="000000"/>
              </a:buClr>
              <a:buSzPct val="52683"/>
              <a:buFont typeface="Arial"/>
              <a:buNone/>
            </a:pPr>
            <a:r>
              <a:rPr lang="en-US" sz="2847" b="1" dirty="0">
                <a:solidFill>
                  <a:srgbClr val="1F1C51"/>
                </a:solidFill>
                <a:latin typeface="Times New Roman"/>
                <a:ea typeface="Times New Roman"/>
                <a:cs typeface="Times New Roman"/>
                <a:sym typeface="Times New Roman"/>
              </a:rPr>
              <a:t>(</a:t>
            </a:r>
            <a:r>
              <a:rPr lang="en-US" sz="2847" b="1" dirty="0" err="1">
                <a:solidFill>
                  <a:srgbClr val="FF0000"/>
                </a:solidFill>
                <a:latin typeface="Times New Roman"/>
                <a:ea typeface="Times New Roman"/>
                <a:cs typeface="Times New Roman"/>
                <a:sym typeface="Times New Roman"/>
              </a:rPr>
              <a:t>Sudarshan</a:t>
            </a:r>
            <a:r>
              <a:rPr lang="en-US" sz="2847" b="1" dirty="0">
                <a:solidFill>
                  <a:srgbClr val="FF0000"/>
                </a:solidFill>
                <a:latin typeface="Times New Roman"/>
                <a:ea typeface="Times New Roman"/>
                <a:cs typeface="Times New Roman"/>
                <a:sym typeface="Times New Roman"/>
              </a:rPr>
              <a:t> </a:t>
            </a:r>
            <a:r>
              <a:rPr lang="en-US" sz="2847" b="1" dirty="0" err="1">
                <a:solidFill>
                  <a:srgbClr val="FF0000"/>
                </a:solidFill>
                <a:latin typeface="Times New Roman"/>
                <a:ea typeface="Times New Roman"/>
                <a:cs typeface="Times New Roman"/>
                <a:sym typeface="Times New Roman"/>
              </a:rPr>
              <a:t>Parthasarathy</a:t>
            </a:r>
            <a:r>
              <a:rPr lang="en-US" sz="2847" b="1" dirty="0">
                <a:solidFill>
                  <a:srgbClr val="FF0000"/>
                </a:solidFill>
                <a:latin typeface="Times New Roman"/>
                <a:ea typeface="Times New Roman"/>
                <a:cs typeface="Times New Roman"/>
                <a:sym typeface="Times New Roman"/>
              </a:rPr>
              <a:t> et al</a:t>
            </a:r>
            <a:r>
              <a:rPr lang="en-US" sz="2847" b="1" dirty="0">
                <a:solidFill>
                  <a:srgbClr val="1F1C51"/>
                </a:solidFill>
                <a:latin typeface="Times New Roman"/>
                <a:ea typeface="Times New Roman"/>
                <a:cs typeface="Times New Roman"/>
                <a:sym typeface="Times New Roman"/>
              </a:rPr>
              <a:t>., </a:t>
            </a:r>
            <a:r>
              <a:rPr lang="en-US" sz="2847" b="1" dirty="0">
                <a:solidFill>
                  <a:srgbClr val="0000FF"/>
                </a:solidFill>
                <a:latin typeface="Times New Roman"/>
                <a:ea typeface="Times New Roman"/>
                <a:cs typeface="Times New Roman"/>
                <a:sym typeface="Times New Roman"/>
              </a:rPr>
              <a:t>2020</a:t>
            </a:r>
            <a:r>
              <a:rPr lang="en-US" sz="2847" b="1" dirty="0">
                <a:solidFill>
                  <a:srgbClr val="1F1C51"/>
                </a:solidFill>
                <a:latin typeface="Times New Roman"/>
                <a:ea typeface="Times New Roman"/>
                <a:cs typeface="Times New Roman"/>
                <a:sym typeface="Times New Roman"/>
              </a:rPr>
              <a:t>)</a:t>
            </a:r>
            <a:endParaRPr sz="2847" b="1" dirty="0">
              <a:solidFill>
                <a:srgbClr val="1F1C51"/>
              </a:solidFill>
              <a:latin typeface="Times New Roman"/>
              <a:ea typeface="Times New Roman"/>
              <a:cs typeface="Times New Roman"/>
              <a:sym typeface="Times New Roman"/>
            </a:endParaRPr>
          </a:p>
          <a:p>
            <a:pPr marL="457200" lvl="0" indent="0" algn="l" rtl="0">
              <a:spcBef>
                <a:spcPts val="0"/>
              </a:spcBef>
              <a:spcAft>
                <a:spcPts val="0"/>
              </a:spcAft>
              <a:buClr>
                <a:srgbClr val="000000"/>
              </a:buClr>
              <a:buSzPct val="52683"/>
              <a:buFont typeface="Arial"/>
              <a:buNone/>
            </a:pPr>
            <a:r>
              <a:rPr lang="en-US" sz="2847" dirty="0">
                <a:solidFill>
                  <a:srgbClr val="1F1C51"/>
                </a:solidFill>
                <a:latin typeface="Times New Roman"/>
                <a:ea typeface="Times New Roman"/>
                <a:cs typeface="Times New Roman"/>
                <a:sym typeface="Times New Roman"/>
              </a:rPr>
              <a:t>	This work proposes the functionality of system to store Electronic records and techniques in smart contracts and encryption using random key.</a:t>
            </a:r>
            <a:endParaRPr sz="2847" dirty="0">
              <a:solidFill>
                <a:srgbClr val="1F1C51"/>
              </a:solidFill>
              <a:latin typeface="Times New Roman"/>
              <a:ea typeface="Times New Roman"/>
              <a:cs typeface="Times New Roman"/>
              <a:sym typeface="Times New Roman"/>
            </a:endParaRPr>
          </a:p>
          <a:p>
            <a:pPr marL="457200" lvl="0" indent="0" algn="l" rtl="0">
              <a:spcBef>
                <a:spcPts val="0"/>
              </a:spcBef>
              <a:spcAft>
                <a:spcPts val="0"/>
              </a:spcAft>
              <a:buClr>
                <a:srgbClr val="000000"/>
              </a:buClr>
              <a:buSzPct val="40050"/>
              <a:buFont typeface="Arial"/>
              <a:buNone/>
            </a:pPr>
            <a:endParaRPr sz="2247" dirty="0">
              <a:solidFill>
                <a:srgbClr val="1F1C51"/>
              </a:solidFill>
              <a:latin typeface="Times New Roman"/>
              <a:ea typeface="Times New Roman"/>
              <a:cs typeface="Times New Roman"/>
              <a:sym typeface="Times New Roman"/>
            </a:endParaRPr>
          </a:p>
          <a:p>
            <a:pPr marL="457200" lvl="0" indent="-345566" algn="l" rtl="0">
              <a:spcBef>
                <a:spcPts val="0"/>
              </a:spcBef>
              <a:spcAft>
                <a:spcPts val="0"/>
              </a:spcAft>
              <a:buClr>
                <a:srgbClr val="CC0000"/>
              </a:buClr>
              <a:buSzPct val="100000"/>
              <a:buFont typeface="Times New Roman"/>
              <a:buChar char="❏"/>
            </a:pPr>
            <a:r>
              <a:rPr lang="en-US" sz="2947" b="1" dirty="0">
                <a:solidFill>
                  <a:srgbClr val="CC0000"/>
                </a:solidFill>
                <a:latin typeface="Times New Roman"/>
                <a:ea typeface="Times New Roman"/>
                <a:cs typeface="Times New Roman"/>
                <a:sym typeface="Times New Roman"/>
              </a:rPr>
              <a:t>Applying</a:t>
            </a:r>
            <a:r>
              <a:rPr lang="en-US" sz="2947" b="1" dirty="0">
                <a:solidFill>
                  <a:srgbClr val="000000"/>
                </a:solidFill>
                <a:latin typeface="Times New Roman"/>
                <a:ea typeface="Times New Roman"/>
                <a:cs typeface="Times New Roman"/>
                <a:sym typeface="Times New Roman"/>
              </a:rPr>
              <a:t> QR Code</a:t>
            </a:r>
            <a:r>
              <a:rPr lang="en-US" sz="2947" b="1" dirty="0">
                <a:solidFill>
                  <a:srgbClr val="CC0000"/>
                </a:solidFill>
                <a:latin typeface="Times New Roman"/>
                <a:ea typeface="Times New Roman"/>
                <a:cs typeface="Times New Roman"/>
                <a:sym typeface="Times New Roman"/>
              </a:rPr>
              <a:t> to Secure Medical Management</a:t>
            </a:r>
            <a:endParaRPr sz="2947" b="1" dirty="0">
              <a:solidFill>
                <a:srgbClr val="CC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ct val="52683"/>
              <a:buFont typeface="Arial"/>
              <a:buNone/>
            </a:pPr>
            <a:r>
              <a:rPr lang="en-US" sz="2847" b="1" dirty="0">
                <a:solidFill>
                  <a:srgbClr val="1F1C51"/>
                </a:solidFill>
                <a:latin typeface="Times New Roman"/>
                <a:ea typeface="Times New Roman"/>
                <a:cs typeface="Times New Roman"/>
                <a:sym typeface="Times New Roman"/>
              </a:rPr>
              <a:t>         (</a:t>
            </a:r>
            <a:r>
              <a:rPr lang="en-US" sz="2847" b="1" dirty="0" err="1">
                <a:solidFill>
                  <a:srgbClr val="FF0000"/>
                </a:solidFill>
                <a:latin typeface="Times New Roman"/>
                <a:ea typeface="Times New Roman"/>
                <a:cs typeface="Times New Roman"/>
                <a:sym typeface="Times New Roman"/>
              </a:rPr>
              <a:t>Xuehu</a:t>
            </a:r>
            <a:r>
              <a:rPr lang="en-US" sz="2847" b="1" dirty="0">
                <a:solidFill>
                  <a:srgbClr val="FF0000"/>
                </a:solidFill>
                <a:latin typeface="Times New Roman"/>
                <a:ea typeface="Times New Roman"/>
                <a:cs typeface="Times New Roman"/>
                <a:sym typeface="Times New Roman"/>
              </a:rPr>
              <a:t> Yan et al.</a:t>
            </a:r>
            <a:r>
              <a:rPr lang="en-US" sz="2847" b="1" dirty="0">
                <a:solidFill>
                  <a:srgbClr val="1F1C51"/>
                </a:solidFill>
                <a:latin typeface="Times New Roman"/>
                <a:ea typeface="Times New Roman"/>
                <a:cs typeface="Times New Roman"/>
                <a:sym typeface="Times New Roman"/>
              </a:rPr>
              <a:t>, </a:t>
            </a:r>
            <a:r>
              <a:rPr lang="en-US" sz="2847" b="1" dirty="0">
                <a:solidFill>
                  <a:srgbClr val="0000FF"/>
                </a:solidFill>
                <a:latin typeface="Times New Roman"/>
                <a:ea typeface="Times New Roman"/>
                <a:cs typeface="Times New Roman"/>
                <a:sym typeface="Times New Roman"/>
              </a:rPr>
              <a:t>2018</a:t>
            </a:r>
            <a:r>
              <a:rPr lang="en-US" sz="2847" b="1" dirty="0">
                <a:solidFill>
                  <a:srgbClr val="1F1C51"/>
                </a:solidFill>
                <a:latin typeface="Times New Roman"/>
                <a:ea typeface="Times New Roman"/>
                <a:cs typeface="Times New Roman"/>
                <a:sym typeface="Times New Roman"/>
              </a:rPr>
              <a:t>)</a:t>
            </a:r>
            <a:endParaRPr sz="2847" b="1"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ct val="52683"/>
              <a:buFont typeface="Arial"/>
              <a:buNone/>
            </a:pPr>
            <a:r>
              <a:rPr lang="en-US" sz="2847" dirty="0">
                <a:solidFill>
                  <a:srgbClr val="1F1C51"/>
                </a:solidFill>
                <a:latin typeface="Times New Roman"/>
                <a:ea typeface="Times New Roman"/>
                <a:cs typeface="Times New Roman"/>
                <a:sym typeface="Times New Roman"/>
              </a:rPr>
              <a:t>		This work depicts possibilities of using secure QR code access to the patient’s </a:t>
            </a:r>
            <a:r>
              <a:rPr lang="en-US" sz="2847" dirty="0" smtClean="0">
                <a:solidFill>
                  <a:srgbClr val="1F1C51"/>
                </a:solidFill>
                <a:latin typeface="Times New Roman"/>
                <a:ea typeface="Times New Roman"/>
                <a:cs typeface="Times New Roman"/>
                <a:sym typeface="Times New Roman"/>
              </a:rPr>
              <a:t>medical </a:t>
            </a:r>
            <a:r>
              <a:rPr lang="en-US" sz="2847" dirty="0">
                <a:solidFill>
                  <a:srgbClr val="1F1C51"/>
                </a:solidFill>
                <a:latin typeface="Times New Roman"/>
                <a:ea typeface="Times New Roman"/>
                <a:cs typeface="Times New Roman"/>
                <a:sym typeface="Times New Roman"/>
              </a:rPr>
              <a:t>records  to improve medical management across </a:t>
            </a:r>
            <a:r>
              <a:rPr lang="en-US" sz="2847" dirty="0" err="1">
                <a:solidFill>
                  <a:srgbClr val="1F1C51"/>
                </a:solidFill>
                <a:latin typeface="Times New Roman"/>
                <a:ea typeface="Times New Roman"/>
                <a:cs typeface="Times New Roman"/>
                <a:sym typeface="Times New Roman"/>
              </a:rPr>
              <a:t>organisations</a:t>
            </a:r>
            <a:r>
              <a:rPr lang="en-US" sz="2847" dirty="0">
                <a:solidFill>
                  <a:srgbClr val="1F1C51"/>
                </a:solidFill>
                <a:latin typeface="Times New Roman"/>
                <a:ea typeface="Times New Roman"/>
                <a:cs typeface="Times New Roman"/>
                <a:sym typeface="Times New Roman"/>
              </a:rPr>
              <a:t>.</a:t>
            </a:r>
            <a:endParaRPr sz="2847"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ct val="100000"/>
              <a:buFont typeface="Arial"/>
              <a:buNone/>
            </a:pPr>
            <a:endParaRPr sz="1500" dirty="0">
              <a:solidFill>
                <a:srgbClr val="1F1C51"/>
              </a:solidFill>
              <a:latin typeface="DM Sans"/>
              <a:ea typeface="DM Sans"/>
              <a:cs typeface="DM Sans"/>
              <a:sym typeface="DM Sans"/>
            </a:endParaRPr>
          </a:p>
          <a:p>
            <a:pPr marL="0" lvl="0" indent="0" algn="l" rtl="0">
              <a:spcBef>
                <a:spcPts val="360"/>
              </a:spcBef>
              <a:spcAft>
                <a:spcPts val="1200"/>
              </a:spcAft>
              <a:buNone/>
            </a:pPr>
            <a:endParaRPr dirty="0"/>
          </a:p>
        </p:txBody>
      </p:sp>
      <p:cxnSp>
        <p:nvCxnSpPr>
          <p:cNvPr id="146" name="Google Shape;146;g1f31b8ce5dc_0_1058"/>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147" name="Google Shape;147;g1f31b8ce5dc_0_1058"/>
          <p:cNvGrpSpPr/>
          <p:nvPr/>
        </p:nvGrpSpPr>
        <p:grpSpPr>
          <a:xfrm>
            <a:off x="7673136" y="524645"/>
            <a:ext cx="950985" cy="643011"/>
            <a:chOff x="4702088" y="2980703"/>
            <a:chExt cx="790840" cy="610010"/>
          </a:xfrm>
        </p:grpSpPr>
        <p:sp>
          <p:nvSpPr>
            <p:cNvPr id="148" name="Google Shape;148;g1f31b8ce5dc_0_1058"/>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1f31b8ce5dc_0_1058"/>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f31b8ce5dc_0_1058"/>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1f31b8ce5dc_0_1058"/>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1f31b8ce5dc_0_1058"/>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1f31b8ce5dc_0_1058"/>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f31b8ce5dc_0_1058"/>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f31b8ce5dc_0_1058"/>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1f31b8ce5dc_0_1058"/>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1f31b8ce5dc_0_1058"/>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f31b8ce5dc_0_1058"/>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1f31b8ce5dc_0_1058"/>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f31b8ce5dc_0_1058"/>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100">
                <a:latin typeface="Times New Roman"/>
                <a:ea typeface="Times New Roman"/>
                <a:cs typeface="Times New Roman"/>
                <a:sym typeface="Times New Roman"/>
              </a:rPr>
              <a:t>EXISTING SYSTEM</a:t>
            </a:r>
            <a:endParaRPr sz="3100">
              <a:latin typeface="Times New Roman"/>
              <a:ea typeface="Times New Roman"/>
              <a:cs typeface="Times New Roman"/>
              <a:sym typeface="Times New Roman"/>
            </a:endParaRPr>
          </a:p>
        </p:txBody>
      </p:sp>
      <p:sp>
        <p:nvSpPr>
          <p:cNvPr id="166" name="Google Shape;166;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55600" algn="l" rtl="0">
              <a:spcBef>
                <a:spcPts val="0"/>
              </a:spcBef>
              <a:spcAft>
                <a:spcPts val="0"/>
              </a:spcAft>
              <a:buClr>
                <a:srgbClr val="1F1C51"/>
              </a:buClr>
              <a:buSzPts val="2000"/>
              <a:buFont typeface="Times New Roman"/>
              <a:buChar char="❏"/>
            </a:pPr>
            <a:r>
              <a:rPr lang="en-US" sz="2000">
                <a:solidFill>
                  <a:srgbClr val="1F1C51"/>
                </a:solidFill>
                <a:latin typeface="Times New Roman"/>
                <a:ea typeface="Times New Roman"/>
                <a:cs typeface="Times New Roman"/>
                <a:sym typeface="Times New Roman"/>
              </a:rPr>
              <a:t>The public key encryption process works only if the recipient has already decided to use it and has made a key available. And most system find it cost effective to establish key management systems.</a:t>
            </a:r>
            <a:endParaRPr sz="20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400">
              <a:solidFill>
                <a:srgbClr val="1F1C51"/>
              </a:solidFill>
              <a:latin typeface="Times New Roman"/>
              <a:ea typeface="Times New Roman"/>
              <a:cs typeface="Times New Roman"/>
              <a:sym typeface="Times New Roman"/>
            </a:endParaRPr>
          </a:p>
          <a:p>
            <a:pPr marL="457200" lvl="0" indent="-355600" algn="l" rtl="0">
              <a:spcBef>
                <a:spcPts val="0"/>
              </a:spcBef>
              <a:spcAft>
                <a:spcPts val="0"/>
              </a:spcAft>
              <a:buClr>
                <a:srgbClr val="1F1C51"/>
              </a:buClr>
              <a:buSzPts val="2000"/>
              <a:buFont typeface="Times New Roman"/>
              <a:buChar char="❏"/>
            </a:pPr>
            <a:r>
              <a:rPr lang="en-US" sz="2000">
                <a:solidFill>
                  <a:srgbClr val="1F1C51"/>
                </a:solidFill>
                <a:latin typeface="Times New Roman"/>
                <a:ea typeface="Times New Roman"/>
                <a:cs typeface="Times New Roman"/>
                <a:sym typeface="Times New Roman"/>
              </a:rPr>
              <a:t>Utilisation of Private Key Generator encounters trust issues on the end-user sides.</a:t>
            </a:r>
            <a:endParaRPr sz="2000">
              <a:solidFill>
                <a:srgbClr val="1F1C5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1F1C51"/>
              </a:solidFill>
              <a:latin typeface="Times New Roman"/>
              <a:ea typeface="Times New Roman"/>
              <a:cs typeface="Times New Roman"/>
              <a:sym typeface="Times New Roman"/>
            </a:endParaRPr>
          </a:p>
          <a:p>
            <a:pPr marL="457200" lvl="0" indent="-355600" algn="l" rtl="0">
              <a:spcBef>
                <a:spcPts val="0"/>
              </a:spcBef>
              <a:spcAft>
                <a:spcPts val="0"/>
              </a:spcAft>
              <a:buClr>
                <a:srgbClr val="1F1C51"/>
              </a:buClr>
              <a:buSzPts val="2000"/>
              <a:buFont typeface="DM Sans"/>
              <a:buChar char="❏"/>
            </a:pPr>
            <a:r>
              <a:rPr lang="en-US" sz="2000">
                <a:solidFill>
                  <a:srgbClr val="1F1C51"/>
                </a:solidFill>
                <a:latin typeface="Times New Roman"/>
                <a:ea typeface="Times New Roman"/>
                <a:cs typeface="Times New Roman"/>
                <a:sym typeface="Times New Roman"/>
              </a:rPr>
              <a:t>Approach to computational security through Bilinear Pairings. Here we take upon an approach to Quadratic residuosity problem</a:t>
            </a:r>
            <a:r>
              <a:rPr lang="en-US" sz="2000" b="1">
                <a:solidFill>
                  <a:srgbClr val="1F1C51"/>
                </a:solidFill>
                <a:latin typeface="Times New Roman"/>
                <a:ea typeface="Times New Roman"/>
                <a:cs typeface="Times New Roman"/>
                <a:sym typeface="Times New Roman"/>
              </a:rPr>
              <a:t> </a:t>
            </a:r>
            <a:r>
              <a:rPr lang="en-US" sz="2000">
                <a:solidFill>
                  <a:srgbClr val="1F1C51"/>
                </a:solidFill>
                <a:latin typeface="Times New Roman"/>
                <a:ea typeface="Times New Roman"/>
                <a:cs typeface="Times New Roman"/>
                <a:sym typeface="Times New Roman"/>
              </a:rPr>
              <a:t>to achieve Identity Based Cryptography.</a:t>
            </a:r>
            <a:endParaRPr sz="2000">
              <a:solidFill>
                <a:srgbClr val="1F1C5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1F1C51"/>
              </a:solidFill>
              <a:latin typeface="Times New Roman"/>
              <a:ea typeface="Times New Roman"/>
              <a:cs typeface="Times New Roman"/>
              <a:sym typeface="Times New Roman"/>
            </a:endParaRPr>
          </a:p>
          <a:p>
            <a:pPr marL="457200" lvl="0" indent="-330200" algn="l" rtl="0">
              <a:spcBef>
                <a:spcPts val="0"/>
              </a:spcBef>
              <a:spcAft>
                <a:spcPts val="0"/>
              </a:spcAft>
              <a:buClr>
                <a:srgbClr val="1F1C51"/>
              </a:buClr>
              <a:buSzPts val="1600"/>
              <a:buFont typeface="DM Sans"/>
              <a:buChar char="❏"/>
            </a:pPr>
            <a:r>
              <a:rPr lang="en-US" sz="2000">
                <a:solidFill>
                  <a:srgbClr val="1F1C51"/>
                </a:solidFill>
                <a:latin typeface="Times New Roman"/>
                <a:ea typeface="Times New Roman"/>
                <a:cs typeface="Times New Roman"/>
                <a:sym typeface="Times New Roman"/>
              </a:rPr>
              <a:t>An efficient approach for establishing trust on employing an Hierarchical Trust model will ensure liabilities of PKG</a:t>
            </a:r>
            <a:r>
              <a:rPr lang="en-US" sz="2000" b="1">
                <a:solidFill>
                  <a:srgbClr val="1F1C51"/>
                </a:solidFill>
                <a:latin typeface="Times New Roman"/>
                <a:ea typeface="Times New Roman"/>
                <a:cs typeface="Times New Roman"/>
                <a:sym typeface="Times New Roman"/>
              </a:rPr>
              <a:t> </a:t>
            </a:r>
            <a:r>
              <a:rPr lang="en-US" sz="2000">
                <a:solidFill>
                  <a:srgbClr val="1F1C51"/>
                </a:solidFill>
                <a:latin typeface="Times New Roman"/>
                <a:ea typeface="Times New Roman"/>
                <a:cs typeface="Times New Roman"/>
                <a:sym typeface="Times New Roman"/>
              </a:rPr>
              <a:t>in Identity Based Encryption</a:t>
            </a:r>
            <a:r>
              <a:rPr lang="en-US" sz="1600">
                <a:solidFill>
                  <a:srgbClr val="1F1C51"/>
                </a:solidFill>
                <a:latin typeface="DM Sans"/>
                <a:ea typeface="DM Sans"/>
                <a:cs typeface="DM Sans"/>
                <a:sym typeface="DM Sans"/>
              </a:rPr>
              <a:t>.</a:t>
            </a:r>
            <a:endParaRPr sz="1600">
              <a:solidFill>
                <a:srgbClr val="1F1C51"/>
              </a:solidFill>
              <a:latin typeface="Times New Roman"/>
              <a:ea typeface="Times New Roman"/>
              <a:cs typeface="Times New Roman"/>
              <a:sym typeface="Times New Roman"/>
            </a:endParaRPr>
          </a:p>
          <a:p>
            <a:pPr marL="0" lvl="0" indent="0" algn="l" rtl="0">
              <a:spcBef>
                <a:spcPts val="0"/>
              </a:spcBef>
              <a:spcAft>
                <a:spcPts val="1200"/>
              </a:spcAft>
              <a:buClr>
                <a:schemeClr val="dk1"/>
              </a:buClr>
              <a:buSzPts val="3200"/>
              <a:buNone/>
            </a:pPr>
            <a:endParaRPr/>
          </a:p>
        </p:txBody>
      </p:sp>
      <p:cxnSp>
        <p:nvCxnSpPr>
          <p:cNvPr id="167" name="Google Shape;167;p4"/>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168" name="Google Shape;168;p4"/>
          <p:cNvGrpSpPr/>
          <p:nvPr/>
        </p:nvGrpSpPr>
        <p:grpSpPr>
          <a:xfrm>
            <a:off x="7673136" y="524645"/>
            <a:ext cx="950985" cy="643011"/>
            <a:chOff x="4702088" y="2980703"/>
            <a:chExt cx="790840" cy="610010"/>
          </a:xfrm>
        </p:grpSpPr>
        <p:sp>
          <p:nvSpPr>
            <p:cNvPr id="169" name="Google Shape;169;p4"/>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
          <p:cNvSpPr txBox="1">
            <a:spLocks noGrp="1"/>
          </p:cNvSpPr>
          <p:nvPr>
            <p:ph type="title"/>
          </p:nvPr>
        </p:nvSpPr>
        <p:spPr>
          <a:xfrm>
            <a:off x="544975" y="28718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PROPOSED SYSTEM</a:t>
            </a:r>
            <a:endParaRPr/>
          </a:p>
        </p:txBody>
      </p:sp>
      <p:sp>
        <p:nvSpPr>
          <p:cNvPr id="187" name="Google Shape;187;p5"/>
          <p:cNvSpPr txBox="1">
            <a:spLocks noGrp="1"/>
          </p:cNvSpPr>
          <p:nvPr>
            <p:ph type="body" idx="1"/>
          </p:nvPr>
        </p:nvSpPr>
        <p:spPr>
          <a:xfrm>
            <a:off x="407050" y="1430200"/>
            <a:ext cx="8229600" cy="5427900"/>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spcBef>
                <a:spcPts val="0"/>
              </a:spcBef>
              <a:spcAft>
                <a:spcPts val="0"/>
              </a:spcAft>
              <a:buClr>
                <a:srgbClr val="1F1C51"/>
              </a:buClr>
              <a:buSzPts val="1800"/>
              <a:buFont typeface="Times New Roman"/>
              <a:buChar char="❏"/>
            </a:pPr>
            <a:r>
              <a:rPr lang="en-US" sz="1900">
                <a:solidFill>
                  <a:srgbClr val="1F1C51"/>
                </a:solidFill>
                <a:latin typeface="Times New Roman"/>
                <a:ea typeface="Times New Roman"/>
                <a:cs typeface="Times New Roman"/>
                <a:sym typeface="Times New Roman"/>
              </a:rPr>
              <a:t>In this approach, we are providing a secure</a:t>
            </a:r>
            <a:r>
              <a:rPr lang="en-US" sz="1900" b="1">
                <a:solidFill>
                  <a:srgbClr val="1F1C51"/>
                </a:solidFill>
                <a:latin typeface="Times New Roman"/>
                <a:ea typeface="Times New Roman"/>
                <a:cs typeface="Times New Roman"/>
                <a:sym typeface="Times New Roman"/>
              </a:rPr>
              <a:t> cloud-based application</a:t>
            </a:r>
            <a:r>
              <a:rPr lang="en-US" sz="1900">
                <a:solidFill>
                  <a:srgbClr val="1F1C51"/>
                </a:solidFill>
                <a:latin typeface="Times New Roman"/>
                <a:ea typeface="Times New Roman"/>
                <a:cs typeface="Times New Roman"/>
                <a:sym typeface="Times New Roman"/>
              </a:rPr>
              <a:t> for Health care sector to manage the medical records and perform functionalities with it. </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F1C51"/>
              </a:solidFill>
              <a:latin typeface="Times New Roman"/>
              <a:ea typeface="Times New Roman"/>
              <a:cs typeface="Times New Roman"/>
              <a:sym typeface="Times New Roman"/>
            </a:endParaRPr>
          </a:p>
          <a:p>
            <a:pPr marL="457200" lvl="0" indent="-342900" algn="l" rtl="0">
              <a:spcBef>
                <a:spcPts val="0"/>
              </a:spcBef>
              <a:spcAft>
                <a:spcPts val="0"/>
              </a:spcAft>
              <a:buClr>
                <a:srgbClr val="1F1C51"/>
              </a:buClr>
              <a:buSzPts val="1800"/>
              <a:buFont typeface="Times New Roman"/>
              <a:buChar char="❏"/>
            </a:pPr>
            <a:r>
              <a:rPr lang="en-US" sz="1900">
                <a:solidFill>
                  <a:srgbClr val="1F1C51"/>
                </a:solidFill>
                <a:latin typeface="Times New Roman"/>
                <a:ea typeface="Times New Roman"/>
                <a:cs typeface="Times New Roman"/>
                <a:sym typeface="Times New Roman"/>
              </a:rPr>
              <a:t>The storage and sharing of medical records will employ Identity based encryption on the records using the</a:t>
            </a:r>
            <a:r>
              <a:rPr lang="en-US" sz="1900" b="1">
                <a:solidFill>
                  <a:srgbClr val="1F1C51"/>
                </a:solidFill>
                <a:latin typeface="Times New Roman"/>
                <a:ea typeface="Times New Roman"/>
                <a:cs typeface="Times New Roman"/>
                <a:sym typeface="Times New Roman"/>
              </a:rPr>
              <a:t> Blowfish algorithm</a:t>
            </a:r>
            <a:r>
              <a:rPr lang="en-US" sz="1900">
                <a:solidFill>
                  <a:srgbClr val="1F1C51"/>
                </a:solidFill>
                <a:latin typeface="Times New Roman"/>
                <a:ea typeface="Times New Roman"/>
                <a:cs typeface="Times New Roman"/>
                <a:sym typeface="Times New Roman"/>
              </a:rPr>
              <a:t> and </a:t>
            </a:r>
            <a:r>
              <a:rPr lang="en-US" sz="1900" b="1">
                <a:solidFill>
                  <a:srgbClr val="1F1C51"/>
                </a:solidFill>
                <a:latin typeface="Times New Roman"/>
                <a:ea typeface="Times New Roman"/>
                <a:cs typeface="Times New Roman"/>
                <a:sym typeface="Times New Roman"/>
              </a:rPr>
              <a:t>hashing</a:t>
            </a:r>
            <a:r>
              <a:rPr lang="en-US" sz="1900">
                <a:solidFill>
                  <a:srgbClr val="1F1C51"/>
                </a:solidFill>
                <a:latin typeface="Times New Roman"/>
                <a:ea typeface="Times New Roman"/>
                <a:cs typeface="Times New Roman"/>
                <a:sym typeface="Times New Roman"/>
              </a:rPr>
              <a:t> will be involved to alter plaintext and improve resistance against attacks.</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F1C51"/>
              </a:solidFill>
              <a:latin typeface="Times New Roman"/>
              <a:ea typeface="Times New Roman"/>
              <a:cs typeface="Times New Roman"/>
              <a:sym typeface="Times New Roman"/>
            </a:endParaRPr>
          </a:p>
          <a:p>
            <a:pPr marL="457200" lvl="0" indent="-342900" algn="l" rtl="0">
              <a:spcBef>
                <a:spcPts val="0"/>
              </a:spcBef>
              <a:spcAft>
                <a:spcPts val="0"/>
              </a:spcAft>
              <a:buClr>
                <a:srgbClr val="1F1C51"/>
              </a:buClr>
              <a:buSzPts val="1800"/>
              <a:buFont typeface="Times New Roman"/>
              <a:buChar char="❏"/>
            </a:pPr>
            <a:r>
              <a:rPr lang="en-US" sz="1900">
                <a:solidFill>
                  <a:srgbClr val="1F1C51"/>
                </a:solidFill>
                <a:latin typeface="Times New Roman"/>
                <a:ea typeface="Times New Roman"/>
                <a:cs typeface="Times New Roman"/>
                <a:sym typeface="Times New Roman"/>
              </a:rPr>
              <a:t>The </a:t>
            </a:r>
            <a:r>
              <a:rPr lang="en-US" sz="1900" b="1">
                <a:solidFill>
                  <a:srgbClr val="1F1C51"/>
                </a:solidFill>
                <a:latin typeface="Times New Roman"/>
                <a:ea typeface="Times New Roman"/>
                <a:cs typeface="Times New Roman"/>
                <a:sym typeface="Times New Roman"/>
              </a:rPr>
              <a:t>cryptographic algorithms </a:t>
            </a:r>
            <a:r>
              <a:rPr lang="en-US" sz="1900">
                <a:solidFill>
                  <a:srgbClr val="1F1C51"/>
                </a:solidFill>
                <a:latin typeface="Times New Roman"/>
                <a:ea typeface="Times New Roman"/>
                <a:cs typeface="Times New Roman"/>
                <a:sym typeface="Times New Roman"/>
              </a:rPr>
              <a:t>will allow the system to function efficiently and makes the approach cost effective, also scalability of the application will make it preferable for legacy systems.</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F1C51"/>
              </a:solidFill>
              <a:latin typeface="Times New Roman"/>
              <a:ea typeface="Times New Roman"/>
              <a:cs typeface="Times New Roman"/>
              <a:sym typeface="Times New Roman"/>
            </a:endParaRPr>
          </a:p>
          <a:p>
            <a:pPr marL="457200" lvl="0" indent="-349250" algn="l" rtl="0">
              <a:spcBef>
                <a:spcPts val="0"/>
              </a:spcBef>
              <a:spcAft>
                <a:spcPts val="0"/>
              </a:spcAft>
              <a:buClr>
                <a:srgbClr val="1F1C51"/>
              </a:buClr>
              <a:buSzPts val="1900"/>
              <a:buFont typeface="Times New Roman"/>
              <a:buChar char="❏"/>
            </a:pPr>
            <a:r>
              <a:rPr lang="en-US" sz="1900">
                <a:solidFill>
                  <a:srgbClr val="1F1C51"/>
                </a:solidFill>
                <a:latin typeface="Times New Roman"/>
                <a:ea typeface="Times New Roman"/>
                <a:cs typeface="Times New Roman"/>
                <a:sym typeface="Times New Roman"/>
              </a:rPr>
              <a:t>The confidentiality of reports will be taken care and memory efficiency and time for execution will play a major factor in deciding a strong cryptographic algorithm for larger resources.</a:t>
            </a:r>
            <a:endParaRPr sz="1900">
              <a:solidFill>
                <a:srgbClr val="1F1C51"/>
              </a:solidFill>
              <a:latin typeface="Times New Roman"/>
              <a:ea typeface="Times New Roman"/>
              <a:cs typeface="Times New Roman"/>
              <a:sym typeface="Times New Roman"/>
            </a:endParaRPr>
          </a:p>
          <a:p>
            <a:pPr marL="457200" lvl="0" indent="0" algn="l" rtl="0">
              <a:spcBef>
                <a:spcPts val="0"/>
              </a:spcBef>
              <a:spcAft>
                <a:spcPts val="0"/>
              </a:spcAft>
              <a:buNone/>
            </a:pPr>
            <a:endParaRPr sz="1900">
              <a:solidFill>
                <a:srgbClr val="1F1C51"/>
              </a:solidFill>
              <a:latin typeface="Times New Roman"/>
              <a:ea typeface="Times New Roman"/>
              <a:cs typeface="Times New Roman"/>
              <a:sym typeface="Times New Roman"/>
            </a:endParaRPr>
          </a:p>
          <a:p>
            <a:pPr marL="457200" lvl="0" indent="-349250" algn="l" rtl="0">
              <a:spcBef>
                <a:spcPts val="0"/>
              </a:spcBef>
              <a:spcAft>
                <a:spcPts val="0"/>
              </a:spcAft>
              <a:buClr>
                <a:srgbClr val="1F1C51"/>
              </a:buClr>
              <a:buSzPts val="1900"/>
              <a:buFont typeface="Times New Roman"/>
              <a:buChar char="❏"/>
            </a:pPr>
            <a:r>
              <a:rPr lang="en-US" sz="1900" b="1">
                <a:solidFill>
                  <a:srgbClr val="1F1C51"/>
                </a:solidFill>
                <a:latin typeface="Times New Roman"/>
                <a:ea typeface="Times New Roman"/>
                <a:cs typeface="Times New Roman"/>
                <a:sym typeface="Times New Roman"/>
              </a:rPr>
              <a:t>Cascading of algorithm</a:t>
            </a:r>
            <a:r>
              <a:rPr lang="en-US" sz="1900">
                <a:solidFill>
                  <a:srgbClr val="1F1C51"/>
                </a:solidFill>
                <a:latin typeface="Times New Roman"/>
                <a:ea typeface="Times New Roman"/>
                <a:cs typeface="Times New Roman"/>
                <a:sym typeface="Times New Roman"/>
              </a:rPr>
              <a:t> will make the approach efficient against hackers and universal patient id will be useful for Quick Access of records.</a:t>
            </a:r>
            <a:endParaRPr sz="1900">
              <a:solidFill>
                <a:srgbClr val="1F1C51"/>
              </a:solidFill>
              <a:latin typeface="Times New Roman"/>
              <a:ea typeface="Times New Roman"/>
              <a:cs typeface="Times New Roman"/>
              <a:sym typeface="Times New Roman"/>
            </a:endParaRPr>
          </a:p>
          <a:p>
            <a:pPr marL="0" lvl="0" indent="0" algn="l" rtl="0">
              <a:spcBef>
                <a:spcPts val="0"/>
              </a:spcBef>
              <a:spcAft>
                <a:spcPts val="1200"/>
              </a:spcAft>
              <a:buClr>
                <a:schemeClr val="dk1"/>
              </a:buClr>
              <a:buSzPts val="3200"/>
              <a:buNone/>
            </a:pPr>
            <a:endParaRPr sz="1900"/>
          </a:p>
        </p:txBody>
      </p:sp>
      <p:cxnSp>
        <p:nvCxnSpPr>
          <p:cNvPr id="188" name="Google Shape;188;p5"/>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189" name="Google Shape;189;p5"/>
          <p:cNvGrpSpPr/>
          <p:nvPr/>
        </p:nvGrpSpPr>
        <p:grpSpPr>
          <a:xfrm>
            <a:off x="7673136" y="524645"/>
            <a:ext cx="950985" cy="643011"/>
            <a:chOff x="4702088" y="2980703"/>
            <a:chExt cx="790840" cy="610010"/>
          </a:xfrm>
        </p:grpSpPr>
        <p:sp>
          <p:nvSpPr>
            <p:cNvPr id="190" name="Google Shape;190;p5"/>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5"/>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f31b8ce5dc_0_1094"/>
          <p:cNvSpPr txBox="1">
            <a:spLocks noGrp="1"/>
          </p:cNvSpPr>
          <p:nvPr>
            <p:ph type="title"/>
          </p:nvPr>
        </p:nvSpPr>
        <p:spPr>
          <a:xfrm>
            <a:off x="390388" y="312238"/>
            <a:ext cx="8229600" cy="1143000"/>
          </a:xfrm>
          <a:prstGeom prst="rect">
            <a:avLst/>
          </a:prstGeom>
        </p:spPr>
        <p:txBody>
          <a:bodyPr spcFirstLastPara="1" wrap="square" lIns="91425" tIns="45700" rIns="91425" bIns="45700" anchor="ctr" anchorCtr="0">
            <a:normAutofit/>
          </a:bodyPr>
          <a:lstStyle/>
          <a:p>
            <a:pPr marL="1828800" lvl="0" indent="0" algn="l" rtl="0">
              <a:spcBef>
                <a:spcPts val="0"/>
              </a:spcBef>
              <a:spcAft>
                <a:spcPts val="0"/>
              </a:spcAft>
              <a:buNone/>
            </a:pPr>
            <a:r>
              <a:rPr lang="en-US" sz="2900" b="1">
                <a:latin typeface="Times New Roman"/>
                <a:ea typeface="Times New Roman"/>
                <a:cs typeface="Times New Roman"/>
                <a:sym typeface="Times New Roman"/>
              </a:rPr>
              <a:t>PROPOSED ARCHITECTURE</a:t>
            </a:r>
            <a:endParaRPr sz="2900" b="1">
              <a:latin typeface="Times New Roman"/>
              <a:ea typeface="Times New Roman"/>
              <a:cs typeface="Times New Roman"/>
              <a:sym typeface="Times New Roman"/>
            </a:endParaRPr>
          </a:p>
        </p:txBody>
      </p:sp>
      <p:sp>
        <p:nvSpPr>
          <p:cNvPr id="208" name="Google Shape;208;g1f31b8ce5dc_0_109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1200"/>
              </a:spcAft>
              <a:buNone/>
            </a:pPr>
            <a:endParaRPr/>
          </a:p>
        </p:txBody>
      </p:sp>
      <p:pic>
        <p:nvPicPr>
          <p:cNvPr id="209" name="Google Shape;209;g1f31b8ce5dc_0_1094"/>
          <p:cNvPicPr preferRelativeResize="0"/>
          <p:nvPr/>
        </p:nvPicPr>
        <p:blipFill>
          <a:blip r:embed="rId3">
            <a:alphaModFix/>
          </a:blip>
          <a:stretch>
            <a:fillRect/>
          </a:stretch>
        </p:blipFill>
        <p:spPr>
          <a:xfrm>
            <a:off x="774250" y="2053925"/>
            <a:ext cx="7461875" cy="3958825"/>
          </a:xfrm>
          <a:prstGeom prst="rect">
            <a:avLst/>
          </a:prstGeom>
          <a:noFill/>
          <a:ln>
            <a:noFill/>
          </a:ln>
        </p:spPr>
      </p:pic>
      <p:cxnSp>
        <p:nvCxnSpPr>
          <p:cNvPr id="210" name="Google Shape;210;g1f31b8ce5dc_0_1094"/>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211" name="Google Shape;211;g1f31b8ce5dc_0_1094"/>
          <p:cNvGrpSpPr/>
          <p:nvPr/>
        </p:nvGrpSpPr>
        <p:grpSpPr>
          <a:xfrm>
            <a:off x="7673136" y="524645"/>
            <a:ext cx="950985" cy="643011"/>
            <a:chOff x="4702088" y="2980703"/>
            <a:chExt cx="790840" cy="610010"/>
          </a:xfrm>
        </p:grpSpPr>
        <p:sp>
          <p:nvSpPr>
            <p:cNvPr id="212" name="Google Shape;212;g1f31b8ce5dc_0_1094"/>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1f31b8ce5dc_0_1094"/>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1f31b8ce5dc_0_1094"/>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1f31b8ce5dc_0_1094"/>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1f31b8ce5dc_0_1094"/>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1f31b8ce5dc_0_1094"/>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1f31b8ce5dc_0_1094"/>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1f31b8ce5dc_0_1094"/>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1f31b8ce5dc_0_1094"/>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1f31b8ce5dc_0_1094"/>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1f31b8ce5dc_0_1094"/>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1f31b8ce5dc_0_1094"/>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1f31b8ce5dc_0_1094"/>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2500"/>
                                        <p:tgtEl>
                                          <p:spTgt spid="2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f31b8ce5dc_0_119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DETAILED ARCHITECTURE</a:t>
            </a:r>
            <a:endParaRPr>
              <a:latin typeface="Times New Roman"/>
              <a:ea typeface="Times New Roman"/>
              <a:cs typeface="Times New Roman"/>
              <a:sym typeface="Times New Roman"/>
            </a:endParaRPr>
          </a:p>
        </p:txBody>
      </p:sp>
      <p:sp>
        <p:nvSpPr>
          <p:cNvPr id="230" name="Google Shape;230;g1f31b8ce5dc_0_119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1200"/>
              </a:spcAft>
              <a:buNone/>
            </a:pPr>
            <a:endParaRPr/>
          </a:p>
        </p:txBody>
      </p:sp>
      <p:cxnSp>
        <p:nvCxnSpPr>
          <p:cNvPr id="231" name="Google Shape;231;g1f31b8ce5dc_0_1191"/>
          <p:cNvCxnSpPr/>
          <p:nvPr/>
        </p:nvCxnSpPr>
        <p:spPr>
          <a:xfrm flipH="1">
            <a:off x="639525" y="1087300"/>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232" name="Google Shape;232;g1f31b8ce5dc_0_1191"/>
          <p:cNvGrpSpPr/>
          <p:nvPr/>
        </p:nvGrpSpPr>
        <p:grpSpPr>
          <a:xfrm>
            <a:off x="7673136" y="524645"/>
            <a:ext cx="950985" cy="643011"/>
            <a:chOff x="4702088" y="2980703"/>
            <a:chExt cx="790840" cy="610010"/>
          </a:xfrm>
        </p:grpSpPr>
        <p:sp>
          <p:nvSpPr>
            <p:cNvPr id="233" name="Google Shape;233;g1f31b8ce5dc_0_1191"/>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1f31b8ce5dc_0_1191"/>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1f31b8ce5dc_0_1191"/>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1f31b8ce5dc_0_1191"/>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1f31b8ce5dc_0_1191"/>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1f31b8ce5dc_0_1191"/>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1f31b8ce5dc_0_1191"/>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1f31b8ce5dc_0_1191"/>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1f31b8ce5dc_0_1191"/>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1f31b8ce5dc_0_1191"/>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1f31b8ce5dc_0_1191"/>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1f31b8ce5dc_0_1191"/>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1f31b8ce5dc_0_1191"/>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6" name="Google Shape;246;g1f31b8ce5dc_0_1191"/>
          <p:cNvPicPr preferRelativeResize="0"/>
          <p:nvPr/>
        </p:nvPicPr>
        <p:blipFill>
          <a:blip r:embed="rId3">
            <a:alphaModFix/>
          </a:blip>
          <a:stretch>
            <a:fillRect/>
          </a:stretch>
        </p:blipFill>
        <p:spPr>
          <a:xfrm>
            <a:off x="508501" y="1405880"/>
            <a:ext cx="8385976" cy="5214676"/>
          </a:xfrm>
          <a:prstGeom prst="rect">
            <a:avLst/>
          </a:prstGeom>
          <a:noFill/>
          <a:ln w="9525" cap="flat" cmpd="sng">
            <a:solidFill>
              <a:srgbClr val="595959"/>
            </a:solidFill>
            <a:prstDash val="dash"/>
            <a:round/>
            <a:headEnd type="none" w="sm" len="sm"/>
            <a:tailEnd type="none" w="sm" len="sm"/>
          </a:ln>
        </p:spPr>
      </p:pic>
      <p:sp>
        <p:nvSpPr>
          <p:cNvPr id="247" name="Google Shape;247;g1f31b8ce5dc_0_1191"/>
          <p:cNvSpPr txBox="1"/>
          <p:nvPr/>
        </p:nvSpPr>
        <p:spPr>
          <a:xfrm>
            <a:off x="179975" y="3824888"/>
            <a:ext cx="1178100" cy="400200"/>
          </a:xfrm>
          <a:prstGeom prst="rect">
            <a:avLst/>
          </a:prstGeom>
          <a:solidFill>
            <a:srgbClr val="D9D9D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DM Sans"/>
                <a:ea typeface="DM Sans"/>
                <a:cs typeface="DM Sans"/>
                <a:sym typeface="DM Sans"/>
              </a:rPr>
              <a:t>Client Side</a:t>
            </a:r>
            <a:endParaRPr b="1">
              <a:latin typeface="DM Sans"/>
              <a:ea typeface="DM Sans"/>
              <a:cs typeface="DM Sans"/>
              <a:sym typeface="DM Sans"/>
            </a:endParaRPr>
          </a:p>
        </p:txBody>
      </p:sp>
      <p:sp>
        <p:nvSpPr>
          <p:cNvPr id="248" name="Google Shape;248;g1f31b8ce5dc_0_1191"/>
          <p:cNvSpPr txBox="1"/>
          <p:nvPr/>
        </p:nvSpPr>
        <p:spPr>
          <a:xfrm>
            <a:off x="7638530" y="2016875"/>
            <a:ext cx="1241700" cy="400200"/>
          </a:xfrm>
          <a:prstGeom prst="rect">
            <a:avLst/>
          </a:prstGeom>
          <a:solidFill>
            <a:srgbClr val="D9D9D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latin typeface="DM Sans"/>
                <a:ea typeface="DM Sans"/>
                <a:cs typeface="DM Sans"/>
                <a:sym typeface="DM Sans"/>
              </a:rPr>
              <a:t>Server Side</a:t>
            </a:r>
            <a:endParaRPr b="1" dirty="0">
              <a:latin typeface="DM Sans"/>
              <a:ea typeface="DM Sans"/>
              <a:cs typeface="DM Sans"/>
              <a:sym typeface="DM Sans"/>
            </a:endParaRPr>
          </a:p>
        </p:txBody>
      </p:sp>
      <p:sp>
        <p:nvSpPr>
          <p:cNvPr id="249" name="Google Shape;249;g1f31b8ce5dc_0_1191"/>
          <p:cNvSpPr txBox="1"/>
          <p:nvPr/>
        </p:nvSpPr>
        <p:spPr>
          <a:xfrm>
            <a:off x="7590334" y="6089795"/>
            <a:ext cx="1178100" cy="400200"/>
          </a:xfrm>
          <a:prstGeom prst="rect">
            <a:avLst/>
          </a:prstGeom>
          <a:solidFill>
            <a:srgbClr val="D9D9D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latin typeface="DM Sans"/>
                <a:ea typeface="DM Sans"/>
                <a:cs typeface="DM Sans"/>
                <a:sym typeface="DM Sans"/>
              </a:rPr>
              <a:t>Client Side</a:t>
            </a:r>
            <a:endParaRPr b="1" dirty="0">
              <a:latin typeface="DM Sans"/>
              <a:ea typeface="DM Sans"/>
              <a:cs typeface="DM Sans"/>
              <a:sym typeface="DM Sans"/>
            </a:endParaRPr>
          </a:p>
        </p:txBody>
      </p:sp>
      <p:cxnSp>
        <p:nvCxnSpPr>
          <p:cNvPr id="250" name="Google Shape;250;g1f31b8ce5dc_0_1191"/>
          <p:cNvCxnSpPr/>
          <p:nvPr/>
        </p:nvCxnSpPr>
        <p:spPr>
          <a:xfrm>
            <a:off x="4074675" y="1491950"/>
            <a:ext cx="12600" cy="5215500"/>
          </a:xfrm>
          <a:prstGeom prst="straightConnector1">
            <a:avLst/>
          </a:prstGeom>
          <a:noFill/>
          <a:ln w="19050" cap="flat" cmpd="sng">
            <a:solidFill>
              <a:srgbClr val="0000FF"/>
            </a:solidFill>
            <a:prstDash val="dash"/>
            <a:round/>
            <a:headEnd type="none" w="med" len="med"/>
            <a:tailEnd type="none" w="med" len="med"/>
          </a:ln>
        </p:spPr>
      </p:cxnSp>
      <p:cxnSp>
        <p:nvCxnSpPr>
          <p:cNvPr id="251" name="Google Shape;251;g1f31b8ce5dc_0_1191"/>
          <p:cNvCxnSpPr/>
          <p:nvPr/>
        </p:nvCxnSpPr>
        <p:spPr>
          <a:xfrm rot="10800000">
            <a:off x="7083175" y="2845900"/>
            <a:ext cx="50400" cy="3874200"/>
          </a:xfrm>
          <a:prstGeom prst="straightConnector1">
            <a:avLst/>
          </a:prstGeom>
          <a:noFill/>
          <a:ln w="19050" cap="flat" cmpd="sng">
            <a:solidFill>
              <a:srgbClr val="0000FF"/>
            </a:solidFill>
            <a:prstDash val="dash"/>
            <a:round/>
            <a:headEnd type="none" w="med" len="med"/>
            <a:tailEnd type="none" w="med" len="med"/>
          </a:ln>
        </p:spPr>
      </p:cxnSp>
      <p:cxnSp>
        <p:nvCxnSpPr>
          <p:cNvPr id="252" name="Google Shape;252;g1f31b8ce5dc_0_1191"/>
          <p:cNvCxnSpPr/>
          <p:nvPr/>
        </p:nvCxnSpPr>
        <p:spPr>
          <a:xfrm>
            <a:off x="7133575" y="2845900"/>
            <a:ext cx="1830600" cy="37500"/>
          </a:xfrm>
          <a:prstGeom prst="straightConnector1">
            <a:avLst/>
          </a:prstGeom>
          <a:noFill/>
          <a:ln w="19050" cap="flat" cmpd="sng">
            <a:solidFill>
              <a:srgbClr val="0000FF"/>
            </a:solidFill>
            <a:prstDash val="dash"/>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additive="base">
                                        <p:cTn id="7" dur="1500"/>
                                        <p:tgtEl>
                                          <p:spTgt spid="2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
          <p:cNvSpPr txBox="1">
            <a:spLocks noGrp="1"/>
          </p:cNvSpPr>
          <p:nvPr>
            <p:ph type="title"/>
          </p:nvPr>
        </p:nvSpPr>
        <p:spPr>
          <a:xfrm>
            <a:off x="319300" y="299738"/>
            <a:ext cx="8229600" cy="1143000"/>
          </a:xfrm>
          <a:prstGeom prst="rect">
            <a:avLst/>
          </a:prstGeom>
          <a:noFill/>
          <a:ln>
            <a:noFill/>
          </a:ln>
        </p:spPr>
        <p:txBody>
          <a:bodyPr spcFirstLastPara="1" wrap="square" lIns="91425" tIns="45700" rIns="91425" bIns="45700" anchor="ctr" anchorCtr="0">
            <a:normAutofit/>
          </a:bodyPr>
          <a:lstStyle/>
          <a:p>
            <a:pPr marL="914400" lvl="0" indent="457200" algn="l" rtl="0">
              <a:spcBef>
                <a:spcPts val="0"/>
              </a:spcBef>
              <a:spcAft>
                <a:spcPts val="0"/>
              </a:spcAft>
              <a:buNone/>
            </a:pPr>
            <a:endParaRPr sz="2400" b="1">
              <a:solidFill>
                <a:srgbClr val="0B5394"/>
              </a:solidFill>
              <a:latin typeface="Times New Roman"/>
              <a:ea typeface="Times New Roman"/>
              <a:cs typeface="Times New Roman"/>
              <a:sym typeface="Times New Roman"/>
            </a:endParaRPr>
          </a:p>
          <a:p>
            <a:pPr marL="0" lvl="0" indent="457200" algn="l" rtl="0">
              <a:spcBef>
                <a:spcPts val="0"/>
              </a:spcBef>
              <a:spcAft>
                <a:spcPts val="0"/>
              </a:spcAft>
              <a:buNone/>
            </a:pPr>
            <a:r>
              <a:rPr lang="en-US" sz="2400" b="1">
                <a:solidFill>
                  <a:srgbClr val="0B5394"/>
                </a:solidFill>
                <a:latin typeface="Times New Roman"/>
                <a:ea typeface="Times New Roman"/>
                <a:cs typeface="Times New Roman"/>
                <a:sym typeface="Times New Roman"/>
              </a:rPr>
              <a:t>HARDWARE &amp; SOFTWARE REQUIREMENTS</a:t>
            </a:r>
            <a:endParaRPr sz="2400" b="1">
              <a:solidFill>
                <a:srgbClr val="0B5394"/>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46666"/>
              <a:buFont typeface="Calibri"/>
              <a:buNone/>
            </a:pPr>
            <a:endParaRPr/>
          </a:p>
        </p:txBody>
      </p:sp>
      <p:sp>
        <p:nvSpPr>
          <p:cNvPr id="258" name="Google Shape;258;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endParaRPr dirty="0"/>
          </a:p>
          <a:p>
            <a:pPr marL="457200" lvl="0" indent="0" algn="l" rtl="0">
              <a:spcBef>
                <a:spcPts val="0"/>
              </a:spcBef>
              <a:spcAft>
                <a:spcPts val="0"/>
              </a:spcAft>
              <a:buClr>
                <a:srgbClr val="000000"/>
              </a:buClr>
              <a:buSzPts val="1900"/>
              <a:buFont typeface="Arial"/>
              <a:buNone/>
            </a:pPr>
            <a:r>
              <a:rPr lang="en-US" sz="2400" b="1" dirty="0">
                <a:solidFill>
                  <a:srgbClr val="1F1C51"/>
                </a:solidFill>
                <a:latin typeface="Times New Roman"/>
                <a:ea typeface="Times New Roman"/>
                <a:cs typeface="Times New Roman"/>
                <a:sym typeface="Times New Roman"/>
              </a:rPr>
              <a:t>HARDWARE</a:t>
            </a:r>
            <a:endParaRPr sz="2400" b="1"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900"/>
              <a:buNone/>
            </a:pPr>
            <a:r>
              <a:rPr lang="en-US" sz="1900" b="1" dirty="0">
                <a:solidFill>
                  <a:srgbClr val="1F1C51"/>
                </a:solidFill>
                <a:latin typeface="DM Sans"/>
                <a:ea typeface="DM Sans"/>
                <a:cs typeface="DM Sans"/>
                <a:sym typeface="DM Sans"/>
              </a:rPr>
              <a:t>	</a:t>
            </a:r>
            <a:endParaRPr sz="1900" b="1" dirty="0">
              <a:solidFill>
                <a:srgbClr val="1F1C51"/>
              </a:solidFill>
              <a:latin typeface="DM Sans"/>
              <a:ea typeface="DM Sans"/>
              <a:cs typeface="DM Sans"/>
              <a:sym typeface="DM Sans"/>
            </a:endParaRPr>
          </a:p>
          <a:p>
            <a:pPr marL="107950" lvl="0" indent="0" algn="l" rtl="0">
              <a:spcBef>
                <a:spcPts val="0"/>
              </a:spcBef>
              <a:spcAft>
                <a:spcPts val="0"/>
              </a:spcAft>
              <a:buClr>
                <a:srgbClr val="1F1C51"/>
              </a:buClr>
              <a:buSzPts val="1900"/>
              <a:buNone/>
            </a:pPr>
            <a:r>
              <a:rPr lang="en-US" sz="1900" dirty="0" smtClean="0">
                <a:solidFill>
                  <a:srgbClr val="1F1C51"/>
                </a:solidFill>
                <a:latin typeface="Times New Roman"/>
                <a:ea typeface="Times New Roman"/>
                <a:cs typeface="Times New Roman"/>
                <a:sym typeface="Times New Roman"/>
              </a:rPr>
              <a:t>    Intel i3 processor</a:t>
            </a:r>
            <a:endParaRPr sz="1900" dirty="0" smtClean="0">
              <a:solidFill>
                <a:srgbClr val="1F1C51"/>
              </a:solidFill>
              <a:latin typeface="Times New Roman"/>
              <a:ea typeface="Times New Roman"/>
              <a:cs typeface="Times New Roman"/>
              <a:sym typeface="Times New Roman"/>
            </a:endParaRPr>
          </a:p>
          <a:p>
            <a:pPr marL="107950" lvl="0" indent="0" algn="l" rtl="0">
              <a:spcBef>
                <a:spcPts val="0"/>
              </a:spcBef>
              <a:spcAft>
                <a:spcPts val="0"/>
              </a:spcAft>
              <a:buClr>
                <a:srgbClr val="1F1C51"/>
              </a:buClr>
              <a:buSzPts val="1900"/>
              <a:buNone/>
            </a:pPr>
            <a:r>
              <a:rPr lang="en-US" sz="1900" dirty="0" smtClean="0">
                <a:solidFill>
                  <a:srgbClr val="1F1C51"/>
                </a:solidFill>
                <a:latin typeface="Times New Roman"/>
                <a:ea typeface="Times New Roman"/>
                <a:cs typeface="Times New Roman"/>
                <a:sym typeface="Times New Roman"/>
              </a:rPr>
              <a:t>    4 GB RAM </a:t>
            </a:r>
            <a:endParaRPr sz="1900" dirty="0" smtClean="0">
              <a:solidFill>
                <a:srgbClr val="1F1C51"/>
              </a:solidFill>
              <a:latin typeface="Times New Roman"/>
              <a:ea typeface="Times New Roman"/>
              <a:cs typeface="Times New Roman"/>
              <a:sym typeface="Times New Roman"/>
            </a:endParaRPr>
          </a:p>
          <a:p>
            <a:pPr marL="107950" lvl="0" indent="0" algn="l" rtl="0">
              <a:spcBef>
                <a:spcPts val="0"/>
              </a:spcBef>
              <a:spcAft>
                <a:spcPts val="0"/>
              </a:spcAft>
              <a:buClr>
                <a:srgbClr val="1F1C51"/>
              </a:buClr>
              <a:buSzPts val="1900"/>
              <a:buNone/>
            </a:pPr>
            <a:r>
              <a:rPr lang="en-US" sz="1900" dirty="0" smtClean="0">
                <a:solidFill>
                  <a:srgbClr val="1F1C51"/>
                </a:solidFill>
                <a:latin typeface="Times New Roman"/>
                <a:ea typeface="Times New Roman"/>
                <a:cs typeface="Times New Roman"/>
                <a:sym typeface="Times New Roman"/>
              </a:rPr>
              <a:t>    100 GB ROM</a:t>
            </a:r>
            <a:endParaRPr sz="1900" dirty="0" smtClean="0">
              <a:solidFill>
                <a:srgbClr val="1F1C51"/>
              </a:solidFill>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900"/>
              <a:buNone/>
            </a:pPr>
            <a:endParaRPr sz="1900" b="1" dirty="0">
              <a:solidFill>
                <a:srgbClr val="1F1C51"/>
              </a:solidFill>
              <a:latin typeface="Times New Roman"/>
              <a:ea typeface="Times New Roman"/>
              <a:cs typeface="Times New Roman"/>
              <a:sym typeface="Times New Roman"/>
            </a:endParaRPr>
          </a:p>
          <a:p>
            <a:pPr marL="0" lvl="0" indent="457200" algn="l" rtl="0">
              <a:spcBef>
                <a:spcPts val="0"/>
              </a:spcBef>
              <a:spcAft>
                <a:spcPts val="0"/>
              </a:spcAft>
              <a:buClr>
                <a:srgbClr val="000000"/>
              </a:buClr>
              <a:buSzPts val="1900"/>
              <a:buFont typeface="Arial"/>
              <a:buNone/>
            </a:pPr>
            <a:r>
              <a:rPr lang="en-US" sz="2400" b="1" dirty="0">
                <a:solidFill>
                  <a:srgbClr val="1F1C51"/>
                </a:solidFill>
                <a:latin typeface="Times New Roman"/>
                <a:ea typeface="Times New Roman"/>
                <a:cs typeface="Times New Roman"/>
                <a:sym typeface="Times New Roman"/>
              </a:rPr>
              <a:t>SOFTWARE</a:t>
            </a:r>
            <a:endParaRPr sz="2400" b="1"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900"/>
              <a:buNone/>
            </a:pPr>
            <a:r>
              <a:rPr lang="en-US" sz="1900" b="1" dirty="0">
                <a:solidFill>
                  <a:srgbClr val="1F1C51"/>
                </a:solidFill>
                <a:latin typeface="Times New Roman"/>
                <a:ea typeface="Times New Roman"/>
                <a:cs typeface="Times New Roman"/>
                <a:sym typeface="Times New Roman"/>
              </a:rPr>
              <a:t>	</a:t>
            </a:r>
            <a:endParaRPr sz="1900" b="1" dirty="0">
              <a:solidFill>
                <a:srgbClr val="1F1C51"/>
              </a:solidFill>
              <a:latin typeface="Times New Roman"/>
              <a:ea typeface="Times New Roman"/>
              <a:cs typeface="Times New Roman"/>
              <a:sym typeface="Times New Roman"/>
            </a:endParaRPr>
          </a:p>
          <a:p>
            <a:pPr marL="0" lvl="0" indent="457200" algn="l" rtl="0">
              <a:spcBef>
                <a:spcPts val="0"/>
              </a:spcBef>
              <a:spcAft>
                <a:spcPts val="0"/>
              </a:spcAft>
              <a:buClr>
                <a:srgbClr val="000000"/>
              </a:buClr>
              <a:buSzPts val="1900"/>
              <a:buNone/>
            </a:pPr>
            <a:endParaRPr sz="1900" dirty="0">
              <a:solidFill>
                <a:srgbClr val="1F1C51"/>
              </a:solidFill>
              <a:latin typeface="Times New Roman"/>
              <a:ea typeface="Times New Roman"/>
              <a:cs typeface="Times New Roman"/>
              <a:sym typeface="Times New Roman"/>
            </a:endParaRPr>
          </a:p>
          <a:p>
            <a:pPr marL="0" lvl="0" indent="457200" algn="l" rtl="0">
              <a:spcBef>
                <a:spcPts val="0"/>
              </a:spcBef>
              <a:spcAft>
                <a:spcPts val="0"/>
              </a:spcAft>
              <a:buClr>
                <a:srgbClr val="000000"/>
              </a:buClr>
              <a:buSzPts val="1900"/>
              <a:buNone/>
            </a:pPr>
            <a:r>
              <a:rPr lang="en-US" sz="1900" dirty="0" smtClean="0">
                <a:solidFill>
                  <a:srgbClr val="1F1C51"/>
                </a:solidFill>
                <a:latin typeface="Times New Roman"/>
                <a:ea typeface="Times New Roman"/>
                <a:cs typeface="Times New Roman"/>
                <a:sym typeface="Times New Roman"/>
              </a:rPr>
              <a:t>       Python</a:t>
            </a:r>
            <a:r>
              <a:rPr lang="en-US" sz="1900" dirty="0">
                <a:solidFill>
                  <a:srgbClr val="1F1C51"/>
                </a:solidFill>
                <a:latin typeface="Times New Roman"/>
                <a:ea typeface="Times New Roman"/>
                <a:cs typeface="Times New Roman"/>
                <a:sym typeface="Times New Roman"/>
              </a:rPr>
              <a:t>		</a:t>
            </a:r>
            <a:r>
              <a:rPr lang="en-US" sz="1900" dirty="0" err="1">
                <a:solidFill>
                  <a:srgbClr val="1F1C51"/>
                </a:solidFill>
                <a:latin typeface="Times New Roman"/>
                <a:ea typeface="Times New Roman"/>
                <a:cs typeface="Times New Roman"/>
                <a:sym typeface="Times New Roman"/>
              </a:rPr>
              <a:t>Pymongo</a:t>
            </a:r>
            <a:r>
              <a:rPr lang="en-US" sz="1900" dirty="0">
                <a:solidFill>
                  <a:srgbClr val="1F1C51"/>
                </a:solidFill>
                <a:latin typeface="Times New Roman"/>
                <a:ea typeface="Times New Roman"/>
                <a:cs typeface="Times New Roman"/>
                <a:sym typeface="Times New Roman"/>
              </a:rPr>
              <a:t>	</a:t>
            </a:r>
            <a:r>
              <a:rPr lang="en-US" sz="1900" dirty="0" err="1" smtClean="0">
                <a:solidFill>
                  <a:srgbClr val="1F1C51"/>
                </a:solidFill>
                <a:latin typeface="Times New Roman"/>
                <a:ea typeface="Times New Roman"/>
                <a:cs typeface="Times New Roman"/>
                <a:sym typeface="Times New Roman"/>
              </a:rPr>
              <a:t>MongoDB</a:t>
            </a:r>
            <a:endParaRPr sz="1900"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600"/>
              <a:buNone/>
            </a:pPr>
            <a:endParaRPr sz="600" dirty="0">
              <a:solidFill>
                <a:srgbClr val="1F1C51"/>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900"/>
              <a:buNone/>
            </a:pPr>
            <a:r>
              <a:rPr lang="en-US" sz="1900" dirty="0">
                <a:solidFill>
                  <a:srgbClr val="1F1C51"/>
                </a:solidFill>
                <a:latin typeface="Times New Roman"/>
                <a:ea typeface="Times New Roman"/>
                <a:cs typeface="Times New Roman"/>
                <a:sym typeface="Times New Roman"/>
              </a:rPr>
              <a:t>	Flask		</a:t>
            </a:r>
            <a:r>
              <a:rPr lang="en-US" sz="1900" dirty="0" err="1">
                <a:solidFill>
                  <a:srgbClr val="1F1C51"/>
                </a:solidFill>
                <a:latin typeface="Times New Roman"/>
                <a:ea typeface="Times New Roman"/>
                <a:cs typeface="Times New Roman"/>
                <a:sym typeface="Times New Roman"/>
              </a:rPr>
              <a:t>OpenCV</a:t>
            </a:r>
            <a:r>
              <a:rPr lang="en-US" sz="1900" dirty="0">
                <a:solidFill>
                  <a:srgbClr val="1F1C51"/>
                </a:solidFill>
                <a:latin typeface="Times New Roman"/>
                <a:ea typeface="Times New Roman"/>
                <a:cs typeface="Times New Roman"/>
                <a:sym typeface="Times New Roman"/>
              </a:rPr>
              <a:t>		AWS EC2 Instance</a:t>
            </a:r>
            <a:endParaRPr sz="1900" dirty="0">
              <a:solidFill>
                <a:srgbClr val="1F1C51"/>
              </a:solidFill>
              <a:latin typeface="Times New Roman"/>
              <a:ea typeface="Times New Roman"/>
              <a:cs typeface="Times New Roman"/>
              <a:sym typeface="Times New Roman"/>
            </a:endParaRPr>
          </a:p>
          <a:p>
            <a:pPr marL="0" lvl="0" indent="0" algn="l" rtl="0">
              <a:spcBef>
                <a:spcPts val="640"/>
              </a:spcBef>
              <a:spcAft>
                <a:spcPts val="1200"/>
              </a:spcAft>
              <a:buClr>
                <a:schemeClr val="dk1"/>
              </a:buClr>
              <a:buSzPts val="3200"/>
              <a:buNone/>
            </a:pPr>
            <a:endParaRPr dirty="0"/>
          </a:p>
        </p:txBody>
      </p:sp>
      <p:cxnSp>
        <p:nvCxnSpPr>
          <p:cNvPr id="259" name="Google Shape;259;p6"/>
          <p:cNvCxnSpPr/>
          <p:nvPr/>
        </p:nvCxnSpPr>
        <p:spPr>
          <a:xfrm flipH="1">
            <a:off x="652075" y="1012075"/>
            <a:ext cx="7196400" cy="37500"/>
          </a:xfrm>
          <a:prstGeom prst="straightConnector1">
            <a:avLst/>
          </a:prstGeom>
          <a:noFill/>
          <a:ln w="9525" cap="flat" cmpd="sng">
            <a:solidFill>
              <a:srgbClr val="00FFFF"/>
            </a:solidFill>
            <a:prstDash val="solid"/>
            <a:round/>
            <a:headEnd type="none" w="med" len="med"/>
            <a:tailEnd type="none" w="med" len="med"/>
          </a:ln>
        </p:spPr>
      </p:cxnSp>
      <p:grpSp>
        <p:nvGrpSpPr>
          <p:cNvPr id="260" name="Google Shape;260;p6"/>
          <p:cNvGrpSpPr/>
          <p:nvPr/>
        </p:nvGrpSpPr>
        <p:grpSpPr>
          <a:xfrm>
            <a:off x="7673136" y="524645"/>
            <a:ext cx="950985" cy="643011"/>
            <a:chOff x="4702088" y="2980703"/>
            <a:chExt cx="790840" cy="610010"/>
          </a:xfrm>
        </p:grpSpPr>
        <p:sp>
          <p:nvSpPr>
            <p:cNvPr id="261" name="Google Shape;261;p6"/>
            <p:cNvSpPr/>
            <p:nvPr/>
          </p:nvSpPr>
          <p:spPr>
            <a:xfrm>
              <a:off x="5129909" y="3233151"/>
              <a:ext cx="187323" cy="92486"/>
            </a:xfrm>
            <a:custGeom>
              <a:avLst/>
              <a:gdLst/>
              <a:ahLst/>
              <a:cxnLst/>
              <a:rect l="l" t="t" r="r" b="b"/>
              <a:pathLst>
                <a:path w="5736" h="2832" extrusionOk="0">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
            <p:cNvSpPr/>
            <p:nvPr/>
          </p:nvSpPr>
          <p:spPr>
            <a:xfrm>
              <a:off x="4992778" y="3314698"/>
              <a:ext cx="500150" cy="275662"/>
            </a:xfrm>
            <a:custGeom>
              <a:avLst/>
              <a:gdLst/>
              <a:ahLst/>
              <a:cxnLst/>
              <a:rect l="l" t="t" r="r" b="b"/>
              <a:pathLst>
                <a:path w="15315" h="8441" extrusionOk="0">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
            <p:cNvSpPr/>
            <p:nvPr/>
          </p:nvSpPr>
          <p:spPr>
            <a:xfrm>
              <a:off x="4992778" y="3314698"/>
              <a:ext cx="430230" cy="275662"/>
            </a:xfrm>
            <a:custGeom>
              <a:avLst/>
              <a:gdLst/>
              <a:ahLst/>
              <a:cxnLst/>
              <a:rect l="l" t="t" r="r" b="b"/>
              <a:pathLst>
                <a:path w="13174" h="8441" extrusionOk="0">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rgbClr val="7EAC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6"/>
            <p:cNvSpPr/>
            <p:nvPr/>
          </p:nvSpPr>
          <p:spPr>
            <a:xfrm>
              <a:off x="5123084" y="3367572"/>
              <a:ext cx="169590" cy="169917"/>
            </a:xfrm>
            <a:custGeom>
              <a:avLst/>
              <a:gdLst/>
              <a:ahLst/>
              <a:cxnLst/>
              <a:rect l="l" t="t" r="r" b="b"/>
              <a:pathLst>
                <a:path w="5193" h="5203" extrusionOk="0">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6"/>
            <p:cNvSpPr/>
            <p:nvPr/>
          </p:nvSpPr>
          <p:spPr>
            <a:xfrm>
              <a:off x="5189609" y="3396213"/>
              <a:ext cx="36870" cy="112636"/>
            </a:xfrm>
            <a:custGeom>
              <a:avLst/>
              <a:gdLst/>
              <a:ahLst/>
              <a:cxnLst/>
              <a:rect l="l" t="t" r="r" b="b"/>
              <a:pathLst>
                <a:path w="1129" h="3449" extrusionOk="0">
                  <a:moveTo>
                    <a:pt x="1" y="1"/>
                  </a:moveTo>
                  <a:lnTo>
                    <a:pt x="1" y="3448"/>
                  </a:lnTo>
                  <a:lnTo>
                    <a:pt x="1129" y="3448"/>
                  </a:lnTo>
                  <a:lnTo>
                    <a:pt x="1129" y="1"/>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
            <p:cNvSpPr/>
            <p:nvPr/>
          </p:nvSpPr>
          <p:spPr>
            <a:xfrm>
              <a:off x="5151758" y="3434096"/>
              <a:ext cx="112603" cy="36870"/>
            </a:xfrm>
            <a:custGeom>
              <a:avLst/>
              <a:gdLst/>
              <a:ahLst/>
              <a:cxnLst/>
              <a:rect l="l" t="t" r="r" b="b"/>
              <a:pathLst>
                <a:path w="3448" h="1129" extrusionOk="0">
                  <a:moveTo>
                    <a:pt x="0" y="0"/>
                  </a:moveTo>
                  <a:lnTo>
                    <a:pt x="0" y="1129"/>
                  </a:lnTo>
                  <a:lnTo>
                    <a:pt x="3447" y="1129"/>
                  </a:lnTo>
                  <a:lnTo>
                    <a:pt x="3447" y="0"/>
                  </a:lnTo>
                  <a:close/>
                </a:path>
              </a:pathLst>
            </a:custGeom>
            <a:solidFill>
              <a:srgbClr val="4869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
            <p:cNvSpPr/>
            <p:nvPr/>
          </p:nvSpPr>
          <p:spPr>
            <a:xfrm>
              <a:off x="4702088" y="2992623"/>
              <a:ext cx="247707" cy="350742"/>
            </a:xfrm>
            <a:custGeom>
              <a:avLst/>
              <a:gdLst/>
              <a:ahLst/>
              <a:cxnLst/>
              <a:rect l="l" t="t" r="r" b="b"/>
              <a:pathLst>
                <a:path w="7585" h="10740" extrusionOk="0">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6"/>
            <p:cNvSpPr/>
            <p:nvPr/>
          </p:nvSpPr>
          <p:spPr>
            <a:xfrm>
              <a:off x="4748168" y="2980703"/>
              <a:ext cx="51860" cy="32429"/>
            </a:xfrm>
            <a:custGeom>
              <a:avLst/>
              <a:gdLst/>
              <a:ahLst/>
              <a:cxnLst/>
              <a:rect l="l" t="t" r="r" b="b"/>
              <a:pathLst>
                <a:path w="1588" h="993" extrusionOk="0">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
            <p:cNvSpPr/>
            <p:nvPr/>
          </p:nvSpPr>
          <p:spPr>
            <a:xfrm>
              <a:off x="4851858" y="2980703"/>
              <a:ext cx="51893" cy="32429"/>
            </a:xfrm>
            <a:custGeom>
              <a:avLst/>
              <a:gdLst/>
              <a:ahLst/>
              <a:cxnLst/>
              <a:rect l="l" t="t" r="r" b="b"/>
              <a:pathLst>
                <a:path w="1589" h="993" extrusionOk="0">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
            <p:cNvSpPr/>
            <p:nvPr/>
          </p:nvSpPr>
          <p:spPr>
            <a:xfrm>
              <a:off x="4819102" y="2990239"/>
              <a:ext cx="393751" cy="600473"/>
            </a:xfrm>
            <a:custGeom>
              <a:avLst/>
              <a:gdLst/>
              <a:ahLst/>
              <a:cxnLst/>
              <a:rect l="l" t="t" r="r" b="b"/>
              <a:pathLst>
                <a:path w="12057" h="18387" extrusionOk="0">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
            <p:cNvSpPr/>
            <p:nvPr/>
          </p:nvSpPr>
          <p:spPr>
            <a:xfrm>
              <a:off x="5154468" y="3317409"/>
              <a:ext cx="89090" cy="76582"/>
            </a:xfrm>
            <a:custGeom>
              <a:avLst/>
              <a:gdLst/>
              <a:ahLst/>
              <a:cxnLst/>
              <a:rect l="l" t="t" r="r" b="b"/>
              <a:pathLst>
                <a:path w="2728" h="2345" extrusionOk="0">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6"/>
            <p:cNvSpPr/>
            <p:nvPr/>
          </p:nvSpPr>
          <p:spPr>
            <a:xfrm>
              <a:off x="5172888" y="3331419"/>
              <a:ext cx="56661" cy="48496"/>
            </a:xfrm>
            <a:custGeom>
              <a:avLst/>
              <a:gdLst/>
              <a:ahLst/>
              <a:cxnLst/>
              <a:rect l="l" t="t" r="r" b="b"/>
              <a:pathLst>
                <a:path w="1735" h="1485" extrusionOk="0">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rgbClr val="2F4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6"/>
            <p:cNvSpPr/>
            <p:nvPr/>
          </p:nvSpPr>
          <p:spPr>
            <a:xfrm>
              <a:off x="4720507" y="3211302"/>
              <a:ext cx="210869" cy="212241"/>
            </a:xfrm>
            <a:custGeom>
              <a:avLst/>
              <a:gdLst/>
              <a:ahLst/>
              <a:cxnLst/>
              <a:rect l="l" t="t" r="r" b="b"/>
              <a:pathLst>
                <a:path w="6457" h="6499" extrusionOk="0">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rgbClr val="90D1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74" name="Google Shape;274;p6"/>
          <p:cNvPicPr preferRelativeResize="0"/>
          <p:nvPr/>
        </p:nvPicPr>
        <p:blipFill>
          <a:blip r:embed="rId3">
            <a:alphaModFix/>
          </a:blip>
          <a:stretch>
            <a:fillRect/>
          </a:stretch>
        </p:blipFill>
        <p:spPr>
          <a:xfrm>
            <a:off x="2887300" y="1650350"/>
            <a:ext cx="899000" cy="899000"/>
          </a:xfrm>
          <a:prstGeom prst="rect">
            <a:avLst/>
          </a:prstGeom>
          <a:noFill/>
          <a:ln>
            <a:noFill/>
          </a:ln>
        </p:spPr>
      </p:pic>
      <p:pic>
        <p:nvPicPr>
          <p:cNvPr id="275" name="Google Shape;275;p6"/>
          <p:cNvPicPr preferRelativeResize="0"/>
          <p:nvPr/>
        </p:nvPicPr>
        <p:blipFill>
          <a:blip r:embed="rId4">
            <a:alphaModFix/>
          </a:blip>
          <a:stretch>
            <a:fillRect/>
          </a:stretch>
        </p:blipFill>
        <p:spPr>
          <a:xfrm>
            <a:off x="2778400" y="3747425"/>
            <a:ext cx="951000" cy="951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1180</Words>
  <Application>Microsoft Office PowerPoint</Application>
  <PresentationFormat>On-screen Show (4:3)</PresentationFormat>
  <Paragraphs>116</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DM Sans</vt:lpstr>
      <vt:lpstr>Times</vt:lpstr>
      <vt:lpstr>Times New Roman</vt:lpstr>
      <vt:lpstr>Calibri</vt:lpstr>
      <vt:lpstr>Roboto</vt:lpstr>
      <vt:lpstr>Geometric</vt:lpstr>
      <vt:lpstr>            PANIMALAR  ENGINEERING  COLLEGE   AN AUTONOMOUS INSTITUTION   DEPARTMENT OF INFORMATION TECHNOLOGY</vt:lpstr>
      <vt:lpstr>ABSTRACT</vt:lpstr>
      <vt:lpstr>LITERATURE SURVEY</vt:lpstr>
      <vt:lpstr>LITERATURE SURVEY</vt:lpstr>
      <vt:lpstr>EXISTING SYSTEM</vt:lpstr>
      <vt:lpstr>PROPOSED SYSTEM</vt:lpstr>
      <vt:lpstr>PROPOSED ARCHITECTURE</vt:lpstr>
      <vt:lpstr>DETAILED ARCHITECTURE</vt:lpstr>
      <vt:lpstr> HARDWARE &amp; SOFTWARE REQUIREMENTS </vt:lpstr>
      <vt:lpstr>PROPOSED MODULES</vt:lpstr>
      <vt:lpstr> PROPOSED MODULES </vt:lpstr>
      <vt:lpstr>HOME PAGE</vt:lpstr>
      <vt:lpstr>VISUAL DATA (TOP VIEW)</vt:lpstr>
      <vt:lpstr>VISUAL DATA(BOTTOM VIEW)</vt:lpstr>
      <vt:lpstr>PATIENT LOGIN PAGE</vt:lpstr>
      <vt:lpstr>ADMIN ACCESS PAGE</vt:lpstr>
      <vt:lpstr>QRCODE GENERATING PAGE</vt:lpstr>
      <vt:lpstr>OUTPUT   DEMO</vt:lpstr>
      <vt:lpstr>REFERENCES</vt:lpstr>
      <vt:lpstr> REFERENCES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AN AUTONOMOUS INSTITUTION   DEPARTMENT OF INFORMATION TECHNOLOGY</dc:title>
  <dc:creator>kmuthulakshmi.it</dc:creator>
  <cp:lastModifiedBy>HP</cp:lastModifiedBy>
  <cp:revision>9</cp:revision>
  <dcterms:created xsi:type="dcterms:W3CDTF">2023-02-15T06:56:33Z</dcterms:created>
  <dcterms:modified xsi:type="dcterms:W3CDTF">2023-05-04T01:31:41Z</dcterms:modified>
</cp:coreProperties>
</file>