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39"/>
  </p:notesMasterIdLst>
  <p:sldIdLst>
    <p:sldId id="256" r:id="rId2"/>
    <p:sldId id="309" r:id="rId3"/>
    <p:sldId id="310" r:id="rId4"/>
    <p:sldId id="283" r:id="rId5"/>
    <p:sldId id="285" r:id="rId6"/>
    <p:sldId id="290" r:id="rId7"/>
    <p:sldId id="291" r:id="rId8"/>
    <p:sldId id="288" r:id="rId9"/>
    <p:sldId id="311" r:id="rId10"/>
    <p:sldId id="317" r:id="rId11"/>
    <p:sldId id="260" r:id="rId12"/>
    <p:sldId id="292" r:id="rId13"/>
    <p:sldId id="293" r:id="rId14"/>
    <p:sldId id="304" r:id="rId15"/>
    <p:sldId id="267" r:id="rId16"/>
    <p:sldId id="268" r:id="rId17"/>
    <p:sldId id="314" r:id="rId18"/>
    <p:sldId id="277" r:id="rId19"/>
    <p:sldId id="263" r:id="rId20"/>
    <p:sldId id="270" r:id="rId21"/>
    <p:sldId id="307" r:id="rId22"/>
    <p:sldId id="308" r:id="rId23"/>
    <p:sldId id="264" r:id="rId24"/>
    <p:sldId id="265" r:id="rId25"/>
    <p:sldId id="266" r:id="rId26"/>
    <p:sldId id="315" r:id="rId27"/>
    <p:sldId id="316" r:id="rId28"/>
    <p:sldId id="297" r:id="rId29"/>
    <p:sldId id="294" r:id="rId30"/>
    <p:sldId id="295" r:id="rId31"/>
    <p:sldId id="296" r:id="rId32"/>
    <p:sldId id="298" r:id="rId33"/>
    <p:sldId id="299" r:id="rId34"/>
    <p:sldId id="274" r:id="rId35"/>
    <p:sldId id="276" r:id="rId36"/>
    <p:sldId id="305"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89" autoAdjust="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PNN is a </a:t>
            </a:r>
            <a:r>
              <a:rPr lang="en-US" dirty="0" err="1" smtClean="0"/>
              <a:t>feedforward</a:t>
            </a:r>
            <a:r>
              <a:rPr lang="en-US" dirty="0" smtClean="0"/>
              <a:t> neural network, which is widely used in classification and pattern recognition problems.</a:t>
            </a:r>
          </a:p>
          <a:p>
            <a:r>
              <a:rPr lang="en-US" dirty="0" smtClean="0"/>
              <a:t>DRLBP discriminative robust</a:t>
            </a:r>
            <a:r>
              <a:rPr lang="en-US" baseline="0" dirty="0" smtClean="0"/>
              <a:t> </a:t>
            </a:r>
            <a:r>
              <a:rPr lang="en-US" dirty="0" smtClean="0"/>
              <a:t>local binary patterns</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4/8/2018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4/8/2018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4/8/2018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4/8/2018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7772400" cy="1752599"/>
          </a:xfrm>
        </p:spPr>
        <p:txBody>
          <a:bodyPr>
            <a:noAutofit/>
          </a:bodyPr>
          <a:lstStyle/>
          <a:p>
            <a:r>
              <a:rPr lang="en-US" sz="2800" b="1" dirty="0" smtClean="0">
                <a:latin typeface="Times New Roman" panose="02020603050405020304" pitchFamily="18" charset="0"/>
                <a:cs typeface="Times New Roman" panose="02020603050405020304" pitchFamily="18" charset="0"/>
              </a:rPr>
              <a:t>ACUTE  LYMPHOBLASTIC  LEUKEMIA </a:t>
            </a:r>
            <a:r>
              <a:rPr lang="en-IN" sz="2800" b="1" dirty="0" smtClean="0">
                <a:latin typeface="Times New Roman" panose="02020603050405020304" pitchFamily="18" charset="0"/>
                <a:cs typeface="Times New Roman" panose="02020603050405020304" pitchFamily="18" charset="0"/>
              </a:rPr>
              <a:t>DIAGNOSIS IN BLOOD MICROSCOPIC IMAGES USING LOCAL BINARY PATTERN AND SUPERVISED CLASSIFIER</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38200" y="3505200"/>
            <a:ext cx="7848600" cy="22860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b="1" dirty="0" err="1" smtClean="0">
                <a:solidFill>
                  <a:schemeClr val="tx1"/>
                </a:solidFill>
              </a:rPr>
              <a:t>Manimozhi</a:t>
            </a:r>
            <a:r>
              <a:rPr lang="en-US" sz="2800" b="1" dirty="0" smtClean="0">
                <a:solidFill>
                  <a:schemeClr val="tx1"/>
                </a:solidFill>
              </a:rPr>
              <a:t> R(211414205047)</a:t>
            </a:r>
          </a:p>
          <a:p>
            <a:pPr algn="l"/>
            <a:r>
              <a:rPr lang="en-US" sz="2800" b="1" dirty="0" err="1">
                <a:solidFill>
                  <a:schemeClr val="tx1"/>
                </a:solidFill>
              </a:rPr>
              <a:t>Nandhini</a:t>
            </a:r>
            <a:r>
              <a:rPr lang="en-US" sz="2800" b="1" dirty="0">
                <a:solidFill>
                  <a:schemeClr val="tx1"/>
                </a:solidFill>
              </a:rPr>
              <a:t> R(211414205057</a:t>
            </a:r>
            <a:r>
              <a:rPr lang="en-US" sz="2800" b="1" dirty="0" smtClean="0">
                <a:solidFill>
                  <a:schemeClr val="tx1"/>
                </a:solidFill>
              </a:rPr>
              <a:t>)</a:t>
            </a:r>
          </a:p>
          <a:p>
            <a:pPr algn="l"/>
            <a:r>
              <a:rPr lang="en-US" sz="2800" b="1" dirty="0" smtClean="0">
                <a:solidFill>
                  <a:schemeClr val="tx1"/>
                </a:solidFill>
              </a:rPr>
              <a:t>Priyanka G(211414205081)</a:t>
            </a:r>
          </a:p>
          <a:p>
            <a:pPr algn="l"/>
            <a:endParaRPr lang="en-US" sz="2800" b="1" dirty="0" smtClean="0">
              <a:solidFill>
                <a:schemeClr val="tx1"/>
              </a:solidFill>
            </a:endParaRPr>
          </a:p>
          <a:p>
            <a:pPr algn="l"/>
            <a:r>
              <a:rPr lang="en-US" sz="3100" b="1" dirty="0" smtClean="0">
                <a:solidFill>
                  <a:schemeClr val="tx1"/>
                </a:solidFill>
              </a:rPr>
              <a:t>                                      Project Guide name</a:t>
            </a:r>
          </a:p>
          <a:p>
            <a:pPr algn="l"/>
            <a:r>
              <a:rPr lang="en-US" sz="3100" b="1" dirty="0" smtClean="0">
                <a:solidFill>
                  <a:schemeClr val="tx1"/>
                </a:solidFill>
              </a:rPr>
              <a:t>                                              </a:t>
            </a:r>
            <a:r>
              <a:rPr lang="en-US" sz="3100" b="1" dirty="0" err="1" smtClean="0">
                <a:solidFill>
                  <a:schemeClr val="tx1"/>
                </a:solidFill>
              </a:rPr>
              <a:t>Preethi</a:t>
            </a:r>
            <a:r>
              <a:rPr lang="en-US" sz="3100" b="1" dirty="0" smtClean="0">
                <a:solidFill>
                  <a:schemeClr val="tx1"/>
                </a:solidFill>
              </a:rPr>
              <a:t> R</a:t>
            </a:r>
            <a:endParaRPr lang="en-US" sz="31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Times New Roman" pitchFamily="18" charset="0"/>
              </a:rPr>
              <a:t>Block diagram</a:t>
            </a:r>
            <a:endParaRPr lang="en-US" b="1" dirty="0">
              <a:cs typeface="Times New Roman" pitchFamily="18" charset="0"/>
            </a:endParaRPr>
          </a:p>
        </p:txBody>
      </p:sp>
      <p:sp>
        <p:nvSpPr>
          <p:cNvPr id="3" name="Content Placeholder 2"/>
          <p:cNvSpPr>
            <a:spLocks noGrp="1"/>
          </p:cNvSpPr>
          <p:nvPr>
            <p:ph sz="quarter" idx="1"/>
          </p:nvPr>
        </p:nvSpPr>
        <p:spPr>
          <a:xfrm>
            <a:off x="301752" y="1371600"/>
            <a:ext cx="8503920" cy="4727448"/>
          </a:xfrm>
        </p:spPr>
        <p:txBody>
          <a:bodyPr/>
          <a:lstStyle/>
          <a:p>
            <a:pPr>
              <a:buNone/>
            </a:pPr>
            <a:endParaRPr lang="en-US" dirty="0" smtClean="0"/>
          </a:p>
          <a:p>
            <a:endParaRPr lang="en-US" dirty="0"/>
          </a:p>
        </p:txBody>
      </p:sp>
      <p:sp>
        <p:nvSpPr>
          <p:cNvPr id="4" name="Rounded Rectangle 3"/>
          <p:cNvSpPr/>
          <p:nvPr/>
        </p:nvSpPr>
        <p:spPr>
          <a:xfrm>
            <a:off x="304800" y="1447800"/>
            <a:ext cx="144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images</a:t>
            </a:r>
            <a:endParaRPr lang="en-US" dirty="0"/>
          </a:p>
        </p:txBody>
      </p:sp>
      <p:sp>
        <p:nvSpPr>
          <p:cNvPr id="5" name="Rounded Rectangle 4"/>
          <p:cNvSpPr/>
          <p:nvPr/>
        </p:nvSpPr>
        <p:spPr>
          <a:xfrm>
            <a:off x="2286000" y="1447800"/>
            <a:ext cx="1523999"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a:t>
            </a:r>
          </a:p>
          <a:p>
            <a:pPr algn="ctr"/>
            <a:r>
              <a:rPr lang="en-US" dirty="0" smtClean="0"/>
              <a:t>processing</a:t>
            </a:r>
            <a:endParaRPr lang="en-US" dirty="0"/>
          </a:p>
        </p:txBody>
      </p:sp>
      <p:sp>
        <p:nvSpPr>
          <p:cNvPr id="6" name="Rounded Rectangle 5"/>
          <p:cNvSpPr/>
          <p:nvPr/>
        </p:nvSpPr>
        <p:spPr>
          <a:xfrm>
            <a:off x="4419600" y="1447800"/>
            <a:ext cx="1676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Fuzzy  C Means Clustering</a:t>
            </a:r>
            <a:endParaRPr lang="en-US" dirty="0"/>
          </a:p>
        </p:txBody>
      </p:sp>
      <p:sp>
        <p:nvSpPr>
          <p:cNvPr id="7" name="Rounded Rectangle 6"/>
          <p:cNvSpPr/>
          <p:nvPr/>
        </p:nvSpPr>
        <p:spPr>
          <a:xfrm>
            <a:off x="6705600" y="1447800"/>
            <a:ext cx="1676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Binary pattern(LBP)</a:t>
            </a:r>
            <a:endParaRPr lang="en-US" dirty="0"/>
          </a:p>
        </p:txBody>
      </p:sp>
      <p:sp>
        <p:nvSpPr>
          <p:cNvPr id="8" name="Rounded Rectangle 7"/>
          <p:cNvSpPr/>
          <p:nvPr/>
        </p:nvSpPr>
        <p:spPr>
          <a:xfrm>
            <a:off x="304800" y="3886200"/>
            <a:ext cx="144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samples</a:t>
            </a:r>
            <a:endParaRPr lang="en-US" dirty="0"/>
          </a:p>
        </p:txBody>
      </p:sp>
      <p:sp>
        <p:nvSpPr>
          <p:cNvPr id="9" name="Rounded Rectangle 8"/>
          <p:cNvSpPr/>
          <p:nvPr/>
        </p:nvSpPr>
        <p:spPr>
          <a:xfrm>
            <a:off x="2286000" y="38862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10" name="Rounded Rectangle 9"/>
          <p:cNvSpPr/>
          <p:nvPr/>
        </p:nvSpPr>
        <p:spPr>
          <a:xfrm>
            <a:off x="4495800" y="38862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Feature</a:t>
            </a:r>
            <a:endParaRPr lang="en-US" dirty="0"/>
          </a:p>
        </p:txBody>
      </p:sp>
      <p:sp>
        <p:nvSpPr>
          <p:cNvPr id="11" name="Rounded Rectangle 10"/>
          <p:cNvSpPr/>
          <p:nvPr/>
        </p:nvSpPr>
        <p:spPr>
          <a:xfrm>
            <a:off x="6705600" y="2743200"/>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Feature Extraction</a:t>
            </a:r>
            <a:endParaRPr lang="en-US" dirty="0"/>
          </a:p>
        </p:txBody>
      </p:sp>
      <p:sp>
        <p:nvSpPr>
          <p:cNvPr id="12" name="Rounded Rectangle 11"/>
          <p:cNvSpPr/>
          <p:nvPr/>
        </p:nvSpPr>
        <p:spPr>
          <a:xfrm>
            <a:off x="6705600" y="5257800"/>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a:t>
            </a:r>
          </a:p>
          <a:p>
            <a:pPr algn="ctr"/>
            <a:r>
              <a:rPr lang="en-US" dirty="0" smtClean="0"/>
              <a:t>(ALL/non ALL</a:t>
            </a:r>
            <a:endParaRPr lang="en-US" dirty="0"/>
          </a:p>
        </p:txBody>
      </p:sp>
      <p:cxnSp>
        <p:nvCxnSpPr>
          <p:cNvPr id="13" name="Straight Arrow Connector 12"/>
          <p:cNvCxnSpPr>
            <a:stCxn id="4" idx="3"/>
            <a:endCxn id="5" idx="1"/>
          </p:cNvCxnSpPr>
          <p:nvPr/>
        </p:nvCxnSpPr>
        <p:spPr>
          <a:xfrm>
            <a:off x="1752600" y="18669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3809999" y="1866900"/>
            <a:ext cx="609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0" idx="1"/>
          </p:cNvCxnSpPr>
          <p:nvPr/>
        </p:nvCxnSpPr>
        <p:spPr>
          <a:xfrm>
            <a:off x="3886200" y="4305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6096000" y="18669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56" idx="1"/>
          </p:cNvCxnSpPr>
          <p:nvPr/>
        </p:nvCxnSpPr>
        <p:spPr>
          <a:xfrm>
            <a:off x="6096000" y="4305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6" idx="2"/>
          </p:cNvCxnSpPr>
          <p:nvPr/>
        </p:nvCxnSpPr>
        <p:spPr>
          <a:xfrm>
            <a:off x="7543800" y="4724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a:off x="1752600" y="43053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7" idx="2"/>
            <a:endCxn id="11" idx="0"/>
          </p:cNvCxnSpPr>
          <p:nvPr/>
        </p:nvCxnSpPr>
        <p:spPr>
          <a:xfrm>
            <a:off x="7543800" y="2286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ounded Rectangle 155"/>
          <p:cNvSpPr/>
          <p:nvPr/>
        </p:nvSpPr>
        <p:spPr>
          <a:xfrm>
            <a:off x="6705600" y="3886200"/>
            <a:ext cx="1676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SVM Classification</a:t>
            </a:r>
            <a:endParaRPr lang="en-US" dirty="0"/>
          </a:p>
        </p:txBody>
      </p:sp>
      <p:cxnSp>
        <p:nvCxnSpPr>
          <p:cNvPr id="205" name="Straight Arrow Connector 204"/>
          <p:cNvCxnSpPr>
            <a:stCxn id="11" idx="2"/>
            <a:endCxn id="156" idx="0"/>
          </p:cNvCxnSpPr>
          <p:nvPr/>
        </p:nvCxnSpPr>
        <p:spPr>
          <a:xfrm>
            <a:off x="7543800" y="3505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latin typeface="Times New Roman" panose="02020603050405020304" pitchFamily="18" charset="0"/>
                <a:cs typeface="Times New Roman" panose="02020603050405020304" pitchFamily="18" charset="0"/>
              </a:rPr>
              <a:t>Lab color space conversion</a:t>
            </a:r>
          </a:p>
          <a:p>
            <a:r>
              <a:rPr lang="en-US" dirty="0" smtClean="0">
                <a:latin typeface="Times New Roman" panose="02020603050405020304" pitchFamily="18" charset="0"/>
                <a:cs typeface="Times New Roman" panose="02020603050405020304" pitchFamily="18" charset="0"/>
              </a:rPr>
              <a:t>Fuzzy Clustering</a:t>
            </a:r>
          </a:p>
          <a:p>
            <a:r>
              <a:rPr lang="en-US" dirty="0" smtClean="0">
                <a:latin typeface="Times New Roman" panose="02020603050405020304" pitchFamily="18" charset="0"/>
                <a:cs typeface="Times New Roman" panose="02020603050405020304" pitchFamily="18" charset="0"/>
              </a:rPr>
              <a:t>DRLBP (Discriminative Robust Local binary Pattern)</a:t>
            </a:r>
          </a:p>
          <a:p>
            <a:r>
              <a:rPr lang="en-US" dirty="0" smtClean="0">
                <a:latin typeface="Times New Roman" panose="02020603050405020304" pitchFamily="18" charset="0"/>
                <a:cs typeface="Times New Roman" panose="02020603050405020304" pitchFamily="18" charset="0"/>
              </a:rPr>
              <a:t>Color and Shape features</a:t>
            </a:r>
          </a:p>
          <a:p>
            <a:r>
              <a:rPr lang="en-US" dirty="0" smtClean="0">
                <a:latin typeface="Times New Roman" panose="02020603050405020304" pitchFamily="18" charset="0"/>
                <a:cs typeface="Times New Roman" panose="02020603050405020304" pitchFamily="18" charset="0"/>
              </a:rPr>
              <a:t>SVM classifier</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a:bodyPr>
          <a:lstStyle/>
          <a:p>
            <a:r>
              <a:rPr lang="en-US" b="1" dirty="0" smtClean="0">
                <a:cs typeface="Times New Roman" panose="02020603050405020304" pitchFamily="18" charset="0"/>
              </a:rPr>
              <a:t>Methodologies</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                                 </a:t>
            </a:r>
            <a:r>
              <a:rPr lang="en-US" b="1" dirty="0" smtClean="0"/>
              <a:t>Novelty</a:t>
            </a:r>
            <a:endParaRPr lang="en-US" b="1" dirty="0"/>
          </a:p>
        </p:txBody>
      </p:sp>
      <p:sp>
        <p:nvSpPr>
          <p:cNvPr id="3" name="Content Placeholder 2"/>
          <p:cNvSpPr>
            <a:spLocks noGrp="1"/>
          </p:cNvSpPr>
          <p:nvPr>
            <p:ph sz="quarter" idx="1"/>
          </p:nvPr>
        </p:nvSpPr>
        <p:spPr/>
        <p:txBody>
          <a:bodyPr>
            <a:normAutofit fontScale="92500"/>
          </a:bodyPr>
          <a:lstStyle/>
          <a:p>
            <a:r>
              <a:rPr lang="en-US" dirty="0" smtClean="0"/>
              <a:t>This project is used to detect the blood cells cancer accurately. Since the blood samples are matched with several training set blood samples, the accuracy is high.</a:t>
            </a:r>
          </a:p>
          <a:p>
            <a:r>
              <a:rPr lang="en-US" dirty="0" smtClean="0"/>
              <a:t>In existing system, blood samples are detected using threshold values so accuracy is low.</a:t>
            </a:r>
          </a:p>
          <a:p>
            <a:r>
              <a:rPr lang="en-US" dirty="0" smtClean="0"/>
              <a:t>Fuzzy clustering will help to focus the blood cells from different positions such as primary, secondary, foreground and background whereas in existing system only foreground image is considered.</a:t>
            </a:r>
          </a:p>
          <a:p>
            <a:r>
              <a:rPr lang="en-US" dirty="0" smtClean="0"/>
              <a:t>LBP method is used to find the affected blood cells effectively.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                      Modules split up</a:t>
            </a:r>
            <a:endParaRPr lang="en-US" b="1"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Pre processing</a:t>
            </a:r>
          </a:p>
          <a:p>
            <a:pPr marL="514350" indent="-514350">
              <a:buFont typeface="+mj-lt"/>
              <a:buAutoNum type="arabicPeriod"/>
            </a:pPr>
            <a:r>
              <a:rPr lang="en-US" dirty="0" smtClean="0"/>
              <a:t>Fuzzy c-means clustering</a:t>
            </a:r>
          </a:p>
          <a:p>
            <a:pPr marL="514350" indent="-514350">
              <a:buFont typeface="+mj-lt"/>
              <a:buAutoNum type="arabicPeriod"/>
            </a:pPr>
            <a:r>
              <a:rPr lang="en-US" dirty="0" smtClean="0"/>
              <a:t>Local binary pattern</a:t>
            </a:r>
          </a:p>
          <a:p>
            <a:pPr marL="514350" indent="-514350">
              <a:buFont typeface="+mj-lt"/>
              <a:buAutoNum type="arabicPeriod"/>
            </a:pPr>
            <a:r>
              <a:rPr lang="en-US" dirty="0" smtClean="0"/>
              <a:t>Feature extraction</a:t>
            </a:r>
          </a:p>
          <a:p>
            <a:pPr marL="514350" indent="-514350">
              <a:buFont typeface="+mj-lt"/>
              <a:buAutoNum type="arabicPeriod"/>
            </a:pPr>
            <a:r>
              <a:rPr lang="en-US" dirty="0" smtClean="0"/>
              <a:t>SVM classification</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a:t>
            </a:r>
            <a:endParaRPr lang="en-US" b="1" dirty="0"/>
          </a:p>
        </p:txBody>
      </p:sp>
      <p:sp>
        <p:nvSpPr>
          <p:cNvPr id="3" name="Content Placeholder 2"/>
          <p:cNvSpPr>
            <a:spLocks noGrp="1"/>
          </p:cNvSpPr>
          <p:nvPr>
            <p:ph sz="quarter" idx="1"/>
          </p:nvPr>
        </p:nvSpPr>
        <p:spPr>
          <a:xfrm>
            <a:off x="301752" y="1371600"/>
            <a:ext cx="8503920" cy="4727448"/>
          </a:xfrm>
        </p:spPr>
        <p:txBody>
          <a:bodyPr>
            <a:normAutofit fontScale="25000" lnSpcReduction="20000"/>
          </a:bodyPr>
          <a:lstStyle/>
          <a:p>
            <a:pPr>
              <a:lnSpc>
                <a:spcPct val="150000"/>
              </a:lnSpc>
              <a:buClr>
                <a:srgbClr val="002060"/>
              </a:buClr>
              <a:buFont typeface="Wingdings" panose="05000000000000000000" pitchFamily="2" charset="2"/>
              <a:buChar char="§"/>
            </a:pPr>
            <a:r>
              <a:rPr lang="en-US" sz="60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The pre processing includes the image resizing, Gray color space conversion and de-noising.</a:t>
            </a:r>
          </a:p>
          <a:p>
            <a:pPr>
              <a:lnSpc>
                <a:spcPct val="150000"/>
              </a:lnSpc>
              <a:buClr>
                <a:srgbClr val="002060"/>
              </a:buClr>
              <a:buFont typeface="Wingdings" panose="05000000000000000000" pitchFamily="2" charset="2"/>
              <a:buChar char="§"/>
            </a:pPr>
            <a:r>
              <a:rPr lang="en-US" sz="9600" dirty="0" smtClean="0">
                <a:latin typeface="Times New Roman" panose="02020603050405020304" pitchFamily="18" charset="0"/>
                <a:cs typeface="Times New Roman" panose="02020603050405020304" pitchFamily="18" charset="0"/>
              </a:rPr>
              <a:t>  Before the segmentation process, we are going to resize the input image into fixed Row and Column size [256 256] using </a:t>
            </a:r>
            <a:r>
              <a:rPr lang="en-US" sz="9600" dirty="0" err="1" smtClean="0">
                <a:latin typeface="Times New Roman" panose="02020603050405020304" pitchFamily="18" charset="0"/>
                <a:cs typeface="Times New Roman" panose="02020603050405020304" pitchFamily="18" charset="0"/>
              </a:rPr>
              <a:t>imresize</a:t>
            </a:r>
            <a:r>
              <a:rPr lang="en-US" sz="9600" dirty="0" smtClean="0">
                <a:latin typeface="Times New Roman" panose="02020603050405020304" pitchFamily="18" charset="0"/>
                <a:cs typeface="Times New Roman" panose="02020603050405020304" pitchFamily="18" charset="0"/>
              </a:rPr>
              <a:t> command.</a:t>
            </a:r>
          </a:p>
          <a:p>
            <a:pPr>
              <a:lnSpc>
                <a:spcPct val="150000"/>
              </a:lnSpc>
              <a:buClr>
                <a:srgbClr val="002060"/>
              </a:buClr>
              <a:buFont typeface="Wingdings" panose="05000000000000000000" pitchFamily="2" charset="2"/>
              <a:buChar char="§"/>
            </a:pPr>
            <a:r>
              <a:rPr lang="en-US" sz="9600" dirty="0" smtClean="0">
                <a:latin typeface="Times New Roman" panose="02020603050405020304" pitchFamily="18" charset="0"/>
                <a:cs typeface="Times New Roman" panose="02020603050405020304" pitchFamily="18" charset="0"/>
              </a:rPr>
              <a:t>  Then the input image is converted into gray scale conversion for accurate segmentation.</a:t>
            </a:r>
          </a:p>
          <a:p>
            <a:pPr>
              <a:lnSpc>
                <a:spcPct val="150000"/>
              </a:lnSpc>
              <a:buClr>
                <a:srgbClr val="002060"/>
              </a:buClr>
              <a:buFont typeface="Wingdings" panose="05000000000000000000" pitchFamily="2" charset="2"/>
              <a:buChar char="§"/>
            </a:pPr>
            <a:r>
              <a:rPr lang="en-US" sz="9600" dirty="0" smtClean="0">
                <a:latin typeface="Times New Roman" panose="02020603050405020304" pitchFamily="18" charset="0"/>
                <a:cs typeface="Times New Roman" panose="02020603050405020304" pitchFamily="18" charset="0"/>
              </a:rPr>
              <a:t>  The conversion is done by RGB2GRAY </a:t>
            </a:r>
            <a:r>
              <a:rPr lang="en-US" sz="9600" dirty="0" err="1" smtClean="0">
                <a:latin typeface="Times New Roman" panose="02020603050405020304" pitchFamily="18" charset="0"/>
                <a:cs typeface="Times New Roman" panose="02020603050405020304" pitchFamily="18" charset="0"/>
              </a:rPr>
              <a:t>Matlab</a:t>
            </a:r>
            <a:r>
              <a:rPr lang="en-US" sz="9600" dirty="0" smtClean="0">
                <a:latin typeface="Times New Roman" panose="02020603050405020304" pitchFamily="18" charset="0"/>
                <a:cs typeface="Times New Roman" panose="02020603050405020304" pitchFamily="18" charset="0"/>
              </a:rPr>
              <a:t> commands</a:t>
            </a:r>
          </a:p>
          <a:p>
            <a:pPr>
              <a:lnSpc>
                <a:spcPct val="150000"/>
              </a:lnSpc>
              <a:buClr>
                <a:srgbClr val="002060"/>
              </a:buClr>
              <a:buFont typeface="Wingdings" panose="05000000000000000000" pitchFamily="2" charset="2"/>
              <a:buChar char="§"/>
            </a:pPr>
            <a:r>
              <a:rPr lang="en-US" sz="9600" dirty="0" smtClean="0">
                <a:latin typeface="Times New Roman" panose="02020603050405020304" pitchFamily="18" charset="0"/>
                <a:cs typeface="Times New Roman" panose="02020603050405020304" pitchFamily="18" charset="0"/>
              </a:rPr>
              <a:t>  To reduce the effect of noise we apply the median filter for de-noising.</a:t>
            </a:r>
            <a:endParaRPr lang="en-US" sz="9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22982"/>
            <a:ext cx="7924800" cy="1077218"/>
          </a:xfrm>
          <a:prstGeom prst="rect">
            <a:avLst/>
          </a:prstGeom>
          <a:solidFill>
            <a:schemeClr val="bg1"/>
          </a:solidFill>
          <a:ln>
            <a:solidFill>
              <a:schemeClr val="bg1"/>
            </a:solidFill>
          </a:ln>
        </p:spPr>
        <p:txBody>
          <a:bodyPr wrap="square" rtlCol="0">
            <a:sp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                         </a:t>
            </a:r>
            <a:r>
              <a:rPr lang="en-US" sz="3200" b="1" dirty="0" smtClean="0">
                <a:solidFill>
                  <a:schemeClr val="accent3"/>
                </a:solidFill>
                <a:latin typeface="+mj-lt"/>
                <a:cs typeface="Times New Roman" panose="02020603050405020304" pitchFamily="18" charset="0"/>
              </a:rPr>
              <a:t>Sample Images</a:t>
            </a:r>
            <a:endParaRPr lang="en-US" sz="3200" dirty="0" smtClean="0">
              <a:solidFill>
                <a:schemeClr val="accent3"/>
              </a:solidFill>
              <a:latin typeface="+mj-lt"/>
            </a:endParaRPr>
          </a:p>
          <a:p>
            <a:endParaRPr lang="en-US" sz="3200" dirty="0">
              <a:solidFill>
                <a:schemeClr val="accent3"/>
              </a:solidFill>
              <a:latin typeface="+mj-lt"/>
            </a:endParaRPr>
          </a:p>
        </p:txBody>
      </p:sp>
      <p:pic>
        <p:nvPicPr>
          <p:cNvPr id="1026" name="Picture 2" descr="E:\PROJECTS (2014-15)\General\Codes_Partial\Leukemia_Segment Partial\Inputs\test1.bmp"/>
          <p:cNvPicPr>
            <a:picLocks noChangeAspect="1" noChangeArrowheads="1"/>
          </p:cNvPicPr>
          <p:nvPr/>
        </p:nvPicPr>
        <p:blipFill>
          <a:blip r:embed="rId2" cstate="print"/>
          <a:srcRect/>
          <a:stretch>
            <a:fillRect/>
          </a:stretch>
        </p:blipFill>
        <p:spPr bwMode="auto">
          <a:xfrm>
            <a:off x="838199" y="1981200"/>
            <a:ext cx="3429001" cy="2895600"/>
          </a:xfrm>
          <a:prstGeom prst="rect">
            <a:avLst/>
          </a:prstGeom>
          <a:noFill/>
        </p:spPr>
      </p:pic>
      <p:pic>
        <p:nvPicPr>
          <p:cNvPr id="1027" name="Picture 3" descr="E:\PROJECTS (2014-15)\General\Codes_Partial\Leukemia_Segment Partial\Inputs\test5.bmp"/>
          <p:cNvPicPr>
            <a:picLocks noChangeAspect="1" noChangeArrowheads="1"/>
          </p:cNvPicPr>
          <p:nvPr/>
        </p:nvPicPr>
        <p:blipFill>
          <a:blip r:embed="rId3" cstate="print"/>
          <a:srcRect/>
          <a:stretch>
            <a:fillRect/>
          </a:stretch>
        </p:blipFill>
        <p:spPr bwMode="auto">
          <a:xfrm>
            <a:off x="4953000" y="1981200"/>
            <a:ext cx="3458946" cy="2895600"/>
          </a:xfrm>
          <a:prstGeom prst="rect">
            <a:avLst/>
          </a:prstGeom>
          <a:noFill/>
        </p:spPr>
      </p:pic>
      <p:sp>
        <p:nvSpPr>
          <p:cNvPr id="22" name="TextBox 21"/>
          <p:cNvSpPr txBox="1"/>
          <p:nvPr/>
        </p:nvSpPr>
        <p:spPr>
          <a:xfrm>
            <a:off x="914400" y="5130225"/>
            <a:ext cx="2514600" cy="400110"/>
          </a:xfrm>
          <a:prstGeom prst="rect">
            <a:avLst/>
          </a:prstGeom>
          <a:solidFill>
            <a:schemeClr val="bg1"/>
          </a:solidFill>
          <a:ln>
            <a:solidFill>
              <a:schemeClr val="bg1"/>
            </a:solidFill>
          </a:ln>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Leukemia</a:t>
            </a:r>
            <a:endParaRPr lang="en-US" sz="20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5410200" y="5181600"/>
            <a:ext cx="2514600" cy="400110"/>
          </a:xfrm>
          <a:prstGeom prst="rect">
            <a:avLst/>
          </a:prstGeom>
          <a:solidFill>
            <a:schemeClr val="bg1"/>
          </a:solidFill>
          <a:ln>
            <a:solidFill>
              <a:schemeClr val="bg1"/>
            </a:solidFill>
          </a:ln>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Non-Leukemia</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7924800" cy="584775"/>
          </a:xfrm>
          <a:prstGeom prst="rect">
            <a:avLst/>
          </a:prstGeom>
          <a:solidFill>
            <a:schemeClr val="bg1"/>
          </a:solidFill>
          <a:ln>
            <a:solidFill>
              <a:schemeClr val="bg1"/>
            </a:solidFill>
          </a:ln>
        </p:spPr>
        <p:txBody>
          <a:bodyPr wrap="square" rtlCol="0">
            <a:sp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Input’s RGB and Lab Color Space</a:t>
            </a:r>
            <a:endParaRPr lang="en-US" sz="3200" dirty="0">
              <a:solidFill>
                <a:schemeClr val="accent3"/>
              </a:solidFill>
            </a:endParaRPr>
          </a:p>
        </p:txBody>
      </p:sp>
      <p:pic>
        <p:nvPicPr>
          <p:cNvPr id="3074" name="Picture 2"/>
          <p:cNvPicPr>
            <a:picLocks noChangeAspect="1" noChangeArrowheads="1"/>
          </p:cNvPicPr>
          <p:nvPr/>
        </p:nvPicPr>
        <p:blipFill>
          <a:blip r:embed="rId2" cstate="print"/>
          <a:srcRect/>
          <a:stretch>
            <a:fillRect/>
          </a:stretch>
        </p:blipFill>
        <p:spPr bwMode="auto">
          <a:xfrm>
            <a:off x="304800" y="1676400"/>
            <a:ext cx="4038600"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686300" y="1676400"/>
            <a:ext cx="40767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Color space conversion</a:t>
            </a:r>
            <a:endParaRPr lang="en-US" b="1" dirty="0"/>
          </a:p>
        </p:txBody>
      </p:sp>
      <p:sp>
        <p:nvSpPr>
          <p:cNvPr id="7" name="Content Placeholder 6"/>
          <p:cNvSpPr>
            <a:spLocks noGrp="1"/>
          </p:cNvSpPr>
          <p:nvPr>
            <p:ph sz="half" idx="1"/>
          </p:nvPr>
        </p:nvSpPr>
        <p:spPr/>
        <p:txBody>
          <a:bodyPr/>
          <a:lstStyle/>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r>
              <a:rPr lang="en-US" b="1" i="1" dirty="0" smtClean="0">
                <a:latin typeface="Times New Roman" panose="02020603050405020304" pitchFamily="18" charset="0"/>
                <a:cs typeface="Times New Roman" panose="02020603050405020304" pitchFamily="18" charset="0"/>
              </a:rPr>
              <a:t>         RGB Color Model </a:t>
            </a:r>
            <a:endParaRPr lang="en-IN" b="1" i="1" dirty="0">
              <a:latin typeface="Times New Roman" panose="02020603050405020304" pitchFamily="18" charset="0"/>
              <a:cs typeface="Times New Roman" panose="02020603050405020304"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609600" y="1752600"/>
            <a:ext cx="3518708" cy="3505200"/>
          </a:xfrm>
          <a:prstGeom prst="rect">
            <a:avLst/>
          </a:prstGeom>
          <a:noFill/>
          <a:ln w="9525">
            <a:noFill/>
            <a:miter lim="800000"/>
            <a:headEnd/>
            <a:tailEnd/>
          </a:ln>
          <a:effectLst/>
        </p:spPr>
      </p:pic>
      <p:sp>
        <p:nvSpPr>
          <p:cNvPr id="10" name="Content Placeholder 9"/>
          <p:cNvSpPr>
            <a:spLocks noGrp="1"/>
          </p:cNvSpPr>
          <p:nvPr>
            <p:ph sz="half" idx="2"/>
          </p:nvPr>
        </p:nvSpPr>
        <p:spPr/>
        <p:txBody>
          <a:bodyPr/>
          <a:lstStyle/>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endParaRPr lang="en-US" b="1" i="1" dirty="0" smtClean="0">
              <a:latin typeface="Times New Roman" panose="02020603050405020304" pitchFamily="18" charset="0"/>
              <a:cs typeface="Times New Roman" panose="02020603050405020304" pitchFamily="18" charset="0"/>
            </a:endParaRPr>
          </a:p>
          <a:p>
            <a:pPr>
              <a:buNone/>
            </a:pPr>
            <a:r>
              <a:rPr lang="en-US" b="1" i="1" dirty="0" smtClean="0">
                <a:latin typeface="Times New Roman" panose="02020603050405020304" pitchFamily="18" charset="0"/>
                <a:cs typeface="Times New Roman" panose="02020603050405020304" pitchFamily="18" charset="0"/>
              </a:rPr>
              <a:t>          HSV Color Model </a:t>
            </a:r>
            <a:endParaRPr lang="en-IN" b="1" i="1" dirty="0" smtClean="0">
              <a:latin typeface="Times New Roman" panose="02020603050405020304" pitchFamily="18" charset="0"/>
              <a:cs typeface="Times New Roman" panose="02020603050405020304" pitchFamily="18" charset="0"/>
            </a:endParaRPr>
          </a:p>
          <a:p>
            <a:endParaRPr lang="en-US" dirty="0"/>
          </a:p>
        </p:txBody>
      </p:sp>
      <p:pic>
        <p:nvPicPr>
          <p:cNvPr id="12" name="Picture 3"/>
          <p:cNvPicPr>
            <a:picLocks noChangeAspect="1" noChangeArrowheads="1"/>
          </p:cNvPicPr>
          <p:nvPr/>
        </p:nvPicPr>
        <p:blipFill>
          <a:blip r:embed="rId3" cstate="print"/>
          <a:srcRect/>
          <a:stretch>
            <a:fillRect/>
          </a:stretch>
        </p:blipFill>
        <p:spPr bwMode="auto">
          <a:xfrm>
            <a:off x="4953000" y="1752600"/>
            <a:ext cx="3657600" cy="35673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pPr algn="l"/>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r>
              <a:rPr lang="en-US" sz="3700" b="1" dirty="0" smtClean="0">
                <a:cs typeface="Times New Roman" panose="02020603050405020304" pitchFamily="18" charset="0"/>
              </a:rPr>
              <a:t>Fuzzy C-Means Clustering</a:t>
            </a:r>
            <a:br>
              <a:rPr lang="en-US" sz="3700" b="1" dirty="0" smtClean="0">
                <a:cs typeface="Times New Roman" panose="02020603050405020304" pitchFamily="18" charset="0"/>
              </a:rPr>
            </a:br>
            <a:endParaRPr lang="en-US" sz="3700" dirty="0">
              <a:cs typeface="Times New Roman" panose="02020603050405020304" pitchFamily="18" charset="0"/>
            </a:endParaRPr>
          </a:p>
        </p:txBody>
      </p:sp>
      <p:sp>
        <p:nvSpPr>
          <p:cNvPr id="3" name="Content Placeholder 2"/>
          <p:cNvSpPr>
            <a:spLocks noGrp="1"/>
          </p:cNvSpPr>
          <p:nvPr>
            <p:ph sz="quarter" idx="1"/>
          </p:nvPr>
        </p:nvSpPr>
        <p:spPr>
          <a:xfrm>
            <a:off x="533400" y="1600200"/>
            <a:ext cx="8229600" cy="47545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Clustering of numerical data forms the basis of many classification and system modeling algorithms. The purpose of clustering is to identify natural groupings of data from a large data set to produce a concise representation of a system's behavior.</a:t>
            </a:r>
          </a:p>
          <a:p>
            <a:pPr algn="just"/>
            <a:r>
              <a:rPr lang="en-US" sz="2400" dirty="0" smtClean="0">
                <a:latin typeface="Times New Roman" panose="02020603050405020304" pitchFamily="18" charset="0"/>
                <a:cs typeface="Times New Roman" panose="02020603050405020304" pitchFamily="18" charset="0"/>
              </a:rPr>
              <a:t> Fuzzy C-means clustering is a data clustering technique in which a dataset is grouped into n clusters with every </a:t>
            </a:r>
            <a:r>
              <a:rPr lang="en-US" sz="2400" dirty="0" err="1" smtClean="0">
                <a:latin typeface="Times New Roman" panose="02020603050405020304" pitchFamily="18" charset="0"/>
                <a:cs typeface="Times New Roman" panose="02020603050405020304" pitchFamily="18" charset="0"/>
              </a:rPr>
              <a:t>datapoint</a:t>
            </a:r>
            <a:r>
              <a:rPr lang="en-US" sz="2400" dirty="0" smtClean="0">
                <a:latin typeface="Times New Roman" panose="02020603050405020304" pitchFamily="18" charset="0"/>
                <a:cs typeface="Times New Roman" panose="02020603050405020304" pitchFamily="18" charset="0"/>
              </a:rPr>
              <a:t> in the dataset belonging to every cluster to a certain degree. It is rather easy to implement and apply even on large data sets, particularly when using heuristics such as Lloyd’s algorithm.</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685800"/>
          </a:xfrm>
        </p:spPr>
        <p:txBody>
          <a:bodyPr>
            <a:normAutofit/>
          </a:bodyPr>
          <a:lstStyle/>
          <a:p>
            <a:r>
              <a:rPr lang="en-US" b="1" dirty="0" smtClean="0">
                <a:solidFill>
                  <a:schemeClr val="accent3"/>
                </a:solidFill>
                <a:cs typeface="Times New Roman" panose="02020603050405020304" pitchFamily="18" charset="0"/>
              </a:rPr>
              <a:t>Segmented Results</a:t>
            </a:r>
            <a:endParaRPr lang="en-IN" b="1" dirty="0">
              <a:solidFill>
                <a:schemeClr val="accent3"/>
              </a:solidFill>
              <a:cs typeface="Times New Roman" panose="02020603050405020304" pitchFamily="18" charset="0"/>
            </a:endParaRPr>
          </a:p>
        </p:txBody>
      </p:sp>
      <p:pic>
        <p:nvPicPr>
          <p:cNvPr id="2050" name="Picture 2" descr="C:\Users\Admin\Pictures\kcluster.png"/>
          <p:cNvPicPr>
            <a:picLocks noChangeAspect="1" noChangeArrowheads="1"/>
          </p:cNvPicPr>
          <p:nvPr/>
        </p:nvPicPr>
        <p:blipFill>
          <a:blip r:embed="rId2" cstate="print"/>
          <a:srcRect/>
          <a:stretch>
            <a:fillRect/>
          </a:stretch>
        </p:blipFill>
        <p:spPr bwMode="auto">
          <a:xfrm>
            <a:off x="3886200" y="1524000"/>
            <a:ext cx="4853456" cy="4200525"/>
          </a:xfrm>
          <a:prstGeom prst="rect">
            <a:avLst/>
          </a:prstGeom>
          <a:noFill/>
        </p:spPr>
      </p:pic>
      <p:pic>
        <p:nvPicPr>
          <p:cNvPr id="2051" name="Picture 3" descr="C:\Users\Admin\Pictures\input.png"/>
          <p:cNvPicPr>
            <a:picLocks noChangeAspect="1" noChangeArrowheads="1"/>
          </p:cNvPicPr>
          <p:nvPr/>
        </p:nvPicPr>
        <p:blipFill>
          <a:blip r:embed="rId3" cstate="print"/>
          <a:srcRect/>
          <a:stretch>
            <a:fillRect/>
          </a:stretch>
        </p:blipFill>
        <p:spPr bwMode="auto">
          <a:xfrm>
            <a:off x="304800" y="1981199"/>
            <a:ext cx="3352800" cy="2611215"/>
          </a:xfrm>
          <a:prstGeom prst="rect">
            <a:avLst/>
          </a:prstGeom>
          <a:noFill/>
        </p:spPr>
      </p:pic>
      <p:sp>
        <p:nvSpPr>
          <p:cNvPr id="6" name="TextBox 5"/>
          <p:cNvSpPr txBox="1"/>
          <p:nvPr/>
        </p:nvSpPr>
        <p:spPr>
          <a:xfrm>
            <a:off x="685800" y="5029200"/>
            <a:ext cx="1383712"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Input image</a:t>
            </a:r>
            <a:endParaRPr lang="en-IN" b="1" i="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410200" y="6019800"/>
            <a:ext cx="1973617"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Segmented Cluster</a:t>
            </a:r>
            <a:endParaRPr lang="en-IN"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fontScale="92500" lnSpcReduction="20000"/>
          </a:bodyPr>
          <a:lstStyle/>
          <a:p>
            <a:pPr algn="just">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Acute lymphoblastic </a:t>
            </a:r>
            <a:r>
              <a:rPr lang="en-IN" sz="2800" dirty="0" err="1" smtClean="0">
                <a:latin typeface="Times New Roman" panose="02020603050405020304" pitchFamily="18" charset="0"/>
                <a:cs typeface="Times New Roman" panose="02020603050405020304" pitchFamily="18" charset="0"/>
              </a:rPr>
              <a:t>leukemia</a:t>
            </a:r>
            <a:r>
              <a:rPr lang="en-IN" sz="2800" dirty="0" smtClean="0">
                <a:latin typeface="Times New Roman" panose="02020603050405020304" pitchFamily="18" charset="0"/>
                <a:cs typeface="Times New Roman" panose="02020603050405020304" pitchFamily="18" charset="0"/>
              </a:rPr>
              <a:t> (ALL) is a subtype of acute </a:t>
            </a:r>
            <a:r>
              <a:rPr lang="en-IN" sz="2800" dirty="0" err="1" smtClean="0">
                <a:latin typeface="Times New Roman" panose="02020603050405020304" pitchFamily="18" charset="0"/>
                <a:cs typeface="Times New Roman" panose="02020603050405020304" pitchFamily="18" charset="0"/>
              </a:rPr>
              <a:t>leukemia</a:t>
            </a:r>
            <a:r>
              <a:rPr lang="en-IN" sz="2800" dirty="0" smtClean="0">
                <a:latin typeface="Times New Roman" panose="02020603050405020304" pitchFamily="18" charset="0"/>
                <a:cs typeface="Times New Roman" panose="02020603050405020304" pitchFamily="18" charset="0"/>
              </a:rPr>
              <a:t>, which is prevalent among children and adults above 60 years. The average age of a person with ALL is 65 years. </a:t>
            </a:r>
          </a:p>
          <a:p>
            <a:pPr algn="just">
              <a:buClr>
                <a:srgbClr val="002060"/>
              </a:buClr>
              <a:buSzPct val="100000"/>
              <a:buFont typeface="Wingdings" panose="05000000000000000000" pitchFamily="2" charset="2"/>
              <a:buChar char="§"/>
            </a:pPr>
            <a:endParaRPr lang="en-IN" sz="2800" dirty="0" smtClean="0">
              <a:latin typeface="Times New Roman" panose="02020603050405020304" pitchFamily="18" charset="0"/>
              <a:cs typeface="Times New Roman" panose="02020603050405020304" pitchFamily="18" charset="0"/>
            </a:endParaRPr>
          </a:p>
          <a:p>
            <a:pPr algn="just">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The need for automation of </a:t>
            </a:r>
            <a:r>
              <a:rPr lang="en-IN" sz="2800" dirty="0" err="1" smtClean="0">
                <a:latin typeface="Times New Roman" panose="02020603050405020304" pitchFamily="18" charset="0"/>
                <a:cs typeface="Times New Roman" panose="02020603050405020304" pitchFamily="18" charset="0"/>
              </a:rPr>
              <a:t>leukemia</a:t>
            </a:r>
            <a:r>
              <a:rPr lang="en-IN" sz="2800" dirty="0" smtClean="0">
                <a:latin typeface="Times New Roman" panose="02020603050405020304" pitchFamily="18" charset="0"/>
                <a:cs typeface="Times New Roman" panose="02020603050405020304" pitchFamily="18" charset="0"/>
              </a:rPr>
              <a:t> detection arises since current methods involve manual examination of the blood smear as the first step toward diagnosis.</a:t>
            </a:r>
          </a:p>
          <a:p>
            <a:pPr algn="just">
              <a:buClr>
                <a:srgbClr val="002060"/>
              </a:buClr>
              <a:buSzPct val="100000"/>
              <a:buNone/>
            </a:pPr>
            <a:r>
              <a:rPr lang="en-IN"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ALL is characterized by the proliferation of  blast cells in the bone marrow and subsequent spreading of blast cells into the blood stream.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solidFill>
                  <a:schemeClr val="accent3"/>
                </a:solidFill>
                <a:cs typeface="Times New Roman" panose="02020603050405020304" pitchFamily="18" charset="0"/>
              </a:rPr>
              <a:t>HSV Plane Separation</a:t>
            </a:r>
            <a:endParaRPr lang="en-IN" b="1" dirty="0">
              <a:solidFill>
                <a:schemeClr val="accent3"/>
              </a:solidFill>
              <a:cs typeface="Times New Roman" panose="02020603050405020304" pitchFamily="18" charset="0"/>
            </a:endParaRPr>
          </a:p>
        </p:txBody>
      </p:sp>
      <p:pic>
        <p:nvPicPr>
          <p:cNvPr id="2050" name="Picture 2" descr="C:\Users\Admin\Desktop\sam.png"/>
          <p:cNvPicPr>
            <a:picLocks noChangeAspect="1" noChangeArrowheads="1"/>
          </p:cNvPicPr>
          <p:nvPr/>
        </p:nvPicPr>
        <p:blipFill>
          <a:blip r:embed="rId2" cstate="print"/>
          <a:srcRect/>
          <a:stretch>
            <a:fillRect/>
          </a:stretch>
        </p:blipFill>
        <p:spPr bwMode="auto">
          <a:xfrm>
            <a:off x="1295400" y="1676400"/>
            <a:ext cx="6872287" cy="341673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binary pattern</a:t>
            </a:r>
            <a:endParaRPr lang="en-US" b="1" dirty="0"/>
          </a:p>
        </p:txBody>
      </p:sp>
      <p:sp>
        <p:nvSpPr>
          <p:cNvPr id="3" name="Content Placeholder 2"/>
          <p:cNvSpPr>
            <a:spLocks noGrp="1"/>
          </p:cNvSpPr>
          <p:nvPr>
            <p:ph sz="quarter" idx="1"/>
          </p:nvPr>
        </p:nvSpPr>
        <p:spPr/>
        <p:txBody>
          <a:bodyPr>
            <a:normAutofit fontScale="92500" lnSpcReduction="20000"/>
          </a:bodyPr>
          <a:lstStyle/>
          <a:p>
            <a:pPr algn="just">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The descriptor local binary pattern is used to compare all the pixels including the center pixel with the neighboring pixels in the kernel to improve the robustness against the illumination variation.</a:t>
            </a:r>
          </a:p>
          <a:p>
            <a:pPr algn="just">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An LBP code for a neighborhood was produced by multiplying the threshold values with weights given to the corresponding pixels, and summing up the result.</a:t>
            </a:r>
          </a:p>
          <a:p>
            <a:pPr algn="just">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LBP codes are weighed using gradient vector to generate the histogram of robust LBP and discriminative features are determined from the robust local binary pattern codes. </a:t>
            </a:r>
          </a:p>
          <a:p>
            <a:pPr algn="just">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DRLBP is represented </a:t>
            </a:r>
            <a:r>
              <a:rPr lang="en-US" sz="2800" dirty="0" err="1" smtClean="0">
                <a:latin typeface="Times New Roman" panose="02020603050405020304" pitchFamily="18" charset="0"/>
                <a:cs typeface="Times New Roman" panose="02020603050405020304" pitchFamily="18" charset="0"/>
              </a:rPr>
              <a:t>interms</a:t>
            </a:r>
            <a:r>
              <a:rPr lang="en-US" sz="2800" dirty="0" smtClean="0">
                <a:latin typeface="Times New Roman" panose="02020603050405020304" pitchFamily="18" charset="0"/>
                <a:cs typeface="Times New Roman" panose="02020603050405020304" pitchFamily="18" charset="0"/>
              </a:rPr>
              <a:t> of set of normalized histogram bins as local texture features.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Continues..</a:t>
            </a:r>
            <a:endParaRPr lang="en-US" b="1" dirty="0"/>
          </a:p>
        </p:txBody>
      </p:sp>
      <p:sp>
        <p:nvSpPr>
          <p:cNvPr id="3" name="Content Placeholder 2"/>
          <p:cNvSpPr>
            <a:spLocks noGrp="1"/>
          </p:cNvSpPr>
          <p:nvPr>
            <p:ph sz="quarter" idx="1"/>
          </p:nvPr>
        </p:nvSpPr>
        <p:spPr>
          <a:xfrm>
            <a:off x="301752" y="1219200"/>
            <a:ext cx="8503920" cy="4879848"/>
          </a:xfrm>
        </p:spPr>
        <p:txBody>
          <a:bodyPr>
            <a:noAutofit/>
          </a:bodyPr>
          <a:lstStyle/>
          <a:p>
            <a:pPr algn="just">
              <a:buClr>
                <a:srgbClr val="FF0000"/>
              </a:buClr>
              <a:buSzPct val="100000"/>
              <a:buFont typeface="Courier New" panose="02070309020205020404" pitchFamily="49" charset="0"/>
              <a:buChar char="o"/>
            </a:pPr>
            <a:r>
              <a:rPr lang="en-US" sz="2400" dirty="0" smtClean="0">
                <a:latin typeface="Times New Roman" pitchFamily="18" charset="0"/>
                <a:cs typeface="Times New Roman" pitchFamily="18" charset="0"/>
              </a:rPr>
              <a:t>It is used to discriminate the local edge texture of fingerprint invariant to changes of contrast and shape. </a:t>
            </a:r>
          </a:p>
          <a:p>
            <a:pPr>
              <a:lnSpc>
                <a:spcPct val="150000"/>
              </a:lnSpc>
              <a:buClr>
                <a:srgbClr val="FF0000"/>
              </a:buClr>
              <a:buSzPct val="100000"/>
              <a:buFont typeface="Courier New" panose="02070309020205020404" pitchFamily="49" charset="0"/>
              <a:buChar char="o"/>
            </a:pPr>
            <a:r>
              <a:rPr lang="en-IN" sz="2400" dirty="0" smtClean="0">
                <a:latin typeface="Times New Roman" panose="02020603050405020304" pitchFamily="18" charset="0"/>
                <a:cs typeface="Times New Roman" panose="02020603050405020304" pitchFamily="18" charset="0"/>
              </a:rPr>
              <a:t>DRLDP is a gray-scale texture pattern which characterizes the spatial structure of a local image texture.</a:t>
            </a:r>
          </a:p>
          <a:p>
            <a:pPr>
              <a:lnSpc>
                <a:spcPct val="150000"/>
              </a:lnSpc>
              <a:buClr>
                <a:srgbClr val="FF0000"/>
              </a:buClr>
              <a:buSzPct val="100000"/>
              <a:buFont typeface="Courier New" panose="02070309020205020404" pitchFamily="49" charset="0"/>
              <a:buChar char="o"/>
            </a:pPr>
            <a:r>
              <a:rPr lang="en-IN" sz="2400" dirty="0" smtClean="0">
                <a:latin typeface="Times New Roman" panose="02020603050405020304" pitchFamily="18" charset="0"/>
                <a:cs typeface="Times New Roman" panose="02020603050405020304" pitchFamily="18" charset="0"/>
              </a:rPr>
              <a:t>A DRLDP operator computes the edge response values in all eight directions at each pixel position and generates a code from the relative strength magnitude.</a:t>
            </a:r>
          </a:p>
          <a:p>
            <a:pPr>
              <a:lnSpc>
                <a:spcPct val="150000"/>
              </a:lnSpc>
              <a:buClr>
                <a:srgbClr val="FF0000"/>
              </a:buClr>
              <a:buSzPct val="100000"/>
              <a:buFont typeface="Courier New" panose="02070309020205020404" pitchFamily="49" charset="0"/>
              <a:buChar char="o"/>
            </a:pPr>
            <a:r>
              <a:rPr lang="en-IN" sz="2400" dirty="0" smtClean="0">
                <a:latin typeface="Times New Roman" panose="02020603050405020304" pitchFamily="18" charset="0"/>
                <a:cs typeface="Times New Roman" panose="02020603050405020304" pitchFamily="18" charset="0"/>
              </a:rPr>
              <a:t>DRLDP feature describes the local primitives including different types of curves, corners, and junctions, more stably and retains more information.</a:t>
            </a:r>
          </a:p>
          <a:p>
            <a:pPr>
              <a:buNone/>
            </a:pP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321552" cy="758952"/>
          </a:xfrm>
        </p:spPr>
        <p:txBody>
          <a:bodyPr/>
          <a:lstStyle/>
          <a:p>
            <a:pPr algn="l"/>
            <a:r>
              <a:rPr lang="en-US" b="1" dirty="0" smtClean="0">
                <a:cs typeface="Times New Roman" panose="02020603050405020304" pitchFamily="18" charset="0"/>
              </a:rPr>
              <a:t>Feature Extraction</a:t>
            </a:r>
            <a:endParaRPr lang="en-US" b="1" dirty="0"/>
          </a:p>
        </p:txBody>
      </p:sp>
      <p:sp>
        <p:nvSpPr>
          <p:cNvPr id="3" name="Content Placeholder 2"/>
          <p:cNvSpPr>
            <a:spLocks noGrp="1"/>
          </p:cNvSpPr>
          <p:nvPr>
            <p:ph sz="quarter" idx="1"/>
          </p:nvPr>
        </p:nvSpPr>
        <p:spPr/>
        <p:txBody>
          <a:bodyPr/>
          <a:lstStyle/>
          <a:p>
            <a:pPr>
              <a:buClr>
                <a:srgbClr val="002060"/>
              </a:buCl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Energy</a:t>
            </a:r>
          </a:p>
          <a:p>
            <a:pPr>
              <a:buClr>
                <a:srgbClr val="002060"/>
              </a:buCl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Entropy</a:t>
            </a:r>
          </a:p>
          <a:p>
            <a:pPr>
              <a:buClr>
                <a:srgbClr val="002060"/>
              </a:buCl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Contrast</a:t>
            </a:r>
          </a:p>
          <a:p>
            <a:pPr>
              <a:buClr>
                <a:srgbClr val="002060"/>
              </a:buCl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Correlation</a:t>
            </a:r>
          </a:p>
          <a:p>
            <a:pPr>
              <a:buClr>
                <a:srgbClr val="002060"/>
              </a:buCl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Homogeneity</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371600"/>
            <a:ext cx="8503920" cy="5486400"/>
          </a:xfrm>
        </p:spPr>
        <p:txBody>
          <a:bodyPr>
            <a:noAutofit/>
          </a:bodyPr>
          <a:lstStyle/>
          <a:p>
            <a:pPr>
              <a:buClr>
                <a:srgbClr val="002060"/>
              </a:buClr>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Energy : </a:t>
            </a:r>
            <a:r>
              <a:rPr lang="en-US" sz="2600" dirty="0" smtClean="0">
                <a:latin typeface="Times New Roman" panose="02020603050405020304" pitchFamily="18" charset="0"/>
                <a:cs typeface="Times New Roman" panose="02020603050405020304" pitchFamily="18" charset="0"/>
              </a:rPr>
              <a:t>It is a measure the homogeneousness of the image and can be calculated from the normalized COM. It is a suitable measure for detection of disorder in texture image.</a:t>
            </a:r>
          </a:p>
          <a:p>
            <a:pPr>
              <a:buNone/>
            </a:pPr>
            <a:endParaRPr lang="en-US" sz="2600" dirty="0" smtClean="0">
              <a:latin typeface="Times New Roman" panose="02020603050405020304" pitchFamily="18" charset="0"/>
              <a:cs typeface="Times New Roman" panose="02020603050405020304" pitchFamily="18" charset="0"/>
            </a:endParaRPr>
          </a:p>
          <a:p>
            <a:endParaRPr lang="en-US" sz="2600" b="1" dirty="0" smtClean="0">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Entropy : </a:t>
            </a:r>
            <a:r>
              <a:rPr lang="en-US" sz="2600" dirty="0" smtClean="0">
                <a:latin typeface="Times New Roman" panose="02020603050405020304" pitchFamily="18" charset="0"/>
                <a:cs typeface="Times New Roman" panose="02020603050405020304" pitchFamily="18" charset="0"/>
              </a:rPr>
              <a:t>Entropy gives a measure of complexity of the image. Complex textures tend to have higher entropy</a:t>
            </a:r>
            <a:endParaRPr lang="en-US" sz="2600" b="1" dirty="0" smtClean="0">
              <a:latin typeface="Times New Roman" panose="02020603050405020304" pitchFamily="18" charset="0"/>
              <a:cs typeface="Times New Roman" panose="02020603050405020304" pitchFamily="18" charset="0"/>
            </a:endParaRPr>
          </a:p>
          <a:p>
            <a:pPr>
              <a:buNone/>
            </a:pPr>
            <a:r>
              <a:rPr lang="en-US" sz="2600" b="1" dirty="0" smtClean="0">
                <a:latin typeface="Times New Roman" panose="02020603050405020304" pitchFamily="18" charset="0"/>
                <a:cs typeface="Times New Roman" panose="02020603050405020304" pitchFamily="18" charset="0"/>
              </a:rPr>
              <a:t>           </a:t>
            </a:r>
          </a:p>
          <a:p>
            <a:pPr>
              <a:buNone/>
            </a:pPr>
            <a:endParaRPr lang="en-US" sz="2600" b="1" dirty="0" smtClean="0">
              <a:latin typeface="Times New Roman" panose="02020603050405020304" pitchFamily="18" charset="0"/>
              <a:cs typeface="Times New Roman" panose="02020603050405020304" pitchFamily="18" charset="0"/>
            </a:endParaRPr>
          </a:p>
          <a:p>
            <a:pPr>
              <a:buNone/>
            </a:pPr>
            <a:r>
              <a:rPr lang="en-US" sz="2600" b="1" dirty="0" smtClean="0">
                <a:latin typeface="Times New Roman" panose="02020603050405020304" pitchFamily="18" charset="0"/>
                <a:cs typeface="Times New Roman" panose="02020603050405020304" pitchFamily="18" charset="0"/>
              </a:rPr>
              <a:t>Where,</a:t>
            </a:r>
            <a:r>
              <a:rPr lang="en-US" sz="2600" dirty="0" smtClean="0">
                <a:latin typeface="Times New Roman" panose="02020603050405020304" pitchFamily="18" charset="0"/>
                <a:cs typeface="Times New Roman" panose="02020603050405020304" pitchFamily="18" charset="0"/>
              </a:rPr>
              <a:t> </a:t>
            </a:r>
          </a:p>
          <a:p>
            <a:pPr>
              <a:buNone/>
            </a:pPr>
            <a:r>
              <a:rPr lang="en-US" sz="2600" b="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p(i , j) is the co occurrence matrix</a:t>
            </a:r>
            <a:endParaRPr lang="en-US" sz="2600" b="1" dirty="0" smtClean="0">
              <a:latin typeface="Times New Roman" panose="02020603050405020304" pitchFamily="18" charset="0"/>
              <a:cs typeface="Times New Roman" panose="02020603050405020304" pitchFamily="18" charset="0"/>
            </a:endParaRPr>
          </a:p>
          <a:p>
            <a:pPr>
              <a:buNone/>
            </a:pPr>
            <a:r>
              <a:rPr lang="en-US" sz="2600" b="1" dirty="0" smtClean="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2819400" y="2667000"/>
            <a:ext cx="3048000" cy="762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819400" y="4267200"/>
            <a:ext cx="3276600" cy="762000"/>
          </a:xfrm>
          <a:prstGeom prst="rect">
            <a:avLst/>
          </a:prstGeom>
          <a:noFill/>
          <a:ln w="9525">
            <a:noFill/>
            <a:miter lim="800000"/>
            <a:headEnd/>
            <a:tailEnd/>
          </a:ln>
          <a:effectLst/>
        </p:spPr>
      </p:pic>
      <p:sp>
        <p:nvSpPr>
          <p:cNvPr id="9" name="Rounded Rectangle 8"/>
          <p:cNvSpPr/>
          <p:nvPr/>
        </p:nvSpPr>
        <p:spPr>
          <a:xfrm>
            <a:off x="609600" y="381000"/>
            <a:ext cx="6324600" cy="60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3300" b="1" dirty="0" smtClean="0">
                <a:solidFill>
                  <a:schemeClr val="tx1"/>
                </a:solidFill>
                <a:latin typeface="+mj-lt"/>
                <a:cs typeface="Times New Roman" panose="02020603050405020304" pitchFamily="18" charset="0"/>
              </a:rPr>
              <a:t>                           </a:t>
            </a:r>
            <a:r>
              <a:rPr lang="en-US" sz="3300" b="1" dirty="0" smtClean="0">
                <a:solidFill>
                  <a:schemeClr val="accent3"/>
                </a:solidFill>
                <a:latin typeface="+mj-lt"/>
                <a:cs typeface="Times New Roman" panose="02020603050405020304" pitchFamily="18" charset="0"/>
              </a:rPr>
              <a:t>Continues…</a:t>
            </a:r>
            <a:endParaRPr lang="en-US" sz="3300" b="1" dirty="0">
              <a:solidFill>
                <a:schemeClr val="accent3"/>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454025" y="1447800"/>
            <a:ext cx="8689975" cy="5410200"/>
          </a:xfrm>
        </p:spPr>
        <p:txBody>
          <a:bodyPr>
            <a:noAutofit/>
          </a:bodyPr>
          <a:lstStyle/>
          <a:p>
            <a:pPr>
              <a:buClr>
                <a:srgbClr val="002060"/>
              </a:buClr>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Contrast :   </a:t>
            </a:r>
            <a:r>
              <a:rPr lang="en-US" sz="2600" dirty="0" smtClean="0">
                <a:latin typeface="Times New Roman" panose="02020603050405020304" pitchFamily="18" charset="0"/>
                <a:cs typeface="Times New Roman" panose="02020603050405020304" pitchFamily="18" charset="0"/>
              </a:rPr>
              <a:t>Measures the local variations and texture of shadow depth in the gray level co-occurrence matrix.</a:t>
            </a:r>
          </a:p>
          <a:p>
            <a:pPr>
              <a:buFont typeface="Arial" panose="020B0604020202020204" pitchFamily="34" charset="0"/>
              <a:buNone/>
            </a:pPr>
            <a:r>
              <a:rPr lang="en-US" sz="2600" b="1" dirty="0" smtClean="0">
                <a:latin typeface="Times New Roman" panose="02020603050405020304" pitchFamily="18" charset="0"/>
                <a:cs typeface="Times New Roman" panose="02020603050405020304" pitchFamily="18" charset="0"/>
              </a:rPr>
              <a:t>      </a:t>
            </a:r>
          </a:p>
          <a:p>
            <a:endParaRPr lang="en-US" sz="2600" b="1" dirty="0" smtClean="0">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Correlation Coefficient : </a:t>
            </a:r>
            <a:r>
              <a:rPr lang="en-US" sz="2600" dirty="0" smtClean="0">
                <a:latin typeface="Times New Roman" panose="02020603050405020304" pitchFamily="18" charset="0"/>
                <a:cs typeface="Times New Roman" panose="02020603050405020304" pitchFamily="18" charset="0"/>
              </a:rPr>
              <a:t>Measures the joint probability occurrence of the specified pixel pairs. </a:t>
            </a:r>
            <a:endParaRPr lang="en-US" sz="26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2600" b="1" dirty="0" smtClean="0">
                <a:latin typeface="Times New Roman" panose="02020603050405020304" pitchFamily="18" charset="0"/>
                <a:cs typeface="Times New Roman" panose="02020603050405020304" pitchFamily="18" charset="0"/>
              </a:rPr>
              <a:t>                         sum(sum((x-</a:t>
            </a:r>
            <a:r>
              <a:rPr lang="el-GR" sz="2600" b="1" dirty="0" smtClean="0">
                <a:latin typeface="Times New Roman" panose="02020603050405020304" pitchFamily="18" charset="0"/>
                <a:cs typeface="Times New Roman" panose="02020603050405020304" pitchFamily="18" charset="0"/>
              </a:rPr>
              <a:t> μ</a:t>
            </a:r>
            <a:r>
              <a:rPr lang="en-US" sz="2600" b="1" dirty="0" smtClean="0">
                <a:latin typeface="Times New Roman" panose="02020603050405020304" pitchFamily="18" charset="0"/>
                <a:cs typeface="Times New Roman" panose="02020603050405020304" pitchFamily="18" charset="0"/>
              </a:rPr>
              <a:t>x)(y-</a:t>
            </a:r>
            <a:r>
              <a:rPr lang="el-GR" sz="2600" b="1" dirty="0" smtClean="0">
                <a:latin typeface="Times New Roman" panose="02020603050405020304" pitchFamily="18" charset="0"/>
                <a:cs typeface="Times New Roman" panose="02020603050405020304" pitchFamily="18" charset="0"/>
              </a:rPr>
              <a:t>μ</a:t>
            </a:r>
            <a:r>
              <a:rPr lang="en-US" sz="2600" b="1" dirty="0" smtClean="0">
                <a:latin typeface="Times New Roman" panose="02020603050405020304" pitchFamily="18" charset="0"/>
                <a:cs typeface="Times New Roman" panose="02020603050405020304" pitchFamily="18" charset="0"/>
              </a:rPr>
              <a:t>y)p(x , y)/</a:t>
            </a:r>
            <a:r>
              <a:rPr lang="el-GR" sz="2600" b="1" dirty="0" smtClean="0">
                <a:latin typeface="Times New Roman" panose="02020603050405020304" pitchFamily="18" charset="0"/>
                <a:cs typeface="Times New Roman" panose="02020603050405020304" pitchFamily="18" charset="0"/>
              </a:rPr>
              <a:t>σ</a:t>
            </a:r>
            <a:r>
              <a:rPr lang="en-US" sz="2600" b="1" baseline="-25000" dirty="0" smtClean="0">
                <a:latin typeface="Times New Roman" panose="02020603050405020304" pitchFamily="18" charset="0"/>
                <a:cs typeface="Times New Roman" panose="02020603050405020304" pitchFamily="18" charset="0"/>
              </a:rPr>
              <a:t>x</a:t>
            </a:r>
            <a:r>
              <a:rPr lang="el-GR" sz="2600" b="1" dirty="0" smtClean="0">
                <a:latin typeface="Times New Roman" panose="02020603050405020304" pitchFamily="18" charset="0"/>
                <a:cs typeface="Times New Roman" panose="02020603050405020304" pitchFamily="18" charset="0"/>
              </a:rPr>
              <a:t>σ</a:t>
            </a:r>
            <a:r>
              <a:rPr lang="en-US" sz="2600" b="1" baseline="-25000" dirty="0" smtClean="0">
                <a:latin typeface="Times New Roman" panose="02020603050405020304" pitchFamily="18" charset="0"/>
                <a:cs typeface="Times New Roman" panose="02020603050405020304" pitchFamily="18" charset="0"/>
              </a:rPr>
              <a:t>y</a:t>
            </a:r>
            <a:r>
              <a:rPr lang="en-US" sz="2600" b="1" dirty="0"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endParaRPr lang="en-US" sz="2600" b="1" dirty="0" smtClean="0">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Homogeneity : </a:t>
            </a:r>
            <a:r>
              <a:rPr lang="en-US" sz="2600" dirty="0" smtClean="0">
                <a:latin typeface="Times New Roman" panose="02020603050405020304" pitchFamily="18" charset="0"/>
                <a:cs typeface="Times New Roman" panose="02020603050405020304" pitchFamily="18" charset="0"/>
              </a:rPr>
              <a:t>Measures the closeness of the distribution of elements in the GLCM to the GLCM diagonal.</a:t>
            </a:r>
            <a:r>
              <a:rPr lang="en-US" sz="2600" b="1"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sz="2600" b="1" dirty="0" smtClean="0">
                <a:latin typeface="Times New Roman" panose="02020603050405020304" pitchFamily="18" charset="0"/>
                <a:cs typeface="Times New Roman" panose="02020603050405020304" pitchFamily="18" charset="0"/>
              </a:rPr>
              <a:t>                         sum(sum(p(x , y)/(1 + [x-y])))</a:t>
            </a:r>
          </a:p>
          <a:p>
            <a:endParaRPr lang="en-US" sz="2600" b="1" dirty="0" smtClean="0">
              <a:latin typeface="Times New Roman" panose="02020603050405020304" pitchFamily="18" charset="0"/>
              <a:cs typeface="Times New Roman" panose="02020603050405020304" pitchFamily="18" charset="0"/>
            </a:endParaRPr>
          </a:p>
          <a:p>
            <a:endParaRPr lang="en-US" sz="2600" b="1" dirty="0" smtClean="0">
              <a:latin typeface="Times New Roman" panose="02020603050405020304" pitchFamily="18" charset="0"/>
              <a:cs typeface="Times New Roman" panose="02020603050405020304" pitchFamily="18" charset="0"/>
            </a:endParaRPr>
          </a:p>
          <a:p>
            <a:endParaRPr lang="en-US" sz="26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2600" b="1" dirty="0" smtClean="0">
                <a:latin typeface="Times New Roman" panose="02020603050405020304" pitchFamily="18" charset="0"/>
                <a:cs typeface="Times New Roman" panose="02020603050405020304" pitchFamily="18" charset="0"/>
              </a:rPr>
              <a:t>   </a:t>
            </a:r>
          </a:p>
        </p:txBody>
      </p:sp>
      <p:pic>
        <p:nvPicPr>
          <p:cNvPr id="17411" name="Picture 2"/>
          <p:cNvPicPr>
            <a:picLocks noChangeAspect="1" noChangeArrowheads="1"/>
          </p:cNvPicPr>
          <p:nvPr/>
        </p:nvPicPr>
        <p:blipFill>
          <a:blip r:embed="rId2" cstate="print"/>
          <a:srcRect/>
          <a:stretch>
            <a:fillRect/>
          </a:stretch>
        </p:blipFill>
        <p:spPr bwMode="auto">
          <a:xfrm>
            <a:off x="2667000" y="2438400"/>
            <a:ext cx="3657600" cy="533400"/>
          </a:xfrm>
          <a:prstGeom prst="rect">
            <a:avLst/>
          </a:prstGeom>
          <a:noFill/>
          <a:ln w="9525">
            <a:noFill/>
            <a:miter lim="800000"/>
            <a:headEnd/>
            <a:tailEnd/>
          </a:ln>
        </p:spPr>
      </p:pic>
      <p:sp>
        <p:nvSpPr>
          <p:cNvPr id="11" name="Rounded Rectangle 10"/>
          <p:cNvSpPr/>
          <p:nvPr/>
        </p:nvSpPr>
        <p:spPr>
          <a:xfrm>
            <a:off x="533400" y="381000"/>
            <a:ext cx="7391400" cy="533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b="1" dirty="0" smtClean="0">
                <a:solidFill>
                  <a:schemeClr val="tx1"/>
                </a:solidFill>
                <a:latin typeface="Times New Roman" panose="02020603050405020304" pitchFamily="18" charset="0"/>
                <a:cs typeface="Times New Roman" panose="02020603050405020304" pitchFamily="18" charset="0"/>
              </a:rPr>
              <a:t>                          </a:t>
            </a:r>
            <a:r>
              <a:rPr lang="en-US" sz="3600" b="1" dirty="0" smtClean="0">
                <a:solidFill>
                  <a:schemeClr val="accent3"/>
                </a:solidFill>
                <a:latin typeface="Times New Roman" panose="02020603050405020304" pitchFamily="18" charset="0"/>
                <a:cs typeface="Times New Roman" panose="02020603050405020304" pitchFamily="18" charset="0"/>
              </a:rPr>
              <a:t>Continues</a:t>
            </a:r>
            <a:r>
              <a:rPr lang="en-US" sz="3600" b="1" dirty="0">
                <a:solidFill>
                  <a:schemeClr val="accent3"/>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SVM Classification</a:t>
            </a:r>
            <a:endParaRPr lang="en-US" b="1" dirty="0"/>
          </a:p>
        </p:txBody>
      </p:sp>
      <p:sp>
        <p:nvSpPr>
          <p:cNvPr id="3" name="Content Placeholder 2"/>
          <p:cNvSpPr>
            <a:spLocks noGrp="1"/>
          </p:cNvSpPr>
          <p:nvPr>
            <p:ph sz="quarter" idx="1"/>
          </p:nvPr>
        </p:nvSpPr>
        <p:spPr>
          <a:xfrm>
            <a:off x="301752" y="1447800"/>
            <a:ext cx="8503920" cy="4651248"/>
          </a:xfrm>
        </p:spPr>
        <p:txBody>
          <a:bodyPr>
            <a:noAutofit/>
          </a:bodyPr>
          <a:lstStyle/>
          <a:p>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Support vector machine(SVM) classification is used for constructing a selection surface in the function space that bisects the 2 classes, i.e., cancerous and noncancerous, and maximizes the margin of separation among  training of factors. </a:t>
            </a:r>
          </a:p>
          <a:p>
            <a:r>
              <a:rPr lang="en-US" sz="2400" dirty="0" smtClean="0">
                <a:latin typeface="Times New Roman" pitchFamily="18" charset="0"/>
                <a:cs typeface="Times New Roman" pitchFamily="18" charset="0"/>
              </a:rPr>
              <a:t>SVMs is a promising nonlinear nonparametric classification approach, which already confirmed properly outcomes within the scientific diagnostics</a:t>
            </a:r>
          </a:p>
          <a:p>
            <a:r>
              <a:rPr lang="en-US" sz="2400" dirty="0" smtClean="0">
                <a:latin typeface="Times New Roman" pitchFamily="18" charset="0"/>
                <a:cs typeface="Times New Roman" pitchFamily="18" charset="0"/>
              </a:rPr>
              <a:t>An SVM is mostly a two-magnificence classifier. it may be both linear or </a:t>
            </a:r>
            <a:r>
              <a:rPr lang="en-US" sz="2400" dirty="0" err="1" smtClean="0">
                <a:latin typeface="Times New Roman" pitchFamily="18" charset="0"/>
                <a:cs typeface="Times New Roman" pitchFamily="18" charset="0"/>
              </a:rPr>
              <a:t>nonlinear.we</a:t>
            </a:r>
            <a:r>
              <a:rPr lang="en-US" sz="2400" dirty="0" smtClean="0">
                <a:latin typeface="Times New Roman" pitchFamily="18" charset="0"/>
                <a:cs typeface="Times New Roman" pitchFamily="18" charset="0"/>
              </a:rPr>
              <a:t> select a linear SVM two-magnificence classifier</a:t>
            </a:r>
          </a:p>
          <a:p>
            <a:r>
              <a:rPr lang="en-US" sz="2400" dirty="0" smtClean="0">
                <a:latin typeface="Times New Roman" pitchFamily="18" charset="0"/>
                <a:cs typeface="Times New Roman" pitchFamily="18" charset="0"/>
              </a:rPr>
              <a:t>as it is not computationally pricey, it does not appoint the kernel trick explicitly, and it achieves, in widespread, a very good performance</a:t>
            </a:r>
            <a:r>
              <a:rPr lang="en-US" sz="2400" dirty="0" smtClean="0"/>
              <a:t>. </a:t>
            </a: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600" dirty="0" smtClean="0">
                <a:latin typeface="Times New Roman" pitchFamily="18" charset="0"/>
                <a:cs typeface="Times New Roman" pitchFamily="18" charset="0"/>
              </a:rPr>
              <a:t>Two especially critical issues are: 1) the determination of the most appropriate feature subspace where to carry out the classification task and 2) model selection.</a:t>
            </a:r>
          </a:p>
          <a:p>
            <a:r>
              <a:rPr lang="en-US" sz="2600" dirty="0" smtClean="0">
                <a:latin typeface="Times New Roman" pitchFamily="18" charset="0"/>
                <a:cs typeface="Times New Roman" pitchFamily="18" charset="0"/>
              </a:rPr>
              <a:t> In this paper, these two issues are addressed through a classification system that optimizes the SVM classifier accuracy for this kind of imagery. </a:t>
            </a:r>
          </a:p>
          <a:p>
            <a:r>
              <a:rPr lang="en-US" sz="2600" dirty="0" smtClean="0">
                <a:latin typeface="Times New Roman" pitchFamily="18" charset="0"/>
                <a:cs typeface="Times New Roman" pitchFamily="18" charset="0"/>
              </a:rPr>
              <a:t>This system is based on a genetic optimization framework formulated in such a way as to detect the best discriminative features without requiring the a priori setting of their number by the user and to estimate the best SVM parameters (i.e., regularization and kernel parameters) in a completely automatic way. </a:t>
            </a:r>
          </a:p>
          <a:p>
            <a:r>
              <a:rPr lang="en-US" sz="2600" dirty="0" smtClean="0">
                <a:latin typeface="Times New Roman" pitchFamily="18" charset="0"/>
                <a:cs typeface="Times New Roman" pitchFamily="18" charset="0"/>
              </a:rPr>
              <a:t>For these purposes, it exploits fitness criteria intrinsically related to the generalization capabilities of SVM classifiers.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Snapshots of output</a:t>
            </a:r>
            <a:endParaRPr lang="en-US" b="1" dirty="0"/>
          </a:p>
        </p:txBody>
      </p:sp>
      <p:pic>
        <p:nvPicPr>
          <p:cNvPr id="4" name="Content Placeholder 3"/>
          <p:cNvPicPr>
            <a:picLocks noGrp="1"/>
          </p:cNvPicPr>
          <p:nvPr>
            <p:ph sz="quarter" idx="1"/>
          </p:nvPr>
        </p:nvPicPr>
        <p:blipFill>
          <a:blip r:embed="rId2" cstate="print"/>
          <a:srcRect/>
          <a:stretch>
            <a:fillRect/>
          </a:stretch>
        </p:blipFill>
        <p:spPr bwMode="auto">
          <a:xfrm>
            <a:off x="487759" y="1600200"/>
            <a:ext cx="8131969"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image selection</a:t>
            </a:r>
            <a:endParaRPr lang="en-US" b="1" dirty="0"/>
          </a:p>
        </p:txBody>
      </p:sp>
      <p:pic>
        <p:nvPicPr>
          <p:cNvPr id="4" name="Content Placeholder 3"/>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sz="quarter" idx="1"/>
          </p:nvPr>
        </p:nvSpPr>
        <p:spPr/>
        <p:txBody>
          <a:bodyPr>
            <a:normAutofit fontScale="92500" lnSpcReduction="20000"/>
          </a:bodyPr>
          <a:lstStyle/>
          <a:p>
            <a:pPr algn="just">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The project presents the classifications and detection of acute lymphoblastic </a:t>
            </a:r>
            <a:r>
              <a:rPr lang="en-IN" sz="2800" dirty="0" err="1" smtClean="0">
                <a:latin typeface="Times New Roman" panose="02020603050405020304" pitchFamily="18" charset="0"/>
                <a:cs typeface="Times New Roman" panose="02020603050405020304" pitchFamily="18" charset="0"/>
              </a:rPr>
              <a:t>leukemia</a:t>
            </a:r>
            <a:r>
              <a:rPr lang="en-IN" sz="2800" dirty="0" smtClean="0">
                <a:latin typeface="Times New Roman" panose="02020603050405020304" pitchFamily="18" charset="0"/>
                <a:cs typeface="Times New Roman" panose="02020603050405020304" pitchFamily="18" charset="0"/>
              </a:rPr>
              <a:t> in blood microscopic images using supervised classifiers</a:t>
            </a:r>
            <a:r>
              <a:rPr lang="en-US" sz="2800" dirty="0" smtClean="0">
                <a:latin typeface="Times New Roman" panose="02020603050405020304" pitchFamily="18" charset="0"/>
                <a:cs typeface="Times New Roman" panose="02020603050405020304" pitchFamily="18" charset="0"/>
              </a:rPr>
              <a:t>.</a:t>
            </a:r>
          </a:p>
          <a:p>
            <a:pPr algn="just">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Input blood microscopic image is converted into gray scale for better features extraction. Then the segmentation process is done by k-means clustering method </a:t>
            </a:r>
          </a:p>
          <a:p>
            <a:pPr algn="just">
              <a:buClr>
                <a:srgbClr val="002060"/>
              </a:buClr>
              <a:buSzPct val="1000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system will be used to classify the queried images automatically to decide the abnormality.</a:t>
            </a:r>
          </a:p>
          <a:p>
            <a:pPr algn="just">
              <a:buClr>
                <a:srgbClr val="002060"/>
              </a:buClr>
              <a:buSzPct val="1000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The performance of the system is evaluated through sensitivity, specificity and accuracy</a:t>
            </a:r>
          </a:p>
          <a:p>
            <a:pPr algn="just">
              <a:buClr>
                <a:srgbClr val="002060"/>
              </a:buClr>
              <a:buSzPct val="1000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process of ALL detection is done by fuzzy C-means segmentation, feature extraction and neural network classifier.</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a:t>
            </a:r>
            <a:endParaRPr lang="en-US" b="1" dirty="0"/>
          </a:p>
        </p:txBody>
      </p:sp>
      <p:pic>
        <p:nvPicPr>
          <p:cNvPr id="4" name="Content Placeholder 3"/>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 of segmented image</a:t>
            </a:r>
            <a:endParaRPr lang="en-US" b="1" dirty="0"/>
          </a:p>
        </p:txBody>
      </p:sp>
      <p:pic>
        <p:nvPicPr>
          <p:cNvPr id="4" name="Content Placeholder 3"/>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Fuzzy c means clustering</a:t>
            </a:r>
            <a:endParaRPr lang="en-US" b="1" dirty="0"/>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LBP image</a:t>
            </a:r>
            <a:endParaRPr lang="en-US" b="1" dirty="0"/>
          </a:p>
        </p:txBody>
      </p:sp>
      <p:pic>
        <p:nvPicPr>
          <p:cNvPr id="4" name="Content Placeholder 3"/>
          <p:cNvPicPr>
            <a:picLocks noGrp="1"/>
          </p:cNvPicPr>
          <p:nvPr>
            <p:ph sz="quarter" idx="1"/>
          </p:nvPr>
        </p:nvPicPr>
        <p:blipFill>
          <a:blip r:embed="rId2" cstate="print"/>
          <a:srcRect/>
          <a:stretch>
            <a:fillRect/>
          </a:stretch>
        </p:blipFill>
        <p:spPr bwMode="auto">
          <a:xfrm>
            <a:off x="487759" y="1600200"/>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685800"/>
          </a:xfrm>
        </p:spPr>
        <p:txBody>
          <a:bodyPr>
            <a:noAutofit/>
          </a:bodyPr>
          <a:lstStyle/>
          <a:p>
            <a:r>
              <a:rPr lang="en-US" b="1" dirty="0" smtClean="0">
                <a:solidFill>
                  <a:schemeClr val="accent3"/>
                </a:solidFill>
                <a:cs typeface="Times New Roman" panose="02020603050405020304" pitchFamily="18" charset="0"/>
              </a:rPr>
              <a:t>Application</a:t>
            </a:r>
            <a:endParaRPr lang="en-US" b="1" dirty="0">
              <a:solidFill>
                <a:schemeClr val="accent3"/>
              </a:solidFill>
              <a:cs typeface="Times New Roman" panose="02020603050405020304" pitchFamily="18" charset="0"/>
            </a:endParaRPr>
          </a:p>
        </p:txBody>
      </p:sp>
      <p:sp>
        <p:nvSpPr>
          <p:cNvPr id="3" name="Content Placeholder 2"/>
          <p:cNvSpPr>
            <a:spLocks noGrp="1"/>
          </p:cNvSpPr>
          <p:nvPr>
            <p:ph sz="quarter" idx="1"/>
          </p:nvPr>
        </p:nvSpPr>
        <p:spPr>
          <a:xfrm>
            <a:off x="381000" y="1460309"/>
            <a:ext cx="8229600" cy="4330891"/>
          </a:xfrm>
        </p:spPr>
        <p:txBody>
          <a:bodyPr>
            <a:normAutofit/>
          </a:bodyPr>
          <a:lstStyle/>
          <a:p>
            <a:pPr lvl="0">
              <a:lnSpc>
                <a:spcPct val="150000"/>
              </a:lnSpc>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Automated decision support system for biomedical. </a:t>
            </a:r>
          </a:p>
          <a:p>
            <a:pPr lvl="0">
              <a:lnSpc>
                <a:spcPct val="150000"/>
              </a:lnSpc>
              <a:buClr>
                <a:srgbClr val="FF0000"/>
              </a:buClr>
              <a:buSzPct val="1000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Accurate result generation for cancer detection.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609600"/>
          </a:xfrm>
        </p:spPr>
        <p:txBody>
          <a:bodyPr>
            <a:noAutofit/>
          </a:bodyPr>
          <a:lstStyle/>
          <a:p>
            <a:r>
              <a:rPr lang="en-US" sz="3200" b="1" dirty="0" smtClean="0">
                <a:solidFill>
                  <a:schemeClr val="accent3"/>
                </a:solidFill>
                <a:cs typeface="Times New Roman" panose="02020603050405020304" pitchFamily="18" charset="0"/>
              </a:rPr>
              <a:t>References</a:t>
            </a:r>
            <a:endParaRPr lang="en-US" sz="3200" b="1" dirty="0">
              <a:solidFill>
                <a:schemeClr val="accent3"/>
              </a:solidFill>
              <a:cs typeface="Times New Roman" panose="02020603050405020304" pitchFamily="18" charset="0"/>
            </a:endParaRPr>
          </a:p>
        </p:txBody>
      </p:sp>
      <p:sp>
        <p:nvSpPr>
          <p:cNvPr id="3" name="Content Placeholder 2"/>
          <p:cNvSpPr>
            <a:spLocks noGrp="1"/>
          </p:cNvSpPr>
          <p:nvPr>
            <p:ph sz="quarter" idx="1"/>
          </p:nvPr>
        </p:nvSpPr>
        <p:spPr>
          <a:xfrm>
            <a:off x="228600" y="1447800"/>
            <a:ext cx="8763000" cy="5410200"/>
          </a:xfrm>
        </p:spPr>
        <p:txBody>
          <a:bodyPr>
            <a:noAutofit/>
          </a:bodyPr>
          <a:lstStyle/>
          <a:p>
            <a:pPr algn="just">
              <a:buNone/>
            </a:pPr>
            <a:r>
              <a:rPr lang="en-IN" sz="2200" dirty="0" smtClean="0">
                <a:latin typeface="Times New Roman" pitchFamily="18" charset="0"/>
                <a:cs typeface="Times New Roman" pitchFamily="18" charset="0"/>
              </a:rPr>
              <a:t>[1] F. </a:t>
            </a:r>
            <a:r>
              <a:rPr lang="en-IN" sz="2200" dirty="0" err="1" smtClean="0">
                <a:latin typeface="Times New Roman" pitchFamily="18" charset="0"/>
                <a:cs typeface="Times New Roman" pitchFamily="18" charset="0"/>
              </a:rPr>
              <a:t>Scotti</a:t>
            </a:r>
            <a:r>
              <a:rPr lang="en-IN" sz="2200" dirty="0" smtClean="0">
                <a:latin typeface="Times New Roman" pitchFamily="18" charset="0"/>
                <a:cs typeface="Times New Roman" pitchFamily="18" charset="0"/>
              </a:rPr>
              <a:t>, “Automatic morphological analysis for acute leukemia identification in peripheral blood microscope images,” in </a:t>
            </a:r>
            <a:r>
              <a:rPr lang="en-IN" sz="2200" i="1" dirty="0" smtClean="0">
                <a:latin typeface="Times New Roman" pitchFamily="18" charset="0"/>
                <a:cs typeface="Times New Roman" pitchFamily="18" charset="0"/>
              </a:rPr>
              <a:t>Proc. CIMSA</a:t>
            </a:r>
            <a:r>
              <a:rPr lang="en-IN" sz="2200" dirty="0" smtClean="0">
                <a:latin typeface="Times New Roman" pitchFamily="18" charset="0"/>
                <a:cs typeface="Times New Roman" pitchFamily="18" charset="0"/>
              </a:rPr>
              <a:t>, 2005, pp. 96–101.</a:t>
            </a:r>
            <a:endParaRPr lang="en-US"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[2] V. </a:t>
            </a:r>
            <a:r>
              <a:rPr lang="en-IN" sz="2200" dirty="0" err="1" smtClean="0">
                <a:latin typeface="Times New Roman" pitchFamily="18" charset="0"/>
                <a:cs typeface="Times New Roman" pitchFamily="18" charset="0"/>
              </a:rPr>
              <a:t>Piuri</a:t>
            </a:r>
            <a:r>
              <a:rPr lang="en-IN" sz="2200" dirty="0" smtClean="0">
                <a:latin typeface="Times New Roman" pitchFamily="18" charset="0"/>
                <a:cs typeface="Times New Roman" pitchFamily="18" charset="0"/>
              </a:rPr>
              <a:t> and F. </a:t>
            </a:r>
            <a:r>
              <a:rPr lang="en-IN" sz="2200" dirty="0" err="1" smtClean="0">
                <a:latin typeface="Times New Roman" pitchFamily="18" charset="0"/>
                <a:cs typeface="Times New Roman" pitchFamily="18" charset="0"/>
              </a:rPr>
              <a:t>Scotti</a:t>
            </a:r>
            <a:r>
              <a:rPr lang="en-IN" sz="2200" dirty="0" smtClean="0">
                <a:latin typeface="Times New Roman" pitchFamily="18" charset="0"/>
                <a:cs typeface="Times New Roman" pitchFamily="18" charset="0"/>
              </a:rPr>
              <a:t>, “Morphological classification of blood leucocytes by microscope images,” in </a:t>
            </a:r>
            <a:r>
              <a:rPr lang="en-IN" sz="2200" i="1" dirty="0" smtClean="0">
                <a:latin typeface="Times New Roman" pitchFamily="18" charset="0"/>
                <a:cs typeface="Times New Roman" pitchFamily="18" charset="0"/>
              </a:rPr>
              <a:t>Proc. CIMSA</a:t>
            </a:r>
            <a:r>
              <a:rPr lang="en-IN" sz="2200" dirty="0" smtClean="0">
                <a:latin typeface="Times New Roman" pitchFamily="18" charset="0"/>
                <a:cs typeface="Times New Roman" pitchFamily="18" charset="0"/>
              </a:rPr>
              <a:t>, 2004, pp. 103–108</a:t>
            </a:r>
            <a:endParaRPr lang="en-US"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[3] M. </a:t>
            </a:r>
            <a:r>
              <a:rPr lang="en-IN" sz="2200" dirty="0" err="1" smtClean="0">
                <a:latin typeface="Times New Roman" pitchFamily="18" charset="0"/>
                <a:cs typeface="Times New Roman" pitchFamily="18" charset="0"/>
              </a:rPr>
              <a:t>Subrajeet</a:t>
            </a:r>
            <a:r>
              <a:rPr lang="en-IN" sz="2200" dirty="0" smtClean="0">
                <a:latin typeface="Times New Roman" pitchFamily="18" charset="0"/>
                <a:cs typeface="Times New Roman" pitchFamily="18" charset="0"/>
              </a:rPr>
              <a:t>, D. </a:t>
            </a:r>
            <a:r>
              <a:rPr lang="en-IN" sz="2200" dirty="0" err="1" smtClean="0">
                <a:latin typeface="Times New Roman" pitchFamily="18" charset="0"/>
                <a:cs typeface="Times New Roman" pitchFamily="18" charset="0"/>
              </a:rPr>
              <a:t>Patra</a:t>
            </a:r>
            <a:r>
              <a:rPr lang="en-IN" sz="2200" dirty="0" smtClean="0">
                <a:latin typeface="Times New Roman" pitchFamily="18" charset="0"/>
                <a:cs typeface="Times New Roman" pitchFamily="18" charset="0"/>
              </a:rPr>
              <a:t>, and S. </a:t>
            </a:r>
            <a:r>
              <a:rPr lang="en-IN" sz="2200" dirty="0" err="1" smtClean="0">
                <a:latin typeface="Times New Roman" pitchFamily="18" charset="0"/>
                <a:cs typeface="Times New Roman" pitchFamily="18" charset="0"/>
              </a:rPr>
              <a:t>Satpathy</a:t>
            </a:r>
            <a:r>
              <a:rPr lang="en-IN" sz="2200" dirty="0" smtClean="0">
                <a:latin typeface="Times New Roman" pitchFamily="18" charset="0"/>
                <a:cs typeface="Times New Roman" pitchFamily="18" charset="0"/>
              </a:rPr>
              <a:t>, “Automated leukemia detection in blood microscopic images using statistical texture analysis,” in </a:t>
            </a:r>
            <a:r>
              <a:rPr lang="en-IN" sz="2200" i="1" dirty="0" smtClean="0">
                <a:latin typeface="Times New Roman" pitchFamily="18" charset="0"/>
                <a:cs typeface="Times New Roman" pitchFamily="18" charset="0"/>
              </a:rPr>
              <a:t>Proc. Int. Conf. </a:t>
            </a:r>
            <a:r>
              <a:rPr lang="en-IN" sz="2200" i="1" dirty="0" err="1" smtClean="0">
                <a:latin typeface="Times New Roman" pitchFamily="18" charset="0"/>
                <a:cs typeface="Times New Roman" pitchFamily="18" charset="0"/>
              </a:rPr>
              <a:t>Commun</a:t>
            </a:r>
            <a:r>
              <a:rPr lang="en-IN" sz="2200" i="1" dirty="0" smtClean="0">
                <a:latin typeface="Times New Roman" pitchFamily="18" charset="0"/>
                <a:cs typeface="Times New Roman" pitchFamily="18" charset="0"/>
              </a:rPr>
              <a:t>. </a:t>
            </a:r>
            <a:r>
              <a:rPr lang="en-IN" sz="2200" i="1" dirty="0" err="1" smtClean="0">
                <a:latin typeface="Times New Roman" pitchFamily="18" charset="0"/>
                <a:cs typeface="Times New Roman" pitchFamily="18" charset="0"/>
              </a:rPr>
              <a:t>Comput</a:t>
            </a:r>
            <a:r>
              <a:rPr lang="en-IN" sz="2200" i="1" dirty="0" smtClean="0">
                <a:latin typeface="Times New Roman" pitchFamily="18" charset="0"/>
                <a:cs typeface="Times New Roman" pitchFamily="18" charset="0"/>
              </a:rPr>
              <a:t>. Security</a:t>
            </a:r>
            <a:r>
              <a:rPr lang="en-IN" sz="2200" dirty="0" smtClean="0">
                <a:latin typeface="Times New Roman" pitchFamily="18" charset="0"/>
                <a:cs typeface="Times New Roman" pitchFamily="18" charset="0"/>
              </a:rPr>
              <a:t>, 2011, pp. 184–187.</a:t>
            </a:r>
            <a:endParaRPr lang="en-US"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[4] H. </a:t>
            </a:r>
            <a:r>
              <a:rPr lang="en-IN" sz="2200" dirty="0" err="1" smtClean="0">
                <a:latin typeface="Times New Roman" pitchFamily="18" charset="0"/>
                <a:cs typeface="Times New Roman" pitchFamily="18" charset="0"/>
              </a:rPr>
              <a:t>Ramoser</a:t>
            </a:r>
            <a:r>
              <a:rPr lang="en-IN" sz="2200" dirty="0" smtClean="0">
                <a:latin typeface="Times New Roman" pitchFamily="18" charset="0"/>
                <a:cs typeface="Times New Roman" pitchFamily="18" charset="0"/>
              </a:rPr>
              <a:t>, V. </a:t>
            </a:r>
            <a:r>
              <a:rPr lang="en-IN" sz="2200" dirty="0" err="1" smtClean="0">
                <a:latin typeface="Times New Roman" pitchFamily="18" charset="0"/>
                <a:cs typeface="Times New Roman" pitchFamily="18" charset="0"/>
              </a:rPr>
              <a:t>Laurain</a:t>
            </a:r>
            <a:r>
              <a:rPr lang="en-IN" sz="2200" dirty="0" smtClean="0">
                <a:latin typeface="Times New Roman" pitchFamily="18" charset="0"/>
                <a:cs typeface="Times New Roman" pitchFamily="18" charset="0"/>
              </a:rPr>
              <a:t>, H. </a:t>
            </a:r>
            <a:r>
              <a:rPr lang="en-IN" sz="2200" dirty="0" err="1" smtClean="0">
                <a:latin typeface="Times New Roman" pitchFamily="18" charset="0"/>
                <a:cs typeface="Times New Roman" pitchFamily="18" charset="0"/>
              </a:rPr>
              <a:t>Bischof</a:t>
            </a:r>
            <a:r>
              <a:rPr lang="en-IN" sz="2200" dirty="0" smtClean="0">
                <a:latin typeface="Times New Roman" pitchFamily="18" charset="0"/>
                <a:cs typeface="Times New Roman" pitchFamily="18" charset="0"/>
              </a:rPr>
              <a:t>, and R. </a:t>
            </a:r>
            <a:r>
              <a:rPr lang="en-IN" sz="2200" dirty="0" err="1" smtClean="0">
                <a:latin typeface="Times New Roman" pitchFamily="18" charset="0"/>
                <a:cs typeface="Times New Roman" pitchFamily="18" charset="0"/>
              </a:rPr>
              <a:t>Ecker</a:t>
            </a:r>
            <a:r>
              <a:rPr lang="en-IN" sz="2200" dirty="0" smtClean="0">
                <a:latin typeface="Times New Roman" pitchFamily="18" charset="0"/>
                <a:cs typeface="Times New Roman" pitchFamily="18" charset="0"/>
              </a:rPr>
              <a:t>, “Leukocyte segmentation and classification in blood-smear images,” in </a:t>
            </a:r>
            <a:r>
              <a:rPr lang="en-IN" sz="2200" i="1" dirty="0" smtClean="0">
                <a:latin typeface="Times New Roman" pitchFamily="18" charset="0"/>
                <a:cs typeface="Times New Roman" pitchFamily="18" charset="0"/>
              </a:rPr>
              <a:t>Proc. IEEE EMBS</a:t>
            </a:r>
            <a:r>
              <a:rPr lang="en-IN" sz="2200" dirty="0" smtClean="0">
                <a:latin typeface="Times New Roman" pitchFamily="18" charset="0"/>
                <a:cs typeface="Times New Roman" pitchFamily="18" charset="0"/>
              </a:rPr>
              <a:t>, 2006, pp. 3371–3374</a:t>
            </a:r>
          </a:p>
          <a:p>
            <a:pPr algn="just">
              <a:buNone/>
            </a:pPr>
            <a:r>
              <a:rPr lang="en-IN" sz="2200" dirty="0" smtClean="0">
                <a:latin typeface="Times New Roman" pitchFamily="18" charset="0"/>
                <a:cs typeface="Times New Roman" pitchFamily="18" charset="0"/>
              </a:rPr>
              <a:t>[5] C. </a:t>
            </a:r>
            <a:r>
              <a:rPr lang="en-IN" sz="2200" dirty="0" err="1" smtClean="0">
                <a:latin typeface="Times New Roman" pitchFamily="18" charset="0"/>
                <a:cs typeface="Times New Roman" pitchFamily="18" charset="0"/>
              </a:rPr>
              <a:t>Reta</a:t>
            </a:r>
            <a:r>
              <a:rPr lang="en-IN" sz="2200" dirty="0" smtClean="0">
                <a:latin typeface="Times New Roman" pitchFamily="18" charset="0"/>
                <a:cs typeface="Times New Roman" pitchFamily="18" charset="0"/>
              </a:rPr>
              <a:t>, L. </a:t>
            </a:r>
            <a:r>
              <a:rPr lang="en-IN" sz="2200" dirty="0" err="1" smtClean="0">
                <a:latin typeface="Times New Roman" pitchFamily="18" charset="0"/>
                <a:cs typeface="Times New Roman" pitchFamily="18" charset="0"/>
              </a:rPr>
              <a:t>Altamirano</a:t>
            </a:r>
            <a:r>
              <a:rPr lang="en-IN" sz="2200" dirty="0" smtClean="0">
                <a:latin typeface="Times New Roman" pitchFamily="18" charset="0"/>
                <a:cs typeface="Times New Roman" pitchFamily="18" charset="0"/>
              </a:rPr>
              <a:t>, J. A. Gonzalez, R. Diaz, and J. S. </a:t>
            </a:r>
            <a:r>
              <a:rPr lang="en-IN" sz="2200" dirty="0" err="1" smtClean="0">
                <a:latin typeface="Times New Roman" pitchFamily="18" charset="0"/>
                <a:cs typeface="Times New Roman" pitchFamily="18" charset="0"/>
              </a:rPr>
              <a:t>Guichard</a:t>
            </a:r>
            <a:r>
              <a:rPr lang="en-IN" sz="2200" dirty="0" smtClean="0">
                <a:latin typeface="Times New Roman" pitchFamily="18" charset="0"/>
                <a:cs typeface="Times New Roman" pitchFamily="18" charset="0"/>
              </a:rPr>
              <a:t>, “Segmentation of bone marrow cell images for morphological classification of acute leukemia,” in </a:t>
            </a:r>
            <a:r>
              <a:rPr lang="en-IN" sz="2200" i="1" dirty="0" smtClean="0">
                <a:latin typeface="Times New Roman" pitchFamily="18" charset="0"/>
                <a:cs typeface="Times New Roman" pitchFamily="18" charset="0"/>
              </a:rPr>
              <a:t>Proc. 23rd FLAIRS</a:t>
            </a:r>
            <a:r>
              <a:rPr lang="en-IN" sz="2200" dirty="0" smtClean="0">
                <a:latin typeface="Times New Roman" pitchFamily="18" charset="0"/>
                <a:cs typeface="Times New Roman" pitchFamily="18" charset="0"/>
              </a:rPr>
              <a:t>, 2010, pp. 86–91.</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References</a:t>
            </a:r>
            <a:r>
              <a:rPr lang="en-US" dirty="0" smtClean="0"/>
              <a:t> </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sz="2400" dirty="0" smtClean="0">
                <a:latin typeface="Times New Roman" pitchFamily="18" charset="0"/>
                <a:cs typeface="Times New Roman" pitchFamily="18" charset="0"/>
              </a:rPr>
              <a:t>[6] </a:t>
            </a:r>
            <a:r>
              <a:rPr lang="en-US" sz="2400" dirty="0" err="1" smtClean="0">
                <a:latin typeface="Times New Roman" pitchFamily="18" charset="0"/>
                <a:cs typeface="Times New Roman" pitchFamily="18" charset="0"/>
              </a:rPr>
              <a:t>Prinyakupt</a:t>
            </a:r>
            <a:r>
              <a:rPr lang="en-US" sz="2400" dirty="0" smtClean="0">
                <a:latin typeface="Times New Roman" pitchFamily="18" charset="0"/>
                <a:cs typeface="Times New Roman" pitchFamily="18" charset="0"/>
              </a:rPr>
              <a:t>, J. and C. </a:t>
            </a:r>
            <a:r>
              <a:rPr lang="en-US" sz="2400" dirty="0" err="1" smtClean="0">
                <a:latin typeface="Times New Roman" pitchFamily="18" charset="0"/>
                <a:cs typeface="Times New Roman" pitchFamily="18" charset="0"/>
              </a:rPr>
              <a:t>Pluempitiwiriyawej</a:t>
            </a:r>
            <a:r>
              <a:rPr lang="en-US" sz="2400" dirty="0" smtClean="0">
                <a:latin typeface="Times New Roman" pitchFamily="18" charset="0"/>
                <a:cs typeface="Times New Roman" pitchFamily="18" charset="0"/>
              </a:rPr>
              <a:t>, Segmentation of white blood cells and comparison of cell morphology by linear and naïve </a:t>
            </a:r>
            <a:r>
              <a:rPr lang="en-US" sz="2400" dirty="0" err="1" smtClean="0">
                <a:latin typeface="Times New Roman" pitchFamily="18" charset="0"/>
                <a:cs typeface="Times New Roman" pitchFamily="18" charset="0"/>
              </a:rPr>
              <a:t>Bayes</a:t>
            </a:r>
            <a:r>
              <a:rPr lang="en-US" sz="2400" dirty="0" smtClean="0">
                <a:latin typeface="Times New Roman" pitchFamily="18" charset="0"/>
                <a:cs typeface="Times New Roman" pitchFamily="18" charset="0"/>
              </a:rPr>
              <a:t> classifiers. Biomedical engineering online, 2015. 14(1): p. 1.</a:t>
            </a:r>
          </a:p>
          <a:p>
            <a:pPr>
              <a:buNone/>
            </a:pPr>
            <a:r>
              <a:rPr lang="en-US" sz="2400" dirty="0" smtClean="0">
                <a:latin typeface="Times New Roman" pitchFamily="18" charset="0"/>
                <a:cs typeface="Times New Roman" pitchFamily="18" charset="0"/>
              </a:rPr>
              <a:t>[7] </a:t>
            </a:r>
            <a:r>
              <a:rPr lang="en-US" sz="2400" dirty="0" err="1" smtClean="0">
                <a:latin typeface="Times New Roman" pitchFamily="18" charset="0"/>
                <a:cs typeface="Times New Roman" pitchFamily="18" charset="0"/>
              </a:rPr>
              <a:t>Nazlibilek</a:t>
            </a:r>
            <a:r>
              <a:rPr lang="en-US" sz="2400" dirty="0" smtClean="0">
                <a:latin typeface="Times New Roman" pitchFamily="18" charset="0"/>
                <a:cs typeface="Times New Roman" pitchFamily="18" charset="0"/>
              </a:rPr>
              <a:t>, S., et al., Automatic segmentation, counting, size determination and classification of white blood cells. Measurement, 2014. 55: p. 58- 65.</a:t>
            </a:r>
          </a:p>
          <a:p>
            <a:pPr>
              <a:buNone/>
            </a:pPr>
            <a:r>
              <a:rPr lang="en-US" sz="2400" dirty="0" smtClean="0">
                <a:latin typeface="Times New Roman" pitchFamily="18" charset="0"/>
                <a:cs typeface="Times New Roman" pitchFamily="18" charset="0"/>
              </a:rPr>
              <a:t>[8] </a:t>
            </a:r>
            <a:r>
              <a:rPr lang="en-US" sz="2400" dirty="0" err="1" smtClean="0">
                <a:latin typeface="Times New Roman" pitchFamily="18" charset="0"/>
                <a:cs typeface="Times New Roman" pitchFamily="18" charset="0"/>
              </a:rPr>
              <a:t>Marzuki</a:t>
            </a:r>
            <a:r>
              <a:rPr lang="en-US" sz="2400" dirty="0" smtClean="0">
                <a:latin typeface="Times New Roman" pitchFamily="18" charset="0"/>
                <a:cs typeface="Times New Roman" pitchFamily="18" charset="0"/>
              </a:rPr>
              <a:t>, N.I.C., N.H. </a:t>
            </a:r>
            <a:r>
              <a:rPr lang="en-US" sz="2400" dirty="0" err="1" smtClean="0">
                <a:latin typeface="Times New Roman" pitchFamily="18" charset="0"/>
                <a:cs typeface="Times New Roman" pitchFamily="18" charset="0"/>
              </a:rPr>
              <a:t>Mahmood</a:t>
            </a:r>
            <a:r>
              <a:rPr lang="en-US" sz="2400" dirty="0" smtClean="0">
                <a:latin typeface="Times New Roman" pitchFamily="18" charset="0"/>
                <a:cs typeface="Times New Roman" pitchFamily="18" charset="0"/>
              </a:rPr>
              <a:t>, and M.A.A. </a:t>
            </a:r>
            <a:r>
              <a:rPr lang="en-US" sz="2400" dirty="0" err="1" smtClean="0">
                <a:latin typeface="Times New Roman" pitchFamily="18" charset="0"/>
                <a:cs typeface="Times New Roman" pitchFamily="18" charset="0"/>
              </a:rPr>
              <a:t>Razak</a:t>
            </a:r>
            <a:r>
              <a:rPr lang="en-US" sz="2400" dirty="0" smtClean="0">
                <a:latin typeface="Times New Roman" pitchFamily="18" charset="0"/>
                <a:cs typeface="Times New Roman" pitchFamily="18" charset="0"/>
              </a:rPr>
              <a:t>, Segmentation of White Blood Cell Nucleus Using Active Contour. </a:t>
            </a:r>
            <a:r>
              <a:rPr lang="en-US" sz="2400" dirty="0" err="1" smtClean="0">
                <a:latin typeface="Times New Roman" pitchFamily="18" charset="0"/>
                <a:cs typeface="Times New Roman" pitchFamily="18" charset="0"/>
              </a:rPr>
              <a:t>Jurnal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Teknologi</a:t>
            </a:r>
            <a:r>
              <a:rPr lang="en-US" sz="2400" dirty="0" smtClean="0">
                <a:latin typeface="Times New Roman" pitchFamily="18" charset="0"/>
                <a:cs typeface="Times New Roman" pitchFamily="18" charset="0"/>
              </a:rPr>
              <a:t>, 2015. 74(6). </a:t>
            </a:r>
          </a:p>
          <a:p>
            <a:pPr>
              <a:buNone/>
            </a:pPr>
            <a:r>
              <a:rPr lang="en-US" sz="2400" dirty="0" smtClean="0">
                <a:latin typeface="Times New Roman" pitchFamily="18" charset="0"/>
                <a:cs typeface="Times New Roman" pitchFamily="18" charset="0"/>
              </a:rPr>
              <a:t>[9] </a:t>
            </a:r>
            <a:r>
              <a:rPr lang="en-US" sz="2400" dirty="0" err="1" smtClean="0">
                <a:latin typeface="Times New Roman" pitchFamily="18" charset="0"/>
                <a:cs typeface="Times New Roman" pitchFamily="18" charset="0"/>
              </a:rPr>
              <a:t>Mahmood</a:t>
            </a:r>
            <a:r>
              <a:rPr lang="en-US" sz="2400" dirty="0" smtClean="0">
                <a:latin typeface="Times New Roman" pitchFamily="18" charset="0"/>
                <a:cs typeface="Times New Roman" pitchFamily="18" charset="0"/>
              </a:rPr>
              <a:t>, N.H., et al., Blood cells extraction using color based segmentation technique. International journal of life sciences biotechnology and </a:t>
            </a:r>
            <a:r>
              <a:rPr lang="en-US" sz="2400" dirty="0" err="1" smtClean="0">
                <a:latin typeface="Times New Roman" pitchFamily="18" charset="0"/>
                <a:cs typeface="Times New Roman" pitchFamily="18" charset="0"/>
              </a:rPr>
              <a:t>pharma</a:t>
            </a:r>
            <a:r>
              <a:rPr lang="en-US" sz="2400" dirty="0" smtClean="0">
                <a:latin typeface="Times New Roman" pitchFamily="18" charset="0"/>
                <a:cs typeface="Times New Roman" pitchFamily="18" charset="0"/>
              </a:rPr>
              <a:t> research, 2013. 2(2): p. 233-240</a:t>
            </a:r>
          </a:p>
          <a:p>
            <a:pPr>
              <a:buNone/>
            </a:pPr>
            <a:r>
              <a:rPr lang="en-US" sz="2400" dirty="0" smtClean="0">
                <a:latin typeface="Times New Roman" pitchFamily="18" charset="0"/>
                <a:cs typeface="Times New Roman" pitchFamily="18" charset="0"/>
              </a:rPr>
              <a:t>[10] </a:t>
            </a:r>
            <a:r>
              <a:rPr lang="en-US" sz="2400" dirty="0" err="1" smtClean="0">
                <a:latin typeface="Times New Roman" pitchFamily="18" charset="0"/>
                <a:cs typeface="Times New Roman" pitchFamily="18" charset="0"/>
              </a:rPr>
              <a:t>Duan</a:t>
            </a:r>
            <a:r>
              <a:rPr lang="en-US" sz="2400" dirty="0" smtClean="0">
                <a:latin typeface="Times New Roman" pitchFamily="18" charset="0"/>
                <a:cs typeface="Times New Roman" pitchFamily="18" charset="0"/>
              </a:rPr>
              <a:t>, J. and L. Yu. A WBC segmentation </a:t>
            </a:r>
            <a:r>
              <a:rPr lang="en-US" sz="2400" dirty="0" err="1" smtClean="0">
                <a:latin typeface="Times New Roman" pitchFamily="18" charset="0"/>
                <a:cs typeface="Times New Roman" pitchFamily="18" charset="0"/>
              </a:rPr>
              <a:t>methord</a:t>
            </a:r>
            <a:r>
              <a:rPr lang="en-US" sz="2400" dirty="0" smtClean="0">
                <a:latin typeface="Times New Roman" pitchFamily="18" charset="0"/>
                <a:cs typeface="Times New Roman" pitchFamily="18" charset="0"/>
              </a:rPr>
              <a:t> based on HSI color space. in Broadband Network and Multimedia Technology (IC-BNMT), 2011 4th IEEE International Conference on. 2011. IEEE.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References</a:t>
            </a:r>
            <a:endParaRPr lang="en-US" b="1" dirty="0">
              <a:solidFill>
                <a:schemeClr val="accent3"/>
              </a:solidFill>
            </a:endParaRPr>
          </a:p>
        </p:txBody>
      </p:sp>
      <p:sp>
        <p:nvSpPr>
          <p:cNvPr id="3" name="Content Placeholder 2"/>
          <p:cNvSpPr>
            <a:spLocks noGrp="1"/>
          </p:cNvSpPr>
          <p:nvPr>
            <p:ph sz="quarter" idx="1"/>
          </p:nvPr>
        </p:nvSpPr>
        <p:spPr>
          <a:xfrm>
            <a:off x="301752" y="1295400"/>
            <a:ext cx="8842248" cy="6172200"/>
          </a:xfrm>
        </p:spPr>
        <p:txBody>
          <a:bodyPr>
            <a:noAutofit/>
          </a:bodyPr>
          <a:lstStyle/>
          <a:p>
            <a:pPr>
              <a:buNone/>
            </a:pPr>
            <a:r>
              <a:rPr lang="en-US" sz="2200" dirty="0" smtClean="0">
                <a:latin typeface="Times New Roman" pitchFamily="18" charset="0"/>
                <a:cs typeface="Times New Roman" pitchFamily="18" charset="0"/>
              </a:rPr>
              <a:t>[11] </a:t>
            </a:r>
            <a:r>
              <a:rPr lang="en-US" sz="2200" dirty="0" err="1" smtClean="0">
                <a:latin typeface="Times New Roman" pitchFamily="18" charset="0"/>
                <a:cs typeface="Times New Roman" pitchFamily="18" charset="0"/>
              </a:rPr>
              <a:t>Ko</a:t>
            </a:r>
            <a:r>
              <a:rPr lang="en-US" sz="2200" dirty="0" smtClean="0">
                <a:latin typeface="Times New Roman" pitchFamily="18" charset="0"/>
                <a:cs typeface="Times New Roman" pitchFamily="18" charset="0"/>
              </a:rPr>
              <a:t>, B.C., J.-W. </a:t>
            </a:r>
            <a:r>
              <a:rPr lang="en-US" sz="2200" dirty="0" err="1" smtClean="0">
                <a:latin typeface="Times New Roman" pitchFamily="18" charset="0"/>
                <a:cs typeface="Times New Roman" pitchFamily="18" charset="0"/>
              </a:rPr>
              <a:t>Gim</a:t>
            </a:r>
            <a:r>
              <a:rPr lang="en-US" sz="2200" dirty="0" smtClean="0">
                <a:latin typeface="Times New Roman" pitchFamily="18" charset="0"/>
                <a:cs typeface="Times New Roman" pitchFamily="18" charset="0"/>
              </a:rPr>
              <a:t>, and J.-Y. Nam, Automatic white blood cell segmentation using stepwise merging rules and gradient vector flow snake. Micron, 2011. 42(7): p. 695-705.</a:t>
            </a:r>
          </a:p>
          <a:p>
            <a:pPr>
              <a:buNone/>
            </a:pPr>
            <a:r>
              <a:rPr lang="en-US" sz="2200" dirty="0" smtClean="0">
                <a:latin typeface="Times New Roman" pitchFamily="18" charset="0"/>
                <a:cs typeface="Times New Roman" pitchFamily="18" charset="0"/>
              </a:rPr>
              <a:t>[12] </a:t>
            </a:r>
            <a:r>
              <a:rPr lang="en-US" sz="2200" dirty="0" err="1" smtClean="0">
                <a:latin typeface="Times New Roman" pitchFamily="18" charset="0"/>
                <a:cs typeface="Times New Roman" pitchFamily="18" charset="0"/>
              </a:rPr>
              <a:t>Ravikumar</a:t>
            </a:r>
            <a:r>
              <a:rPr lang="en-US" sz="2200" dirty="0" smtClean="0">
                <a:latin typeface="Times New Roman" pitchFamily="18" charset="0"/>
                <a:cs typeface="Times New Roman" pitchFamily="18" charset="0"/>
              </a:rPr>
              <a:t>, S., Image segmentation and classification of white blood cells with the extreme learning machine and the fast relevance vector machine. Artificial cells, </a:t>
            </a:r>
            <a:r>
              <a:rPr lang="en-US" sz="2200" dirty="0" err="1" smtClean="0">
                <a:latin typeface="Times New Roman" pitchFamily="18" charset="0"/>
                <a:cs typeface="Times New Roman" pitchFamily="18" charset="0"/>
              </a:rPr>
              <a:t>nanomedicine</a:t>
            </a:r>
            <a:r>
              <a:rPr lang="en-US" sz="2200" dirty="0" smtClean="0">
                <a:latin typeface="Times New Roman" pitchFamily="18" charset="0"/>
                <a:cs typeface="Times New Roman" pitchFamily="18" charset="0"/>
              </a:rPr>
              <a:t>, and biotechnology, 2016. 44(3): p. 985-989.</a:t>
            </a:r>
          </a:p>
          <a:p>
            <a:pPr>
              <a:buNone/>
            </a:pPr>
            <a:r>
              <a:rPr lang="en-US" sz="2200" dirty="0" smtClean="0">
                <a:latin typeface="Times New Roman" pitchFamily="18" charset="0"/>
                <a:cs typeface="Times New Roman" pitchFamily="18" charset="0"/>
              </a:rPr>
              <a:t>[13] Muhammad </a:t>
            </a:r>
            <a:r>
              <a:rPr lang="en-US" sz="2200" dirty="0" err="1" smtClean="0">
                <a:latin typeface="Times New Roman" pitchFamily="18" charset="0"/>
                <a:cs typeface="Times New Roman" pitchFamily="18" charset="0"/>
              </a:rPr>
              <a:t>Sajjad</a:t>
            </a:r>
            <a:r>
              <a:rPr lang="en-US" sz="2200" dirty="0" smtClean="0">
                <a:latin typeface="Times New Roman" pitchFamily="18" charset="0"/>
                <a:cs typeface="Times New Roman" pitchFamily="18" charset="0"/>
              </a:rPr>
              <a:t>, S.K., Muhammad </a:t>
            </a:r>
            <a:r>
              <a:rPr lang="en-US" sz="2200" dirty="0" err="1" smtClean="0">
                <a:latin typeface="Times New Roman" pitchFamily="18" charset="0"/>
                <a:cs typeface="Times New Roman" pitchFamily="18" charset="0"/>
              </a:rPr>
              <a:t>Shoaib</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Hazrat</a:t>
            </a:r>
            <a:r>
              <a:rPr lang="en-US" sz="2200" dirty="0" smtClean="0">
                <a:latin typeface="Times New Roman" pitchFamily="18" charset="0"/>
                <a:cs typeface="Times New Roman" pitchFamily="18" charset="0"/>
              </a:rPr>
              <a:t> Ali Computer Aided System for Leukocytes Classification and Segmentation in Blood Smear Images, in Frontiers of Information Technology2016.: Islamabad27</a:t>
            </a:r>
          </a:p>
          <a:p>
            <a:pPr>
              <a:buNone/>
            </a:pPr>
            <a:r>
              <a:rPr lang="en-US" sz="2200" dirty="0" smtClean="0">
                <a:latin typeface="Times New Roman" pitchFamily="18" charset="0"/>
                <a:cs typeface="Times New Roman" pitchFamily="18" charset="0"/>
              </a:rPr>
              <a:t>[14] </a:t>
            </a:r>
            <a:r>
              <a:rPr lang="en-US" sz="2200" dirty="0" err="1" smtClean="0">
                <a:latin typeface="Times New Roman" pitchFamily="18" charset="0"/>
                <a:cs typeface="Times New Roman" pitchFamily="18" charset="0"/>
              </a:rPr>
              <a:t>Sholeh</a:t>
            </a:r>
            <a:r>
              <a:rPr lang="en-US" sz="2200" dirty="0" smtClean="0">
                <a:latin typeface="Times New Roman" pitchFamily="18" charset="0"/>
                <a:cs typeface="Times New Roman" pitchFamily="18" charset="0"/>
              </a:rPr>
              <a:t>, F.I. White blood cell segmentation for fresh blood smear images. in Advanced Computer Science and Information Systems (ICACSIS), 2013 International Conference on. 2013. IEEE. </a:t>
            </a:r>
          </a:p>
          <a:p>
            <a:pPr>
              <a:buNone/>
            </a:pPr>
            <a:r>
              <a:rPr lang="en-US" sz="2200" dirty="0" smtClean="0">
                <a:latin typeface="Times New Roman" pitchFamily="18" charset="0"/>
                <a:cs typeface="Times New Roman" pitchFamily="18" charset="0"/>
              </a:rPr>
              <a:t>[15] </a:t>
            </a:r>
            <a:r>
              <a:rPr lang="en-US" sz="2200" dirty="0" err="1" smtClean="0">
                <a:latin typeface="Times New Roman" pitchFamily="18" charset="0"/>
                <a:cs typeface="Times New Roman" pitchFamily="18" charset="0"/>
              </a:rPr>
              <a:t>Abbas</a:t>
            </a:r>
            <a:r>
              <a:rPr lang="en-US" sz="2200" dirty="0" smtClean="0">
                <a:latin typeface="Times New Roman" pitchFamily="18" charset="0"/>
                <a:cs typeface="Times New Roman" pitchFamily="18" charset="0"/>
              </a:rPr>
              <a:t>, N., et al., Nuclei segmentation of leukocytes in blood smear digital images. Pak. J. Pharm. </a:t>
            </a:r>
            <a:r>
              <a:rPr lang="en-US" sz="2200" dirty="0" err="1" smtClean="0">
                <a:latin typeface="Times New Roman" pitchFamily="18" charset="0"/>
                <a:cs typeface="Times New Roman" pitchFamily="18" charset="0"/>
              </a:rPr>
              <a:t>Sci</a:t>
            </a:r>
            <a:r>
              <a:rPr lang="en-US" sz="2200" dirty="0" smtClean="0">
                <a:latin typeface="Times New Roman" pitchFamily="18" charset="0"/>
                <a:cs typeface="Times New Roman" pitchFamily="18" charset="0"/>
              </a:rPr>
              <a:t>, 2015. 28(5): p. 1801-1806.</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scene3d>
              <a:camera prst="orthographicFront"/>
              <a:lightRig rig="threePt" dir="t"/>
            </a:scene3d>
          </a:bodyPr>
          <a:lstStyle/>
          <a:p>
            <a:pPr algn="l"/>
            <a:r>
              <a:rPr lang="en-US" sz="3600" b="1" dirty="0" smtClean="0">
                <a:ln/>
                <a:solidFill>
                  <a:schemeClr val="accent3"/>
                </a:solidFill>
                <a:latin typeface="Times New Roman" panose="02020603050405020304" pitchFamily="18" charset="0"/>
              </a:rPr>
              <a:t>                        Literature survey</a:t>
            </a:r>
            <a:endParaRPr lang="en-US" sz="3600" b="1" dirty="0">
              <a:ln/>
              <a:solidFill>
                <a:schemeClr val="accent3"/>
              </a:solidFill>
              <a:effectLst/>
              <a:latin typeface="Times New Roman" panose="02020603050405020304" pitchFamily="18" charset="0"/>
            </a:endParaRPr>
          </a:p>
        </p:txBody>
      </p:sp>
      <p:sp>
        <p:nvSpPr>
          <p:cNvPr id="3" name="Content Placeholder 2"/>
          <p:cNvSpPr>
            <a:spLocks noGrp="1"/>
          </p:cNvSpPr>
          <p:nvPr>
            <p:ph sz="half" idx="1"/>
          </p:nvPr>
        </p:nvSpPr>
        <p:spPr/>
        <p:txBody>
          <a:bodyPr/>
          <a:lstStyle/>
          <a:p>
            <a:endParaRPr lang="en-US"/>
          </a:p>
          <a:p>
            <a:endParaRPr lang="en-US"/>
          </a:p>
          <a:p>
            <a:endParaRPr lang="en-US"/>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xmlns="" val="71362094"/>
              </p:ext>
            </p:extLst>
          </p:nvPr>
        </p:nvGraphicFramePr>
        <p:xfrm>
          <a:off x="152398" y="1524001"/>
          <a:ext cx="8839201" cy="5199699"/>
        </p:xfrm>
        <a:graphic>
          <a:graphicData uri="http://schemas.openxmlformats.org/drawingml/2006/table">
            <a:tbl>
              <a:tblPr firstRow="1" bandRow="1">
                <a:tableStyleId>{5C22544A-7EE6-4342-B048-85BDC9FD1C3A}</a:tableStyleId>
              </a:tblPr>
              <a:tblGrid>
                <a:gridCol w="1815195">
                  <a:extLst>
                    <a:ext uri="{9D8B030D-6E8A-4147-A177-3AD203B41FA5}">
                      <a16:colId xmlns:a16="http://schemas.microsoft.com/office/drawing/2014/main" xmlns="" val="20000"/>
                    </a:ext>
                  </a:extLst>
                </a:gridCol>
                <a:gridCol w="1720345">
                  <a:extLst>
                    <a:ext uri="{9D8B030D-6E8A-4147-A177-3AD203B41FA5}">
                      <a16:colId xmlns:a16="http://schemas.microsoft.com/office/drawing/2014/main" xmlns="" val="20001"/>
                    </a:ext>
                  </a:extLst>
                </a:gridCol>
                <a:gridCol w="1768119">
                  <a:extLst>
                    <a:ext uri="{9D8B030D-6E8A-4147-A177-3AD203B41FA5}">
                      <a16:colId xmlns:a16="http://schemas.microsoft.com/office/drawing/2014/main" xmlns="" val="20002"/>
                    </a:ext>
                  </a:extLst>
                </a:gridCol>
                <a:gridCol w="1767423">
                  <a:extLst>
                    <a:ext uri="{9D8B030D-6E8A-4147-A177-3AD203B41FA5}">
                      <a16:colId xmlns:a16="http://schemas.microsoft.com/office/drawing/2014/main" xmlns="" val="20003"/>
                    </a:ext>
                  </a:extLst>
                </a:gridCol>
                <a:gridCol w="1768119">
                  <a:extLst>
                    <a:ext uri="{9D8B030D-6E8A-4147-A177-3AD203B41FA5}">
                      <a16:colId xmlns:a16="http://schemas.microsoft.com/office/drawing/2014/main" xmlns="" val="20004"/>
                    </a:ext>
                  </a:extLst>
                </a:gridCol>
              </a:tblGrid>
              <a:tr h="309333">
                <a:tc>
                  <a:txBody>
                    <a:bodyPr/>
                    <a:lstStyle/>
                    <a:p>
                      <a:r>
                        <a:rPr lang="en-US" sz="1400" dirty="0"/>
                        <a:t>TITLE</a:t>
                      </a:r>
                    </a:p>
                  </a:txBody>
                  <a:tcPr/>
                </a:tc>
                <a:tc>
                  <a:txBody>
                    <a:bodyPr/>
                    <a:lstStyle/>
                    <a:p>
                      <a:r>
                        <a:rPr lang="en-US" sz="1400" dirty="0"/>
                        <a:t>AUTHOR</a:t>
                      </a:r>
                    </a:p>
                  </a:txBody>
                  <a:tcPr/>
                </a:tc>
                <a:tc>
                  <a:txBody>
                    <a:bodyPr/>
                    <a:lstStyle/>
                    <a:p>
                      <a:r>
                        <a:rPr lang="en-US" sz="1400" dirty="0"/>
                        <a:t>YEAR</a:t>
                      </a:r>
                    </a:p>
                  </a:txBody>
                  <a:tcPr/>
                </a:tc>
                <a:tc>
                  <a:txBody>
                    <a:bodyPr/>
                    <a:lstStyle/>
                    <a:p>
                      <a:r>
                        <a:rPr lang="en-US" sz="1400" dirty="0"/>
                        <a:t>OBSERVATION</a:t>
                      </a:r>
                    </a:p>
                  </a:txBody>
                  <a:tcPr/>
                </a:tc>
                <a:tc>
                  <a:txBody>
                    <a:bodyPr/>
                    <a:lstStyle/>
                    <a:p>
                      <a:r>
                        <a:rPr lang="en-US" sz="1400" dirty="0"/>
                        <a:t>DISADVANTAGE</a:t>
                      </a:r>
                    </a:p>
                  </a:txBody>
                  <a:tcPr/>
                </a:tc>
                <a:extLst>
                  <a:ext uri="{0D108BD9-81ED-4DB2-BD59-A6C34878D82A}">
                    <a16:rowId xmlns:a16="http://schemas.microsoft.com/office/drawing/2014/main" xmlns="" val="10000"/>
                  </a:ext>
                </a:extLst>
              </a:tr>
              <a:tr h="1644557">
                <a:tc>
                  <a:txBody>
                    <a:bodyPr/>
                    <a:lstStyle/>
                    <a:p>
                      <a:r>
                        <a:rPr lang="en-US" sz="1400" dirty="0"/>
                        <a:t>A survey of mobile </a:t>
                      </a:r>
                      <a:r>
                        <a:rPr lang="en-US" sz="1400" dirty="0" err="1"/>
                        <a:t>cloudcomputing</a:t>
                      </a:r>
                      <a:r>
                        <a:rPr lang="en-US" sz="1400" dirty="0"/>
                        <a:t> applications: perspectives and challenges. </a:t>
                      </a:r>
                      <a:r>
                        <a:rPr lang="en-US" sz="1400" dirty="0" err="1"/>
                        <a:t>WirelessPersoal</a:t>
                      </a:r>
                      <a:r>
                        <a:rPr lang="en-US" sz="1400" dirty="0"/>
                        <a:t> </a:t>
                      </a:r>
                      <a:r>
                        <a:rPr lang="en-US" sz="1400" dirty="0" err="1"/>
                        <a:t>Communicatios</a:t>
                      </a:r>
                      <a:r>
                        <a:rPr lang="en-US" sz="1400" dirty="0"/>
                        <a:t>,</a:t>
                      </a:r>
                    </a:p>
                  </a:txBody>
                  <a:tcPr/>
                </a:tc>
                <a:tc>
                  <a:txBody>
                    <a:bodyPr/>
                    <a:lstStyle/>
                    <a:p>
                      <a:r>
                        <a:rPr lang="en-US" sz="1400" dirty="0"/>
                        <a:t>Wang, Y., R. Chen, and D.-C. Wang</a:t>
                      </a:r>
                    </a:p>
                  </a:txBody>
                  <a:tcPr/>
                </a:tc>
                <a:tc>
                  <a:txBody>
                    <a:bodyPr/>
                    <a:lstStyle/>
                    <a:p>
                      <a:r>
                        <a:rPr lang="en-US" sz="1400"/>
                        <a:t>2015</a:t>
                      </a:r>
                    </a:p>
                  </a:txBody>
                  <a:tcPr/>
                </a:tc>
                <a:tc>
                  <a:txBody>
                    <a:bodyPr/>
                    <a:lstStyle/>
                    <a:p>
                      <a:r>
                        <a:rPr lang="en-US" sz="1400"/>
                        <a:t>In this paper we survey </a:t>
                      </a:r>
                    </a:p>
                    <a:p>
                      <a:r>
                        <a:rPr lang="en-US" sz="1400"/>
                        <a:t>existing mobile cloud computing applications,</a:t>
                      </a:r>
                    </a:p>
                  </a:txBody>
                  <a:tcPr/>
                </a:tc>
                <a:tc>
                  <a:txBody>
                    <a:bodyPr/>
                    <a:lstStyle/>
                    <a:p>
                      <a:r>
                        <a:rPr lang="en-US" sz="1400"/>
                        <a:t>LOSE OF TEXTER DATA</a:t>
                      </a:r>
                    </a:p>
                  </a:txBody>
                  <a:tcPr/>
                </a:tc>
                <a:extLst>
                  <a:ext uri="{0D108BD9-81ED-4DB2-BD59-A6C34878D82A}">
                    <a16:rowId xmlns:a16="http://schemas.microsoft.com/office/drawing/2014/main" xmlns="" val="10001"/>
                  </a:ext>
                </a:extLst>
              </a:tr>
              <a:tr h="2258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Computer Aided System for Leukocytes Classification and Segmentation in Blood Smear Images, in Frontiers of Information Technology</a:t>
                      </a:r>
                    </a:p>
                    <a:p>
                      <a:endParaRPr lang="en-US" sz="1400" dirty="0"/>
                    </a:p>
                  </a:txBody>
                  <a:tcPr/>
                </a:tc>
                <a:tc>
                  <a:txBody>
                    <a:bodyPr/>
                    <a:lstStyle/>
                    <a:p>
                      <a:r>
                        <a:rPr lang="en-US" sz="1400" dirty="0"/>
                        <a:t>Muhammad </a:t>
                      </a:r>
                      <a:r>
                        <a:rPr lang="en-US" sz="1400" dirty="0" err="1"/>
                        <a:t>Sajjad</a:t>
                      </a:r>
                      <a:r>
                        <a:rPr lang="en-US" sz="1400" dirty="0"/>
                        <a:t>, S.K., Muhammad </a:t>
                      </a:r>
                      <a:r>
                        <a:rPr lang="en-US" sz="1400" dirty="0" err="1"/>
                        <a:t>Shoaib</a:t>
                      </a:r>
                      <a:r>
                        <a:rPr lang="en-US" sz="1400" dirty="0"/>
                        <a:t>, </a:t>
                      </a:r>
                      <a:r>
                        <a:rPr lang="en-US" sz="1400" dirty="0" err="1"/>
                        <a:t>Hazrat</a:t>
                      </a:r>
                      <a:r>
                        <a:rPr lang="en-US" sz="1400" dirty="0"/>
                        <a:t> Ali, </a:t>
                      </a:r>
                      <a:r>
                        <a:rPr lang="en-US" sz="1400" dirty="0" err="1"/>
                        <a:t>Zahoor</a:t>
                      </a:r>
                      <a:r>
                        <a:rPr lang="en-US" sz="1400" dirty="0"/>
                        <a:t> Jan,</a:t>
                      </a:r>
                    </a:p>
                  </a:txBody>
                  <a:tcPr/>
                </a:tc>
                <a:tc>
                  <a:txBody>
                    <a:bodyPr/>
                    <a:lstStyle/>
                    <a:p>
                      <a:r>
                        <a:rPr lang="en-US" sz="1400" dirty="0" smtClean="0"/>
                        <a:t>2016</a:t>
                      </a:r>
                      <a:endParaRPr lang="en-US" sz="1400" dirty="0"/>
                    </a:p>
                  </a:txBody>
                  <a:tcPr/>
                </a:tc>
                <a:tc>
                  <a:txBody>
                    <a:bodyPr/>
                    <a:lstStyle/>
                    <a:p>
                      <a:r>
                        <a:rPr lang="en-US" sz="1400" dirty="0"/>
                        <a:t>Detection and counting of white blood cells (WBC) in blood samples provides </a:t>
                      </a:r>
                    </a:p>
                    <a:p>
                      <a:r>
                        <a:rPr lang="en-US" sz="1400" dirty="0"/>
                        <a:t>valuable information to medical specialists</a:t>
                      </a:r>
                    </a:p>
                  </a:txBody>
                  <a:tcPr/>
                </a:tc>
                <a:tc>
                  <a:txBody>
                    <a:bodyPr/>
                    <a:lstStyle/>
                    <a:p>
                      <a:r>
                        <a:rPr lang="en-US" sz="1400" dirty="0"/>
                        <a:t>MORE NOISE</a:t>
                      </a:r>
                    </a:p>
                  </a:txBody>
                  <a:tcPr/>
                </a:tc>
                <a:extLst>
                  <a:ext uri="{0D108BD9-81ED-4DB2-BD59-A6C34878D82A}">
                    <a16:rowId xmlns:a16="http://schemas.microsoft.com/office/drawing/2014/main" xmlns="" val="10002"/>
                  </a:ext>
                </a:extLst>
              </a:tr>
              <a:tr h="98767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a:p>
            <a:endParaRPr lang="en-US"/>
          </a:p>
          <a:p>
            <a:endParaRPr lang="en-US"/>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xmlns="" val="3296705536"/>
              </p:ext>
            </p:extLst>
          </p:nvPr>
        </p:nvGraphicFramePr>
        <p:xfrm>
          <a:off x="152399" y="152399"/>
          <a:ext cx="8763001" cy="6553202"/>
        </p:xfrm>
        <a:graphic>
          <a:graphicData uri="http://schemas.openxmlformats.org/drawingml/2006/table">
            <a:tbl>
              <a:tblPr firstRow="1" bandRow="1">
                <a:tableStyleId>{5C22544A-7EE6-4342-B048-85BDC9FD1C3A}</a:tableStyleId>
              </a:tblPr>
              <a:tblGrid>
                <a:gridCol w="1823998">
                  <a:extLst>
                    <a:ext uri="{9D8B030D-6E8A-4147-A177-3AD203B41FA5}">
                      <a16:colId xmlns:a16="http://schemas.microsoft.com/office/drawing/2014/main" xmlns="" val="20000"/>
                    </a:ext>
                  </a:extLst>
                </a:gridCol>
                <a:gridCol w="1615013">
                  <a:extLst>
                    <a:ext uri="{9D8B030D-6E8A-4147-A177-3AD203B41FA5}">
                      <a16:colId xmlns:a16="http://schemas.microsoft.com/office/drawing/2014/main" xmlns="" val="20001"/>
                    </a:ext>
                  </a:extLst>
                </a:gridCol>
                <a:gridCol w="1719163">
                  <a:extLst>
                    <a:ext uri="{9D8B030D-6E8A-4147-A177-3AD203B41FA5}">
                      <a16:colId xmlns:a16="http://schemas.microsoft.com/office/drawing/2014/main" xmlns="" val="20002"/>
                    </a:ext>
                  </a:extLst>
                </a:gridCol>
                <a:gridCol w="1719163">
                  <a:extLst>
                    <a:ext uri="{9D8B030D-6E8A-4147-A177-3AD203B41FA5}">
                      <a16:colId xmlns:a16="http://schemas.microsoft.com/office/drawing/2014/main" xmlns="" val="20003"/>
                    </a:ext>
                  </a:extLst>
                </a:gridCol>
                <a:gridCol w="1885664">
                  <a:extLst>
                    <a:ext uri="{9D8B030D-6E8A-4147-A177-3AD203B41FA5}">
                      <a16:colId xmlns:a16="http://schemas.microsoft.com/office/drawing/2014/main" xmlns="" val="20004"/>
                    </a:ext>
                  </a:extLst>
                </a:gridCol>
              </a:tblGrid>
              <a:tr h="513830">
                <a:tc>
                  <a:txBody>
                    <a:bodyPr/>
                    <a:lstStyle/>
                    <a:p>
                      <a:r>
                        <a:rPr lang="en-US" sz="1400" dirty="0"/>
                        <a:t>TITLE</a:t>
                      </a:r>
                    </a:p>
                  </a:txBody>
                  <a:tcPr/>
                </a:tc>
                <a:tc>
                  <a:txBody>
                    <a:bodyPr/>
                    <a:lstStyle/>
                    <a:p>
                      <a:r>
                        <a:rPr lang="en-US" sz="1400" dirty="0"/>
                        <a:t>AUTHOR</a:t>
                      </a:r>
                    </a:p>
                  </a:txBody>
                  <a:tcPr/>
                </a:tc>
                <a:tc>
                  <a:txBody>
                    <a:bodyPr/>
                    <a:lstStyle/>
                    <a:p>
                      <a:r>
                        <a:rPr lang="en-US" sz="1400" dirty="0"/>
                        <a:t>YEAR</a:t>
                      </a:r>
                    </a:p>
                  </a:txBody>
                  <a:tcPr/>
                </a:tc>
                <a:tc>
                  <a:txBody>
                    <a:bodyPr/>
                    <a:lstStyle/>
                    <a:p>
                      <a:r>
                        <a:rPr lang="en-US" sz="1400" dirty="0"/>
                        <a:t>OBSERVATION</a:t>
                      </a:r>
                    </a:p>
                  </a:txBody>
                  <a:tcPr/>
                </a:tc>
                <a:tc>
                  <a:txBody>
                    <a:bodyPr/>
                    <a:lstStyle/>
                    <a:p>
                      <a:r>
                        <a:rPr lang="en-US" sz="1400"/>
                        <a:t>DISADVANTAGE</a:t>
                      </a:r>
                    </a:p>
                  </a:txBody>
                  <a:tcPr/>
                </a:tc>
                <a:extLst>
                  <a:ext uri="{0D108BD9-81ED-4DB2-BD59-A6C34878D82A}">
                    <a16:rowId xmlns:a16="http://schemas.microsoft.com/office/drawing/2014/main" xmlns="" val="10000"/>
                  </a:ext>
                </a:extLst>
              </a:tr>
              <a:tr h="2495744">
                <a:tc>
                  <a:txBody>
                    <a:bodyPr/>
                    <a:lstStyle/>
                    <a:p>
                      <a:r>
                        <a:rPr lang="en-US" sz="1400" dirty="0"/>
                        <a:t>Nuclei segmentation of leukocytes in blood smear digital images</a:t>
                      </a:r>
                    </a:p>
                  </a:txBody>
                  <a:tcPr/>
                </a:tc>
                <a:tc>
                  <a:txBody>
                    <a:bodyPr/>
                    <a:lstStyle/>
                    <a:p>
                      <a:r>
                        <a:rPr lang="en-US" sz="1400" dirty="0"/>
                        <a:t>Abbas, N</a:t>
                      </a:r>
                    </a:p>
                  </a:txBody>
                  <a:tcPr/>
                </a:tc>
                <a:tc>
                  <a:txBody>
                    <a:bodyPr/>
                    <a:lstStyle/>
                    <a:p>
                      <a:r>
                        <a:rPr lang="en-US" sz="1400" dirty="0"/>
                        <a:t>2015</a:t>
                      </a:r>
                    </a:p>
                  </a:txBody>
                  <a:tcPr/>
                </a:tc>
                <a:tc>
                  <a:txBody>
                    <a:bodyPr/>
                    <a:lstStyle/>
                    <a:p>
                      <a:r>
                        <a:rPr lang="en-US" sz="1400"/>
                        <a:t>The Leukocytes are differentiated from each other on the basis of their nuclei, </a:t>
                      </a:r>
                    </a:p>
                    <a:p>
                      <a:endParaRPr lang="en-US" sz="1400"/>
                    </a:p>
                  </a:txBody>
                  <a:tcPr/>
                </a:tc>
                <a:tc>
                  <a:txBody>
                    <a:bodyPr/>
                    <a:lstStyle/>
                    <a:p>
                      <a:r>
                        <a:rPr lang="en-US" sz="1400" dirty="0"/>
                        <a:t>I</a:t>
                      </a:r>
                      <a:r>
                        <a:rPr lang="en-US" sz="1400" dirty="0" smtClean="0"/>
                        <a:t>RREGULAR </a:t>
                      </a:r>
                      <a:r>
                        <a:rPr lang="en-US" sz="1400" dirty="0"/>
                        <a:t>SHAPE PATTREN </a:t>
                      </a:r>
                    </a:p>
                  </a:txBody>
                  <a:tcPr/>
                </a:tc>
                <a:extLst>
                  <a:ext uri="{0D108BD9-81ED-4DB2-BD59-A6C34878D82A}">
                    <a16:rowId xmlns:a16="http://schemas.microsoft.com/office/drawing/2014/main" xmlns="" val="10001"/>
                  </a:ext>
                </a:extLst>
              </a:tr>
              <a:tr h="3156379">
                <a:tc>
                  <a:txBody>
                    <a:bodyPr/>
                    <a:lstStyle/>
                    <a:p>
                      <a:r>
                        <a:rPr lang="en-US" sz="1400"/>
                        <a:t>Automatic recognition of five types of whiteInternational Conference Image Analysis and Recognition.</a:t>
                      </a:r>
                    </a:p>
                  </a:txBody>
                  <a:tcPr/>
                </a:tc>
                <a:tc>
                  <a:txBody>
                    <a:bodyPr/>
                    <a:lstStyle/>
                    <a:p>
                      <a:r>
                        <a:rPr lang="en-US" sz="1400" dirty="0" err="1" smtClean="0"/>
                        <a:t>Rezatofighi</a:t>
                      </a:r>
                      <a:r>
                        <a:rPr lang="en-US" sz="1400" dirty="0"/>
                        <a:t>, S.H., K. </a:t>
                      </a:r>
                      <a:r>
                        <a:rPr lang="en-US" sz="1400" dirty="0" err="1"/>
                        <a:t>Khaksari</a:t>
                      </a:r>
                      <a:r>
                        <a:rPr lang="en-US" sz="1400" dirty="0"/>
                        <a:t>, and H. </a:t>
                      </a:r>
                      <a:r>
                        <a:rPr lang="en-US" sz="1400" dirty="0" err="1"/>
                        <a:t>Soltanian-Zadeh</a:t>
                      </a:r>
                      <a:endParaRPr lang="en-US" sz="1400" dirty="0"/>
                    </a:p>
                  </a:txBody>
                  <a:tcPr/>
                </a:tc>
                <a:tc>
                  <a:txBody>
                    <a:bodyPr/>
                    <a:lstStyle/>
                    <a:p>
                      <a:r>
                        <a:rPr lang="en-US" sz="1400" dirty="0"/>
                        <a:t>2010.</a:t>
                      </a:r>
                    </a:p>
                  </a:txBody>
                  <a:tcPr/>
                </a:tc>
                <a:tc>
                  <a:txBody>
                    <a:bodyPr/>
                    <a:lstStyle/>
                    <a:p>
                      <a:r>
                        <a:rPr lang="en-US" sz="1400" dirty="0" err="1"/>
                        <a:t>proposesimage</a:t>
                      </a:r>
                      <a:r>
                        <a:rPr lang="en-US" sz="1400" dirty="0"/>
                        <a:t> processing algorithms to recognize five types of white blood cells in peripheral blood automatically.</a:t>
                      </a:r>
                    </a:p>
                  </a:txBody>
                  <a:tcPr/>
                </a:tc>
                <a:tc>
                  <a:txBody>
                    <a:bodyPr/>
                    <a:lstStyle/>
                    <a:p>
                      <a:r>
                        <a:rPr lang="en-US" sz="1400" dirty="0"/>
                        <a:t>HARD TO DIFFERNTIATE CORPUSCLES AND TISSUE FLUID</a:t>
                      </a:r>
                    </a:p>
                  </a:txBody>
                  <a:tcPr/>
                </a:tc>
                <a:extLst>
                  <a:ext uri="{0D108BD9-81ED-4DB2-BD59-A6C34878D82A}">
                    <a16:rowId xmlns:a16="http://schemas.microsoft.com/office/drawing/2014/main" xmlns="" val="10002"/>
                  </a:ext>
                </a:extLst>
              </a:tr>
              <a:tr h="387249">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methods</a:t>
            </a:r>
            <a:endParaRPr lang="en-US" b="1" dirty="0"/>
          </a:p>
        </p:txBody>
      </p:sp>
      <p:sp>
        <p:nvSpPr>
          <p:cNvPr id="3" name="Content Placeholder 2"/>
          <p:cNvSpPr>
            <a:spLocks noGrp="1"/>
          </p:cNvSpPr>
          <p:nvPr>
            <p:ph sz="quarter" idx="1"/>
          </p:nvPr>
        </p:nvSpPr>
        <p:spPr/>
        <p:txBody>
          <a:bodyPr/>
          <a:lstStyle/>
          <a:p>
            <a:pPr lvl="0"/>
            <a:r>
              <a:rPr lang="en-US" dirty="0" smtClean="0"/>
              <a:t>Otsu threshold</a:t>
            </a:r>
          </a:p>
          <a:p>
            <a:pPr lvl="0"/>
            <a:r>
              <a:rPr lang="en-US" dirty="0" smtClean="0"/>
              <a:t>Principal Component Analysis </a:t>
            </a:r>
          </a:p>
          <a:p>
            <a:pPr lvl="0"/>
            <a:r>
              <a:rPr lang="en-US" dirty="0" smtClean="0"/>
              <a:t>GLCM features</a:t>
            </a:r>
          </a:p>
          <a:p>
            <a:pPr lvl="0"/>
            <a:r>
              <a:rPr lang="en-US" dirty="0" smtClean="0"/>
              <a:t>KNN and FNN classifier</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a:t>
            </a:r>
            <a:endParaRPr lang="en-US" b="1" dirty="0"/>
          </a:p>
        </p:txBody>
      </p:sp>
      <p:sp>
        <p:nvSpPr>
          <p:cNvPr id="3" name="Content Placeholder 2"/>
          <p:cNvSpPr>
            <a:spLocks noGrp="1"/>
          </p:cNvSpPr>
          <p:nvPr>
            <p:ph sz="quarter" idx="1"/>
          </p:nvPr>
        </p:nvSpPr>
        <p:spPr/>
        <p:txBody>
          <a:bodyPr/>
          <a:lstStyle/>
          <a:p>
            <a:pPr lvl="0"/>
            <a:r>
              <a:rPr lang="en-US" dirty="0" err="1" smtClean="0"/>
              <a:t>Thresholding</a:t>
            </a:r>
            <a:r>
              <a:rPr lang="en-US" dirty="0" smtClean="0"/>
              <a:t> approach doesn’t provide optimal results </a:t>
            </a:r>
          </a:p>
          <a:p>
            <a:pPr lvl="0"/>
            <a:r>
              <a:rPr lang="en-US" dirty="0" smtClean="0"/>
              <a:t>PCA has low discriminatory power </a:t>
            </a:r>
          </a:p>
          <a:p>
            <a:pPr lvl="0"/>
            <a:r>
              <a:rPr lang="en-US" dirty="0" smtClean="0"/>
              <a:t>FNN is slow training for large feature set. </a:t>
            </a:r>
          </a:p>
          <a:p>
            <a:pPr>
              <a:buNone/>
            </a:pPr>
            <a:r>
              <a:rPr lang="en-IN" b="1"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b="1" dirty="0" smtClean="0"/>
              <a:t>Proposed system</a:t>
            </a:r>
            <a:endParaRPr lang="en-US" b="1" dirty="0"/>
          </a:p>
        </p:txBody>
      </p:sp>
      <p:sp>
        <p:nvSpPr>
          <p:cNvPr id="3" name="Content Placeholder 2"/>
          <p:cNvSpPr>
            <a:spLocks noGrp="1"/>
          </p:cNvSpPr>
          <p:nvPr>
            <p:ph sz="quarter" idx="1"/>
          </p:nvPr>
        </p:nvSpPr>
        <p:spPr>
          <a:xfrm>
            <a:off x="457200" y="1524000"/>
            <a:ext cx="8229600" cy="2438399"/>
          </a:xfrm>
        </p:spPr>
        <p:txBody>
          <a:bodyPr>
            <a:normAutofit fontScale="40000" lnSpcReduction="20000"/>
          </a:bodyPr>
          <a:lstStyle/>
          <a:p>
            <a:pPr>
              <a:buNone/>
            </a:pPr>
            <a:r>
              <a:rPr lang="en-US" sz="6000" dirty="0" smtClean="0">
                <a:latin typeface="Times New Roman" panose="02020603050405020304" pitchFamily="18" charset="0"/>
                <a:cs typeface="Times New Roman" panose="02020603050405020304" pitchFamily="18" charset="0"/>
              </a:rPr>
              <a:t>ALL </a:t>
            </a:r>
            <a:r>
              <a:rPr lang="en-US" sz="6000" dirty="0">
                <a:latin typeface="Times New Roman" panose="02020603050405020304" pitchFamily="18" charset="0"/>
                <a:cs typeface="Times New Roman" panose="02020603050405020304" pitchFamily="18" charset="0"/>
              </a:rPr>
              <a:t>detection from blood microscopic images</a:t>
            </a:r>
          </a:p>
          <a:p>
            <a:pPr>
              <a:buNone/>
            </a:pPr>
            <a:r>
              <a:rPr lang="en-US" sz="6000" dirty="0">
                <a:latin typeface="Times New Roman" panose="02020603050405020304" pitchFamily="18" charset="0"/>
                <a:cs typeface="Times New Roman" panose="02020603050405020304" pitchFamily="18" charset="0"/>
              </a:rPr>
              <a:t> using,</a:t>
            </a:r>
          </a:p>
          <a:p>
            <a:pPr>
              <a:buNone/>
            </a:pPr>
            <a:endParaRPr lang="en-US" sz="6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6000" dirty="0" smtClean="0">
                <a:latin typeface="Times New Roman" panose="02020603050405020304" pitchFamily="18" charset="0"/>
                <a:cs typeface="Times New Roman" panose="02020603050405020304" pitchFamily="18" charset="0"/>
              </a:rPr>
              <a:t>Clustering. </a:t>
            </a:r>
            <a:endParaRPr lang="en-US" sz="6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6000" dirty="0">
                <a:latin typeface="Times New Roman" panose="02020603050405020304" pitchFamily="18" charset="0"/>
                <a:cs typeface="Times New Roman" panose="02020603050405020304" pitchFamily="18" charset="0"/>
              </a:rPr>
              <a:t>Hybrid (color, texture and shape) </a:t>
            </a:r>
            <a:r>
              <a:rPr lang="en-US" sz="6000" dirty="0" smtClean="0">
                <a:latin typeface="Times New Roman" panose="02020603050405020304" pitchFamily="18" charset="0"/>
                <a:cs typeface="Times New Roman" panose="02020603050405020304" pitchFamily="18" charset="0"/>
              </a:rPr>
              <a:t>features. </a:t>
            </a:r>
            <a:endParaRPr lang="en-US" sz="6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6000" dirty="0">
                <a:latin typeface="Times New Roman" panose="02020603050405020304" pitchFamily="18" charset="0"/>
                <a:cs typeface="Times New Roman" panose="02020603050405020304" pitchFamily="18" charset="0"/>
              </a:rPr>
              <a:t> supervised </a:t>
            </a:r>
            <a:r>
              <a:rPr lang="en-US" sz="6000" dirty="0" smtClean="0">
                <a:latin typeface="Times New Roman" panose="02020603050405020304" pitchFamily="18" charset="0"/>
                <a:cs typeface="Times New Roman" panose="02020603050405020304" pitchFamily="18" charset="0"/>
              </a:rPr>
              <a:t>Classifier. </a:t>
            </a:r>
            <a:endParaRPr lang="en-US" sz="6000" dirty="0">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457200" y="3588327"/>
            <a:ext cx="7467600" cy="2862322"/>
          </a:xfrm>
          <a:prstGeom prst="rect">
            <a:avLst/>
          </a:prstGeom>
        </p:spPr>
        <p:txBody>
          <a:bodyPr wrap="square">
            <a:spAutoFit/>
          </a:bodyPr>
          <a:lstStyle/>
          <a:p>
            <a:pPr lvl="0">
              <a:lnSpc>
                <a:spcPct val="150000"/>
              </a:lnSpc>
              <a:buClr>
                <a:srgbClr val="FF0000"/>
              </a:buClr>
              <a:buSzPct val="100000"/>
            </a:pPr>
            <a:r>
              <a:rPr lang="en-US" sz="3200" b="1" dirty="0" smtClean="0">
                <a:latin typeface="Times New Roman" pitchFamily="18" charset="0"/>
                <a:cs typeface="Times New Roman" pitchFamily="18" charset="0"/>
              </a:rPr>
              <a:t>Advantages:</a:t>
            </a:r>
          </a:p>
          <a:p>
            <a:pPr marL="342900" lvl="0" indent="-342900">
              <a:lnSpc>
                <a:spcPct val="150000"/>
              </a:lnSpc>
              <a:buClr>
                <a:srgbClr val="FF0000"/>
              </a:buClr>
              <a:buSzPct val="100000"/>
              <a:buFont typeface="Wingdings" panose="05000000000000000000" pitchFamily="2" charset="2"/>
              <a:buChar char="v"/>
            </a:pPr>
            <a:r>
              <a:rPr lang="en-US" sz="2400" dirty="0" smtClean="0">
                <a:latin typeface="Times New Roman" pitchFamily="18" charset="0"/>
                <a:cs typeface="Times New Roman" pitchFamily="18" charset="0"/>
              </a:rPr>
              <a:t>Lloyd’s </a:t>
            </a:r>
            <a:r>
              <a:rPr lang="en-US" sz="2400" dirty="0">
                <a:latin typeface="Times New Roman" pitchFamily="18" charset="0"/>
                <a:cs typeface="Times New Roman" pitchFamily="18" charset="0"/>
              </a:rPr>
              <a:t>has high robustness and low complexity.</a:t>
            </a:r>
          </a:p>
          <a:p>
            <a:pPr marL="342900" lvl="0" indent="-342900">
              <a:lnSpc>
                <a:spcPct val="150000"/>
              </a:lnSpc>
              <a:buClr>
                <a:srgbClr val="FF0000"/>
              </a:buClr>
              <a:buSzPct val="100000"/>
              <a:buFont typeface="Wingdings" panose="05000000000000000000" pitchFamily="2" charset="2"/>
              <a:buChar char="v"/>
            </a:pPr>
            <a:r>
              <a:rPr lang="en-US" sz="2400" dirty="0">
                <a:latin typeface="Times New Roman" pitchFamily="18" charset="0"/>
                <a:cs typeface="Times New Roman" pitchFamily="18" charset="0"/>
              </a:rPr>
              <a:t> DRLBP has better discriminatory power</a:t>
            </a:r>
          </a:p>
          <a:p>
            <a:pPr marL="342900" lvl="0" indent="-342900">
              <a:lnSpc>
                <a:spcPct val="150000"/>
              </a:lnSpc>
              <a:buClr>
                <a:srgbClr val="FF0000"/>
              </a:buClr>
              <a:buSzPct val="100000"/>
              <a:buFont typeface="Wingdings" panose="05000000000000000000" pitchFamily="2" charset="2"/>
              <a:buChar char="v"/>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SVM </a:t>
            </a:r>
            <a:r>
              <a:rPr lang="en-US" sz="2400" dirty="0">
                <a:latin typeface="Times New Roman" pitchFamily="18" charset="0"/>
                <a:cs typeface="Times New Roman" pitchFamily="18" charset="0"/>
              </a:rPr>
              <a:t>is fast and better compatible in classification.</a:t>
            </a:r>
          </a:p>
          <a:p>
            <a:pPr>
              <a:buClr>
                <a:srgbClr val="FF0000"/>
              </a:buClr>
              <a:buSzPct val="100000"/>
              <a:buFont typeface="Courier New" pitchFamily="49" charset="0"/>
              <a:buChar char="o"/>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70013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a:t>
            </a:r>
            <a:endParaRPr lang="en-US" b="1" dirty="0"/>
          </a:p>
        </p:txBody>
      </p:sp>
      <p:sp>
        <p:nvSpPr>
          <p:cNvPr id="3" name="Content Placeholder 2"/>
          <p:cNvSpPr>
            <a:spLocks noGrp="1"/>
          </p:cNvSpPr>
          <p:nvPr>
            <p:ph sz="quarter" idx="1"/>
          </p:nvPr>
        </p:nvSpPr>
        <p:spPr/>
        <p:txBody>
          <a:bodyPr/>
          <a:lstStyle/>
          <a:p>
            <a:pPr>
              <a:buNone/>
            </a:pPr>
            <a:endParaRPr lang="en-US" dirty="0" smtClean="0"/>
          </a:p>
          <a:p>
            <a:pPr>
              <a:buFont typeface="Courier New" pitchFamily="49" charset="0"/>
              <a:buChar char="o"/>
            </a:pPr>
            <a:r>
              <a:rPr lang="en-US" sz="3200" dirty="0" smtClean="0">
                <a:latin typeface="Times New Roman" panose="02020603050405020304" pitchFamily="18" charset="0"/>
                <a:cs typeface="Times New Roman" panose="02020603050405020304" pitchFamily="18" charset="0"/>
              </a:rPr>
              <a:t>  MATLAB 7.10 or above versions.</a:t>
            </a:r>
          </a:p>
          <a:p>
            <a:pPr>
              <a:buNone/>
            </a:pPr>
            <a:endParaRPr lang="en-US" sz="32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489</TotalTime>
  <Words>2086</Words>
  <Application>Microsoft Office PowerPoint</Application>
  <PresentationFormat>On-screen Show (4:3)</PresentationFormat>
  <Paragraphs>225</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ACUTE  LYMPHOBLASTIC  LEUKEMIA DIAGNOSIS IN BLOOD MICROSCOPIC IMAGES USING LOCAL BINARY PATTERN AND SUPERVISED CLASSIFIER </vt:lpstr>
      <vt:lpstr>Introduction</vt:lpstr>
      <vt:lpstr>Abstract</vt:lpstr>
      <vt:lpstr>                        Literature survey</vt:lpstr>
      <vt:lpstr>Slide 5</vt:lpstr>
      <vt:lpstr>Existing methods</vt:lpstr>
      <vt:lpstr>Drawbacks</vt:lpstr>
      <vt:lpstr>Proposed system</vt:lpstr>
      <vt:lpstr>Software requirements</vt:lpstr>
      <vt:lpstr>Block diagram</vt:lpstr>
      <vt:lpstr>Methodologies</vt:lpstr>
      <vt:lpstr>                                 Novelty</vt:lpstr>
      <vt:lpstr>                      Modules split up</vt:lpstr>
      <vt:lpstr>preprocessing</vt:lpstr>
      <vt:lpstr>Slide 15</vt:lpstr>
      <vt:lpstr>Slide 16</vt:lpstr>
      <vt:lpstr>Color space conversion</vt:lpstr>
      <vt:lpstr>                      Fuzzy C-Means Clustering </vt:lpstr>
      <vt:lpstr>Segmented Results</vt:lpstr>
      <vt:lpstr>HSV Plane Separation</vt:lpstr>
      <vt:lpstr>Local binary pattern</vt:lpstr>
      <vt:lpstr>Continues..</vt:lpstr>
      <vt:lpstr>Feature Extraction</vt:lpstr>
      <vt:lpstr>Slide 24</vt:lpstr>
      <vt:lpstr>Slide 25</vt:lpstr>
      <vt:lpstr>SVM Classification</vt:lpstr>
      <vt:lpstr>Continues…</vt:lpstr>
      <vt:lpstr>Snapshots of output</vt:lpstr>
      <vt:lpstr>Input image selection</vt:lpstr>
      <vt:lpstr>preprocessing</vt:lpstr>
      <vt:lpstr>Selection of segmented image</vt:lpstr>
      <vt:lpstr>Fuzzy c means clustering</vt:lpstr>
      <vt:lpstr>LBP image</vt:lpstr>
      <vt:lpstr>Application</vt:lpstr>
      <vt:lpstr>References</vt:lpstr>
      <vt:lpstr>References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LYMPHOBLASTIC  LUKEMIA DIAGNOSIS IN BLOOD MICROSCOPIC IMAGES USING LOCAL BINARY PATTERN AND SUPERVISED CLASSIFIER </dc:title>
  <dc:creator/>
  <cp:lastModifiedBy>Microsoft</cp:lastModifiedBy>
  <cp:revision>71</cp:revision>
  <dcterms:created xsi:type="dcterms:W3CDTF">2006-08-16T00:00:00Z</dcterms:created>
  <dcterms:modified xsi:type="dcterms:W3CDTF">2018-04-08T08:57:56Z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