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36" r:id="rId1"/>
  </p:sldMasterIdLst>
  <p:notesMasterIdLst>
    <p:notesMasterId r:id="rId40"/>
  </p:notesMasterIdLst>
  <p:sldIdLst>
    <p:sldId id="256" r:id="rId2"/>
    <p:sldId id="279" r:id="rId3"/>
    <p:sldId id="282" r:id="rId4"/>
    <p:sldId id="331" r:id="rId5"/>
    <p:sldId id="260" r:id="rId6"/>
    <p:sldId id="261" r:id="rId7"/>
    <p:sldId id="262" r:id="rId8"/>
    <p:sldId id="276" r:id="rId9"/>
    <p:sldId id="263" r:id="rId10"/>
    <p:sldId id="277" r:id="rId11"/>
    <p:sldId id="278" r:id="rId12"/>
    <p:sldId id="296" r:id="rId13"/>
    <p:sldId id="310" r:id="rId14"/>
    <p:sldId id="311" r:id="rId15"/>
    <p:sldId id="312" r:id="rId16"/>
    <p:sldId id="285" r:id="rId17"/>
    <p:sldId id="287" r:id="rId18"/>
    <p:sldId id="291" r:id="rId19"/>
    <p:sldId id="290" r:id="rId20"/>
    <p:sldId id="288" r:id="rId21"/>
    <p:sldId id="289" r:id="rId22"/>
    <p:sldId id="313" r:id="rId23"/>
    <p:sldId id="314" r:id="rId24"/>
    <p:sldId id="315" r:id="rId25"/>
    <p:sldId id="316" r:id="rId26"/>
    <p:sldId id="317" r:id="rId27"/>
    <p:sldId id="318" r:id="rId28"/>
    <p:sldId id="319" r:id="rId29"/>
    <p:sldId id="320" r:id="rId30"/>
    <p:sldId id="321" r:id="rId31"/>
    <p:sldId id="323" r:id="rId32"/>
    <p:sldId id="324" r:id="rId33"/>
    <p:sldId id="329" r:id="rId34"/>
    <p:sldId id="326" r:id="rId35"/>
    <p:sldId id="327" r:id="rId36"/>
    <p:sldId id="328" r:id="rId37"/>
    <p:sldId id="274" r:id="rId38"/>
    <p:sldId id="27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D7D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824" autoAdjust="0"/>
    <p:restoredTop sz="88444" autoAdjust="0"/>
  </p:normalViewPr>
  <p:slideViewPr>
    <p:cSldViewPr>
      <p:cViewPr>
        <p:scale>
          <a:sx n="68" d="100"/>
          <a:sy n="68" d="100"/>
        </p:scale>
        <p:origin x="-1518"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8763F3-1A5B-414B-85B9-E1FEF3C00DD1}" type="datetimeFigureOut">
              <a:rPr lang="en-US" smtClean="0"/>
              <a:pPr/>
              <a:t>4/10/2018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63133-F894-4CD8-B014-23605ED789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C63133-F894-4CD8-B014-23605ED7899E}"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7A5D9D-076D-4808-BE53-501CB5953C8E}"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10CEF3-5957-4D55-909B-7E39E317B3E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A5D9D-076D-4808-BE53-501CB5953C8E}"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10CEF3-5957-4D55-909B-7E39E317B3E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A5D9D-076D-4808-BE53-501CB5953C8E}"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10CEF3-5957-4D55-909B-7E39E317B3E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A5D9D-076D-4808-BE53-501CB5953C8E}"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10CEF3-5957-4D55-909B-7E39E317B3E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A5D9D-076D-4808-BE53-501CB5953C8E}" type="datetimeFigureOut">
              <a:rPr lang="en-US" smtClean="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10CEF3-5957-4D55-909B-7E39E317B3E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7A5D9D-076D-4808-BE53-501CB5953C8E}" type="datetimeFigureOut">
              <a:rPr lang="en-US" smtClean="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10CEF3-5957-4D55-909B-7E39E317B3E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A5D9D-076D-4808-BE53-501CB5953C8E}" type="datetimeFigureOut">
              <a:rPr lang="en-US" smtClean="0"/>
              <a:pPr/>
              <a:t>4/10/2018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10CEF3-5957-4D55-909B-7E39E317B3E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7A5D9D-076D-4808-BE53-501CB5953C8E}" type="datetimeFigureOut">
              <a:rPr lang="en-US" smtClean="0"/>
              <a:pPr/>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10CEF3-5957-4D55-909B-7E39E317B3E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A5D9D-076D-4808-BE53-501CB5953C8E}" type="datetimeFigureOut">
              <a:rPr lang="en-US" smtClean="0"/>
              <a:pPr/>
              <a:t>4/10/2018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10CEF3-5957-4D55-909B-7E39E317B3E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A5D9D-076D-4808-BE53-501CB5953C8E}" type="datetimeFigureOut">
              <a:rPr lang="en-US" smtClean="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10CEF3-5957-4D55-909B-7E39E317B3E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A5D9D-076D-4808-BE53-501CB5953C8E}" type="datetimeFigureOut">
              <a:rPr lang="en-US" smtClean="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10CEF3-5957-4D55-909B-7E39E317B3E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A5D9D-076D-4808-BE53-501CB5953C8E}" type="datetimeFigureOut">
              <a:rPr lang="en-US" smtClean="0"/>
              <a:pPr/>
              <a:t>4/10/2018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0CEF3-5957-4D55-909B-7E39E317B3E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Mains_network" TargetMode="External"/><Relationship Id="rId2" Type="http://schemas.openxmlformats.org/officeDocument/2006/relationships/hyperlink" Target="http://www.etsi.org/WebSite/Technologies/Powerline.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istpowernet.org/" TargetMode="External"/><Relationship Id="rId2" Type="http://schemas.openxmlformats.org/officeDocument/2006/relationships/hyperlink" Target="http://www.upaplc.org/" TargetMode="External"/><Relationship Id="rId1" Type="http://schemas.openxmlformats.org/officeDocument/2006/relationships/slideLayout" Target="../slideLayouts/slideLayout7.xml"/><Relationship Id="rId6" Type="http://schemas.openxmlformats.org/officeDocument/2006/relationships/hyperlink" Target="https://library.automationdirect.com/what-is-a-plc" TargetMode="External"/><Relationship Id="rId5" Type="http://schemas.openxmlformats.org/officeDocument/2006/relationships/hyperlink" Target="http://www.plcdev.com/" TargetMode="External"/><Relationship Id="rId4" Type="http://schemas.openxmlformats.org/officeDocument/2006/relationships/hyperlink" Target="http://www.plcmanual.com/plc-programm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solidFill>
                  <a:schemeClr val="tx1">
                    <a:lumMod val="85000"/>
                    <a:lumOff val="15000"/>
                  </a:schemeClr>
                </a:solidFill>
                <a:latin typeface="Times New Roman" pitchFamily="18" charset="0"/>
                <a:cs typeface="Times New Roman" pitchFamily="18" charset="0"/>
              </a:rPr>
              <a:t>ADVANCED PATIENT HEALTH MONITORING SYSTEM USING</a:t>
            </a:r>
            <a:br>
              <a:rPr lang="en-US" sz="3200" b="1" dirty="0" smtClean="0">
                <a:solidFill>
                  <a:schemeClr val="tx1">
                    <a:lumMod val="85000"/>
                    <a:lumOff val="15000"/>
                  </a:schemeClr>
                </a:solidFill>
                <a:latin typeface="Times New Roman" pitchFamily="18" charset="0"/>
                <a:cs typeface="Times New Roman" pitchFamily="18" charset="0"/>
              </a:rPr>
            </a:br>
            <a:r>
              <a:rPr lang="en-US" sz="3200" b="1" dirty="0" smtClean="0">
                <a:solidFill>
                  <a:schemeClr val="tx1">
                    <a:lumMod val="85000"/>
                    <a:lumOff val="15000"/>
                  </a:schemeClr>
                </a:solidFill>
                <a:latin typeface="Times New Roman" pitchFamily="18" charset="0"/>
                <a:cs typeface="Times New Roman" pitchFamily="18" charset="0"/>
              </a:rPr>
              <a:t>PLCC   TECHNOLOGY</a:t>
            </a:r>
            <a:endParaRPr lang="en-US" sz="3200" b="1" dirty="0">
              <a:solidFill>
                <a:schemeClr val="tx1">
                  <a:lumMod val="85000"/>
                  <a:lumOff val="15000"/>
                </a:schemeClr>
              </a:solidFill>
              <a:latin typeface="Times New Roman" pitchFamily="18" charset="0"/>
              <a:cs typeface="Times New Roman" pitchFamily="18" charset="0"/>
            </a:endParaRPr>
          </a:p>
        </p:txBody>
      </p:sp>
      <p:sp>
        <p:nvSpPr>
          <p:cNvPr id="3" name="Subtitle 2"/>
          <p:cNvSpPr>
            <a:spLocks noGrp="1"/>
          </p:cNvSpPr>
          <p:nvPr>
            <p:ph sz="half" idx="1"/>
          </p:nvPr>
        </p:nvSpPr>
        <p:spPr>
          <a:xfrm>
            <a:off x="685800" y="1600200"/>
            <a:ext cx="3657600" cy="4525963"/>
          </a:xfrm>
        </p:spPr>
        <p:txBody>
          <a:bodyPr>
            <a:normAutofit fontScale="92500"/>
          </a:bodyPr>
          <a:lstStyle/>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GUIDE NAME</a:t>
            </a:r>
          </a:p>
          <a:p>
            <a:pPr>
              <a:buNone/>
            </a:pP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Ms.A.Nithya,.M.E</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4" name="Content Placeholder 3"/>
          <p:cNvSpPr>
            <a:spLocks noGrp="1"/>
          </p:cNvSpPr>
          <p:nvPr>
            <p:ph sz="half" idx="2"/>
          </p:nvPr>
        </p:nvSpPr>
        <p:spPr>
          <a:xfrm>
            <a:off x="3886200" y="1676400"/>
            <a:ext cx="4206240" cy="4114800"/>
          </a:xfrm>
        </p:spPr>
        <p:txBody>
          <a:bodyPr numCol="1">
            <a:normAutofit fontScale="92500"/>
          </a:bodyPr>
          <a:lstStyle/>
          <a:p>
            <a:pPr>
              <a:buNone/>
            </a:pPr>
            <a:r>
              <a:rPr lang="en-US" sz="2000" dirty="0" smtClean="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TEAM  MEMBERS</a:t>
            </a:r>
          </a:p>
          <a:p>
            <a:pPr>
              <a:buNone/>
            </a:pPr>
            <a:r>
              <a:rPr lang="en-US" sz="2000" dirty="0" smtClean="0">
                <a:latin typeface="Times New Roman" pitchFamily="18" charset="0"/>
                <a:cs typeface="Times New Roman" pitchFamily="18" charset="0"/>
              </a:rPr>
              <a:t>    </a:t>
            </a:r>
          </a:p>
          <a:p>
            <a:pPr>
              <a:lnSpc>
                <a:spcPct val="110000"/>
              </a:lnSpc>
              <a:buNone/>
            </a:pPr>
            <a:r>
              <a:rPr lang="en-US" sz="2000" dirty="0" smtClean="0">
                <a:latin typeface="Times New Roman" pitchFamily="18" charset="0"/>
                <a:cs typeface="Times New Roman" pitchFamily="18" charset="0"/>
              </a:rPr>
              <a:t>      F.Darthi(211414205022)</a:t>
            </a:r>
          </a:p>
          <a:p>
            <a:pPr algn="just">
              <a:lnSpc>
                <a:spcPct val="110000"/>
              </a:lnSpc>
              <a:buNone/>
            </a:pPr>
            <a:r>
              <a:rPr lang="en-US" sz="2000" dirty="0" smtClean="0">
                <a:latin typeface="Times New Roman" pitchFamily="18" charset="0"/>
                <a:cs typeface="Times New Roman" pitchFamily="18" charset="0"/>
              </a:rPr>
              <a:t>     </a:t>
            </a:r>
          </a:p>
          <a:p>
            <a:pPr algn="just">
              <a:lnSpc>
                <a:spcPct val="110000"/>
              </a:lnSpc>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K.Dhanusha</a:t>
            </a:r>
            <a:r>
              <a:rPr lang="en-US" sz="2000" dirty="0" smtClean="0">
                <a:latin typeface="Times New Roman" pitchFamily="18" charset="0"/>
                <a:cs typeface="Times New Roman" pitchFamily="18" charset="0"/>
              </a:rPr>
              <a:t>(211414205025</a:t>
            </a:r>
            <a:r>
              <a:rPr lang="en-US" sz="2000" dirty="0" smtClean="0">
                <a:latin typeface="Times New Roman" pitchFamily="18" charset="0"/>
                <a:cs typeface="Times New Roman" pitchFamily="18" charset="0"/>
              </a:rPr>
              <a:t>)</a:t>
            </a:r>
          </a:p>
          <a:p>
            <a:pPr>
              <a:lnSpc>
                <a:spcPct val="110000"/>
              </a:lnSpc>
              <a:buNone/>
            </a:pPr>
            <a:r>
              <a:rPr lang="en-US" sz="2000" dirty="0" smtClean="0">
                <a:latin typeface="Times New Roman" pitchFamily="18" charset="0"/>
                <a:cs typeface="Times New Roman" pitchFamily="18" charset="0"/>
              </a:rPr>
              <a:t>      </a:t>
            </a:r>
          </a:p>
          <a:p>
            <a:pPr>
              <a:lnSpc>
                <a:spcPct val="110000"/>
              </a:lnSpc>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N.Gandhimathi</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Harini (211414205063)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14400"/>
            <a:ext cx="8229600" cy="228600"/>
          </a:xfrm>
        </p:spPr>
        <p:txBody>
          <a:bodyPr>
            <a:noAutofit/>
          </a:bodyPr>
          <a:lstStyle/>
          <a:p>
            <a:pPr lvl="0"/>
            <a:r>
              <a:rPr lang="en-US" sz="2800" b="1" dirty="0" smtClean="0">
                <a:solidFill>
                  <a:schemeClr val="tx1">
                    <a:lumMod val="85000"/>
                    <a:lumOff val="15000"/>
                  </a:schemeClr>
                </a:solidFill>
                <a:latin typeface="Times New Roman" pitchFamily="18" charset="0"/>
                <a:ea typeface="Calibri" pitchFamily="34" charset="0"/>
                <a:cs typeface="Times New Roman" pitchFamily="18" charset="0"/>
              </a:rPr>
              <a:t/>
            </a:r>
            <a:br>
              <a:rPr lang="en-US" sz="2800" b="1" dirty="0" smtClean="0">
                <a:solidFill>
                  <a:schemeClr val="tx1">
                    <a:lumMod val="85000"/>
                    <a:lumOff val="15000"/>
                  </a:schemeClr>
                </a:solidFill>
                <a:latin typeface="Times New Roman" pitchFamily="18" charset="0"/>
                <a:ea typeface="Calibri" pitchFamily="34" charset="0"/>
                <a:cs typeface="Times New Roman" pitchFamily="18" charset="0"/>
              </a:rPr>
            </a:br>
            <a:r>
              <a:rPr lang="en-US" sz="2800" b="1" dirty="0" smtClean="0">
                <a:solidFill>
                  <a:schemeClr val="tx1">
                    <a:lumMod val="85000"/>
                    <a:lumOff val="15000"/>
                  </a:schemeClr>
                </a:solidFill>
                <a:latin typeface="Times New Roman" pitchFamily="18" charset="0"/>
                <a:ea typeface="Calibri" pitchFamily="34" charset="0"/>
                <a:cs typeface="Times New Roman" pitchFamily="18" charset="0"/>
              </a:rPr>
              <a:t>SOFTWARE AND HARDWARE REQUIREMENTS:</a:t>
            </a:r>
            <a:r>
              <a:rPr lang="en-US" sz="3200" b="1" dirty="0" smtClean="0">
                <a:solidFill>
                  <a:schemeClr val="tx1">
                    <a:lumMod val="85000"/>
                    <a:lumOff val="15000"/>
                  </a:schemeClr>
                </a:solidFill>
                <a:latin typeface="Times New Roman" pitchFamily="18" charset="0"/>
                <a:ea typeface="Calibri" pitchFamily="34" charset="0"/>
                <a:cs typeface="Times New Roman" pitchFamily="18" charset="0"/>
              </a:rPr>
              <a:t/>
            </a:r>
            <a:br>
              <a:rPr lang="en-US" sz="3200" b="1" dirty="0" smtClean="0">
                <a:solidFill>
                  <a:schemeClr val="tx1">
                    <a:lumMod val="85000"/>
                    <a:lumOff val="15000"/>
                  </a:schemeClr>
                </a:solidFill>
                <a:latin typeface="Times New Roman" pitchFamily="18" charset="0"/>
                <a:ea typeface="Calibri" pitchFamily="34" charset="0"/>
                <a:cs typeface="Times New Roman" pitchFamily="18" charset="0"/>
              </a:rPr>
            </a:br>
            <a:endParaRPr lang="en-US" sz="3200" dirty="0"/>
          </a:p>
        </p:txBody>
      </p:sp>
      <p:sp>
        <p:nvSpPr>
          <p:cNvPr id="3" name="Content Placeholder 2"/>
          <p:cNvSpPr>
            <a:spLocks noGrp="1"/>
          </p:cNvSpPr>
          <p:nvPr>
            <p:ph idx="4294967295"/>
          </p:nvPr>
        </p:nvSpPr>
        <p:spPr>
          <a:xfrm>
            <a:off x="685800" y="1219200"/>
            <a:ext cx="7772400" cy="4953000"/>
          </a:xfrm>
        </p:spPr>
        <p:txBody>
          <a:bodyPr>
            <a:normAutofit/>
          </a:bodyPr>
          <a:lstStyle/>
          <a:p>
            <a:pPr marL="0" lvl="0" indent="0" algn="just" fontAlgn="base">
              <a:spcBef>
                <a:spcPct val="0"/>
              </a:spcBef>
              <a:spcAft>
                <a:spcPct val="0"/>
              </a:spcAft>
              <a:buNone/>
            </a:pPr>
            <a:r>
              <a:rPr lang="en-US" sz="1600" b="1" dirty="0">
                <a:solidFill>
                  <a:srgbClr val="47D7D4"/>
                </a:solidFill>
                <a:effectLst>
                  <a:outerShdw blurRad="38100" dist="38100" dir="2700000" algn="tl">
                    <a:srgbClr val="000000">
                      <a:alpha val="43137"/>
                    </a:srgbClr>
                  </a:outerShdw>
                </a:effectLst>
                <a:ea typeface="Calibri" pitchFamily="34" charset="0"/>
                <a:cs typeface="Times New Roman" pitchFamily="18" charset="0"/>
              </a:rPr>
              <a:t> </a:t>
            </a:r>
            <a:endParaRPr lang="en-US" sz="1600" b="1" dirty="0" smtClean="0">
              <a:solidFill>
                <a:srgbClr val="47D7D4"/>
              </a:solidFill>
              <a:effectLst>
                <a:outerShdw blurRad="38100" dist="38100" dir="2700000" algn="tl">
                  <a:srgbClr val="000000">
                    <a:alpha val="43137"/>
                  </a:srgbClr>
                </a:outerShdw>
              </a:effectLst>
              <a:ea typeface="Calibri" pitchFamily="34" charset="0"/>
              <a:cs typeface="Times New Roman" pitchFamily="18" charset="0"/>
            </a:endParaRPr>
          </a:p>
          <a:p>
            <a:pPr marL="0" lvl="0" indent="0" algn="just" fontAlgn="base">
              <a:spcBef>
                <a:spcPct val="0"/>
              </a:spcBef>
              <a:spcAft>
                <a:spcPct val="0"/>
              </a:spcAft>
              <a:buNone/>
            </a:pPr>
            <a:r>
              <a:rPr lang="en-US" sz="2000" b="1" dirty="0" smtClean="0">
                <a:solidFill>
                  <a:schemeClr val="tx1">
                    <a:lumMod val="85000"/>
                    <a:lumOff val="15000"/>
                  </a:schemeClr>
                </a:solidFill>
                <a:latin typeface="Times New Roman" pitchFamily="18" charset="0"/>
                <a:ea typeface="Calibri" pitchFamily="34" charset="0"/>
                <a:cs typeface="Times New Roman" pitchFamily="18" charset="0"/>
              </a:rPr>
              <a:t>HARDWARE </a:t>
            </a:r>
            <a:r>
              <a:rPr lang="en-US" sz="2000" b="1" dirty="0">
                <a:solidFill>
                  <a:schemeClr val="tx1">
                    <a:lumMod val="85000"/>
                    <a:lumOff val="15000"/>
                  </a:schemeClr>
                </a:solidFill>
                <a:latin typeface="Times New Roman" pitchFamily="18" charset="0"/>
                <a:ea typeface="Calibri" pitchFamily="34" charset="0"/>
                <a:cs typeface="Times New Roman" pitchFamily="18" charset="0"/>
              </a:rPr>
              <a:t>REQUIREMENTS:</a:t>
            </a:r>
            <a:endParaRPr lang="en-US" sz="2800" b="1" dirty="0">
              <a:solidFill>
                <a:schemeClr val="tx1">
                  <a:lumMod val="85000"/>
                  <a:lumOff val="15000"/>
                </a:schemeClr>
              </a:solidFill>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PIC microcontroller</a:t>
            </a:r>
          </a:p>
          <a:p>
            <a:pPr lvl="0" algn="just"/>
            <a:r>
              <a:rPr lang="en-US" sz="2000" dirty="0" smtClean="0">
                <a:latin typeface="Times New Roman" pitchFamily="18" charset="0"/>
                <a:cs typeface="Times New Roman" pitchFamily="18" charset="0"/>
              </a:rPr>
              <a:t>Temperature sensor</a:t>
            </a:r>
          </a:p>
          <a:p>
            <a:pPr lvl="0" algn="just"/>
            <a:r>
              <a:rPr lang="en-US" sz="2000" dirty="0" smtClean="0">
                <a:latin typeface="Times New Roman" pitchFamily="18" charset="0"/>
                <a:cs typeface="Times New Roman" pitchFamily="18" charset="0"/>
              </a:rPr>
              <a:t>Heart beat sensor</a:t>
            </a:r>
          </a:p>
          <a:p>
            <a:pPr lvl="0" algn="just"/>
            <a:r>
              <a:rPr lang="en-US" sz="2000" dirty="0" smtClean="0">
                <a:latin typeface="Times New Roman" pitchFamily="18" charset="0"/>
                <a:cs typeface="Times New Roman" pitchFamily="18" charset="0"/>
              </a:rPr>
              <a:t>Pressure sensor</a:t>
            </a:r>
          </a:p>
          <a:p>
            <a:pPr lvl="0" algn="just"/>
            <a:r>
              <a:rPr lang="en-US" sz="2000" dirty="0" smtClean="0">
                <a:latin typeface="Times New Roman" pitchFamily="18" charset="0"/>
                <a:cs typeface="Times New Roman" pitchFamily="18" charset="0"/>
              </a:rPr>
              <a:t>LCD</a:t>
            </a:r>
          </a:p>
          <a:p>
            <a:pPr lvl="0" algn="just"/>
            <a:r>
              <a:rPr lang="en-US" sz="2000" dirty="0" smtClean="0">
                <a:latin typeface="Times New Roman" pitchFamily="18" charset="0"/>
                <a:cs typeface="Times New Roman" pitchFamily="18" charset="0"/>
              </a:rPr>
              <a:t>PLCC modem</a:t>
            </a:r>
          </a:p>
          <a:p>
            <a:pPr lvl="0" algn="just"/>
            <a:r>
              <a:rPr lang="en-US" sz="2000" dirty="0" smtClean="0">
                <a:latin typeface="Times New Roman" pitchFamily="18" charset="0"/>
                <a:cs typeface="Times New Roman" pitchFamily="18" charset="0"/>
              </a:rPr>
              <a:t>Power supply</a:t>
            </a:r>
          </a:p>
          <a:p>
            <a:pPr algn="just">
              <a:buNone/>
            </a:pPr>
            <a:r>
              <a:rPr lang="en-US" b="1" dirty="0" smtClean="0">
                <a:solidFill>
                  <a:srgbClr val="47D7D4"/>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smtClean="0">
                <a:solidFill>
                  <a:schemeClr val="tx1">
                    <a:lumMod val="85000"/>
                    <a:lumOff val="15000"/>
                  </a:schemeClr>
                </a:solidFill>
                <a:latin typeface="Times New Roman" pitchFamily="18" charset="0"/>
                <a:cs typeface="Times New Roman" pitchFamily="18" charset="0"/>
              </a:rPr>
              <a:t>SOFTWARE REQUIREMENTS:</a:t>
            </a:r>
            <a:endParaRPr lang="en-US" sz="3100" b="1" dirty="0" smtClean="0">
              <a:solidFill>
                <a:schemeClr val="tx1">
                  <a:lumMod val="85000"/>
                  <a:lumOff val="15000"/>
                </a:schemeClr>
              </a:solidFill>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MPLAB IDE</a:t>
            </a:r>
          </a:p>
          <a:p>
            <a:pPr lvl="0" algn="just"/>
            <a:r>
              <a:rPr lang="en-US" sz="2000" dirty="0" smtClean="0">
                <a:latin typeface="Times New Roman" pitchFamily="18" charset="0"/>
                <a:cs typeface="Times New Roman" pitchFamily="18" charset="0"/>
              </a:rPr>
              <a:t>Embedded C</a:t>
            </a:r>
          </a:p>
          <a:p>
            <a:pPr algn="just"/>
            <a:r>
              <a:rPr lang="en-US" sz="2000" dirty="0" smtClean="0">
                <a:latin typeface="Times New Roman" pitchFamily="18" charset="0"/>
                <a:cs typeface="Times New Roman" pitchFamily="18" charset="0"/>
              </a:rPr>
              <a:t>NET BEANS - JAVA</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idx="4294967295"/>
          </p:nvPr>
        </p:nvSpPr>
        <p:spPr>
          <a:xfrm>
            <a:off x="304800" y="304800"/>
            <a:ext cx="8077200" cy="685800"/>
          </a:xfrm>
        </p:spPr>
        <p:txBody>
          <a:bodyPr>
            <a:noAutofit/>
          </a:bodyPr>
          <a:lstStyle/>
          <a:p>
            <a:r>
              <a:rPr lang="en-US" sz="2800" b="1" dirty="0" smtClean="0">
                <a:solidFill>
                  <a:schemeClr val="tx1">
                    <a:lumMod val="85000"/>
                    <a:lumOff val="15000"/>
                  </a:schemeClr>
                </a:solidFill>
                <a:latin typeface="Times New Roman" pitchFamily="18" charset="0"/>
                <a:cs typeface="Times New Roman" pitchFamily="18" charset="0"/>
              </a:rPr>
              <a:t/>
            </a:r>
            <a:br>
              <a:rPr lang="en-US" sz="2800" b="1" dirty="0" smtClean="0">
                <a:solidFill>
                  <a:schemeClr val="tx1">
                    <a:lumMod val="85000"/>
                    <a:lumOff val="15000"/>
                  </a:schemeClr>
                </a:solidFill>
                <a:latin typeface="Times New Roman" pitchFamily="18" charset="0"/>
                <a:cs typeface="Times New Roman" pitchFamily="18" charset="0"/>
              </a:rPr>
            </a:br>
            <a:r>
              <a:rPr lang="en-US" sz="2800" b="1" dirty="0" smtClean="0">
                <a:solidFill>
                  <a:schemeClr val="tx1">
                    <a:lumMod val="85000"/>
                    <a:lumOff val="15000"/>
                  </a:schemeClr>
                </a:solidFill>
                <a:latin typeface="Times New Roman" pitchFamily="18" charset="0"/>
                <a:cs typeface="Times New Roman" pitchFamily="18" charset="0"/>
              </a:rPr>
              <a:t>ARCHITECTURE</a:t>
            </a:r>
            <a:r>
              <a:rPr lang="en-US" sz="3200" b="1" dirty="0" smtClean="0">
                <a:solidFill>
                  <a:schemeClr val="tx1">
                    <a:lumMod val="85000"/>
                    <a:lumOff val="15000"/>
                  </a:schemeClr>
                </a:solidFill>
                <a:latin typeface="Times New Roman" pitchFamily="18" charset="0"/>
                <a:cs typeface="Times New Roman" pitchFamily="18" charset="0"/>
              </a:rPr>
              <a:t>  </a:t>
            </a:r>
            <a:r>
              <a:rPr lang="en-US" sz="2800" b="1" dirty="0" smtClean="0">
                <a:solidFill>
                  <a:schemeClr val="tx1">
                    <a:lumMod val="85000"/>
                    <a:lumOff val="15000"/>
                  </a:schemeClr>
                </a:solidFill>
                <a:latin typeface="Times New Roman" pitchFamily="18" charset="0"/>
                <a:cs typeface="Times New Roman" pitchFamily="18" charset="0"/>
              </a:rPr>
              <a:t>DIAGRAM</a:t>
            </a:r>
            <a:endParaRPr lang="en-US" sz="3200" b="1" dirty="0">
              <a:solidFill>
                <a:schemeClr val="tx1">
                  <a:lumMod val="85000"/>
                  <a:lumOff val="15000"/>
                </a:schemeClr>
              </a:solidFill>
              <a:latin typeface="Times New Roman" pitchFamily="18" charset="0"/>
              <a:cs typeface="Times New Roman" pitchFamily="18" charset="0"/>
            </a:endParaRPr>
          </a:p>
        </p:txBody>
      </p:sp>
      <p:sp>
        <p:nvSpPr>
          <p:cNvPr id="4" name="Title 1"/>
          <p:cNvSpPr>
            <a:spLocks noGrp="1"/>
          </p:cNvSpPr>
          <p:nvPr/>
        </p:nvSpPr>
        <p:spPr>
          <a:xfrm>
            <a:off x="0" y="1066800"/>
            <a:ext cx="4419600" cy="457200"/>
          </a:xfrm>
          <a:prstGeom prst="rect">
            <a:avLst/>
          </a:prstGeom>
          <a:solidFill>
            <a:schemeClr val="bg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TRANSMITTING</a:t>
            </a:r>
            <a:r>
              <a:rPr lang="en-US" sz="24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SIDE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pic>
        <p:nvPicPr>
          <p:cNvPr id="9" name="Picture 8"/>
          <p:cNvPicPr>
            <a:picLocks noChangeAspect="1" noChangeArrowheads="1"/>
          </p:cNvPicPr>
          <p:nvPr/>
        </p:nvPicPr>
        <p:blipFill>
          <a:blip r:embed="rId2"/>
          <a:srcRect/>
          <a:stretch>
            <a:fillRect/>
          </a:stretch>
        </p:blipFill>
        <p:spPr bwMode="auto">
          <a:xfrm>
            <a:off x="914400" y="1447801"/>
            <a:ext cx="1219200" cy="1211385"/>
          </a:xfrm>
          <a:prstGeom prst="rect">
            <a:avLst/>
          </a:prstGeom>
          <a:noFill/>
          <a:ln w="9525">
            <a:noFill/>
            <a:miter lim="800000"/>
            <a:headEnd/>
            <a:tailEnd/>
          </a:ln>
          <a:effectLst/>
        </p:spPr>
      </p:pic>
      <p:pic>
        <p:nvPicPr>
          <p:cNvPr id="10" name="Picture 9"/>
          <p:cNvPicPr>
            <a:picLocks noChangeAspect="1" noChangeArrowheads="1"/>
          </p:cNvPicPr>
          <p:nvPr/>
        </p:nvPicPr>
        <p:blipFill>
          <a:blip r:embed="rId3"/>
          <a:srcRect/>
          <a:stretch>
            <a:fillRect/>
          </a:stretch>
        </p:blipFill>
        <p:spPr bwMode="auto">
          <a:xfrm>
            <a:off x="533400" y="3429000"/>
            <a:ext cx="1352550" cy="1371600"/>
          </a:xfrm>
          <a:prstGeom prst="rect">
            <a:avLst/>
          </a:prstGeom>
          <a:noFill/>
          <a:ln w="9525">
            <a:noFill/>
            <a:miter lim="800000"/>
            <a:headEnd/>
            <a:tailEnd/>
          </a:ln>
          <a:effectLst/>
        </p:spPr>
      </p:pic>
      <p:pic>
        <p:nvPicPr>
          <p:cNvPr id="11" name="Picture 10"/>
          <p:cNvPicPr>
            <a:picLocks noChangeAspect="1" noChangeArrowheads="1"/>
          </p:cNvPicPr>
          <p:nvPr/>
        </p:nvPicPr>
        <p:blipFill>
          <a:blip r:embed="rId4"/>
          <a:srcRect/>
          <a:stretch>
            <a:fillRect/>
          </a:stretch>
        </p:blipFill>
        <p:spPr bwMode="auto">
          <a:xfrm>
            <a:off x="914400" y="5181600"/>
            <a:ext cx="1331135" cy="1295400"/>
          </a:xfrm>
          <a:prstGeom prst="rect">
            <a:avLst/>
          </a:prstGeom>
          <a:noFill/>
          <a:ln w="9525">
            <a:noFill/>
            <a:miter lim="800000"/>
            <a:headEnd/>
            <a:tailEnd/>
          </a:ln>
          <a:effectLst/>
        </p:spPr>
      </p:pic>
      <p:pic>
        <p:nvPicPr>
          <p:cNvPr id="13" name="Picture 12"/>
          <p:cNvPicPr>
            <a:picLocks noChangeAspect="1" noChangeArrowheads="1"/>
          </p:cNvPicPr>
          <p:nvPr/>
        </p:nvPicPr>
        <p:blipFill>
          <a:blip r:embed="rId5"/>
          <a:srcRect/>
          <a:stretch>
            <a:fillRect/>
          </a:stretch>
        </p:blipFill>
        <p:spPr bwMode="auto">
          <a:xfrm>
            <a:off x="7391400" y="3124200"/>
            <a:ext cx="1752600" cy="1076442"/>
          </a:xfrm>
          <a:prstGeom prst="rect">
            <a:avLst/>
          </a:prstGeom>
          <a:noFill/>
          <a:ln w="9525">
            <a:noFill/>
            <a:miter lim="800000"/>
            <a:headEnd/>
            <a:tailEnd/>
          </a:ln>
          <a:effectLst/>
        </p:spPr>
      </p:pic>
      <p:pic>
        <p:nvPicPr>
          <p:cNvPr id="16" name="Picture 15"/>
          <p:cNvPicPr>
            <a:picLocks noChangeAspect="1" noChangeArrowheads="1"/>
          </p:cNvPicPr>
          <p:nvPr/>
        </p:nvPicPr>
        <p:blipFill>
          <a:blip r:embed="rId6" cstate="print"/>
          <a:srcRect/>
          <a:stretch>
            <a:fillRect/>
          </a:stretch>
        </p:blipFill>
        <p:spPr bwMode="auto">
          <a:xfrm>
            <a:off x="3581400" y="3200400"/>
            <a:ext cx="1981200" cy="1120080"/>
          </a:xfrm>
          <a:prstGeom prst="rect">
            <a:avLst/>
          </a:prstGeom>
          <a:noFill/>
          <a:ln w="9525">
            <a:noFill/>
            <a:miter lim="800000"/>
            <a:headEnd/>
            <a:tailEnd/>
          </a:ln>
          <a:effectLst/>
        </p:spPr>
      </p:pic>
      <p:sp>
        <p:nvSpPr>
          <p:cNvPr id="18" name="Right Brace 17"/>
          <p:cNvSpPr/>
          <p:nvPr/>
        </p:nvSpPr>
        <p:spPr>
          <a:xfrm>
            <a:off x="2286000" y="1524000"/>
            <a:ext cx="457200" cy="472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a:off x="5486400" y="36576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1"/>
          </p:cNvCxnSpPr>
          <p:nvPr/>
        </p:nvCxnSpPr>
        <p:spPr>
          <a:xfrm rot="10800000" flipH="1">
            <a:off x="2743200" y="38862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4572000" cy="579438"/>
          </a:xfrm>
        </p:spPr>
        <p:txBody>
          <a:bodyPr>
            <a:normAutofit/>
          </a:bodyPr>
          <a:lstStyle/>
          <a:p>
            <a:r>
              <a:rPr lang="en-US" sz="2000" b="1" dirty="0" smtClean="0">
                <a:latin typeface="Times New Roman" pitchFamily="18" charset="0"/>
                <a:cs typeface="Times New Roman" pitchFamily="18" charset="0"/>
              </a:rPr>
              <a:t>RECEIVING SIDE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srcRect/>
          <a:stretch>
            <a:fillRect/>
          </a:stretch>
        </p:blipFill>
        <p:spPr bwMode="auto">
          <a:xfrm>
            <a:off x="6781800" y="1524000"/>
            <a:ext cx="1143000" cy="1196181"/>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6400800" y="5105400"/>
            <a:ext cx="2228850" cy="1183359"/>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828800" y="1600200"/>
            <a:ext cx="2315016"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7010400" y="3810000"/>
            <a:ext cx="990600" cy="828675"/>
          </a:xfrm>
          <a:prstGeom prst="rect">
            <a:avLst/>
          </a:prstGeom>
          <a:noFill/>
          <a:ln w="9525">
            <a:noFill/>
            <a:miter lim="800000"/>
            <a:headEnd/>
            <a:tailEnd/>
          </a:ln>
          <a:effectLst/>
        </p:spPr>
      </p:pic>
      <p:cxnSp>
        <p:nvCxnSpPr>
          <p:cNvPr id="10" name="Straight Connector 9"/>
          <p:cNvCxnSpPr/>
          <p:nvPr/>
        </p:nvCxnSpPr>
        <p:spPr>
          <a:xfrm flipV="1">
            <a:off x="4191000" y="2362200"/>
            <a:ext cx="2590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972300" y="33147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7467600" y="4876800"/>
            <a:ext cx="457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3505200" cy="1143000"/>
          </a:xfrm>
        </p:spPr>
        <p:txBody>
          <a:bodyPr/>
          <a:lstStyle/>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WORKFLOW:</a:t>
            </a:r>
            <a:endParaRPr lang="en-US" b="1" dirty="0"/>
          </a:p>
        </p:txBody>
      </p:sp>
      <p:pic>
        <p:nvPicPr>
          <p:cNvPr id="1027" name="Picture 3"/>
          <p:cNvPicPr>
            <a:picLocks noChangeAspect="1" noChangeArrowheads="1"/>
          </p:cNvPicPr>
          <p:nvPr/>
        </p:nvPicPr>
        <p:blipFill>
          <a:blip r:embed="rId2"/>
          <a:srcRect/>
          <a:stretch>
            <a:fillRect/>
          </a:stretch>
        </p:blipFill>
        <p:spPr bwMode="auto">
          <a:xfrm>
            <a:off x="800100" y="1990725"/>
            <a:ext cx="7543800" cy="2876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62000" y="228600"/>
            <a:ext cx="7458075" cy="3200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838200" y="3962400"/>
            <a:ext cx="7448550" cy="2124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14413" y="1700213"/>
            <a:ext cx="7115175"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lumMod val="85000"/>
                    <a:lumOff val="15000"/>
                  </a:schemeClr>
                </a:solidFill>
                <a:latin typeface="Times New Roman" pitchFamily="18" charset="0"/>
                <a:cs typeface="Times New Roman" pitchFamily="18" charset="0"/>
              </a:rPr>
              <a:t>ALGORITHM/METHODOLOGY</a:t>
            </a:r>
            <a:endParaRPr lang="en-US" sz="2800" dirty="0">
              <a:solidFill>
                <a:schemeClr val="tx1">
                  <a:lumMod val="85000"/>
                  <a:lumOff val="15000"/>
                </a:schemeClr>
              </a:solidFill>
              <a:latin typeface="Times New Roman" pitchFamily="18" charset="0"/>
              <a:cs typeface="Times New Roman" pitchFamily="18" charset="0"/>
            </a:endParaRPr>
          </a:p>
        </p:txBody>
      </p:sp>
      <p:sp>
        <p:nvSpPr>
          <p:cNvPr id="4" name="Content Placeholder 3"/>
          <p:cNvSpPr>
            <a:spLocks noGrp="1"/>
          </p:cNvSpPr>
          <p:nvPr>
            <p:ph idx="1"/>
          </p:nvPr>
        </p:nvSpPr>
        <p:spPr>
          <a:xfrm>
            <a:off x="762000" y="990600"/>
            <a:ext cx="7696200" cy="5486400"/>
          </a:xfrm>
        </p:spPr>
        <p:txBody>
          <a:bodyPr>
            <a:noAutofit/>
          </a:bodyPr>
          <a:lstStyle/>
          <a:p>
            <a:pPr lvl="0" algn="just" eaLnBrk="0" fontAlgn="base" hangingPunct="0">
              <a:spcBef>
                <a:spcPct val="0"/>
              </a:spcBef>
              <a:spcAft>
                <a:spcPct val="0"/>
              </a:spcAft>
            </a:pPr>
            <a:r>
              <a:rPr lang="en-US" sz="1800" dirty="0" smtClean="0">
                <a:solidFill>
                  <a:srgbClr val="000000"/>
                </a:solidFill>
                <a:latin typeface="Times New Roman" pitchFamily="18" charset="0"/>
                <a:ea typeface="Times New Roman" pitchFamily="18" charset="0"/>
                <a:cs typeface="Times New Roman" pitchFamily="18" charset="0"/>
              </a:rPr>
              <a:t>Most AES calculations are done in a special finite field.</a:t>
            </a:r>
            <a:endParaRPr lang="en-US" sz="1800" dirty="0" smtClean="0">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pPr>
            <a:r>
              <a:rPr lang="en-US" sz="1800" dirty="0" smtClean="0">
                <a:latin typeface="Times New Roman" pitchFamily="18" charset="0"/>
                <a:ea typeface="Times New Roman" pitchFamily="18" charset="0"/>
                <a:cs typeface="Times New Roman" pitchFamily="18" charset="0"/>
              </a:rPr>
              <a:t> AES consists of several rounds of several processing steps that include substitution, transposition and mixing of the input plaintext and transform it into the final output of ciphertext.</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t>
            </a:r>
            <a:r>
              <a:rPr lang="en-US" sz="1800" b="1" dirty="0" smtClean="0">
                <a:latin typeface="Times New Roman" pitchFamily="18" charset="0"/>
                <a:cs typeface="Times New Roman" pitchFamily="18" charset="0"/>
              </a:rPr>
              <a:t>Advanced Encryption Standard</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AES</a:t>
            </a:r>
            <a:r>
              <a:rPr lang="en-US" sz="1800" dirty="0" smtClean="0">
                <a:latin typeface="Times New Roman" pitchFamily="18" charset="0"/>
                <a:cs typeface="Times New Roman" pitchFamily="18" charset="0"/>
              </a:rPr>
              <a:t>), also known as </a:t>
            </a:r>
            <a:r>
              <a:rPr lang="en-US" sz="1800" b="1" dirty="0" smtClean="0">
                <a:latin typeface="Times New Roman" pitchFamily="18" charset="0"/>
                <a:cs typeface="Times New Roman" pitchFamily="18" charset="0"/>
              </a:rPr>
              <a:t>Rijndael</a:t>
            </a:r>
            <a:r>
              <a:rPr lang="en-US" sz="1800" dirty="0" smtClean="0">
                <a:latin typeface="Times New Roman" pitchFamily="18" charset="0"/>
                <a:cs typeface="Times New Roman" pitchFamily="18" charset="0"/>
              </a:rPr>
              <a:t> (its original name), is a specification for the encryption of electronic data established by the U.S. National Institute of Standards and Technology (NIST) in 2001. </a:t>
            </a:r>
          </a:p>
          <a:p>
            <a:r>
              <a:rPr lang="en-US" sz="1800" dirty="0" smtClean="0">
                <a:latin typeface="Times New Roman" pitchFamily="18" charset="0"/>
                <a:cs typeface="Times New Roman" pitchFamily="18" charset="0"/>
              </a:rPr>
              <a:t>AES is a subset of the Rijndael cipherdeveloped by two Belgian cryptographers, Joan Daemen and Vincent Rijmen, who submitted a proposal to NIST during the AES selection process. Rijndael is a family of ciphers with different key and block sizes.</a:t>
            </a:r>
          </a:p>
          <a:p>
            <a:r>
              <a:rPr lang="en-US" sz="1800" dirty="0" smtClean="0">
                <a:latin typeface="Times New Roman" pitchFamily="18" charset="0"/>
                <a:cs typeface="Times New Roman" pitchFamily="18" charset="0"/>
              </a:rPr>
              <a:t>AES operates on a 4 × 4 column-major order matrix of bytes, termed the </a:t>
            </a:r>
            <a:r>
              <a:rPr lang="en-US" sz="1800" i="1" dirty="0" smtClean="0">
                <a:latin typeface="Times New Roman" pitchFamily="18" charset="0"/>
                <a:cs typeface="Times New Roman" pitchFamily="18" charset="0"/>
              </a:rPr>
              <a:t>state</a:t>
            </a:r>
            <a:r>
              <a:rPr lang="en-US" sz="1800" dirty="0" smtClean="0">
                <a:latin typeface="Times New Roman" pitchFamily="18" charset="0"/>
                <a:cs typeface="Times New Roman" pitchFamily="18" charset="0"/>
              </a:rPr>
              <a:t>, although some versions of Rijndael have a larger block size and have additional columns in the state. Most AES calculations are done in a special finite field.</a:t>
            </a:r>
          </a:p>
          <a:p>
            <a:r>
              <a:rPr lang="en-US" sz="1800" dirty="0" smtClean="0">
                <a:latin typeface="Times New Roman" pitchFamily="18" charset="0"/>
                <a:cs typeface="Times New Roman" pitchFamily="18" charset="0"/>
              </a:rPr>
              <a:t>AES consists of several rounds of several processing steps that include substitution, transposition and mixing of the input plaintext and transform it into the final output of ciphertext.</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838200"/>
            <a:ext cx="7620000" cy="4247317"/>
          </a:xfrm>
          <a:prstGeom prst="rect">
            <a:avLst/>
          </a:prstGeom>
        </p:spPr>
        <p:txBody>
          <a:bodyPr wrap="square">
            <a:spAutoFit/>
          </a:bodyPr>
          <a:lstStyle/>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AES is an iterative rather than </a:t>
            </a:r>
            <a:r>
              <a:rPr lang="en-US" dirty="0" err="1" smtClean="0">
                <a:latin typeface="Times New Roman" pitchFamily="18" charset="0"/>
                <a:cs typeface="Times New Roman" pitchFamily="18" charset="0"/>
              </a:rPr>
              <a:t>Feistel</a:t>
            </a:r>
            <a:r>
              <a:rPr lang="en-US" dirty="0" smtClean="0">
                <a:latin typeface="Times New Roman" pitchFamily="18" charset="0"/>
                <a:cs typeface="Times New Roman" pitchFamily="18" charset="0"/>
              </a:rPr>
              <a:t> cipher. It is based on ‘substitution–permutation network’.</a:t>
            </a:r>
          </a:p>
          <a:p>
            <a:pPr>
              <a:buFont typeface="Arial" pitchFamily="34" charset="0"/>
              <a:buChar char="•"/>
            </a:pPr>
            <a:r>
              <a:rPr lang="en-US" dirty="0" smtClean="0">
                <a:latin typeface="Times New Roman" pitchFamily="18" charset="0"/>
                <a:cs typeface="Times New Roman" pitchFamily="18" charset="0"/>
              </a:rPr>
              <a:t>  It comprises of a series of linked operations, some of which involve replacing inputs by specific outputs (substitutions) and others involve shuffling bits around (permutations).</a:t>
            </a:r>
          </a:p>
          <a:p>
            <a:pPr>
              <a:buFont typeface="Arial" pitchFamily="34" charset="0"/>
              <a:buChar char="•"/>
            </a:pPr>
            <a:r>
              <a:rPr lang="en-US" dirty="0" smtClean="0">
                <a:latin typeface="Times New Roman" pitchFamily="18" charset="0"/>
                <a:cs typeface="Times New Roman" pitchFamily="18" charset="0"/>
              </a:rPr>
              <a:t>Interestingly, AES performs all its computations on bytes rather than bits. </a:t>
            </a:r>
          </a:p>
          <a:p>
            <a:pPr>
              <a:buFont typeface="Arial" pitchFamily="34" charset="0"/>
              <a:buChar char="•"/>
            </a:pPr>
            <a:r>
              <a:rPr lang="en-US" dirty="0" smtClean="0">
                <a:latin typeface="Times New Roman" pitchFamily="18" charset="0"/>
                <a:cs typeface="Times New Roman" pitchFamily="18" charset="0"/>
              </a:rPr>
              <a:t> Hence, AES treats the 128 bits of a plaintext block as 16 bytes. These 16 bytes are arranged in four columns and four rows for processing as a matrix −</a:t>
            </a:r>
          </a:p>
          <a:p>
            <a:pPr>
              <a:buFont typeface="Arial" pitchFamily="34" charset="0"/>
              <a:buChar char="•"/>
            </a:pPr>
            <a:r>
              <a:rPr lang="en-US" dirty="0" smtClean="0">
                <a:latin typeface="Times New Roman" pitchFamily="18" charset="0"/>
                <a:cs typeface="Times New Roman" pitchFamily="18" charset="0"/>
              </a:rPr>
              <a:t> Unlike DES, the number of rounds in AES is variable and depends on the length of the key.</a:t>
            </a:r>
          </a:p>
          <a:p>
            <a:pPr>
              <a:buFont typeface="Arial" pitchFamily="34" charset="0"/>
              <a:buChar char="•"/>
            </a:pPr>
            <a:r>
              <a:rPr lang="en-US" dirty="0" smtClean="0">
                <a:latin typeface="Times New Roman" pitchFamily="18" charset="0"/>
                <a:cs typeface="Times New Roman" pitchFamily="18" charset="0"/>
              </a:rPr>
              <a:t>  AES uses 10 rounds for 128-bit keys, 12 rounds for 192-bit keys and 14 rounds for 256-bit keys. </a:t>
            </a:r>
          </a:p>
          <a:p>
            <a:pPr>
              <a:buFont typeface="Arial" pitchFamily="34" charset="0"/>
              <a:buChar char="•"/>
            </a:pPr>
            <a:r>
              <a:rPr lang="en-US" dirty="0" smtClean="0">
                <a:latin typeface="Times New Roman" pitchFamily="18" charset="0"/>
                <a:cs typeface="Times New Roman" pitchFamily="18" charset="0"/>
              </a:rPr>
              <a:t> Each of these rounds uses a different 128-bit round key, which is calculated from the original AES key.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8001000" cy="4524315"/>
          </a:xfrm>
          <a:prstGeom prst="rect">
            <a:avLst/>
          </a:prstGeom>
        </p:spPr>
        <p:txBody>
          <a:bodyPr wrap="square">
            <a:spAutoFit/>
          </a:bodyPr>
          <a:lstStyle/>
          <a:p>
            <a:pPr>
              <a:buFont typeface="Courier New" pitchFamily="49" charset="0"/>
              <a:buChar char="o"/>
            </a:pPr>
            <a:endParaRPr lang="en-US" dirty="0" smtClean="0">
              <a:latin typeface="Times New Roman" pitchFamily="18" charset="0"/>
              <a:cs typeface="Times New Roman" pitchFamily="18" charset="0"/>
            </a:endParaRPr>
          </a:p>
          <a:p>
            <a:pPr>
              <a:buFont typeface="Courier New" pitchFamily="49" charset="0"/>
              <a:buChar char="o"/>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encryption process uses a set of specially derived keys called round keys. </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These are applied, along with other operations, on an array of data that holds exactly one block of data-the data to be encrypted.</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This array we call the state array.</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You take the following </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 steps of encryption for a 128-bit block:</a:t>
            </a:r>
          </a:p>
          <a:p>
            <a:r>
              <a:rPr lang="en-US" dirty="0" smtClean="0">
                <a:latin typeface="Times New Roman" pitchFamily="18" charset="0"/>
                <a:cs typeface="Times New Roman" pitchFamily="18" charset="0"/>
              </a:rPr>
              <a:t>                                  1.Derive the set of round keys from the cipher key.</a:t>
            </a:r>
          </a:p>
          <a:p>
            <a:pPr algn="ctr"/>
            <a:r>
              <a:rPr lang="en-US" dirty="0" smtClean="0">
                <a:latin typeface="Times New Roman" pitchFamily="18" charset="0"/>
                <a:cs typeface="Times New Roman" pitchFamily="18" charset="0"/>
              </a:rPr>
              <a:t>                     2.Initialize the state array with the block data (plaintext).</a:t>
            </a:r>
          </a:p>
          <a:p>
            <a:pPr algn="ctr"/>
            <a:r>
              <a:rPr lang="en-US" dirty="0" smtClean="0">
                <a:latin typeface="Times New Roman" pitchFamily="18" charset="0"/>
                <a:cs typeface="Times New Roman" pitchFamily="18" charset="0"/>
              </a:rPr>
              <a:t>               3.Add the initial round key to the starting state array.</a:t>
            </a:r>
          </a:p>
          <a:p>
            <a:pPr algn="ctr"/>
            <a:r>
              <a:rPr lang="en-US" dirty="0" smtClean="0">
                <a:latin typeface="Times New Roman" pitchFamily="18" charset="0"/>
                <a:cs typeface="Times New Roman" pitchFamily="18" charset="0"/>
              </a:rPr>
              <a:t> 4.Perform nine rounds of state manipulation.</a:t>
            </a:r>
          </a:p>
          <a:p>
            <a:pPr algn="ctr"/>
            <a:r>
              <a:rPr lang="en-US" dirty="0" smtClean="0">
                <a:latin typeface="Times New Roman" pitchFamily="18" charset="0"/>
                <a:cs typeface="Times New Roman" pitchFamily="18" charset="0"/>
              </a:rPr>
              <a:t>                      5.Perform the tenth and final round of state manipulation.</a:t>
            </a:r>
          </a:p>
          <a:p>
            <a:pPr algn="ctr"/>
            <a:r>
              <a:rPr lang="en-US" dirty="0" smtClean="0">
                <a:latin typeface="Times New Roman" pitchFamily="18" charset="0"/>
                <a:cs typeface="Times New Roman" pitchFamily="18" charset="0"/>
              </a:rPr>
              <a:t>                             6.Copy the final state array out as  encrypted data (ciphertext) </a:t>
            </a:r>
            <a:endParaRPr lang="en-US" dirty="0">
              <a:latin typeface="Times New Roman" pitchFamily="18" charset="0"/>
              <a:cs typeface="Times New Roman" pitchFamily="18" charset="0"/>
            </a:endParaRPr>
          </a:p>
        </p:txBody>
      </p:sp>
      <p:sp>
        <p:nvSpPr>
          <p:cNvPr id="3" name="Title 2"/>
          <p:cNvSpPr>
            <a:spLocks noGrp="1"/>
          </p:cNvSpPr>
          <p:nvPr>
            <p:ph type="title" idx="4294967295"/>
          </p:nvPr>
        </p:nvSpPr>
        <p:spPr>
          <a:xfrm>
            <a:off x="0" y="274638"/>
            <a:ext cx="8229600" cy="715962"/>
          </a:xfrm>
        </p:spPr>
        <p:txBody>
          <a:bodyPr>
            <a:normAutofit/>
          </a:bodyPr>
          <a:lstStyle/>
          <a:p>
            <a:pPr algn="l"/>
            <a:r>
              <a:rPr lang="en-US" sz="1800" b="1" dirty="0" smtClean="0">
                <a:latin typeface="Times New Roman" pitchFamily="18" charset="0"/>
                <a:cs typeface="Times New Roman" pitchFamily="18" charset="0"/>
              </a:rPr>
              <a:t>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THE ENCRYPTION IN AES</a:t>
            </a:r>
            <a:endParaRPr lang="en-US" sz="1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990600" y="609600"/>
            <a:ext cx="72390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AES : PSEUDOCODE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Cipher(byte in[16], byte out[16], key_array round_key[Nr+1])</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begin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byte state[16];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state = in;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AddRoundKey(state, round_key[0]);</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for  i = 1  to  Nr-1  stepsize 1 do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SubBytes(state);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ShiftRows(state);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MixColumns(state);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AddRoundKey(state, round_key[i]);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end for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SubBytes(state);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ShiftRows(state);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AddRoundKey(state, round_key[Nr]);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End</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9600" y="685800"/>
            <a:ext cx="7543799" cy="5105400"/>
          </a:xfrm>
          <a:prstGeom prst="rect">
            <a:avLst/>
          </a:prstGeom>
          <a:noFill/>
          <a:ln w="9525">
            <a:noFill/>
            <a:miter lim="800000"/>
            <a:headEnd/>
            <a:tailEnd/>
          </a:ln>
          <a:effectLst/>
        </p:spPr>
      </p:pic>
      <p:sp>
        <p:nvSpPr>
          <p:cNvPr id="5" name="Title 4"/>
          <p:cNvSpPr>
            <a:spLocks noGrp="1"/>
          </p:cNvSpPr>
          <p:nvPr>
            <p:ph type="title" idx="4294967295"/>
          </p:nvPr>
        </p:nvSpPr>
        <p:spPr>
          <a:xfrm>
            <a:off x="0" y="228600"/>
            <a:ext cx="8229600" cy="334962"/>
          </a:xfrm>
        </p:spPr>
        <p:txBody>
          <a:bodyPr>
            <a:noAutofit/>
          </a:bodyPr>
          <a:lstStyle/>
          <a:p>
            <a:r>
              <a:rPr lang="en-US" sz="3200" b="1" dirty="0" smtClean="0">
                <a:solidFill>
                  <a:schemeClr val="tx1">
                    <a:lumMod val="85000"/>
                    <a:lumOff val="15000"/>
                  </a:schemeClr>
                </a:solidFill>
                <a:latin typeface="Times New Roman" pitchFamily="18" charset="0"/>
                <a:cs typeface="Times New Roman" pitchFamily="18" charset="0"/>
              </a:rPr>
              <a:t>LITERATURE</a:t>
            </a:r>
            <a:r>
              <a:rPr lang="en-US" sz="3200" b="1" dirty="0" smtClean="0">
                <a:latin typeface="Times New Roman" pitchFamily="18" charset="0"/>
                <a:cs typeface="Times New Roman" pitchFamily="18" charset="0"/>
              </a:rPr>
              <a:t> SURVEY</a:t>
            </a:r>
            <a:endParaRPr lang="en-US" sz="3200" b="1" dirty="0">
              <a:latin typeface="Times New Roman" pitchFamily="18" charset="0"/>
              <a:cs typeface="Times New Roman" pitchFamily="18" charset="0"/>
            </a:endParaRPr>
          </a:p>
        </p:txBody>
      </p:sp>
      <p:cxnSp>
        <p:nvCxnSpPr>
          <p:cNvPr id="9" name="Straight Connector 8"/>
          <p:cNvCxnSpPr/>
          <p:nvPr/>
        </p:nvCxnSpPr>
        <p:spPr>
          <a:xfrm>
            <a:off x="762000" y="5791200"/>
            <a:ext cx="7239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srcRect/>
          <a:stretch>
            <a:fillRect/>
          </a:stretch>
        </p:blipFill>
        <p:spPr bwMode="auto">
          <a:xfrm>
            <a:off x="533400" y="685800"/>
            <a:ext cx="8077200" cy="6019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838200"/>
          </a:xfrm>
        </p:spPr>
        <p:txBody>
          <a:bodyPr>
            <a:normAutofit fontScale="90000"/>
          </a:bodyPr>
          <a:lstStyle/>
          <a:p>
            <a:r>
              <a:rPr lang="en-US" sz="5400" dirty="0" smtClean="0"/>
              <a:t> </a:t>
            </a:r>
            <a:r>
              <a:rPr lang="en-US" sz="3100" b="1" dirty="0" smtClean="0">
                <a:solidFill>
                  <a:schemeClr val="tx1">
                    <a:lumMod val="85000"/>
                    <a:lumOff val="15000"/>
                  </a:schemeClr>
                </a:solidFill>
                <a:latin typeface="Times New Roman" pitchFamily="18" charset="0"/>
                <a:cs typeface="Times New Roman" pitchFamily="18" charset="0"/>
              </a:rPr>
              <a:t>NOVELTY:</a:t>
            </a:r>
            <a:endParaRPr lang="en-US" sz="5400" dirty="0">
              <a:solidFill>
                <a:schemeClr val="tx1">
                  <a:lumMod val="85000"/>
                  <a:lumOff val="15000"/>
                </a:schemeClr>
              </a:solidFill>
            </a:endParaRPr>
          </a:p>
        </p:txBody>
      </p:sp>
      <p:sp>
        <p:nvSpPr>
          <p:cNvPr id="3" name="Content Placeholder 2"/>
          <p:cNvSpPr>
            <a:spLocks noGrp="1"/>
          </p:cNvSpPr>
          <p:nvPr>
            <p:ph idx="1"/>
          </p:nvPr>
        </p:nvSpPr>
        <p:spPr>
          <a:xfrm>
            <a:off x="990600" y="1371600"/>
            <a:ext cx="7391400" cy="4754563"/>
          </a:xfrm>
        </p:spPr>
        <p:txBody>
          <a:bodyPr>
            <a:normAutofit/>
          </a:bodyPr>
          <a:lstStyle/>
          <a:p>
            <a:r>
              <a:rPr lang="en-US" sz="1800" dirty="0" smtClean="0">
                <a:latin typeface="Times New Roman" pitchFamily="18" charset="0"/>
                <a:cs typeface="Times New Roman" pitchFamily="18" charset="0"/>
              </a:rPr>
              <a:t> In our project we can transmit the patient data using powerlines which  will be very useful since radiations from other  wireless transmitters like wifi,zigbee may cause difference in details of patient parameters.</a:t>
            </a:r>
          </a:p>
          <a:p>
            <a:pPr>
              <a:buNone/>
            </a:pPr>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If any emergency the patient will be monitored immediately since the monitoring happens throughout the session by a monitorer and also the buzzer will alert the sorroundings.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lumMod val="85000"/>
                    <a:lumOff val="15000"/>
                  </a:schemeClr>
                </a:solidFill>
                <a:latin typeface="Times New Roman" pitchFamily="18" charset="0"/>
                <a:cs typeface="Times New Roman" pitchFamily="18" charset="0"/>
              </a:rPr>
              <a:t>MODULES SPLIT UP</a:t>
            </a:r>
            <a:endParaRPr lang="en-US" sz="2800" b="1" dirty="0">
              <a:solidFill>
                <a:schemeClr val="tx1">
                  <a:lumMod val="85000"/>
                  <a:lumOff val="15000"/>
                </a:schemeClr>
              </a:solidFill>
              <a:latin typeface="Times New Roman" pitchFamily="18" charset="0"/>
              <a:cs typeface="Times New Roman" pitchFamily="18" charset="0"/>
            </a:endParaRPr>
          </a:p>
        </p:txBody>
      </p:sp>
      <p:sp>
        <p:nvSpPr>
          <p:cNvPr id="4" name="Content Placeholder 3"/>
          <p:cNvSpPr>
            <a:spLocks noGrp="1"/>
          </p:cNvSpPr>
          <p:nvPr>
            <p:ph idx="1"/>
          </p:nvPr>
        </p:nvSpPr>
        <p:spPr>
          <a:xfrm>
            <a:off x="990600" y="1295400"/>
            <a:ext cx="7620000" cy="4754563"/>
          </a:xfrm>
        </p:spPr>
        <p:txBody>
          <a:bodyPr/>
          <a:lstStyle/>
          <a:p>
            <a:pPr marL="0" lvl="0" indent="0" algn="just" eaLnBrk="0" fontAlgn="base" hangingPunct="0">
              <a:spcBef>
                <a:spcPct val="0"/>
              </a:spcBef>
              <a:spcAft>
                <a:spcPct val="0"/>
              </a:spcAft>
              <a:buFontTx/>
              <a:buChar char="•"/>
            </a:pPr>
            <a:r>
              <a:rPr lang="en-US" sz="1800" dirty="0" smtClean="0">
                <a:latin typeface="Times New Roman" pitchFamily="18" charset="0"/>
                <a:ea typeface="Calibri" pitchFamily="34" charset="0"/>
                <a:cs typeface="Times New Roman" pitchFamily="18" charset="0"/>
              </a:rPr>
              <a:t>  Programming microcontroller</a:t>
            </a:r>
            <a:endParaRPr lang="en-US" sz="1800" dirty="0" smtClean="0">
              <a:latin typeface="Times New Roman" pitchFamily="18" charset="0"/>
              <a:cs typeface="Times New Roman" pitchFamily="18" charset="0"/>
            </a:endParaRPr>
          </a:p>
          <a:p>
            <a:pPr marL="0" lvl="0" indent="0" algn="just" eaLnBrk="0" fontAlgn="base" hangingPunct="0">
              <a:spcBef>
                <a:spcPct val="0"/>
              </a:spcBef>
              <a:spcAft>
                <a:spcPct val="0"/>
              </a:spcAft>
              <a:buFontTx/>
              <a:buChar char="•"/>
            </a:pPr>
            <a:r>
              <a:rPr lang="en-US" sz="1800" dirty="0" smtClean="0">
                <a:latin typeface="Times New Roman" pitchFamily="18" charset="0"/>
                <a:ea typeface="Calibri" pitchFamily="34" charset="0"/>
                <a:cs typeface="Times New Roman" pitchFamily="18" charset="0"/>
              </a:rPr>
              <a:t>  Power line communication</a:t>
            </a:r>
            <a:endParaRPr lang="en-US" sz="1800" dirty="0" smtClean="0">
              <a:latin typeface="Times New Roman" pitchFamily="18" charset="0"/>
              <a:cs typeface="Times New Roman" pitchFamily="18" charset="0"/>
            </a:endParaRPr>
          </a:p>
          <a:p>
            <a:pPr marL="0" lvl="0" indent="0" algn="just" eaLnBrk="0" fontAlgn="base" hangingPunct="0">
              <a:spcBef>
                <a:spcPct val="0"/>
              </a:spcBef>
              <a:spcAft>
                <a:spcPct val="0"/>
              </a:spcAft>
              <a:buFontTx/>
              <a:buChar char="•"/>
            </a:pPr>
            <a:r>
              <a:rPr lang="en-US" sz="1800" dirty="0" smtClean="0">
                <a:latin typeface="Times New Roman" pitchFamily="18" charset="0"/>
                <a:ea typeface="Calibri" pitchFamily="34" charset="0"/>
                <a:cs typeface="Times New Roman" pitchFamily="18" charset="0"/>
              </a:rPr>
              <a:t>  Data Collection using Java</a:t>
            </a:r>
            <a:endParaRPr lang="en-US" sz="1800" dirty="0" smtClean="0">
              <a:latin typeface="Times New Roman" pitchFamily="18" charset="0"/>
              <a:cs typeface="Times New Roman" pitchFamily="18" charset="0"/>
            </a:endParaRPr>
          </a:p>
          <a:p>
            <a:pPr marL="0" lvl="0" indent="0" algn="just" eaLnBrk="0" fontAlgn="base" hangingPunct="0">
              <a:spcBef>
                <a:spcPct val="0"/>
              </a:spcBef>
              <a:spcAft>
                <a:spcPct val="0"/>
              </a:spcAft>
              <a:buFontTx/>
              <a:buChar char="•"/>
            </a:pPr>
            <a:r>
              <a:rPr lang="en-US" sz="1800" dirty="0" smtClean="0">
                <a:latin typeface="Times New Roman" pitchFamily="18" charset="0"/>
                <a:ea typeface="Calibri" pitchFamily="34" charset="0"/>
                <a:cs typeface="Times New Roman" pitchFamily="18" charset="0"/>
              </a:rPr>
              <a:t>  Encryption</a:t>
            </a:r>
            <a:endParaRPr lang="en-US" sz="1800" dirty="0" smtClean="0">
              <a:latin typeface="Times New Roman" pitchFamily="18" charset="0"/>
              <a:cs typeface="Times New Roman" pitchFamily="18" charset="0"/>
            </a:endParaRPr>
          </a:p>
          <a:p>
            <a:pPr marL="0" lvl="0" indent="0" algn="just" fontAlgn="base">
              <a:spcBef>
                <a:spcPct val="0"/>
              </a:spcBef>
              <a:spcAft>
                <a:spcPct val="0"/>
              </a:spcAft>
              <a:buFontTx/>
              <a:buChar char="•"/>
            </a:pPr>
            <a:r>
              <a:rPr lang="en-US" sz="1800" dirty="0" smtClean="0">
                <a:latin typeface="Times New Roman" pitchFamily="18" charset="0"/>
                <a:ea typeface="Calibri" pitchFamily="34" charset="0"/>
                <a:cs typeface="Times New Roman" pitchFamily="18" charset="0"/>
              </a:rPr>
              <a:t>  Interfacing Sensors</a:t>
            </a:r>
            <a:endParaRPr lang="en-US" sz="1800" dirty="0" smtClean="0">
              <a:latin typeface="Times New Roman" pitchFamily="18" charset="0"/>
              <a:cs typeface="Times New Roman" pitchFamily="18" charset="0"/>
            </a:endParaRPr>
          </a:p>
          <a:p>
            <a:pPr marL="0" lvl="0" indent="0" algn="just" eaLnBrk="0" fontAlgn="base" hangingPunct="0">
              <a:spcBef>
                <a:spcPct val="0"/>
              </a:spcBef>
              <a:spcAft>
                <a:spcPct val="0"/>
              </a:spcAft>
              <a:buFontTx/>
              <a:buChar char="•"/>
            </a:pPr>
            <a:r>
              <a:rPr lang="en-US" sz="1800" dirty="0" smtClean="0">
                <a:latin typeface="Times New Roman" pitchFamily="18" charset="0"/>
                <a:ea typeface="Calibri" pitchFamily="34" charset="0"/>
                <a:cs typeface="Times New Roman" pitchFamily="18" charset="0"/>
              </a:rPr>
              <a:t>  Internet of Things (IoT)</a:t>
            </a:r>
          </a:p>
          <a:p>
            <a:pPr marL="0" lvl="0" indent="0" algn="just" eaLnBrk="0" fontAlgn="base" hangingPunct="0">
              <a:spcBef>
                <a:spcPct val="0"/>
              </a:spcBef>
              <a:spcAft>
                <a:spcPct val="0"/>
              </a:spcAft>
              <a:buFontTx/>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itchFamily="18" charset="0"/>
                <a:cs typeface="Times New Roman" pitchFamily="18" charset="0"/>
              </a:rPr>
              <a:t>Transmitter</a:t>
            </a:r>
            <a:r>
              <a:rPr lang="en-US" b="1" dirty="0" smtClean="0"/>
              <a:t> </a:t>
            </a:r>
            <a:r>
              <a:rPr lang="en-US" sz="2800" b="1" dirty="0" smtClean="0">
                <a:latin typeface="Times New Roman" pitchFamily="18" charset="0"/>
                <a:cs typeface="Times New Roman" pitchFamily="18" charset="0"/>
              </a:rPr>
              <a:t>Kit</a:t>
            </a:r>
            <a:endParaRPr lang="en-US" dirty="0">
              <a:latin typeface="Times New Roman" pitchFamily="18" charset="0"/>
              <a:cs typeface="Times New Roman" pitchFamily="18" charset="0"/>
            </a:endParaRPr>
          </a:p>
        </p:txBody>
      </p:sp>
      <p:pic>
        <p:nvPicPr>
          <p:cNvPr id="4" name="Content Placeholder 3" descr="C:\Users\hp\Downloads\IMG-20180405-WA0004-1.jpg"/>
          <p:cNvPicPr>
            <a:picLocks noGrp="1"/>
          </p:cNvPicPr>
          <p:nvPr>
            <p:ph idx="1"/>
          </p:nvPr>
        </p:nvPicPr>
        <p:blipFill>
          <a:blip r:embed="rId2"/>
          <a:srcRect/>
          <a:stretch>
            <a:fillRect/>
          </a:stretch>
        </p:blipFill>
        <p:spPr bwMode="auto">
          <a:xfrm>
            <a:off x="1737090" y="1600200"/>
            <a:ext cx="5669820" cy="45259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Receiver Kit</a:t>
            </a:r>
            <a:endParaRPr lang="en-US" sz="2800" dirty="0">
              <a:latin typeface="Times New Roman" pitchFamily="18" charset="0"/>
              <a:cs typeface="Times New Roman" pitchFamily="18" charset="0"/>
            </a:endParaRPr>
          </a:p>
        </p:txBody>
      </p:sp>
      <p:pic>
        <p:nvPicPr>
          <p:cNvPr id="4" name="Content Placeholder 3" descr="C:\Users\hp\Downloads\IMG-20180405-WA0005-1.jpg"/>
          <p:cNvPicPr>
            <a:picLocks noGrp="1"/>
          </p:cNvPicPr>
          <p:nvPr>
            <p:ph idx="1"/>
          </p:nvPr>
        </p:nvPicPr>
        <p:blipFill>
          <a:blip r:embed="rId2"/>
          <a:srcRect/>
          <a:stretch>
            <a:fillRect/>
          </a:stretch>
        </p:blipFill>
        <p:spPr bwMode="auto">
          <a:xfrm>
            <a:off x="457200" y="1818640"/>
            <a:ext cx="8229600" cy="408908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latin typeface="Times New Roman" pitchFamily="18" charset="0"/>
                <a:cs typeface="Times New Roman" pitchFamily="18" charset="0"/>
              </a:rPr>
              <a:t>Getting Input Values from Serial Port</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pic>
        <p:nvPicPr>
          <p:cNvPr id="4" name="Content Placeholder 3" descr="C:\Users\LENOVO\Desktop\print\3.jpg"/>
          <p:cNvPicPr>
            <a:picLocks noGrp="1"/>
          </p:cNvPicPr>
          <p:nvPr>
            <p:ph idx="1"/>
          </p:nvPr>
        </p:nvPicPr>
        <p:blipFill>
          <a:blip r:embed="rId2"/>
          <a:srcRect/>
          <a:stretch>
            <a:fillRect/>
          </a:stretch>
        </p:blipFill>
        <p:spPr bwMode="auto">
          <a:xfrm>
            <a:off x="457200" y="2073075"/>
            <a:ext cx="8229600" cy="35802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Values Stored in Database Using MYSQL</a:t>
            </a:r>
            <a:endParaRPr lang="en-US" sz="2800" dirty="0">
              <a:latin typeface="Times New Roman" pitchFamily="18" charset="0"/>
              <a:cs typeface="Times New Roman" pitchFamily="18" charset="0"/>
            </a:endParaRPr>
          </a:p>
        </p:txBody>
      </p:sp>
      <p:pic>
        <p:nvPicPr>
          <p:cNvPr id="4" name="Content Placeholder 3" descr="C:\Users\LENOVO\Desktop\print\1.jpg"/>
          <p:cNvPicPr>
            <a:picLocks noGrp="1"/>
          </p:cNvPicPr>
          <p:nvPr>
            <p:ph idx="1"/>
          </p:nvPr>
        </p:nvPicPr>
        <p:blipFill>
          <a:blip r:embed="rId2"/>
          <a:srcRect/>
          <a:stretch>
            <a:fillRect/>
          </a:stretch>
        </p:blipFill>
        <p:spPr bwMode="auto">
          <a:xfrm>
            <a:off x="543760" y="1600200"/>
            <a:ext cx="8056480" cy="452596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Login Process</a:t>
            </a:r>
            <a:endParaRPr lang="en-US" sz="2800" dirty="0">
              <a:latin typeface="Times New Roman" pitchFamily="18" charset="0"/>
              <a:cs typeface="Times New Roman" pitchFamily="18" charset="0"/>
            </a:endParaRPr>
          </a:p>
        </p:txBody>
      </p:sp>
      <p:pic>
        <p:nvPicPr>
          <p:cNvPr id="4" name="Content Placeholder 3" descr="C:\Users\LENOVO\Desktop\print\4.jpg"/>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Live Data Monitoring</a:t>
            </a:r>
            <a:endParaRPr lang="en-US" sz="2800" dirty="0">
              <a:latin typeface="Times New Roman" pitchFamily="18" charset="0"/>
              <a:cs typeface="Times New Roman" pitchFamily="18" charset="0"/>
            </a:endParaRPr>
          </a:p>
        </p:txBody>
      </p:sp>
      <p:pic>
        <p:nvPicPr>
          <p:cNvPr id="4" name="Content Placeholder 3" descr="C:\Users\LENOVO\Desktop\print\5.jpg"/>
          <p:cNvPicPr>
            <a:picLocks noGrp="1"/>
          </p:cNvPicPr>
          <p:nvPr>
            <p:ph idx="1"/>
          </p:nvPr>
        </p:nvPicPr>
        <p:blipFill>
          <a:blip r:embed="rId2"/>
          <a:srcRect/>
          <a:stretch>
            <a:fillRect/>
          </a:stretch>
        </p:blipFill>
        <p:spPr bwMode="auto">
          <a:xfrm>
            <a:off x="457200" y="1718802"/>
            <a:ext cx="8229600" cy="4288759"/>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Cloud Login</a:t>
            </a:r>
            <a:endParaRPr lang="en-US" sz="2800" dirty="0">
              <a:latin typeface="Times New Roman" pitchFamily="18" charset="0"/>
              <a:cs typeface="Times New Roman" pitchFamily="18" charset="0"/>
            </a:endParaRPr>
          </a:p>
        </p:txBody>
      </p:sp>
      <p:pic>
        <p:nvPicPr>
          <p:cNvPr id="4" name="Content Placeholder 3" descr="C:\Users\LENOVO\Desktop\print\7.jpg"/>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Data Encryption</a:t>
            </a:r>
            <a:endParaRPr lang="en-US" sz="2800" dirty="0">
              <a:latin typeface="Times New Roman" pitchFamily="18" charset="0"/>
              <a:cs typeface="Times New Roman" pitchFamily="18" charset="0"/>
            </a:endParaRPr>
          </a:p>
        </p:txBody>
      </p:sp>
      <p:pic>
        <p:nvPicPr>
          <p:cNvPr id="4" name="Content Placeholder 3" descr="C:\Users\LENOVO\Desktop\print\6.jpg"/>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609600" y="762000"/>
            <a:ext cx="7924800" cy="56434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Alert Message to Phone</a:t>
            </a:r>
            <a:endParaRPr lang="en-US" sz="2800" dirty="0">
              <a:latin typeface="Times New Roman" pitchFamily="18" charset="0"/>
              <a:cs typeface="Times New Roman" pitchFamily="18" charset="0"/>
            </a:endParaRPr>
          </a:p>
        </p:txBody>
      </p:sp>
      <p:pic>
        <p:nvPicPr>
          <p:cNvPr id="4" name="Content Placeholder 3" descr="C:\Users\LENOVO\Desktop\print\8.jpg"/>
          <p:cNvPicPr>
            <a:picLocks noGrp="1"/>
          </p:cNvPicPr>
          <p:nvPr>
            <p:ph idx="1"/>
          </p:nvPr>
        </p:nvPicPr>
        <p:blipFill>
          <a:blip r:embed="rId2"/>
          <a:srcRect/>
          <a:stretch>
            <a:fillRect/>
          </a:stretch>
        </p:blipFill>
        <p:spPr bwMode="auto">
          <a:xfrm>
            <a:off x="2514600" y="1600200"/>
            <a:ext cx="3505200" cy="452596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MODULE DESCRIPTION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143000"/>
            <a:ext cx="8534400" cy="5334000"/>
          </a:xfrm>
        </p:spPr>
        <p:txBody>
          <a:bodyPr>
            <a:normAutofit/>
          </a:bodyPr>
          <a:lstStyle/>
          <a:p>
            <a:pPr lvl="0"/>
            <a:endParaRPr lang="en-US" sz="1800" b="1" dirty="0" smtClean="0">
              <a:latin typeface="Times New Roman" pitchFamily="18" charset="0"/>
              <a:cs typeface="Times New Roman" pitchFamily="18" charset="0"/>
            </a:endParaRPr>
          </a:p>
          <a:p>
            <a:pPr lvl="0">
              <a:buNone/>
            </a:pPr>
            <a:r>
              <a:rPr lang="en-US" sz="1800" b="1" dirty="0" smtClean="0">
                <a:latin typeface="Times New Roman" pitchFamily="18" charset="0"/>
                <a:cs typeface="Times New Roman" pitchFamily="18" charset="0"/>
              </a:rPr>
              <a:t>Interfacing Sensors</a:t>
            </a:r>
          </a:p>
          <a:p>
            <a:pPr lvl="0">
              <a:buNone/>
            </a:pPr>
            <a:r>
              <a:rPr lang="en-US" sz="2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Heart Rate Sensor </a:t>
            </a:r>
            <a:r>
              <a:rPr lang="en-US" sz="1800" dirty="0" smtClean="0">
                <a:latin typeface="Times New Roman" pitchFamily="18" charset="0"/>
                <a:cs typeface="Times New Roman" pitchFamily="18" charset="0"/>
              </a:rPr>
              <a:t>The Heart Rate sensor monitors the light level transmitted through the vascular tissue of the fingertip and the corresponding variations in light intensities that occur as the blood volume change in the tissue.</a:t>
            </a:r>
          </a:p>
          <a:p>
            <a:pPr lvl="0">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Pressure Sensor </a:t>
            </a:r>
            <a:r>
              <a:rPr lang="en-US" sz="1800" dirty="0" smtClean="0">
                <a:latin typeface="Times New Roman" pitchFamily="18" charset="0"/>
                <a:cs typeface="Times New Roman" pitchFamily="18" charset="0"/>
              </a:rPr>
              <a:t>This force sensitivity is optimized for use in human touch control of electronic devices such as automotive electronics, medical systems, and in industrial and robotics applications.</a:t>
            </a:r>
          </a:p>
          <a:p>
            <a:pPr lvl="0">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Temperature Sensor </a:t>
            </a:r>
            <a:r>
              <a:rPr lang="en-US" sz="1800" dirty="0" smtClean="0">
                <a:latin typeface="Times New Roman" pitchFamily="18" charset="0"/>
                <a:cs typeface="Times New Roman" pitchFamily="18" charset="0"/>
              </a:rPr>
              <a:t>The measurement of temperature is one of the fundamental requirements for environmental control, as well as certain chemical, electrical and mechanical controls.</a:t>
            </a:r>
          </a:p>
          <a:p>
            <a:pPr lvl="0"/>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p:txBody>
      </p:sp>
      <p:sp>
        <p:nvSpPr>
          <p:cNvPr id="15" name="Oval 14"/>
          <p:cNvSpPr/>
          <p:nvPr/>
        </p:nvSpPr>
        <p:spPr>
          <a:xfrm>
            <a:off x="914400" y="4876800"/>
            <a:ext cx="2057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input values thru port</a:t>
            </a:r>
            <a:endParaRPr lang="en-US" dirty="0"/>
          </a:p>
        </p:txBody>
      </p:sp>
      <p:sp>
        <p:nvSpPr>
          <p:cNvPr id="16" name="Oval 15"/>
          <p:cNvSpPr/>
          <p:nvPr/>
        </p:nvSpPr>
        <p:spPr>
          <a:xfrm>
            <a:off x="3657600" y="4953000"/>
            <a:ext cx="2209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Analyse</a:t>
            </a:r>
            <a:r>
              <a:rPr lang="en-US" dirty="0" smtClean="0"/>
              <a:t> the input</a:t>
            </a:r>
            <a:endParaRPr lang="en-US" dirty="0"/>
          </a:p>
        </p:txBody>
      </p:sp>
      <p:sp>
        <p:nvSpPr>
          <p:cNvPr id="17" name="Oval 16"/>
          <p:cNvSpPr/>
          <p:nvPr/>
        </p:nvSpPr>
        <p:spPr>
          <a:xfrm>
            <a:off x="6400800" y="4953000"/>
            <a:ext cx="2362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Give it to PIC microcontroller</a:t>
            </a:r>
            <a:endParaRPr lang="en-US" dirty="0"/>
          </a:p>
        </p:txBody>
      </p:sp>
      <p:cxnSp>
        <p:nvCxnSpPr>
          <p:cNvPr id="19" name="Straight Arrow Connector 18"/>
          <p:cNvCxnSpPr>
            <a:endCxn id="16" idx="2"/>
          </p:cNvCxnSpPr>
          <p:nvPr/>
        </p:nvCxnSpPr>
        <p:spPr>
          <a:xfrm>
            <a:off x="2971800" y="5486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6"/>
            <a:endCxn id="17" idx="2"/>
          </p:cNvCxnSpPr>
          <p:nvPr/>
        </p:nvCxnSpPr>
        <p:spPr>
          <a:xfrm>
            <a:off x="5867400" y="54864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304800"/>
            <a:ext cx="8382000" cy="6096000"/>
          </a:xfrm>
        </p:spPr>
        <p:txBody>
          <a:bodyPr/>
          <a:lstStyle/>
          <a:p>
            <a:endParaRPr lang="en-US" dirty="0" smtClean="0"/>
          </a:p>
          <a:p>
            <a:pPr>
              <a:buNone/>
            </a:pPr>
            <a:r>
              <a:rPr lang="en-US" sz="1800" b="1" dirty="0" smtClean="0">
                <a:latin typeface="Times New Roman" pitchFamily="18" charset="0"/>
                <a:cs typeface="Times New Roman" pitchFamily="18" charset="0"/>
              </a:rPr>
              <a:t>Programming microcontroller</a:t>
            </a:r>
          </a:p>
          <a:p>
            <a:pPr>
              <a:buNone/>
            </a:pPr>
            <a:r>
              <a:rPr lang="en-US" sz="1800" dirty="0" smtClean="0">
                <a:latin typeface="Times New Roman" pitchFamily="18" charset="0"/>
                <a:cs typeface="Times New Roman" pitchFamily="18" charset="0"/>
              </a:rPr>
              <a:t>     		 A PIC microcontroller is a processor with built in memory and RAM and you can use it to control your projects (or build projects around it). So it saves you building a circuit that has separate external RAM,ROM and peripheral chips. It has many useful built in modules E.g. EEPROM, timers, Analogue comparators, UART.</a:t>
            </a:r>
            <a:endParaRPr lang="en-US" sz="1800" dirty="0">
              <a:latin typeface="Times New Roman" pitchFamily="18" charset="0"/>
              <a:cs typeface="Times New Roman" pitchFamily="18" charset="0"/>
            </a:endParaRPr>
          </a:p>
        </p:txBody>
      </p:sp>
      <p:sp>
        <p:nvSpPr>
          <p:cNvPr id="4" name="Oval 3"/>
          <p:cNvSpPr/>
          <p:nvPr/>
        </p:nvSpPr>
        <p:spPr>
          <a:xfrm>
            <a:off x="533400" y="4495800"/>
            <a:ext cx="24384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input from sensors</a:t>
            </a:r>
            <a:endParaRPr lang="en-US" dirty="0"/>
          </a:p>
        </p:txBody>
      </p:sp>
      <p:sp>
        <p:nvSpPr>
          <p:cNvPr id="5" name="Oval 4"/>
          <p:cNvSpPr/>
          <p:nvPr/>
        </p:nvSpPr>
        <p:spPr>
          <a:xfrm>
            <a:off x="3276600" y="4495800"/>
            <a:ext cx="2438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inputs</a:t>
            </a:r>
            <a:endParaRPr lang="en-US" dirty="0"/>
          </a:p>
        </p:txBody>
      </p:sp>
      <p:sp>
        <p:nvSpPr>
          <p:cNvPr id="6" name="Oval 5"/>
          <p:cNvSpPr/>
          <p:nvPr/>
        </p:nvSpPr>
        <p:spPr>
          <a:xfrm>
            <a:off x="6019800" y="4495800"/>
            <a:ext cx="2514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Give it to PLC modem</a:t>
            </a:r>
            <a:endParaRPr lang="en-US" dirty="0"/>
          </a:p>
        </p:txBody>
      </p:sp>
      <p:cxnSp>
        <p:nvCxnSpPr>
          <p:cNvPr id="8" name="Straight Arrow Connector 7"/>
          <p:cNvCxnSpPr>
            <a:stCxn id="4" idx="6"/>
          </p:cNvCxnSpPr>
          <p:nvPr/>
        </p:nvCxnSpPr>
        <p:spPr>
          <a:xfrm>
            <a:off x="2971800" y="5029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715000" y="50673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Power </a:t>
            </a:r>
            <a:r>
              <a:rPr lang="en-US" sz="1800" b="1" dirty="0" smtClean="0">
                <a:latin typeface="Times New Roman" pitchFamily="18" charset="0"/>
                <a:cs typeface="Times New Roman" pitchFamily="18" charset="0"/>
              </a:rPr>
              <a:t>Line Communication</a:t>
            </a:r>
            <a:endParaRPr lang="en-US" sz="1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r>
              <a:rPr lang="en-US" sz="1800" dirty="0" smtClean="0">
                <a:latin typeface="Times New Roman" pitchFamily="18" charset="0"/>
                <a:cs typeface="Times New Roman" pitchFamily="18" charset="0"/>
              </a:rPr>
              <a:t> PLC modems are used to make communication in power supply networks. Data signal from conventional communication devices, (computer, telephone) is converted by PLC modem in a form that is suitable for transmission over power lines. </a:t>
            </a:r>
          </a:p>
          <a:p>
            <a:r>
              <a:rPr lang="en-US" sz="1800" dirty="0" smtClean="0"/>
              <a:t>PLC network produces electromagnetic radiation and disturb other services operating in the same frequency range. </a:t>
            </a:r>
            <a:endParaRPr lang="en-US" sz="1800" dirty="0">
              <a:latin typeface="Times New Roman" pitchFamily="18" charset="0"/>
              <a:cs typeface="Times New Roman" pitchFamily="18" charset="0"/>
            </a:endParaRPr>
          </a:p>
        </p:txBody>
      </p:sp>
      <p:sp>
        <p:nvSpPr>
          <p:cNvPr id="4" name="Oval 3"/>
          <p:cNvSpPr/>
          <p:nvPr/>
        </p:nvSpPr>
        <p:spPr>
          <a:xfrm>
            <a:off x="685800" y="4191000"/>
            <a:ext cx="2057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input from PIC</a:t>
            </a:r>
            <a:endParaRPr lang="en-US" dirty="0"/>
          </a:p>
        </p:txBody>
      </p:sp>
      <p:sp>
        <p:nvSpPr>
          <p:cNvPr id="5" name="Oval 4"/>
          <p:cNvSpPr/>
          <p:nvPr/>
        </p:nvSpPr>
        <p:spPr>
          <a:xfrm>
            <a:off x="3352800" y="4267200"/>
            <a:ext cx="22860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Converted into a form suitable for power line transmission</a:t>
            </a:r>
            <a:endParaRPr lang="en-US" dirty="0"/>
          </a:p>
        </p:txBody>
      </p:sp>
      <p:sp>
        <p:nvSpPr>
          <p:cNvPr id="6" name="Oval 5"/>
          <p:cNvSpPr/>
          <p:nvPr/>
        </p:nvSpPr>
        <p:spPr>
          <a:xfrm>
            <a:off x="6400800" y="4267200"/>
            <a:ext cx="1981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Give it to PC</a:t>
            </a:r>
            <a:endParaRPr lang="en-US" dirty="0"/>
          </a:p>
        </p:txBody>
      </p:sp>
      <p:cxnSp>
        <p:nvCxnSpPr>
          <p:cNvPr id="8" name="Straight Arrow Connector 7"/>
          <p:cNvCxnSpPr>
            <a:endCxn id="5" idx="2"/>
          </p:cNvCxnSpPr>
          <p:nvPr/>
        </p:nvCxnSpPr>
        <p:spPr>
          <a:xfrm>
            <a:off x="2743200" y="49149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6" idx="2"/>
          </p:cNvCxnSpPr>
          <p:nvPr/>
        </p:nvCxnSpPr>
        <p:spPr>
          <a:xfrm>
            <a:off x="5638800" y="4953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609600"/>
            <a:ext cx="8458200" cy="5516563"/>
          </a:xfrm>
        </p:spPr>
        <p:txBody>
          <a:bodyPr>
            <a:normAutofit/>
          </a:bodyPr>
          <a:lstStyle/>
          <a:p>
            <a:pPr lvl="0">
              <a:buNone/>
            </a:pPr>
            <a:r>
              <a:rPr lang="en-US" sz="1800" b="1" dirty="0" smtClean="0">
                <a:latin typeface="Times New Roman" pitchFamily="18" charset="0"/>
                <a:cs typeface="Times New Roman" pitchFamily="18" charset="0"/>
              </a:rPr>
              <a:t>GSM</a:t>
            </a:r>
          </a:p>
          <a:p>
            <a:pPr lvl="0"/>
            <a:r>
              <a:rPr lang="en-IN" sz="1800" dirty="0" smtClean="0">
                <a:latin typeface="Times New Roman" pitchFamily="18" charset="0"/>
                <a:cs typeface="Times New Roman" pitchFamily="18" charset="0"/>
              </a:rPr>
              <a:t> Global system for mobile communication(GSM) is a globally accepted standard for digital cellular communication.</a:t>
            </a:r>
          </a:p>
          <a:p>
            <a:pPr lvl="0"/>
            <a:r>
              <a:rPr lang="en-IN" sz="1800" dirty="0" smtClean="0">
                <a:latin typeface="Times New Roman" pitchFamily="18" charset="0"/>
                <a:cs typeface="Times New Roman" pitchFamily="18" charset="0"/>
              </a:rPr>
              <a:t> GSM is the name of a standardization group established in 1982 to create a common European mobile telephone standard that would formulate specifications for a pan-European mobile cellular radio system operating at 900 </a:t>
            </a:r>
            <a:r>
              <a:rPr lang="en-IN" sz="1800" dirty="0" err="1" smtClean="0">
                <a:latin typeface="Times New Roman" pitchFamily="18" charset="0"/>
                <a:cs typeface="Times New Roman" pitchFamily="18" charset="0"/>
              </a:rPr>
              <a:t>MHz.</a:t>
            </a:r>
            <a:endParaRPr lang="en-IN" sz="1800" dirty="0" smtClean="0">
              <a:latin typeface="Times New Roman" pitchFamily="18" charset="0"/>
              <a:cs typeface="Times New Roman" pitchFamily="18" charset="0"/>
            </a:endParaRPr>
          </a:p>
          <a:p>
            <a:pPr lvl="0"/>
            <a:r>
              <a:rPr lang="en-IN" sz="1800" dirty="0" smtClean="0">
                <a:latin typeface="Times New Roman" pitchFamily="18" charset="0"/>
                <a:cs typeface="Times New Roman" pitchFamily="18" charset="0"/>
              </a:rPr>
              <a:t> It is estimated that many countries outside of Europe will join the GSM partnership.</a:t>
            </a:r>
            <a:endParaRPr lang="en-US" sz="1800" dirty="0" smtClean="0">
              <a:latin typeface="Times New Roman" pitchFamily="18" charset="0"/>
              <a:cs typeface="Times New Roman" pitchFamily="18" charset="0"/>
            </a:endParaRPr>
          </a:p>
          <a:p>
            <a:pPr>
              <a:buNone/>
            </a:pPr>
            <a:endParaRPr lang="en-US" dirty="0"/>
          </a:p>
        </p:txBody>
      </p:sp>
      <p:sp>
        <p:nvSpPr>
          <p:cNvPr id="4" name="Oval 3"/>
          <p:cNvSpPr/>
          <p:nvPr/>
        </p:nvSpPr>
        <p:spPr>
          <a:xfrm>
            <a:off x="685800" y="4114800"/>
            <a:ext cx="21336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data from the  PIC</a:t>
            </a:r>
            <a:endParaRPr lang="en-US" dirty="0"/>
          </a:p>
        </p:txBody>
      </p:sp>
      <p:sp>
        <p:nvSpPr>
          <p:cNvPr id="5" name="Oval 4"/>
          <p:cNvSpPr/>
          <p:nvPr/>
        </p:nvSpPr>
        <p:spPr>
          <a:xfrm>
            <a:off x="3276600" y="4191000"/>
            <a:ext cx="21336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Analyse</a:t>
            </a:r>
            <a:r>
              <a:rPr lang="en-US" dirty="0" smtClean="0"/>
              <a:t> the data</a:t>
            </a:r>
            <a:endParaRPr lang="en-US" dirty="0"/>
          </a:p>
        </p:txBody>
      </p:sp>
      <p:sp>
        <p:nvSpPr>
          <p:cNvPr id="6" name="Oval 5"/>
          <p:cNvSpPr/>
          <p:nvPr/>
        </p:nvSpPr>
        <p:spPr>
          <a:xfrm>
            <a:off x="6248400" y="4191000"/>
            <a:ext cx="21336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Give alert message to the base station</a:t>
            </a:r>
            <a:endParaRPr lang="en-US" dirty="0"/>
          </a:p>
        </p:txBody>
      </p:sp>
      <p:cxnSp>
        <p:nvCxnSpPr>
          <p:cNvPr id="8" name="Straight Arrow Connector 7"/>
          <p:cNvCxnSpPr>
            <a:stCxn id="4" idx="6"/>
          </p:cNvCxnSpPr>
          <p:nvPr/>
        </p:nvCxnSpPr>
        <p:spPr>
          <a:xfrm>
            <a:off x="28194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410200" y="48768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lvl="0" algn="l"/>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Data </a:t>
            </a:r>
            <a:r>
              <a:rPr lang="en-US" sz="1800" b="1" dirty="0" smtClean="0">
                <a:latin typeface="Times New Roman" pitchFamily="18" charset="0"/>
                <a:cs typeface="Times New Roman" pitchFamily="18" charset="0"/>
              </a:rPr>
              <a:t>Collection using Java</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lvl="0"/>
            <a:r>
              <a:rPr lang="en-US" sz="1800" dirty="0" smtClean="0">
                <a:latin typeface="Times New Roman" pitchFamily="18" charset="0"/>
                <a:cs typeface="Times New Roman" pitchFamily="18" charset="0"/>
              </a:rPr>
              <a:t>API by Java developers, it still provides all the necessary functionality for proper serial communications.</a:t>
            </a:r>
          </a:p>
          <a:p>
            <a:pPr lvl="0"/>
            <a:r>
              <a:rPr lang="en-US" sz="1800" dirty="0" smtClean="0">
                <a:latin typeface="Times New Roman" pitchFamily="18" charset="0"/>
                <a:cs typeface="Times New Roman" pitchFamily="18" charset="0"/>
              </a:rPr>
              <a:t> In order to make the API portable across platforms, the API defines an abstract Serial Port class.</a:t>
            </a:r>
          </a:p>
          <a:p>
            <a:pPr lvl="0"/>
            <a:r>
              <a:rPr lang="en-US" sz="1800" dirty="0" smtClean="0">
                <a:latin typeface="Times New Roman" pitchFamily="18" charset="0"/>
                <a:cs typeface="Times New Roman" pitchFamily="18" charset="0"/>
              </a:rPr>
              <a:t> This class is then sub classed and platform specific functionality is implemented in the sub classed object.</a:t>
            </a:r>
          </a:p>
          <a:p>
            <a:pPr lvl="0"/>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6" name="Oval 5"/>
          <p:cNvSpPr/>
          <p:nvPr/>
        </p:nvSpPr>
        <p:spPr>
          <a:xfrm>
            <a:off x="304800" y="4495800"/>
            <a:ext cx="2514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data in PC</a:t>
            </a:r>
            <a:endParaRPr lang="en-US" dirty="0"/>
          </a:p>
        </p:txBody>
      </p:sp>
      <p:sp>
        <p:nvSpPr>
          <p:cNvPr id="7" name="Oval 6"/>
          <p:cNvSpPr/>
          <p:nvPr/>
        </p:nvSpPr>
        <p:spPr>
          <a:xfrm>
            <a:off x="3505200" y="4572000"/>
            <a:ext cx="25146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in NET BEANS IDE</a:t>
            </a:r>
            <a:endParaRPr lang="en-US" dirty="0"/>
          </a:p>
        </p:txBody>
      </p:sp>
      <p:sp>
        <p:nvSpPr>
          <p:cNvPr id="8" name="Oval 7"/>
          <p:cNvSpPr/>
          <p:nvPr/>
        </p:nvSpPr>
        <p:spPr>
          <a:xfrm>
            <a:off x="6553200" y="4495800"/>
            <a:ext cx="22860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Give it to cloud</a:t>
            </a:r>
            <a:endParaRPr lang="en-US" dirty="0"/>
          </a:p>
        </p:txBody>
      </p:sp>
      <p:cxnSp>
        <p:nvCxnSpPr>
          <p:cNvPr id="10" name="Straight Arrow Connector 9"/>
          <p:cNvCxnSpPr>
            <a:endCxn id="7" idx="2"/>
          </p:cNvCxnSpPr>
          <p:nvPr/>
        </p:nvCxnSpPr>
        <p:spPr>
          <a:xfrm>
            <a:off x="2819400" y="5105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2"/>
          </p:cNvCxnSpPr>
          <p:nvPr/>
        </p:nvCxnSpPr>
        <p:spPr>
          <a:xfrm>
            <a:off x="5943600" y="51435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533400"/>
            <a:ext cx="7696200" cy="5592763"/>
          </a:xfrm>
        </p:spPr>
        <p:txBody>
          <a:bodyPr>
            <a:normAutofit/>
          </a:bodyPr>
          <a:lstStyle/>
          <a:p>
            <a:pPr algn="just">
              <a:buNone/>
            </a:pPr>
            <a:r>
              <a:rPr lang="en-US" sz="1800" b="1" dirty="0" smtClean="0">
                <a:latin typeface="Times New Roman" pitchFamily="18" charset="0"/>
                <a:cs typeface="Times New Roman" pitchFamily="18" charset="0"/>
              </a:rPr>
              <a:t>Cloud Storage</a:t>
            </a:r>
          </a:p>
          <a:p>
            <a:pPr>
              <a:buNone/>
            </a:pPr>
            <a:r>
              <a:rPr lang="en-US" sz="1800" b="1" cap="all" dirty="0" smtClean="0"/>
              <a:t>  		 </a:t>
            </a:r>
            <a:r>
              <a:rPr lang="en-US" sz="1800" dirty="0" err="1" smtClean="0">
                <a:latin typeface="Times New Roman" pitchFamily="18" charset="0"/>
                <a:cs typeface="Times New Roman" pitchFamily="18" charset="0"/>
              </a:rPr>
              <a:t>CloudMe</a:t>
            </a:r>
            <a:r>
              <a:rPr lang="en-US" sz="1800" dirty="0" smtClean="0">
                <a:latin typeface="Times New Roman" pitchFamily="18" charset="0"/>
                <a:cs typeface="Times New Roman" pitchFamily="18" charset="0"/>
              </a:rPr>
              <a:t> is a file storage service operated by </a:t>
            </a:r>
            <a:r>
              <a:rPr lang="en-US" sz="1800" dirty="0" err="1" smtClean="0">
                <a:latin typeface="Times New Roman" pitchFamily="18" charset="0"/>
                <a:cs typeface="Times New Roman" pitchFamily="18" charset="0"/>
              </a:rPr>
              <a:t>CloudMe</a:t>
            </a:r>
            <a:r>
              <a:rPr lang="en-US" sz="1800" dirty="0" smtClean="0">
                <a:latin typeface="Times New Roman" pitchFamily="18" charset="0"/>
                <a:cs typeface="Times New Roman" pitchFamily="18" charset="0"/>
              </a:rPr>
              <a:t> AB that offers cloud storage, file synchronization and client software.</a:t>
            </a:r>
          </a:p>
          <a:p>
            <a:r>
              <a:rPr lang="en-US" sz="1800" dirty="0" smtClean="0">
                <a:latin typeface="Times New Roman" pitchFamily="18" charset="0"/>
                <a:cs typeface="Times New Roman" pitchFamily="18" charset="0"/>
              </a:rPr>
              <a:t>                  It features a blue folder that appears on all devices with the same content, all files are synchronized between devices. </a:t>
            </a:r>
          </a:p>
          <a:p>
            <a:r>
              <a:rPr lang="en-US" sz="1800" dirty="0" smtClean="0">
                <a:latin typeface="Times New Roman" pitchFamily="18" charset="0"/>
                <a:cs typeface="Times New Roman" pitchFamily="18" charset="0"/>
              </a:rPr>
              <a:t>                  The </a:t>
            </a:r>
            <a:r>
              <a:rPr lang="en-US" sz="1800" dirty="0" err="1" smtClean="0">
                <a:latin typeface="Times New Roman" pitchFamily="18" charset="0"/>
                <a:cs typeface="Times New Roman" pitchFamily="18" charset="0"/>
              </a:rPr>
              <a:t>CloudMe</a:t>
            </a:r>
            <a:r>
              <a:rPr lang="en-US" sz="1800" dirty="0" smtClean="0">
                <a:latin typeface="Times New Roman" pitchFamily="18" charset="0"/>
                <a:cs typeface="Times New Roman" pitchFamily="18" charset="0"/>
              </a:rPr>
              <a:t> service is offered with a </a:t>
            </a:r>
            <a:r>
              <a:rPr lang="en-US" sz="1800" dirty="0" err="1" smtClean="0">
                <a:latin typeface="Times New Roman" pitchFamily="18" charset="0"/>
                <a:cs typeface="Times New Roman" pitchFamily="18" charset="0"/>
              </a:rPr>
              <a:t>freemium</a:t>
            </a:r>
            <a:r>
              <a:rPr lang="en-US" sz="1800" dirty="0" smtClean="0">
                <a:latin typeface="Times New Roman" pitchFamily="18" charset="0"/>
                <a:cs typeface="Times New Roman" pitchFamily="18" charset="0"/>
              </a:rPr>
              <a:t> business model and provides encrypted SSL connection with SSL Extended Validation Certificate. </a:t>
            </a:r>
          </a:p>
          <a:p>
            <a:pPr>
              <a:buNone/>
            </a:pPr>
            <a:endParaRPr lang="en-US" sz="1800" dirty="0">
              <a:latin typeface="Times New Roman" pitchFamily="18" charset="0"/>
              <a:cs typeface="Times New Roman" pitchFamily="18" charset="0"/>
            </a:endParaRPr>
          </a:p>
        </p:txBody>
      </p:sp>
      <p:sp>
        <p:nvSpPr>
          <p:cNvPr id="4" name="Oval 3"/>
          <p:cNvSpPr/>
          <p:nvPr/>
        </p:nvSpPr>
        <p:spPr>
          <a:xfrm>
            <a:off x="762000" y="4038600"/>
            <a:ext cx="2209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input from </a:t>
            </a:r>
            <a:r>
              <a:rPr lang="en-US" dirty="0" err="1" smtClean="0"/>
              <a:t>netbeans</a:t>
            </a:r>
            <a:r>
              <a:rPr lang="en-US" dirty="0" smtClean="0"/>
              <a:t> </a:t>
            </a:r>
            <a:endParaRPr lang="en-US" dirty="0"/>
          </a:p>
        </p:txBody>
      </p:sp>
      <p:sp>
        <p:nvSpPr>
          <p:cNvPr id="5" name="Oval 4"/>
          <p:cNvSpPr/>
          <p:nvPr/>
        </p:nvSpPr>
        <p:spPr>
          <a:xfrm>
            <a:off x="3581400" y="4038600"/>
            <a:ext cx="21336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Upload to cloud</a:t>
            </a:r>
            <a:endParaRPr lang="en-US" dirty="0"/>
          </a:p>
        </p:txBody>
      </p:sp>
      <p:sp>
        <p:nvSpPr>
          <p:cNvPr id="6" name="Oval 5"/>
          <p:cNvSpPr/>
          <p:nvPr/>
        </p:nvSpPr>
        <p:spPr>
          <a:xfrm>
            <a:off x="6096000" y="4114800"/>
            <a:ext cx="2362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 in cloud database</a:t>
            </a:r>
            <a:endParaRPr lang="en-US" dirty="0"/>
          </a:p>
        </p:txBody>
      </p:sp>
      <p:cxnSp>
        <p:nvCxnSpPr>
          <p:cNvPr id="8" name="Straight Arrow Connector 7"/>
          <p:cNvCxnSpPr>
            <a:stCxn id="4" idx="6"/>
          </p:cNvCxnSpPr>
          <p:nvPr/>
        </p:nvCxnSpPr>
        <p:spPr>
          <a:xfrm>
            <a:off x="2971800" y="45339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6"/>
            <a:endCxn id="6" idx="2"/>
          </p:cNvCxnSpPr>
          <p:nvPr/>
        </p:nvCxnSpPr>
        <p:spPr>
          <a:xfrm>
            <a:off x="5715000" y="4572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47D7D4"/>
                </a:solidFill>
                <a:effectLst>
                  <a:outerShdw blurRad="38100" dist="38100" dir="2700000" algn="tl">
                    <a:srgbClr val="000000">
                      <a:alpha val="43137"/>
                    </a:srgbClr>
                  </a:outerShdw>
                </a:effectLst>
                <a:latin typeface="Times New Roman" pitchFamily="18" charset="0"/>
                <a:cs typeface="Times New Roman" pitchFamily="18" charset="0"/>
              </a:rPr>
              <a:t>REFERENCE</a:t>
            </a:r>
            <a:endParaRPr lang="en-US" sz="5400" b="1" dirty="0">
              <a:solidFill>
                <a:srgbClr val="47D7D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219200"/>
            <a:ext cx="8001000" cy="5029200"/>
          </a:xfrm>
        </p:spPr>
        <p:txBody>
          <a:bodyPr>
            <a:normAutofit/>
          </a:bodyPr>
          <a:lstStyle/>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r>
              <a:rPr lang="en-US" sz="1800" dirty="0" smtClean="0">
                <a:latin typeface="Times New Roman" pitchFamily="18" charset="0"/>
                <a:cs typeface="Times New Roman" pitchFamily="18" charset="0"/>
              </a:rPr>
              <a:t>[1] Xavier Carcelle,Power line communication in practice. </a:t>
            </a:r>
          </a:p>
          <a:p>
            <a:pPr algn="just">
              <a:buFont typeface="Courier New" pitchFamily="49" charset="0"/>
              <a:buChar char="o"/>
            </a:pPr>
            <a:r>
              <a:rPr lang="en-US" sz="1800" dirty="0" smtClean="0">
                <a:latin typeface="Times New Roman" pitchFamily="18" charset="0"/>
                <a:cs typeface="Times New Roman" pitchFamily="18" charset="0"/>
              </a:rPr>
              <a:t>[2] ETSI, </a:t>
            </a:r>
            <a:r>
              <a:rPr lang="en-US" sz="1800" u="sng" dirty="0" smtClean="0">
                <a:latin typeface="Times New Roman" pitchFamily="18" charset="0"/>
                <a:cs typeface="Times New Roman" pitchFamily="18" charset="0"/>
                <a:hlinkClick r:id="rId2"/>
              </a:rPr>
              <a:t>www.etsi.org/WebSite/Technologies/Powerline.aspx</a:t>
            </a:r>
            <a:endParaRPr lang="en-US" sz="1800" dirty="0" smtClean="0">
              <a:latin typeface="Times New Roman" pitchFamily="18" charset="0"/>
              <a:cs typeface="Times New Roman" pitchFamily="18" charset="0"/>
            </a:endParaRPr>
          </a:p>
          <a:p>
            <a:pPr algn="just">
              <a:buFont typeface="Courier New" pitchFamily="49" charset="0"/>
              <a:buChar char="o"/>
            </a:pPr>
            <a:r>
              <a:rPr lang="en-US" sz="1800" dirty="0" smtClean="0">
                <a:latin typeface="Times New Roman" pitchFamily="18" charset="0"/>
                <a:cs typeface="Times New Roman" pitchFamily="18" charset="0"/>
              </a:rPr>
              <a:t>[3] Galli, S., the Inter Inter-Co-PHY Protocol (IPP): A Simple Co Existence Protocol. IEEE International Symposium on Power Line Communications, Dresden, Germany, 31 March 2009. </a:t>
            </a:r>
          </a:p>
          <a:p>
            <a:pPr algn="just">
              <a:buFont typeface="Courier New" pitchFamily="49" charset="0"/>
              <a:buChar char="o"/>
            </a:pPr>
            <a:r>
              <a:rPr lang="en-US" sz="1800" dirty="0" smtClean="0">
                <a:latin typeface="Times New Roman" pitchFamily="18" charset="0"/>
                <a:cs typeface="Times New Roman" pitchFamily="18" charset="0"/>
              </a:rPr>
              <a:t>[4] Galli, S. &amp; Oleg, L., Recent developments in the standardization of power line communications in the IEEE. IEEE Communications Magazine, pp. 64–71, July 2008.</a:t>
            </a:r>
          </a:p>
          <a:p>
            <a:pPr algn="just">
              <a:buFont typeface="Courier New" pitchFamily="49" charset="0"/>
              <a:buChar char="o"/>
            </a:pPr>
            <a:r>
              <a:rPr lang="en-US" sz="1800" dirty="0" smtClean="0">
                <a:latin typeface="Times New Roman" pitchFamily="18" charset="0"/>
                <a:cs typeface="Times New Roman" pitchFamily="18" charset="0"/>
              </a:rPr>
              <a:t>[5] Mains Network, </a:t>
            </a:r>
            <a:r>
              <a:rPr lang="en-US" sz="1800" u="sng" dirty="0" smtClean="0">
                <a:latin typeface="Times New Roman" pitchFamily="18" charset="0"/>
                <a:cs typeface="Times New Roman" pitchFamily="18" charset="0"/>
                <a:hlinkClick r:id="rId3"/>
              </a:rPr>
              <a:t>http://en.wikipedia.org/wiki/Mains_network</a:t>
            </a:r>
            <a:r>
              <a:rPr lang="en-US" sz="1800" dirty="0" smtClean="0">
                <a:latin typeface="Times New Roman" pitchFamily="18" charset="0"/>
                <a:cs typeface="Times New Roman" pitchFamily="18" charset="0"/>
              </a:rPr>
              <a:t>. </a:t>
            </a: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smtClean="0">
              <a:latin typeface="Times New Roman" pitchFamily="18" charset="0"/>
              <a:cs typeface="Times New Roman" pitchFamily="18" charset="0"/>
            </a:endParaRPr>
          </a:p>
          <a:p>
            <a:pPr algn="just">
              <a:buFont typeface="Courier New" pitchFamily="49" charset="0"/>
              <a:buChar char="o"/>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838200"/>
            <a:ext cx="8001000" cy="5486400"/>
          </a:xfrm>
        </p:spPr>
        <p:txBody>
          <a:bodyPr>
            <a:noAutofit/>
          </a:bodyPr>
          <a:lstStyle/>
          <a:p>
            <a:pPr algn="just">
              <a:buFont typeface="Courier New" pitchFamily="49" charset="0"/>
              <a:buChar char="o"/>
            </a:pPr>
            <a:r>
              <a:rPr lang="en-US" sz="1800" dirty="0" smtClean="0">
                <a:latin typeface="Times New Roman" pitchFamily="18" charset="0"/>
                <a:cs typeface="Times New Roman" pitchFamily="18" charset="0"/>
              </a:rPr>
              <a:t>[6] IEEE P1901, Draft Standard for Broadband over Power Line Networks: Medium Access Control and Physical Layer Specifications, PUA and UPA contribution to IEEE 1901 call for submission on BPL access requirements Functional and Technical Requirements, pp. 1–41, February 2006. Online </a:t>
            </a:r>
            <a:r>
              <a:rPr lang="en-US" sz="1800" u="sng" dirty="0" smtClean="0">
                <a:latin typeface="Times New Roman" pitchFamily="18" charset="0"/>
                <a:cs typeface="Times New Roman" pitchFamily="18" charset="0"/>
                <a:hlinkClick r:id="rId2"/>
              </a:rPr>
              <a:t>www.upaplc.org</a:t>
            </a:r>
            <a:endParaRPr lang="en-US" sz="1800" dirty="0" smtClean="0">
              <a:latin typeface="Times New Roman" pitchFamily="18" charset="0"/>
              <a:cs typeface="Times New Roman" pitchFamily="18" charset="0"/>
            </a:endParaRPr>
          </a:p>
          <a:p>
            <a:pPr algn="just">
              <a:buFont typeface="Courier New" pitchFamily="49" charset="0"/>
              <a:buChar char="o"/>
            </a:pPr>
            <a:r>
              <a:rPr lang="en-US" sz="1800" dirty="0" smtClean="0">
                <a:latin typeface="Times New Roman" pitchFamily="18" charset="0"/>
                <a:cs typeface="Times New Roman" pitchFamily="18" charset="0"/>
              </a:rPr>
              <a:t>[7] </a:t>
            </a:r>
            <a:r>
              <a:rPr lang="en-US" sz="1800" dirty="0" err="1" smtClean="0">
                <a:latin typeface="Times New Roman" pitchFamily="18" charset="0"/>
                <a:cs typeface="Times New Roman" pitchFamily="18" charset="0"/>
              </a:rPr>
              <a:t>Sathya</a:t>
            </a:r>
            <a:r>
              <a:rPr lang="en-US" sz="1800" dirty="0" smtClean="0">
                <a:latin typeface="Times New Roman" pitchFamily="18" charset="0"/>
                <a:cs typeface="Times New Roman" pitchFamily="18" charset="0"/>
              </a:rPr>
              <a:t>, R., Broadband over powerlines: a rapid way to join the knowledge society. Africa/Middle East Next Generation Network Summit, Johannesburg, South Africa, 17–19 February 2008. Online </a:t>
            </a:r>
            <a:r>
              <a:rPr lang="en-US" sz="1800" dirty="0" smtClean="0">
                <a:latin typeface="Times New Roman" pitchFamily="18" charset="0"/>
                <a:cs typeface="Times New Roman" pitchFamily="18" charset="0"/>
                <a:hlinkClick r:id="rId3"/>
              </a:rPr>
              <a:t>www.istpowernet.org</a:t>
            </a:r>
            <a:endParaRPr lang="en-US" sz="1800" dirty="0" smtClean="0">
              <a:latin typeface="Times New Roman" pitchFamily="18" charset="0"/>
              <a:cs typeface="Times New Roman" pitchFamily="18" charset="0"/>
            </a:endParaRPr>
          </a:p>
          <a:p>
            <a:pPr algn="just">
              <a:buFont typeface="Courier New" pitchFamily="49" charset="0"/>
              <a:buChar char="o"/>
            </a:pPr>
            <a:r>
              <a:rPr lang="en-US" sz="1800" dirty="0" smtClean="0"/>
              <a:t>[8 ] PLC   </a:t>
            </a:r>
            <a:r>
              <a:rPr lang="en-US" sz="1800" dirty="0" smtClean="0">
                <a:hlinkClick r:id="rId4"/>
              </a:rPr>
              <a:t>www.plcmanual.com/plc-programming</a:t>
            </a:r>
            <a:endParaRPr lang="en-US" sz="1800" dirty="0" smtClean="0"/>
          </a:p>
          <a:p>
            <a:pPr algn="just">
              <a:buFont typeface="Courier New" pitchFamily="49" charset="0"/>
              <a:buChar char="o"/>
            </a:pPr>
            <a:r>
              <a:rPr lang="en-US" sz="1800" dirty="0" smtClean="0">
                <a:latin typeface="Times New Roman" pitchFamily="18" charset="0"/>
                <a:cs typeface="Times New Roman" pitchFamily="18" charset="0"/>
              </a:rPr>
              <a:t>[9]</a:t>
            </a:r>
            <a:r>
              <a:rPr lang="en-US" sz="1800" dirty="0" smtClean="0"/>
              <a:t> Introduction to Programmable Controllers</a:t>
            </a:r>
            <a:r>
              <a:rPr lang="en-US" sz="1800" dirty="0" smtClean="0">
                <a:latin typeface="Times New Roman" pitchFamily="18" charset="0"/>
                <a:cs typeface="Times New Roman" pitchFamily="18" charset="0"/>
              </a:rPr>
              <a:t> </a:t>
            </a:r>
            <a:r>
              <a:rPr lang="en-US" sz="1800" dirty="0" smtClean="0">
                <a:hlinkClick r:id="rId5"/>
              </a:rPr>
              <a:t>www.plcdev.com</a:t>
            </a:r>
            <a:endParaRPr lang="en-US" sz="1800" dirty="0" smtClean="0"/>
          </a:p>
          <a:p>
            <a:pPr algn="just">
              <a:buFont typeface="Courier New" pitchFamily="49" charset="0"/>
              <a:buChar char="o"/>
            </a:pPr>
            <a:r>
              <a:rPr lang="en-US" sz="1800" dirty="0" smtClean="0"/>
              <a:t>[10] Library  </a:t>
            </a:r>
            <a:r>
              <a:rPr lang="en-US" sz="1800" dirty="0" smtClean="0">
                <a:hlinkClick r:id="rId6"/>
              </a:rPr>
              <a:t>https://library.automationdirect.com/what-is-a-plc</a:t>
            </a:r>
            <a:r>
              <a:rPr lang="en-US" sz="1800" dirty="0" smtClean="0"/>
              <a:t> </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838200"/>
            <a:ext cx="8077199" cy="5715000"/>
          </a:xfrm>
          <a:prstGeom prst="rect">
            <a:avLst/>
          </a:prstGeom>
          <a:noFill/>
          <a:ln w="9525">
            <a:noFill/>
            <a:miter lim="800000"/>
            <a:headEnd/>
            <a:tailEnd/>
          </a:ln>
          <a:effectLst/>
        </p:spPr>
      </p:pic>
      <p:cxnSp>
        <p:nvCxnSpPr>
          <p:cNvPr id="6" name="Straight Connector 5"/>
          <p:cNvCxnSpPr/>
          <p:nvPr/>
        </p:nvCxnSpPr>
        <p:spPr>
          <a:xfrm>
            <a:off x="838200" y="838200"/>
            <a:ext cx="777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62000" y="6477000"/>
            <a:ext cx="7772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lumMod val="85000"/>
                    <a:lumOff val="15000"/>
                  </a:schemeClr>
                </a:solidFill>
                <a:latin typeface="Times New Roman" pitchFamily="18" charset="0"/>
                <a:cs typeface="Times New Roman" pitchFamily="18" charset="0"/>
              </a:rPr>
              <a:t>EXISTING</a:t>
            </a:r>
            <a:r>
              <a:rPr lang="en-US" sz="3200" b="1"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200" b="1" dirty="0" smtClean="0">
                <a:solidFill>
                  <a:schemeClr val="tx1">
                    <a:lumMod val="85000"/>
                    <a:lumOff val="15000"/>
                  </a:schemeClr>
                </a:solidFill>
                <a:latin typeface="Times New Roman" pitchFamily="18" charset="0"/>
                <a:cs typeface="Times New Roman" pitchFamily="18" charset="0"/>
              </a:rPr>
              <a:t>SYSTEM</a:t>
            </a:r>
            <a:endParaRPr lang="en-US" sz="3200" b="1" dirty="0">
              <a:solidFill>
                <a:schemeClr val="tx1">
                  <a:lumMod val="85000"/>
                  <a:lumOff val="15000"/>
                </a:schemeClr>
              </a:solidFill>
            </a:endParaRPr>
          </a:p>
        </p:txBody>
      </p:sp>
      <p:sp>
        <p:nvSpPr>
          <p:cNvPr id="3" name="Content Placeholder 2"/>
          <p:cNvSpPr>
            <a:spLocks noGrp="1"/>
          </p:cNvSpPr>
          <p:nvPr>
            <p:ph idx="1"/>
          </p:nvPr>
        </p:nvSpPr>
        <p:spPr>
          <a:xfrm>
            <a:off x="457200" y="1066800"/>
            <a:ext cx="8229600" cy="5059363"/>
          </a:xfrm>
        </p:spPr>
        <p:txBody>
          <a:bodyPr>
            <a:noAutofit/>
          </a:bodyPr>
          <a:lstStyle/>
          <a:p>
            <a:pPr algn="just"/>
            <a:r>
              <a:rPr lang="en-US" sz="1800" dirty="0" smtClean="0">
                <a:latin typeface="Times New Roman" pitchFamily="18" charset="0"/>
                <a:cs typeface="Times New Roman" pitchFamily="18" charset="0"/>
              </a:rPr>
              <a:t> In hospitals, medical equipment like ECG machine, ventilators, infusion pumps, heart beat and blood pressure monitors are placed near the patients who need medical assistance. </a:t>
            </a:r>
          </a:p>
          <a:p>
            <a:pPr algn="just"/>
            <a:r>
              <a:rPr lang="en-US" sz="1800" dirty="0" smtClean="0">
                <a:latin typeface="Times New Roman" pitchFamily="18" charset="0"/>
                <a:cs typeface="Times New Roman" pitchFamily="18" charset="0"/>
              </a:rPr>
              <a:t> The patient details are been monitored </a:t>
            </a:r>
            <a:r>
              <a:rPr lang="en-US" sz="1800" b="1" dirty="0" smtClean="0">
                <a:latin typeface="Times New Roman" pitchFamily="18" charset="0"/>
                <a:cs typeface="Times New Roman" pitchFamily="18" charset="0"/>
              </a:rPr>
              <a:t>manually</a:t>
            </a:r>
            <a:r>
              <a:rPr lang="en-US" sz="1800" dirty="0" smtClean="0">
                <a:latin typeface="Times New Roman" pitchFamily="18" charset="0"/>
                <a:cs typeface="Times New Roman" pitchFamily="18" charset="0"/>
              </a:rPr>
              <a:t>. </a:t>
            </a:r>
          </a:p>
          <a:p>
            <a:pPr algn="just"/>
            <a:r>
              <a:rPr lang="en-US" sz="1800" dirty="0" smtClean="0">
                <a:latin typeface="Times New Roman" pitchFamily="18" charset="0"/>
                <a:cs typeface="Times New Roman" pitchFamily="18" charset="0"/>
              </a:rPr>
              <a:t> According to our literature survey, wireless communication like </a:t>
            </a:r>
            <a:r>
              <a:rPr lang="en-US" sz="1800" b="1" dirty="0" smtClean="0">
                <a:latin typeface="Times New Roman" pitchFamily="18" charset="0"/>
                <a:cs typeface="Times New Roman" pitchFamily="18" charset="0"/>
              </a:rPr>
              <a:t>bluetooth, RF, </a:t>
            </a:r>
            <a:r>
              <a:rPr lang="en-US" sz="1800" b="1" dirty="0" err="1" smtClean="0">
                <a:latin typeface="Times New Roman" pitchFamily="18" charset="0"/>
                <a:cs typeface="Times New Roman" pitchFamily="18" charset="0"/>
              </a:rPr>
              <a:t>Zigbee</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are implemented. </a:t>
            </a:r>
          </a:p>
          <a:p>
            <a:pPr algn="just"/>
            <a:r>
              <a:rPr lang="en-US" sz="1800" dirty="0" smtClean="0">
                <a:latin typeface="Times New Roman" pitchFamily="18" charset="0"/>
                <a:cs typeface="Times New Roman" pitchFamily="18" charset="0"/>
              </a:rPr>
              <a:t> In wireless communication, we need to </a:t>
            </a:r>
            <a:r>
              <a:rPr lang="en-US" sz="1800" b="1" dirty="0" smtClean="0">
                <a:latin typeface="Times New Roman" pitchFamily="18" charset="0"/>
                <a:cs typeface="Times New Roman" pitchFamily="18" charset="0"/>
              </a:rPr>
              <a:t>invest money </a:t>
            </a:r>
            <a:r>
              <a:rPr lang="en-US" sz="1800" dirty="0" smtClean="0">
                <a:latin typeface="Times New Roman" pitchFamily="18" charset="0"/>
                <a:cs typeface="Times New Roman" pitchFamily="18" charset="0"/>
              </a:rPr>
              <a:t>for setting up the wireless communication channel. Also sometimes we face challenge of signal </a:t>
            </a:r>
            <a:r>
              <a:rPr lang="en-US" sz="1800" b="1" dirty="0" smtClean="0">
                <a:latin typeface="Times New Roman" pitchFamily="18" charset="0"/>
                <a:cs typeface="Times New Roman" pitchFamily="18" charset="0"/>
              </a:rPr>
              <a:t>low strength </a:t>
            </a:r>
            <a:r>
              <a:rPr lang="en-US" sz="1800" dirty="0" smtClean="0">
                <a:latin typeface="Times New Roman" pitchFamily="18" charset="0"/>
                <a:cs typeface="Times New Roman" pitchFamily="18" charset="0"/>
              </a:rPr>
              <a:t>and </a:t>
            </a:r>
            <a:r>
              <a:rPr lang="en-US" sz="1800" b="1" dirty="0" smtClean="0">
                <a:latin typeface="Times New Roman" pitchFamily="18" charset="0"/>
                <a:cs typeface="Times New Roman" pitchFamily="18" charset="0"/>
              </a:rPr>
              <a:t>information loss </a:t>
            </a:r>
            <a:r>
              <a:rPr lang="en-US" sz="1800" dirty="0" smtClean="0">
                <a:latin typeface="Times New Roman" pitchFamily="18" charset="0"/>
                <a:cs typeface="Times New Roman" pitchFamily="18" charset="0"/>
              </a:rPr>
              <a:t>during transmission.  </a:t>
            </a:r>
          </a:p>
          <a:p>
            <a:pPr algn="just"/>
            <a:r>
              <a:rPr lang="en-US" sz="1800" dirty="0" smtClean="0">
                <a:latin typeface="Times New Roman" pitchFamily="18" charset="0"/>
                <a:cs typeface="Times New Roman" pitchFamily="18" charset="0"/>
              </a:rPr>
              <a:t> Medical Intensive Care Unit (MICU) in some hospitals has automated patient monitoring system for their patient.</a:t>
            </a:r>
          </a:p>
          <a:p>
            <a:pPr algn="just"/>
            <a:r>
              <a:rPr lang="en-US" sz="1800" dirty="0" smtClean="0">
                <a:latin typeface="Times New Roman" pitchFamily="18" charset="0"/>
                <a:cs typeface="Times New Roman" pitchFamily="18" charset="0"/>
              </a:rPr>
              <a:t> In some cases these automated units are interconnected by networking for central       monitoring and medical data storage. </a:t>
            </a: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7848600" cy="5257800"/>
          </a:xfrm>
        </p:spPr>
        <p:txBody>
          <a:bodyPr>
            <a:normAutofit/>
          </a:bodyPr>
          <a:lstStyle/>
          <a:p>
            <a:pPr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In an advance system till now the data communication is been done through </a:t>
            </a:r>
            <a:r>
              <a:rPr lang="en-US" sz="1800" b="1" dirty="0" smtClean="0">
                <a:latin typeface="Times New Roman" pitchFamily="18" charset="0"/>
                <a:cs typeface="Times New Roman" pitchFamily="18" charset="0"/>
              </a:rPr>
              <a:t>external cables </a:t>
            </a:r>
            <a:r>
              <a:rPr lang="en-US" sz="1800" dirty="0" smtClean="0">
                <a:latin typeface="Times New Roman" pitchFamily="18" charset="0"/>
                <a:cs typeface="Times New Roman" pitchFamily="18" charset="0"/>
              </a:rPr>
              <a:t>for communication between two nodes. </a:t>
            </a:r>
          </a:p>
          <a:p>
            <a:pPr algn="just"/>
            <a:r>
              <a:rPr lang="en-US" sz="1800" dirty="0" smtClean="0">
                <a:latin typeface="Times New Roman" pitchFamily="18" charset="0"/>
                <a:cs typeface="Times New Roman" pitchFamily="18" charset="0"/>
              </a:rPr>
              <a:t>Using the external cables will </a:t>
            </a:r>
            <a:r>
              <a:rPr lang="en-US" sz="1800" b="1" dirty="0" smtClean="0">
                <a:latin typeface="Times New Roman" pitchFamily="18" charset="0"/>
                <a:cs typeface="Times New Roman" pitchFamily="18" charset="0"/>
              </a:rPr>
              <a:t>increases the cost</a:t>
            </a:r>
            <a:r>
              <a:rPr lang="en-US" sz="1800" dirty="0" smtClean="0">
                <a:latin typeface="Times New Roman" pitchFamily="18" charset="0"/>
                <a:cs typeface="Times New Roman" pitchFamily="18" charset="0"/>
              </a:rPr>
              <a:t>  and need to </a:t>
            </a:r>
            <a:r>
              <a:rPr lang="en-US" sz="1800" b="1" dirty="0" smtClean="0">
                <a:latin typeface="Times New Roman" pitchFamily="18" charset="0"/>
                <a:cs typeface="Times New Roman" pitchFamily="18" charset="0"/>
              </a:rPr>
              <a:t>maintain</a:t>
            </a:r>
            <a:r>
              <a:rPr lang="en-US" sz="1800" dirty="0" smtClean="0">
                <a:latin typeface="Times New Roman" pitchFamily="18" charset="0"/>
                <a:cs typeface="Times New Roman" pitchFamily="18" charset="0"/>
              </a:rPr>
              <a:t> the server for data communication. So the end user has to provide maintenance cost. </a:t>
            </a:r>
          </a:p>
          <a:p>
            <a:r>
              <a:rPr lang="en-US" sz="1800" b="1" dirty="0" smtClean="0">
                <a:latin typeface="Times New Roman" pitchFamily="18" charset="0"/>
                <a:cs typeface="Times New Roman" pitchFamily="18" charset="0"/>
              </a:rPr>
              <a:t> Power losses </a:t>
            </a:r>
            <a:r>
              <a:rPr lang="en-US" sz="1800" dirty="0" smtClean="0">
                <a:latin typeface="Times New Roman" pitchFamily="18" charset="0"/>
                <a:cs typeface="Times New Roman" pitchFamily="18" charset="0"/>
              </a:rPr>
              <a:t>is very high</a:t>
            </a:r>
          </a:p>
          <a:p>
            <a:r>
              <a:rPr lang="en-US" sz="1800" dirty="0" smtClean="0">
                <a:latin typeface="Times New Roman" pitchFamily="18" charset="0"/>
                <a:cs typeface="Times New Roman" pitchFamily="18" charset="0"/>
              </a:rPr>
              <a:t> Recent year’s communication technologies are applied in healthcare for performing surgery and delivering assistance to the patients in the form of tele-surgery, telemedicine, biotelemetry using LAN, Radio Frequency (RF), ZigBee, WAN etc.                                    </a:t>
            </a:r>
          </a:p>
          <a:p>
            <a:r>
              <a:rPr lang="en-US" sz="1800" dirty="0" smtClean="0">
                <a:latin typeface="Times New Roman" pitchFamily="18" charset="0"/>
                <a:cs typeface="Times New Roman" pitchFamily="18" charset="0"/>
              </a:rPr>
              <a:t> Rural and urban sectors are targeted by the medical industries for assisting and delivering medical care.</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096962"/>
          </a:xfrm>
        </p:spPr>
        <p:txBody>
          <a:bodyPr>
            <a:noAutofit/>
          </a:bodyPr>
          <a:lstStyle/>
          <a:p>
            <a:pPr algn="ctr"/>
            <a:r>
              <a:rPr lang="en-US" sz="3200" b="1" dirty="0" smtClean="0">
                <a:solidFill>
                  <a:schemeClr val="tx1">
                    <a:lumMod val="85000"/>
                    <a:lumOff val="15000"/>
                  </a:schemeClr>
                </a:solidFill>
                <a:latin typeface="Times New Roman" pitchFamily="18" charset="0"/>
                <a:cs typeface="Times New Roman" pitchFamily="18" charset="0"/>
              </a:rPr>
              <a:t/>
            </a:r>
            <a:br>
              <a:rPr lang="en-US" sz="3200" b="1" dirty="0" smtClean="0">
                <a:solidFill>
                  <a:schemeClr val="tx1">
                    <a:lumMod val="85000"/>
                    <a:lumOff val="15000"/>
                  </a:schemeClr>
                </a:solidFill>
                <a:latin typeface="Times New Roman" pitchFamily="18" charset="0"/>
                <a:cs typeface="Times New Roman" pitchFamily="18" charset="0"/>
              </a:rPr>
            </a:br>
            <a:r>
              <a:rPr lang="en-US" sz="3200" b="1" dirty="0" smtClean="0">
                <a:solidFill>
                  <a:schemeClr val="tx1">
                    <a:lumMod val="85000"/>
                    <a:lumOff val="15000"/>
                  </a:schemeClr>
                </a:solidFill>
                <a:latin typeface="Times New Roman" pitchFamily="18" charset="0"/>
                <a:cs typeface="Times New Roman" pitchFamily="18" charset="0"/>
              </a:rPr>
              <a:t>PROPOSED SYSTEM</a:t>
            </a:r>
            <a:r>
              <a:rPr lang="en-US" sz="3200" b="1" dirty="0" smtClean="0">
                <a:solidFill>
                  <a:schemeClr val="tx1">
                    <a:lumMod val="85000"/>
                    <a:lumOff val="15000"/>
                  </a:schemeClr>
                </a:solidFill>
              </a:rPr>
              <a:t/>
            </a:r>
            <a:br>
              <a:rPr lang="en-US" sz="3200" b="1" dirty="0" smtClean="0">
                <a:solidFill>
                  <a:schemeClr val="tx1">
                    <a:lumMod val="85000"/>
                    <a:lumOff val="15000"/>
                  </a:schemeClr>
                </a:solidFill>
              </a:rPr>
            </a:br>
            <a:endParaRPr lang="en-US" sz="3200" b="1" dirty="0">
              <a:solidFill>
                <a:schemeClr val="tx1">
                  <a:lumMod val="85000"/>
                  <a:lumOff val="15000"/>
                </a:schemeClr>
              </a:solidFill>
            </a:endParaRPr>
          </a:p>
        </p:txBody>
      </p:sp>
      <p:sp>
        <p:nvSpPr>
          <p:cNvPr id="3" name="Content Placeholder 2"/>
          <p:cNvSpPr>
            <a:spLocks noGrp="1"/>
          </p:cNvSpPr>
          <p:nvPr>
            <p:ph idx="1"/>
          </p:nvPr>
        </p:nvSpPr>
        <p:spPr>
          <a:xfrm>
            <a:off x="685800" y="1143000"/>
            <a:ext cx="7543800" cy="4724400"/>
          </a:xfrm>
        </p:spPr>
        <p:txBody>
          <a:bodyPr>
            <a:noAutofit/>
          </a:bodyPr>
          <a:lstStyle/>
          <a:p>
            <a:pPr algn="just"/>
            <a:r>
              <a:rPr lang="en-US" sz="1800" dirty="0" smtClean="0">
                <a:latin typeface="Times New Roman" pitchFamily="18" charset="0"/>
                <a:cs typeface="Times New Roman" pitchFamily="18" charset="0"/>
              </a:rPr>
              <a:t>To overcome these problems the </a:t>
            </a:r>
            <a:r>
              <a:rPr lang="en-US" sz="1800" b="1" dirty="0" smtClean="0">
                <a:latin typeface="Times New Roman" pitchFamily="18" charset="0"/>
                <a:cs typeface="Times New Roman" pitchFamily="18" charset="0"/>
              </a:rPr>
              <a:t>data communication will done through the power line system</a:t>
            </a:r>
            <a:r>
              <a:rPr lang="en-US" sz="1800" dirty="0" smtClean="0">
                <a:latin typeface="Times New Roman" pitchFamily="18" charset="0"/>
                <a:cs typeface="Times New Roman" pitchFamily="18" charset="0"/>
              </a:rPr>
              <a:t>. It will reduce the cost. </a:t>
            </a:r>
          </a:p>
          <a:p>
            <a:pPr algn="just"/>
            <a:r>
              <a:rPr lang="en-US" sz="1800" dirty="0" smtClean="0">
                <a:latin typeface="Times New Roman" pitchFamily="18" charset="0"/>
                <a:cs typeface="Times New Roman" pitchFamily="18" charset="0"/>
              </a:rPr>
              <a:t>The data will transfer with the EB power cable itself so that it will </a:t>
            </a:r>
            <a:r>
              <a:rPr lang="en-US" sz="1800" b="1" dirty="0" smtClean="0">
                <a:latin typeface="Times New Roman" pitchFamily="18" charset="0"/>
                <a:cs typeface="Times New Roman" pitchFamily="18" charset="0"/>
              </a:rPr>
              <a:t>eliminate the needs of external devices</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Through PLC we can control and monitor the device.</a:t>
            </a:r>
          </a:p>
          <a:p>
            <a:pPr algn="just"/>
            <a:r>
              <a:rPr lang="en-US" sz="1800" dirty="0" smtClean="0">
                <a:latin typeface="Times New Roman" pitchFamily="18" charset="0"/>
                <a:cs typeface="Times New Roman" pitchFamily="18" charset="0"/>
              </a:rPr>
              <a:t>It is </a:t>
            </a:r>
            <a:r>
              <a:rPr lang="en-US" sz="1800" b="1" dirty="0" smtClean="0">
                <a:latin typeface="Times New Roman" pitchFamily="18" charset="0"/>
                <a:cs typeface="Times New Roman" pitchFamily="18" charset="0"/>
              </a:rPr>
              <a:t>efficient</a:t>
            </a:r>
            <a:r>
              <a:rPr lang="en-US" sz="1800" dirty="0" smtClean="0">
                <a:latin typeface="Times New Roman" pitchFamily="18" charset="0"/>
                <a:cs typeface="Times New Roman" pitchFamily="18" charset="0"/>
              </a:rPr>
              <a:t> and </a:t>
            </a:r>
            <a:r>
              <a:rPr lang="en-US" sz="1800" b="1" dirty="0" smtClean="0">
                <a:latin typeface="Times New Roman" pitchFamily="18" charset="0"/>
                <a:cs typeface="Times New Roman" pitchFamily="18" charset="0"/>
              </a:rPr>
              <a:t>power saving</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We proposed system to system communication using the existing power line EB cables. </a:t>
            </a:r>
          </a:p>
          <a:p>
            <a:pPr algn="just"/>
            <a:r>
              <a:rPr lang="en-US" sz="1800" dirty="0" smtClean="0">
                <a:latin typeface="Times New Roman" pitchFamily="18" charset="0"/>
                <a:cs typeface="Times New Roman" pitchFamily="18" charset="0"/>
              </a:rPr>
              <a:t>In the proposed system, we propose power lines mode of transmitting data over 220V/50v) to control the electrical devices. These power line communication modem is used in which FSK [Frequency shift keying] is used for modulating the signal.</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0" y="1143000"/>
            <a:ext cx="7620000" cy="4800600"/>
          </a:xfrm>
        </p:spPr>
        <p:txBody>
          <a:bodyPr>
            <a:noAutofit/>
          </a:bodyPr>
          <a:lstStyle/>
          <a:p>
            <a:pPr algn="just"/>
            <a:r>
              <a:rPr lang="en-US" sz="1800" dirty="0" smtClean="0">
                <a:latin typeface="Times New Roman" pitchFamily="18" charset="0"/>
                <a:cs typeface="Times New Roman" pitchFamily="18" charset="0"/>
              </a:rPr>
              <a:t>In the proposed system, we use medical sensors like </a:t>
            </a:r>
            <a:r>
              <a:rPr lang="en-US" sz="1800" b="1" dirty="0" smtClean="0">
                <a:latin typeface="Times New Roman" pitchFamily="18" charset="0"/>
                <a:cs typeface="Times New Roman" pitchFamily="18" charset="0"/>
              </a:rPr>
              <a:t>heartbeat, blood pressure and temperature sensors </a:t>
            </a:r>
            <a:r>
              <a:rPr lang="en-US" sz="1800" dirty="0" smtClean="0">
                <a:latin typeface="Times New Roman" pitchFamily="18" charset="0"/>
                <a:cs typeface="Times New Roman" pitchFamily="18" charset="0"/>
              </a:rPr>
              <a:t>which are been integrated with the patient and connected to the power supply (PLCC). </a:t>
            </a:r>
          </a:p>
          <a:p>
            <a:pPr algn="just"/>
            <a:r>
              <a:rPr lang="en-US" sz="1800" dirty="0" smtClean="0">
                <a:latin typeface="Times New Roman" pitchFamily="18" charset="0"/>
                <a:cs typeface="Times New Roman" pitchFamily="18" charset="0"/>
              </a:rPr>
              <a:t>The patient data are transmitted to the monitoring session using </a:t>
            </a:r>
            <a:r>
              <a:rPr lang="en-US" sz="1800" b="1" dirty="0" smtClean="0">
                <a:latin typeface="Times New Roman" pitchFamily="18" charset="0"/>
                <a:cs typeface="Times New Roman" pitchFamily="18" charset="0"/>
              </a:rPr>
              <a:t>power line cables </a:t>
            </a:r>
            <a:r>
              <a:rPr lang="en-US" sz="1800" dirty="0" smtClean="0">
                <a:latin typeface="Times New Roman" pitchFamily="18" charset="0"/>
                <a:cs typeface="Times New Roman" pitchFamily="18" charset="0"/>
              </a:rPr>
              <a:t>which are been already existing. </a:t>
            </a:r>
          </a:p>
          <a:p>
            <a:pPr algn="just"/>
            <a:r>
              <a:rPr lang="en-US" sz="1800" dirty="0" smtClean="0">
                <a:latin typeface="Times New Roman" pitchFamily="18" charset="0"/>
                <a:cs typeface="Times New Roman" pitchFamily="18" charset="0"/>
              </a:rPr>
              <a:t>In Proposed system we present a feasible patient monitoring System in which ubiquitous</a:t>
            </a:r>
          </a:p>
          <a:p>
            <a:pPr algn="just"/>
            <a:r>
              <a:rPr lang="en-US" sz="1800" dirty="0" smtClean="0">
                <a:latin typeface="Times New Roman" pitchFamily="18" charset="0"/>
                <a:cs typeface="Times New Roman" pitchFamily="18" charset="0"/>
              </a:rPr>
              <a:t>Sensors connected to microcontroller via PLCC sends the data and in turn controls the devices. </a:t>
            </a:r>
          </a:p>
          <a:p>
            <a:pPr algn="just"/>
            <a:r>
              <a:rPr lang="en-US" sz="1800" dirty="0" smtClean="0">
                <a:latin typeface="Times New Roman" pitchFamily="18" charset="0"/>
                <a:cs typeface="Times New Roman" pitchFamily="18" charset="0"/>
              </a:rPr>
              <a:t>There are Multiple receivers which contain the power line modem can be connected through the power line to the devices.. </a:t>
            </a:r>
          </a:p>
          <a:p>
            <a:pPr algn="just"/>
            <a:r>
              <a:rPr lang="en-US" sz="1800" dirty="0" smtClean="0">
                <a:latin typeface="Times New Roman" pitchFamily="18" charset="0"/>
                <a:cs typeface="Times New Roman" pitchFamily="18" charset="0"/>
              </a:rPr>
              <a:t>PIC controller and Real Time Operating system whereas embedded web server technology is the combination of embedded device and PLCC.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7848600" cy="5181600"/>
          </a:xfrm>
        </p:spPr>
        <p:txBody>
          <a:bodyPr>
            <a:noAutofit/>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In the receiver end, we would be using java for data collection. The patient data are encrypted using AES encryption algorithm and stored in the public clouds.  </a:t>
            </a:r>
          </a:p>
          <a:p>
            <a:pPr algn="just"/>
            <a:r>
              <a:rPr lang="en-US" sz="1800" dirty="0" smtClean="0">
                <a:latin typeface="Times New Roman" pitchFamily="18" charset="0"/>
                <a:cs typeface="Times New Roman" pitchFamily="18" charset="0"/>
              </a:rPr>
              <a:t>F</a:t>
            </a:r>
            <a:r>
              <a:rPr lang="en-US" sz="1800" dirty="0" smtClean="0">
                <a:solidFill>
                  <a:schemeClr val="tx1"/>
                </a:solidFill>
                <a:latin typeface="Times New Roman" pitchFamily="18" charset="0"/>
                <a:cs typeface="Times New Roman" pitchFamily="18" charset="0"/>
              </a:rPr>
              <a:t>or cloud storage we used public cloud named </a:t>
            </a:r>
            <a:r>
              <a:rPr lang="en-US" sz="1800" b="1" dirty="0" smtClean="0">
                <a:solidFill>
                  <a:schemeClr val="tx1"/>
                </a:solidFill>
                <a:latin typeface="Times New Roman" pitchFamily="18" charset="0"/>
                <a:cs typeface="Times New Roman" pitchFamily="18" charset="0"/>
              </a:rPr>
              <a:t>CloudMe</a:t>
            </a:r>
            <a:r>
              <a:rPr lang="en-US" sz="1800" dirty="0" smtClean="0">
                <a:solidFill>
                  <a:schemeClr val="tx1"/>
                </a:solidFill>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Using PLCC it is possible to monitor patients remotely. </a:t>
            </a:r>
          </a:p>
          <a:p>
            <a:pPr algn="just"/>
            <a:r>
              <a:rPr lang="en-US" sz="1800" dirty="0" smtClean="0">
                <a:latin typeface="Times New Roman" pitchFamily="18" charset="0"/>
                <a:cs typeface="Times New Roman" pitchFamily="18" charset="0"/>
              </a:rPr>
              <a:t>Thus our proposed system provides 2 monitoring sessions:</a:t>
            </a:r>
          </a:p>
          <a:p>
            <a:pPr algn="just">
              <a:buNone/>
            </a:pPr>
            <a:r>
              <a:rPr lang="en-US" sz="1800" dirty="0" smtClean="0">
                <a:latin typeface="Times New Roman" pitchFamily="18" charset="0"/>
                <a:cs typeface="Times New Roman" pitchFamily="18" charset="0"/>
              </a:rPr>
              <a:t>       1. Java and 2. Cloud.       </a:t>
            </a:r>
          </a:p>
          <a:p>
            <a:pPr algn="just"/>
            <a:r>
              <a:rPr lang="en-US" sz="1800" dirty="0" smtClean="0">
                <a:latin typeface="Times New Roman" pitchFamily="18" charset="0"/>
                <a:cs typeface="Times New Roman" pitchFamily="18" charset="0"/>
              </a:rPr>
              <a:t>Thus providing the opportunity of monitoring the patient information internally using Java and remotely using IoT.  </a:t>
            </a:r>
          </a:p>
          <a:p>
            <a:pPr algn="just"/>
            <a:r>
              <a:rPr lang="en-US" sz="1800" dirty="0" smtClean="0">
                <a:latin typeface="Times New Roman" pitchFamily="18" charset="0"/>
                <a:cs typeface="Times New Roman" pitchFamily="18" charset="0"/>
              </a:rPr>
              <a:t>This paper presents a PC based temperature monitoring and control system using virtual instrumentation. </a:t>
            </a:r>
          </a:p>
          <a:p>
            <a:pPr algn="just"/>
            <a:r>
              <a:rPr lang="en-US" sz="1800" dirty="0" smtClean="0">
                <a:latin typeface="Times New Roman" pitchFamily="18" charset="0"/>
                <a:cs typeface="Times New Roman" pitchFamily="18" charset="0"/>
              </a:rPr>
              <a:t>Temperature sensor measures the temperature and produce corresponding analog signal which is further processed by the microcontroller.. </a:t>
            </a:r>
          </a:p>
          <a:p>
            <a:pPr algn="just"/>
            <a:r>
              <a:rPr lang="en-US" sz="1800" dirty="0" smtClean="0">
                <a:latin typeface="Times New Roman" pitchFamily="18" charset="0"/>
                <a:cs typeface="Times New Roman" pitchFamily="18" charset="0"/>
              </a:rPr>
              <a:t>The data will be displayed on the LCD in microcontroller and PC monitor.</a:t>
            </a:r>
          </a:p>
          <a:p>
            <a:pPr algn="just"/>
            <a:r>
              <a:rPr lang="en-US" sz="1800" dirty="0" smtClean="0">
                <a:latin typeface="Times New Roman" pitchFamily="18" charset="0"/>
                <a:cs typeface="Times New Roman" pitchFamily="18" charset="0"/>
              </a:rPr>
              <a:t>Monitoring and control can be done with the help of control circuitry.</a:t>
            </a: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1317</TotalTime>
  <Words>1756</Words>
  <Application>Microsoft Office PowerPoint</Application>
  <PresentationFormat>On-screen Show (4:3)</PresentationFormat>
  <Paragraphs>215</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ADVANCED PATIENT HEALTH MONITORING SYSTEM USING PLCC   TECHNOLOGY</vt:lpstr>
      <vt:lpstr>LITERATURE SURVEY</vt:lpstr>
      <vt:lpstr>Slide 3</vt:lpstr>
      <vt:lpstr>Slide 4</vt:lpstr>
      <vt:lpstr>EXISTING SYSTEM</vt:lpstr>
      <vt:lpstr>Slide 6</vt:lpstr>
      <vt:lpstr> PROPOSED SYSTEM </vt:lpstr>
      <vt:lpstr>Slide 8</vt:lpstr>
      <vt:lpstr>Slide 9</vt:lpstr>
      <vt:lpstr> SOFTWARE AND HARDWARE REQUIREMENTS: </vt:lpstr>
      <vt:lpstr> ARCHITECTURE  DIAGRAM</vt:lpstr>
      <vt:lpstr>RECEIVING SIDE:</vt:lpstr>
      <vt:lpstr> WORKFLOW:</vt:lpstr>
      <vt:lpstr>Slide 14</vt:lpstr>
      <vt:lpstr>Slide 15</vt:lpstr>
      <vt:lpstr>ALGORITHM/METHODOLOGY</vt:lpstr>
      <vt:lpstr>Slide 17</vt:lpstr>
      <vt:lpstr>                          THE ENCRYPTION IN AES</vt:lpstr>
      <vt:lpstr>Slide 19</vt:lpstr>
      <vt:lpstr> NOVELTY:</vt:lpstr>
      <vt:lpstr>MODULES SPLIT UP</vt:lpstr>
      <vt:lpstr>Transmitter Kit</vt:lpstr>
      <vt:lpstr>Receiver Kit</vt:lpstr>
      <vt:lpstr>Getting Input Values from Serial Port </vt:lpstr>
      <vt:lpstr>Values Stored in Database Using MYSQL</vt:lpstr>
      <vt:lpstr>Login Process</vt:lpstr>
      <vt:lpstr>Live Data Monitoring</vt:lpstr>
      <vt:lpstr>Cloud Login</vt:lpstr>
      <vt:lpstr>Data Encryption</vt:lpstr>
      <vt:lpstr>Alert Message to Phone</vt:lpstr>
      <vt:lpstr>MODULE DESCRIPTION</vt:lpstr>
      <vt:lpstr>Slide 32</vt:lpstr>
      <vt:lpstr> Power Line Communication</vt:lpstr>
      <vt:lpstr>Slide 34</vt:lpstr>
      <vt:lpstr> Data Collection using Java </vt:lpstr>
      <vt:lpstr>Slide 36</vt:lpstr>
      <vt:lpstr>REFERENCE</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305</cp:revision>
  <dcterms:created xsi:type="dcterms:W3CDTF">2017-12-26T13:20:10Z</dcterms:created>
  <dcterms:modified xsi:type="dcterms:W3CDTF">2018-04-10T16:52:32Z</dcterms:modified>
</cp:coreProperties>
</file>