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2"/>
  </p:notesMasterIdLst>
  <p:sldIdLst>
    <p:sldId id="256" r:id="rId2"/>
    <p:sldId id="257" r:id="rId3"/>
    <p:sldId id="259" r:id="rId4"/>
    <p:sldId id="277" r:id="rId5"/>
    <p:sldId id="260" r:id="rId6"/>
    <p:sldId id="261" r:id="rId7"/>
    <p:sldId id="262" r:id="rId8"/>
    <p:sldId id="263" r:id="rId9"/>
    <p:sldId id="264" r:id="rId10"/>
    <p:sldId id="268" r:id="rId11"/>
    <p:sldId id="266" r:id="rId12"/>
    <p:sldId id="267" r:id="rId13"/>
    <p:sldId id="307" r:id="rId14"/>
    <p:sldId id="269" r:id="rId15"/>
    <p:sldId id="270" r:id="rId16"/>
    <p:sldId id="272" r:id="rId17"/>
    <p:sldId id="273" r:id="rId18"/>
    <p:sldId id="274" r:id="rId19"/>
    <p:sldId id="278" r:id="rId20"/>
    <p:sldId id="279" r:id="rId21"/>
    <p:sldId id="280" r:id="rId22"/>
    <p:sldId id="281" r:id="rId23"/>
    <p:sldId id="282" r:id="rId24"/>
    <p:sldId id="286" r:id="rId25"/>
    <p:sldId id="287" r:id="rId26"/>
    <p:sldId id="290" r:id="rId27"/>
    <p:sldId id="293" r:id="rId28"/>
    <p:sldId id="295" r:id="rId29"/>
    <p:sldId id="296" r:id="rId30"/>
    <p:sldId id="302" r:id="rId31"/>
    <p:sldId id="305" r:id="rId32"/>
    <p:sldId id="306" r:id="rId33"/>
    <p:sldId id="308" r:id="rId34"/>
    <p:sldId id="309" r:id="rId35"/>
    <p:sldId id="310" r:id="rId36"/>
    <p:sldId id="311" r:id="rId37"/>
    <p:sldId id="297" r:id="rId38"/>
    <p:sldId id="294" r:id="rId39"/>
    <p:sldId id="275" r:id="rId40"/>
    <p:sldId id="276"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06" autoAdjust="0"/>
    <p:restoredTop sz="95223" autoAdjust="0"/>
  </p:normalViewPr>
  <p:slideViewPr>
    <p:cSldViewPr>
      <p:cViewPr varScale="1">
        <p:scale>
          <a:sx n="69" d="100"/>
          <a:sy n="69" d="100"/>
        </p:scale>
        <p:origin x="-1452" y="-108"/>
      </p:cViewPr>
      <p:guideLst>
        <p:guide orient="horz" pos="2160"/>
        <p:guide pos="2880"/>
      </p:guideLst>
    </p:cSldViewPr>
  </p:slideViewPr>
  <p:outlineViewPr>
    <p:cViewPr>
      <p:scale>
        <a:sx n="33" d="100"/>
        <a:sy n="33" d="100"/>
      </p:scale>
      <p:origin x="48"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D8284F1-401F-4C15-A85A-5CCF3EAD04C6}" type="datetimeFigureOut">
              <a:rPr lang="en-US" smtClean="0"/>
              <a:pPr/>
              <a:t>3/30/2017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A26914-AC6F-4330-BB94-88FF22A3766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A26914-AC6F-4330-BB94-88FF22A37662}" type="slidenum">
              <a:rPr lang="en-US" smtClean="0"/>
              <a:pPr/>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3/30/2017</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3/30/2017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3/30/2017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3/30/2017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3/30/2017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3/30/2017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3/30/2017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3/30/2017</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D8BD707-D9CF-40AE-B4C6-C98DA3205C09}" type="datetimeFigureOut">
              <a:rPr lang="en-US" smtClean="0"/>
              <a:pPr/>
              <a:t>3/30/2017</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3/30/2017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3/30/2017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3/30/2017</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1371600" y="1143000"/>
            <a:ext cx="7406640" cy="2157984"/>
          </a:xfrm>
        </p:spPr>
        <p:txBody>
          <a:bodyPr>
            <a:normAutofit/>
          </a:bodyPr>
          <a:lstStyle/>
          <a:p>
            <a:pPr algn="ctr"/>
            <a:r>
              <a:rPr lang="en-US" b="1" dirty="0" smtClean="0"/>
              <a:t>APPLICATION FOR THE VISUALLY IMPAIRED PEOPLE </a:t>
            </a:r>
            <a:endParaRPr lang="en-US" b="1" dirty="0"/>
          </a:p>
        </p:txBody>
      </p:sp>
      <p:sp>
        <p:nvSpPr>
          <p:cNvPr id="3" name="Subtitle 2"/>
          <p:cNvSpPr>
            <a:spLocks noGrp="1"/>
          </p:cNvSpPr>
          <p:nvPr>
            <p:ph type="subTitle" idx="1"/>
          </p:nvPr>
        </p:nvSpPr>
        <p:spPr>
          <a:xfrm>
            <a:off x="990600" y="3733800"/>
            <a:ext cx="8153400" cy="1752600"/>
          </a:xfrm>
        </p:spPr>
        <p:txBody>
          <a:bodyPr rtlCol="0">
            <a:normAutofit fontScale="92500" lnSpcReduction="20000"/>
          </a:bodyPr>
          <a:lstStyle/>
          <a:p>
            <a:pPr eaLnBrk="1" fontAlgn="auto" hangingPunct="1">
              <a:spcAft>
                <a:spcPts val="0"/>
              </a:spcAft>
              <a:buFont typeface="Arial" pitchFamily="34" charset="0"/>
              <a:buNone/>
              <a:defRPr/>
            </a:pPr>
            <a:r>
              <a:rPr lang="en-US" b="1" dirty="0" smtClean="0"/>
              <a:t>PROJECT MEMBERS                      PROJECT  GUIDE</a:t>
            </a:r>
          </a:p>
          <a:p>
            <a:pPr eaLnBrk="1" fontAlgn="auto" hangingPunct="1">
              <a:spcAft>
                <a:spcPts val="0"/>
              </a:spcAft>
              <a:buFont typeface="Arial" pitchFamily="34" charset="0"/>
              <a:buNone/>
              <a:defRPr/>
            </a:pPr>
            <a:endParaRPr lang="en-US" dirty="0" smtClean="0"/>
          </a:p>
          <a:p>
            <a:pPr>
              <a:defRPr/>
            </a:pPr>
            <a:r>
              <a:rPr lang="en-US" dirty="0" smtClean="0"/>
              <a:t>V . Hemalatha        (211413205035)      Ms . S. </a:t>
            </a:r>
            <a:r>
              <a:rPr lang="en-US" dirty="0" err="1" smtClean="0"/>
              <a:t>Kumari</a:t>
            </a:r>
            <a:r>
              <a:rPr lang="en-US" dirty="0" smtClean="0"/>
              <a:t> </a:t>
            </a:r>
          </a:p>
          <a:p>
            <a:pPr eaLnBrk="1" fontAlgn="auto" hangingPunct="1">
              <a:spcAft>
                <a:spcPts val="0"/>
              </a:spcAft>
              <a:buFont typeface="Arial" pitchFamily="34" charset="0"/>
              <a:buNone/>
              <a:defRPr/>
            </a:pPr>
            <a:r>
              <a:rPr lang="en-US" dirty="0" smtClean="0"/>
              <a:t>B . Harita Chandini (211413205034)      Assistant Professor									</a:t>
            </a:r>
          </a:p>
          <a:p>
            <a:pPr eaLnBrk="1" fontAlgn="auto" hangingPunct="1">
              <a:spcAft>
                <a:spcPts val="0"/>
              </a:spcAft>
              <a:buFont typeface="Arial" pitchFamily="34" charset="0"/>
              <a:buNone/>
              <a:defRPr/>
            </a:pP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04800"/>
            <a:ext cx="7498080" cy="1143000"/>
          </a:xfrm>
        </p:spPr>
        <p:txBody>
          <a:bodyPr>
            <a:normAutofit fontScale="90000"/>
          </a:bodyPr>
          <a:lstStyle/>
          <a:p>
            <a:r>
              <a:rPr lang="en-US" b="1" dirty="0" smtClean="0"/>
              <a:t>Advantages</a:t>
            </a:r>
            <a:r>
              <a:rPr lang="en-US" dirty="0" smtClean="0"/>
              <a:t/>
            </a:r>
            <a:br>
              <a:rPr lang="en-US" dirty="0" smtClean="0"/>
            </a:br>
            <a:endParaRPr lang="en-US" dirty="0"/>
          </a:p>
        </p:txBody>
      </p:sp>
      <p:sp>
        <p:nvSpPr>
          <p:cNvPr id="3" name="Content Placeholder 2"/>
          <p:cNvSpPr>
            <a:spLocks noGrp="1"/>
          </p:cNvSpPr>
          <p:nvPr>
            <p:ph idx="1"/>
          </p:nvPr>
        </p:nvSpPr>
        <p:spPr>
          <a:xfrm>
            <a:off x="1435608" y="1524000"/>
            <a:ext cx="7498080" cy="4800600"/>
          </a:xfrm>
        </p:spPr>
        <p:txBody>
          <a:bodyPr>
            <a:normAutofit/>
          </a:bodyPr>
          <a:lstStyle/>
          <a:p>
            <a:pPr algn="just">
              <a:lnSpc>
                <a:spcPct val="150000"/>
              </a:lnSpc>
            </a:pPr>
            <a:r>
              <a:rPr lang="en-US" sz="2000" dirty="0" smtClean="0">
                <a:latin typeface="Times New Roman" pitchFamily="18" charset="0"/>
                <a:cs typeface="Times New Roman" pitchFamily="18" charset="0"/>
              </a:rPr>
              <a:t> In proposed system, it is made easy for the visually impaired people to get their tickets using  the OTP issued to them.</a:t>
            </a:r>
          </a:p>
          <a:p>
            <a:pPr algn="just">
              <a:lnSpc>
                <a:spcPct val="150000"/>
              </a:lnSpc>
            </a:pPr>
            <a:r>
              <a:rPr lang="en-US" sz="2000" dirty="0" smtClean="0">
                <a:latin typeface="Times New Roman" pitchFamily="18" charset="0"/>
                <a:cs typeface="Times New Roman" pitchFamily="18" charset="0"/>
              </a:rPr>
              <a:t> As the ticket is in the OTP format sent to their mobile number , there are no chances of missing the tickets.</a:t>
            </a:r>
          </a:p>
          <a:p>
            <a:pPr algn="just">
              <a:lnSpc>
                <a:spcPct val="150000"/>
              </a:lnSpc>
            </a:pPr>
            <a:r>
              <a:rPr lang="en-US" sz="2000" dirty="0" smtClean="0">
                <a:latin typeface="Times New Roman" pitchFamily="18" charset="0"/>
                <a:cs typeface="Times New Roman" pitchFamily="18" charset="0"/>
              </a:rPr>
              <a:t>More secure system </a:t>
            </a:r>
          </a:p>
          <a:p>
            <a:pPr algn="just">
              <a:lnSpc>
                <a:spcPct val="150000"/>
              </a:lnSpc>
            </a:pPr>
            <a:r>
              <a:rPr lang="en-US" sz="2000" dirty="0" smtClean="0">
                <a:latin typeface="Times New Roman" pitchFamily="18" charset="0"/>
                <a:cs typeface="Times New Roman" pitchFamily="18" charset="0"/>
              </a:rPr>
              <a:t> This also reduces the people effort in getting thier tickets.</a:t>
            </a:r>
          </a:p>
          <a:p>
            <a:pPr algn="just">
              <a:lnSpc>
                <a:spcPct val="150000"/>
              </a:lnSpc>
            </a:pPr>
            <a:r>
              <a:rPr lang="en-US" sz="2000" dirty="0" smtClean="0">
                <a:latin typeface="Times New Roman" pitchFamily="18" charset="0"/>
                <a:cs typeface="Times New Roman" pitchFamily="18" charset="0"/>
              </a:rPr>
              <a:t>They can book their tickets independently without any personal assistance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0"/>
            <a:ext cx="7498080" cy="1143000"/>
          </a:xfrm>
        </p:spPr>
        <p:txBody>
          <a:bodyPr/>
          <a:lstStyle/>
          <a:p>
            <a:r>
              <a:rPr lang="en-US" b="1" dirty="0" smtClean="0"/>
              <a:t>Novelty</a:t>
            </a:r>
            <a:endParaRPr lang="en-US" b="1" dirty="0"/>
          </a:p>
        </p:txBody>
      </p:sp>
      <p:sp>
        <p:nvSpPr>
          <p:cNvPr id="3" name="Content Placeholder 2"/>
          <p:cNvSpPr>
            <a:spLocks noGrp="1"/>
          </p:cNvSpPr>
          <p:nvPr>
            <p:ph idx="1"/>
          </p:nvPr>
        </p:nvSpPr>
        <p:spPr>
          <a:xfrm>
            <a:off x="1219200" y="1219200"/>
            <a:ext cx="7498080" cy="4800600"/>
          </a:xfrm>
        </p:spPr>
        <p:txBody>
          <a:bodyPr/>
          <a:lstStyle/>
          <a:p>
            <a:pPr algn="just"/>
            <a:r>
              <a:rPr lang="en-US" sz="2000" dirty="0" smtClean="0">
                <a:latin typeface="Times New Roman" pitchFamily="18" charset="0"/>
                <a:cs typeface="Times New Roman" pitchFamily="18" charset="0"/>
              </a:rPr>
              <a:t>The </a:t>
            </a:r>
            <a:r>
              <a:rPr lang="en-US" sz="2000" dirty="0" smtClean="0">
                <a:latin typeface="Times New Roman" pitchFamily="18" charset="0"/>
                <a:cs typeface="Times New Roman" pitchFamily="18" charset="0"/>
              </a:rPr>
              <a:t>main novelty of this app is to help the visually impaired in reserving a ticket independently without any assistance . </a:t>
            </a: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To </a:t>
            </a:r>
            <a:r>
              <a:rPr lang="en-US" sz="2000" dirty="0" smtClean="0">
                <a:latin typeface="Times New Roman" pitchFamily="18" charset="0"/>
                <a:cs typeface="Times New Roman" pitchFamily="18" charset="0"/>
              </a:rPr>
              <a:t>assist the blind people and provide them  ease of travel by issuing the single unique OTP to the user.</a:t>
            </a: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Through </a:t>
            </a:r>
            <a:r>
              <a:rPr lang="en-US" sz="2000" dirty="0" smtClean="0">
                <a:latin typeface="Times New Roman" pitchFamily="18" charset="0"/>
                <a:cs typeface="Times New Roman" pitchFamily="18" charset="0"/>
              </a:rPr>
              <a:t>this they can easily get the ticket by a phone call </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0"/>
            <a:ext cx="7498080" cy="1143000"/>
          </a:xfrm>
        </p:spPr>
        <p:txBody>
          <a:bodyPr/>
          <a:lstStyle/>
          <a:p>
            <a:r>
              <a:rPr lang="en-US" b="1" dirty="0" smtClean="0"/>
              <a:t>Feasibility Study</a:t>
            </a:r>
            <a:endParaRPr lang="en-US" b="1" dirty="0"/>
          </a:p>
        </p:txBody>
      </p:sp>
      <p:sp>
        <p:nvSpPr>
          <p:cNvPr id="3" name="Content Placeholder 2"/>
          <p:cNvSpPr>
            <a:spLocks noGrp="1"/>
          </p:cNvSpPr>
          <p:nvPr>
            <p:ph idx="1"/>
          </p:nvPr>
        </p:nvSpPr>
        <p:spPr>
          <a:xfrm>
            <a:off x="1066800" y="914400"/>
            <a:ext cx="7866888" cy="5791200"/>
          </a:xfrm>
        </p:spPr>
        <p:txBody>
          <a:bodyPr>
            <a:noAutofit/>
          </a:bodyPr>
          <a:lstStyle/>
          <a:p>
            <a:pPr algn="just">
              <a:lnSpc>
                <a:spcPct val="150000"/>
              </a:lnSpc>
              <a:buNone/>
            </a:pPr>
            <a:r>
              <a:rPr lang="en-US" sz="1800" b="1" dirty="0" smtClean="0">
                <a:solidFill>
                  <a:schemeClr val="tx2"/>
                </a:solidFill>
                <a:effectLst>
                  <a:outerShdw blurRad="38100" dist="38100" dir="2700000" algn="tl">
                    <a:srgbClr val="000000">
                      <a:alpha val="43137"/>
                    </a:srgbClr>
                  </a:outerShdw>
                </a:effectLst>
                <a:latin typeface="+mj-lt"/>
                <a:cs typeface="Times New Roman" pitchFamily="18" charset="0"/>
              </a:rPr>
              <a:t>COST</a:t>
            </a:r>
          </a:p>
          <a:p>
            <a:pPr algn="just">
              <a:lnSpc>
                <a:spcPct val="150000"/>
              </a:lnSpc>
              <a:buFont typeface="Arial" pitchFamily="34" charset="0"/>
              <a:buChar char="•"/>
            </a:pPr>
            <a:r>
              <a:rPr lang="en-US" sz="1800" dirty="0" smtClean="0">
                <a:latin typeface="Times New Roman" pitchFamily="18" charset="0"/>
                <a:cs typeface="Times New Roman" pitchFamily="18" charset="0"/>
              </a:rPr>
              <a:t>The </a:t>
            </a:r>
            <a:r>
              <a:rPr lang="en-US" sz="1800" dirty="0" smtClean="0">
                <a:latin typeface="Times New Roman" pitchFamily="18" charset="0"/>
                <a:cs typeface="Times New Roman" pitchFamily="18" charset="0"/>
              </a:rPr>
              <a:t>firm will be able to build such a system with  low cost . </a:t>
            </a:r>
            <a:r>
              <a:rPr lang="en-US" sz="1800" dirty="0" smtClean="0">
                <a:latin typeface="Times New Roman" pitchFamily="18" charset="0"/>
                <a:cs typeface="Times New Roman" pitchFamily="18" charset="0"/>
              </a:rPr>
              <a:t>Since this system  is created as a web application, it requires less investment from user.</a:t>
            </a:r>
          </a:p>
          <a:p>
            <a:pPr algn="just">
              <a:lnSpc>
                <a:spcPct val="150000"/>
              </a:lnSpc>
              <a:buNone/>
            </a:pPr>
            <a:r>
              <a:rPr lang="en-US" sz="1800" b="1" dirty="0" smtClean="0">
                <a:solidFill>
                  <a:schemeClr val="tx2"/>
                </a:solidFill>
                <a:effectLst>
                  <a:outerShdw blurRad="38100" dist="38100" dir="2700000" algn="tl">
                    <a:srgbClr val="000000">
                      <a:alpha val="43137"/>
                    </a:srgbClr>
                  </a:outerShdw>
                </a:effectLst>
                <a:cs typeface="Times New Roman" pitchFamily="18" charset="0"/>
              </a:rPr>
              <a:t>PERFORMANCE</a:t>
            </a:r>
            <a:endParaRPr lang="en-US" sz="1800" dirty="0" smtClean="0">
              <a:latin typeface="Times New Roman" pitchFamily="18" charset="0"/>
              <a:cs typeface="Times New Roman" pitchFamily="18" charset="0"/>
            </a:endParaRPr>
          </a:p>
          <a:p>
            <a:pPr algn="just">
              <a:lnSpc>
                <a:spcPct val="150000"/>
              </a:lnSpc>
              <a:buFont typeface="Arial" pitchFamily="34" charset="0"/>
              <a:buChar char="•"/>
            </a:pPr>
            <a:r>
              <a:rPr lang="en-US" sz="1800" dirty="0" smtClean="0">
                <a:latin typeface="Times New Roman" pitchFamily="18" charset="0"/>
                <a:cs typeface="Times New Roman" pitchFamily="18" charset="0"/>
              </a:rPr>
              <a:t>Since most projects developed for visually impaired person are complex in terms of performance . This system was mainly developed to address these </a:t>
            </a:r>
            <a:r>
              <a:rPr lang="en-US" sz="1800" dirty="0" smtClean="0">
                <a:latin typeface="Times New Roman" pitchFamily="18" charset="0"/>
                <a:cs typeface="Times New Roman" pitchFamily="18" charset="0"/>
              </a:rPr>
              <a:t>complexities. There </a:t>
            </a:r>
            <a:r>
              <a:rPr lang="en-US" sz="1800" dirty="0" smtClean="0">
                <a:latin typeface="Times New Roman" pitchFamily="18" charset="0"/>
                <a:cs typeface="Times New Roman" pitchFamily="18" charset="0"/>
              </a:rPr>
              <a:t>are many navigation systems developed for the visually impaired people but such systems have connectivity </a:t>
            </a:r>
            <a:r>
              <a:rPr lang="en-US" sz="1800" dirty="0" smtClean="0">
                <a:latin typeface="Times New Roman" pitchFamily="18" charset="0"/>
                <a:cs typeface="Times New Roman" pitchFamily="18" charset="0"/>
              </a:rPr>
              <a:t>problems. This </a:t>
            </a:r>
            <a:r>
              <a:rPr lang="en-US" sz="1800" dirty="0" smtClean="0">
                <a:latin typeface="Times New Roman" pitchFamily="18" charset="0"/>
                <a:cs typeface="Times New Roman" pitchFamily="18" charset="0"/>
              </a:rPr>
              <a:t>system overcomes the connectivity problems since the reservation of tickets are done by calling a toll free number  anywhere and </a:t>
            </a:r>
            <a:r>
              <a:rPr lang="en-US" sz="1800" dirty="0" smtClean="0">
                <a:latin typeface="Times New Roman" pitchFamily="18" charset="0"/>
                <a:cs typeface="Times New Roman" pitchFamily="18" charset="0"/>
              </a:rPr>
              <a:t>anytime</a:t>
            </a:r>
          </a:p>
          <a:p>
            <a:pPr algn="just">
              <a:lnSpc>
                <a:spcPct val="150000"/>
              </a:lnSpc>
              <a:buNone/>
            </a:pPr>
            <a:r>
              <a:rPr lang="en-US" sz="1800" b="1" dirty="0" smtClean="0">
                <a:solidFill>
                  <a:schemeClr val="tx2"/>
                </a:solidFill>
                <a:effectLst>
                  <a:outerShdw blurRad="38100" dist="38100" dir="2700000" algn="tl">
                    <a:srgbClr val="000000">
                      <a:alpha val="43137"/>
                    </a:srgbClr>
                  </a:outerShdw>
                </a:effectLst>
                <a:cs typeface="Times New Roman" pitchFamily="18" charset="0"/>
              </a:rPr>
              <a:t>DESIGN</a:t>
            </a:r>
            <a:endParaRPr lang="en-US" sz="1800" dirty="0" smtClean="0">
              <a:latin typeface="Times New Roman" pitchFamily="18" charset="0"/>
              <a:cs typeface="Times New Roman" pitchFamily="18" charset="0"/>
            </a:endParaRPr>
          </a:p>
          <a:p>
            <a:pPr algn="just">
              <a:lnSpc>
                <a:spcPct val="150000"/>
              </a:lnSpc>
              <a:buFont typeface="Arial" pitchFamily="34" charset="0"/>
              <a:buChar char="•"/>
            </a:pPr>
            <a:r>
              <a:rPr lang="en-US" sz="1800" dirty="0" smtClean="0">
                <a:latin typeface="Times New Roman" pitchFamily="18" charset="0"/>
                <a:cs typeface="Times New Roman" pitchFamily="18" charset="0"/>
              </a:rPr>
              <a:t>Since PHP  application is used  more attractive colors are implemented in the design of the application which helps people with low vision to interact easily</a:t>
            </a:r>
          </a:p>
          <a:p>
            <a:pPr algn="just">
              <a:lnSpc>
                <a:spcPct val="150000"/>
              </a:lnSpc>
              <a:buNone/>
            </a:pPr>
            <a:endParaRPr lang="en-US" sz="2000" dirty="0" smtClean="0">
              <a:latin typeface="Times New Roman" pitchFamily="18" charset="0"/>
              <a:cs typeface="Times New Roman" pitchFamily="18" charset="0"/>
            </a:endParaRPr>
          </a:p>
          <a:p>
            <a:pPr algn="just">
              <a:lnSpc>
                <a:spcPct val="150000"/>
              </a:lnSpc>
              <a:buFont typeface="Arial" pitchFamily="34" charset="0"/>
              <a:buChar char="•"/>
            </a:pPr>
            <a:endParaRPr lang="en-US" sz="2000" dirty="0" smtClean="0">
              <a:latin typeface="Times New Roman" pitchFamily="18" charset="0"/>
              <a:cs typeface="Times New Roman" pitchFamily="18" charset="0"/>
            </a:endParaRPr>
          </a:p>
          <a:p>
            <a:pPr algn="just">
              <a:lnSpc>
                <a:spcPct val="150000"/>
              </a:lnSpc>
              <a:buNone/>
            </a:pPr>
            <a:r>
              <a:rPr lang="en-US" sz="2000" dirty="0" smtClean="0">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Diagram</a:t>
            </a:r>
            <a:endParaRPr lang="en-US" dirty="0"/>
          </a:p>
        </p:txBody>
      </p:sp>
      <p:pic>
        <p:nvPicPr>
          <p:cNvPr id="5" name="Content Placeholder 2"/>
          <p:cNvPicPr>
            <a:picLocks noGrp="1" noChangeAspect="1" noChangeArrowheads="1"/>
          </p:cNvPicPr>
          <p:nvPr>
            <p:ph idx="1"/>
          </p:nvPr>
        </p:nvPicPr>
        <p:blipFill>
          <a:blip r:embed="rId2" cstate="print"/>
          <a:stretch>
            <a:fillRect/>
          </a:stretch>
        </p:blipFill>
        <p:spPr bwMode="auto">
          <a:xfrm>
            <a:off x="1435100" y="1595514"/>
            <a:ext cx="7499350" cy="472908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7498080" cy="1143000"/>
          </a:xfrm>
        </p:spPr>
        <p:txBody>
          <a:bodyPr/>
          <a:lstStyle/>
          <a:p>
            <a:r>
              <a:rPr lang="en-US" b="1" dirty="0" smtClean="0"/>
              <a:t>Dataflow diagram</a:t>
            </a:r>
            <a:endParaRPr lang="en-US" b="1" dirty="0"/>
          </a:p>
        </p:txBody>
      </p:sp>
      <p:pic>
        <p:nvPicPr>
          <p:cNvPr id="5" name="Content Placeholder 4"/>
          <p:cNvPicPr>
            <a:picLocks noGrp="1"/>
          </p:cNvPicPr>
          <p:nvPr>
            <p:ph idx="1"/>
          </p:nvPr>
        </p:nvPicPr>
        <p:blipFill>
          <a:blip r:embed="rId2" cstate="print"/>
          <a:srcRect/>
          <a:stretch>
            <a:fillRect/>
          </a:stretch>
        </p:blipFill>
        <p:spPr bwMode="auto">
          <a:xfrm>
            <a:off x="1815297" y="1447800"/>
            <a:ext cx="6738956" cy="495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7498080" cy="1143000"/>
          </a:xfrm>
        </p:spPr>
        <p:txBody>
          <a:bodyPr>
            <a:normAutofit/>
          </a:bodyPr>
          <a:lstStyle/>
          <a:p>
            <a:r>
              <a:rPr lang="en-US" b="1" dirty="0" smtClean="0"/>
              <a:t>System Requirements</a:t>
            </a:r>
            <a:endParaRPr lang="en-US" b="1" dirty="0"/>
          </a:p>
        </p:txBody>
      </p:sp>
      <p:sp>
        <p:nvSpPr>
          <p:cNvPr id="3" name="Content Placeholder 2"/>
          <p:cNvSpPr>
            <a:spLocks noGrp="1"/>
          </p:cNvSpPr>
          <p:nvPr>
            <p:ph idx="1"/>
          </p:nvPr>
        </p:nvSpPr>
        <p:spPr>
          <a:xfrm>
            <a:off x="1371600" y="1219200"/>
            <a:ext cx="7562088" cy="5257800"/>
          </a:xfrm>
        </p:spPr>
        <p:txBody>
          <a:bodyPr>
            <a:normAutofit/>
          </a:bodyPr>
          <a:lstStyle/>
          <a:p>
            <a:pPr>
              <a:buNone/>
            </a:pPr>
            <a:r>
              <a:rPr lang="en-US" sz="2000" b="1" dirty="0" smtClean="0">
                <a:latin typeface="Times New Roman" pitchFamily="18" charset="0"/>
                <a:cs typeface="Times New Roman" pitchFamily="18" charset="0"/>
              </a:rPr>
              <a:t>SOFTWARE REQUIREMENTS:</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Operating system	:	Windows </a:t>
            </a:r>
          </a:p>
          <a:p>
            <a:r>
              <a:rPr lang="en-US" sz="2000" dirty="0" smtClean="0">
                <a:latin typeface="Times New Roman" pitchFamily="18" charset="0"/>
                <a:cs typeface="Times New Roman" pitchFamily="18" charset="0"/>
              </a:rPr>
              <a:t>Technology Used	:	PHP 4.2</a:t>
            </a:r>
          </a:p>
          <a:p>
            <a:r>
              <a:rPr lang="en-US" sz="2000" dirty="0" smtClean="0">
                <a:latin typeface="Times New Roman" pitchFamily="18" charset="0"/>
                <a:cs typeface="Times New Roman" pitchFamily="18" charset="0"/>
              </a:rPr>
              <a:t>IDE		</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Dreamweaver</a:t>
            </a:r>
          </a:p>
          <a:p>
            <a:r>
              <a:rPr lang="en-US" sz="2000" dirty="0" smtClean="0">
                <a:latin typeface="Times New Roman" pitchFamily="18" charset="0"/>
                <a:cs typeface="Times New Roman" pitchFamily="18" charset="0"/>
              </a:rPr>
              <a:t>Database	</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My SQL</a:t>
            </a:r>
          </a:p>
          <a:p>
            <a:r>
              <a:rPr lang="en-US" sz="2000" dirty="0" smtClean="0">
                <a:latin typeface="Times New Roman" pitchFamily="18" charset="0"/>
                <a:cs typeface="Times New Roman" pitchFamily="18" charset="0"/>
              </a:rPr>
              <a:t>Tools used	</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PHP Studio , NVDA   </a:t>
            </a:r>
          </a:p>
          <a:p>
            <a:endParaRPr lang="en-US" sz="2000" dirty="0" smtClean="0">
              <a:latin typeface="Times New Roman" pitchFamily="18" charset="0"/>
              <a:cs typeface="Times New Roman" pitchFamily="18" charset="0"/>
            </a:endParaRPr>
          </a:p>
          <a:p>
            <a:pPr>
              <a:buNone/>
            </a:pPr>
            <a:r>
              <a:rPr lang="en-US" sz="2000" b="1" dirty="0" smtClean="0">
                <a:latin typeface="Times New Roman" pitchFamily="18" charset="0"/>
                <a:cs typeface="Times New Roman" pitchFamily="18" charset="0"/>
              </a:rPr>
              <a:t>HARDWARE  REQUIREMENTS:</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Processor		:	Pentium P4</a:t>
            </a:r>
          </a:p>
          <a:p>
            <a:r>
              <a:rPr lang="en-US" sz="2000" dirty="0" smtClean="0">
                <a:latin typeface="Times New Roman" pitchFamily="18" charset="0"/>
                <a:cs typeface="Times New Roman" pitchFamily="18" charset="0"/>
              </a:rPr>
              <a:t>Motherboard	              </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Genuine Intel</a:t>
            </a:r>
          </a:p>
          <a:p>
            <a:r>
              <a:rPr lang="en-US" sz="2000" dirty="0" smtClean="0">
                <a:latin typeface="Times New Roman" pitchFamily="18" charset="0"/>
                <a:cs typeface="Times New Roman" pitchFamily="18" charset="0"/>
              </a:rPr>
              <a:t>RAM		</a:t>
            </a:r>
            <a:r>
              <a:rPr lang="en-US" sz="2000" dirty="0" smtClean="0">
                <a:latin typeface="Times New Roman" pitchFamily="18" charset="0"/>
                <a:cs typeface="Times New Roman" pitchFamily="18" charset="0"/>
              </a:rPr>
              <a:t>:</a:t>
            </a:r>
            <a:r>
              <a:rPr lang="en-US" sz="2000" dirty="0" smtClean="0">
                <a:latin typeface="Times New Roman" pitchFamily="18" charset="0"/>
                <a:cs typeface="Times New Roman" pitchFamily="18" charset="0"/>
              </a:rPr>
              <a:t>	Min 1 GB</a:t>
            </a:r>
          </a:p>
          <a:p>
            <a:r>
              <a:rPr lang="en-US" sz="2000" dirty="0" smtClean="0">
                <a:latin typeface="Times New Roman" pitchFamily="18" charset="0"/>
                <a:cs typeface="Times New Roman" pitchFamily="18" charset="0"/>
              </a:rPr>
              <a:t>Hard Disk		:	80 GB</a:t>
            </a:r>
          </a:p>
          <a:p>
            <a:r>
              <a:rPr lang="en-US" sz="2000" dirty="0" smtClean="0">
                <a:latin typeface="Times New Roman" pitchFamily="18" charset="0"/>
                <a:cs typeface="Times New Roman" pitchFamily="18" charset="0"/>
              </a:rPr>
              <a:t>Mobile		:	PHP Based Smart phones</a:t>
            </a:r>
          </a:p>
          <a:p>
            <a:pPr>
              <a:buNone/>
            </a:pPr>
            <a:endParaRPr lang="en-US" sz="1500" dirty="0" smtClean="0">
              <a:latin typeface="Times New Roman" pitchFamily="18" charset="0"/>
              <a:cs typeface="Times New Roman" pitchFamily="18" charset="0"/>
            </a:endParaRPr>
          </a:p>
          <a:p>
            <a:pPr>
              <a:buNone/>
            </a:pP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52400"/>
            <a:ext cx="7498080" cy="1143000"/>
          </a:xfrm>
        </p:spPr>
        <p:txBody>
          <a:bodyPr/>
          <a:lstStyle/>
          <a:p>
            <a:r>
              <a:rPr lang="en-US" b="1" dirty="0" smtClean="0"/>
              <a:t>Modules Description</a:t>
            </a:r>
            <a:endParaRPr lang="en-US" b="1" dirty="0"/>
          </a:p>
        </p:txBody>
      </p:sp>
      <p:sp>
        <p:nvSpPr>
          <p:cNvPr id="3" name="Content Placeholder 2"/>
          <p:cNvSpPr>
            <a:spLocks noGrp="1"/>
          </p:cNvSpPr>
          <p:nvPr>
            <p:ph idx="1"/>
          </p:nvPr>
        </p:nvSpPr>
        <p:spPr>
          <a:xfrm>
            <a:off x="1066800" y="1371600"/>
            <a:ext cx="7866888" cy="5181600"/>
          </a:xfrm>
        </p:spPr>
        <p:txBody>
          <a:bodyPr/>
          <a:lstStyle/>
          <a:p>
            <a:pPr lvl="0">
              <a:buNone/>
            </a:pPr>
            <a:r>
              <a:rPr lang="en-US" sz="2400" b="1" dirty="0" smtClean="0">
                <a:solidFill>
                  <a:schemeClr val="tx2"/>
                </a:solidFill>
                <a:latin typeface="Times New Roman" pitchFamily="18" charset="0"/>
                <a:cs typeface="Times New Roman" pitchFamily="18" charset="0"/>
              </a:rPr>
              <a:t>Unique Id registration and login</a:t>
            </a:r>
          </a:p>
          <a:p>
            <a:pPr lvl="0">
              <a:buNone/>
            </a:pPr>
            <a:endParaRPr lang="en-US" sz="2400" b="1" dirty="0" smtClean="0">
              <a:solidFill>
                <a:schemeClr val="tx2"/>
              </a:solidFill>
              <a:latin typeface="Times New Roman" pitchFamily="18" charset="0"/>
              <a:cs typeface="Times New Roman" pitchFamily="18" charset="0"/>
            </a:endParaRPr>
          </a:p>
          <a:p>
            <a:pPr lvl="0" algn="just">
              <a:buNone/>
            </a:pPr>
            <a:r>
              <a:rPr lang="en-US" sz="2200" dirty="0" smtClean="0"/>
              <a:t>               </a:t>
            </a:r>
            <a:r>
              <a:rPr lang="en-US" sz="2200" dirty="0" smtClean="0">
                <a:latin typeface="Times New Roman" pitchFamily="18" charset="0"/>
                <a:cs typeface="Times New Roman" pitchFamily="18" charset="0"/>
              </a:rPr>
              <a:t>The blind people register in the </a:t>
            </a:r>
            <a:r>
              <a:rPr lang="en-US" sz="2200" dirty="0" err="1" smtClean="0">
                <a:latin typeface="Times New Roman" pitchFamily="18" charset="0"/>
                <a:cs typeface="Times New Roman" pitchFamily="18" charset="0"/>
              </a:rPr>
              <a:t>php</a:t>
            </a:r>
            <a:r>
              <a:rPr lang="en-US" sz="2200" dirty="0" smtClean="0">
                <a:latin typeface="Times New Roman" pitchFamily="18" charset="0"/>
                <a:cs typeface="Times New Roman" pitchFamily="18" charset="0"/>
              </a:rPr>
              <a:t> application using unique </a:t>
            </a:r>
            <a:r>
              <a:rPr lang="en-US" sz="2200" dirty="0" err="1" smtClean="0">
                <a:latin typeface="Times New Roman" pitchFamily="18" charset="0"/>
                <a:cs typeface="Times New Roman" pitchFamily="18" charset="0"/>
              </a:rPr>
              <a:t>aadhaar</a:t>
            </a:r>
            <a:r>
              <a:rPr lang="en-US" sz="2200" dirty="0" smtClean="0">
                <a:latin typeface="Times New Roman" pitchFamily="18" charset="0"/>
                <a:cs typeface="Times New Roman" pitchFamily="18" charset="0"/>
              </a:rPr>
              <a:t> id . The </a:t>
            </a:r>
            <a:r>
              <a:rPr lang="en-US" sz="2200" dirty="0" err="1" smtClean="0">
                <a:latin typeface="Times New Roman" pitchFamily="18" charset="0"/>
                <a:cs typeface="Times New Roman" pitchFamily="18" charset="0"/>
              </a:rPr>
              <a:t>aadhaar</a:t>
            </a:r>
            <a:r>
              <a:rPr lang="en-US" sz="2200" dirty="0" smtClean="0">
                <a:latin typeface="Times New Roman" pitchFamily="18" charset="0"/>
                <a:cs typeface="Times New Roman" pitchFamily="18" charset="0"/>
              </a:rPr>
              <a:t> number provided by each user is unique  and  the user also registers his / her mobile number in the database . The blind user can login into his/her account using the unique </a:t>
            </a:r>
            <a:r>
              <a:rPr lang="en-US" sz="2200" dirty="0" err="1" smtClean="0">
                <a:latin typeface="Times New Roman" pitchFamily="18" charset="0"/>
                <a:cs typeface="Times New Roman" pitchFamily="18" charset="0"/>
              </a:rPr>
              <a:t>Aadhaar</a:t>
            </a:r>
            <a:r>
              <a:rPr lang="en-US" sz="2200" dirty="0" smtClean="0">
                <a:latin typeface="Times New Roman" pitchFamily="18" charset="0"/>
                <a:cs typeface="Times New Roman" pitchFamily="18" charset="0"/>
              </a:rPr>
              <a:t> number provided during registration.</a:t>
            </a:r>
          </a:p>
          <a:p>
            <a:pPr lvl="0" algn="just">
              <a:buNone/>
            </a:pPr>
            <a:endParaRPr lang="en-US" sz="2000" dirty="0" smtClean="0">
              <a:latin typeface="Times New Roman" pitchFamily="18" charset="0"/>
              <a:cs typeface="Times New Roman" pitchFamily="18" charset="0"/>
            </a:endParaRPr>
          </a:p>
          <a:p>
            <a:pPr lvl="0" algn="just">
              <a:buNone/>
            </a:pPr>
            <a:endParaRPr lang="en-US" sz="2000" dirty="0" smtClean="0">
              <a:latin typeface="Times New Roman" pitchFamily="18" charset="0"/>
              <a:cs typeface="Times New Roman" pitchFamily="18" charset="0"/>
            </a:endParaRPr>
          </a:p>
          <a:p>
            <a:pPr lvl="0" algn="just">
              <a:buNone/>
            </a:pPr>
            <a:endParaRPr lang="en-US" sz="2000" b="1" dirty="0" smtClean="0">
              <a:solidFill>
                <a:schemeClr val="tx2"/>
              </a:solidFill>
              <a:latin typeface="Times New Roman" pitchFamily="18" charset="0"/>
              <a:cs typeface="Times New Roman" pitchFamily="18" charset="0"/>
            </a:endParaRPr>
          </a:p>
          <a:p>
            <a:pPr>
              <a:buNone/>
            </a:pPr>
            <a:endParaRPr lang="en-US" dirty="0"/>
          </a:p>
        </p:txBody>
      </p:sp>
      <p:pic>
        <p:nvPicPr>
          <p:cNvPr id="1030" name="Picture 6"/>
          <p:cNvPicPr>
            <a:picLocks noChangeAspect="1" noChangeArrowheads="1"/>
          </p:cNvPicPr>
          <p:nvPr/>
        </p:nvPicPr>
        <p:blipFill>
          <a:blip r:embed="rId2" cstate="print"/>
          <a:srcRect/>
          <a:stretch>
            <a:fillRect/>
          </a:stretch>
        </p:blipFill>
        <p:spPr bwMode="auto">
          <a:xfrm>
            <a:off x="3886200" y="4267200"/>
            <a:ext cx="3962400" cy="2209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304800"/>
            <a:ext cx="7790688" cy="5943600"/>
          </a:xfrm>
        </p:spPr>
        <p:txBody>
          <a:bodyPr>
            <a:normAutofit/>
          </a:bodyPr>
          <a:lstStyle/>
          <a:p>
            <a:pPr>
              <a:buNone/>
            </a:pPr>
            <a:r>
              <a:rPr lang="en-US" sz="2800" b="1" dirty="0" smtClean="0">
                <a:solidFill>
                  <a:schemeClr val="tx2"/>
                </a:solidFill>
                <a:latin typeface="Times New Roman" pitchFamily="18" charset="0"/>
                <a:cs typeface="Times New Roman" pitchFamily="18" charset="0"/>
              </a:rPr>
              <a:t>Get blind people details</a:t>
            </a:r>
          </a:p>
          <a:p>
            <a:pPr>
              <a:buNone/>
            </a:pPr>
            <a:endParaRPr lang="en-US" sz="2800" b="1" dirty="0" smtClean="0">
              <a:solidFill>
                <a:schemeClr val="tx2"/>
              </a:solidFill>
              <a:latin typeface="Times New Roman" pitchFamily="18" charset="0"/>
              <a:cs typeface="Times New Roman" pitchFamily="18" charset="0"/>
            </a:endParaRPr>
          </a:p>
          <a:p>
            <a:pPr>
              <a:buNone/>
            </a:pPr>
            <a:r>
              <a:rPr lang="en-US" sz="2200" dirty="0" smtClean="0">
                <a:latin typeface="Times New Roman" pitchFamily="18" charset="0"/>
                <a:cs typeface="Times New Roman" pitchFamily="18" charset="0"/>
              </a:rPr>
              <a:t>                    The  admin  gathers the necessary details of the  registered user  using the unique  number  provided by the visually impaired person . The information are gathered from the database which stores all the details of the registered user . 	</a:t>
            </a:r>
            <a:r>
              <a:rPr lang="en-US" sz="2400" dirty="0" smtClean="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a:t>
            </a:r>
          </a:p>
          <a:p>
            <a:pPr lvl="0">
              <a:buNone/>
            </a:pPr>
            <a:endParaRPr lang="en-US" sz="2000" dirty="0" smtClean="0">
              <a:latin typeface="Times New Roman" pitchFamily="18" charset="0"/>
              <a:cs typeface="Times New Roman" pitchFamily="18" charset="0"/>
            </a:endParaRPr>
          </a:p>
          <a:p>
            <a:pPr>
              <a:buNone/>
            </a:pPr>
            <a:endParaRPr lang="en-US" sz="2000" b="1" dirty="0" smtClean="0">
              <a:solidFill>
                <a:schemeClr val="tx2"/>
              </a:solidFill>
              <a:latin typeface="Times New Roman" pitchFamily="18" charset="0"/>
              <a:cs typeface="Times New Roman" pitchFamily="18" charset="0"/>
            </a:endParaRPr>
          </a:p>
          <a:p>
            <a:pPr>
              <a:buNone/>
            </a:pP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2895600" y="2819400"/>
            <a:ext cx="4724400" cy="3810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228600"/>
            <a:ext cx="7866888" cy="6019800"/>
          </a:xfrm>
        </p:spPr>
        <p:txBody>
          <a:bodyPr>
            <a:normAutofit/>
          </a:bodyPr>
          <a:lstStyle/>
          <a:p>
            <a:pPr lvl="0">
              <a:buNone/>
            </a:pPr>
            <a:endParaRPr lang="en-US" sz="2400" b="1" dirty="0" smtClean="0">
              <a:solidFill>
                <a:schemeClr val="tx2"/>
              </a:solidFill>
              <a:latin typeface="Times New Roman" pitchFamily="18" charset="0"/>
              <a:cs typeface="Times New Roman" pitchFamily="18" charset="0"/>
            </a:endParaRPr>
          </a:p>
          <a:p>
            <a:pPr>
              <a:buNone/>
            </a:pPr>
            <a:r>
              <a:rPr lang="en-US" sz="2800" b="1" dirty="0" smtClean="0">
                <a:solidFill>
                  <a:schemeClr val="tx2"/>
                </a:solidFill>
                <a:latin typeface="Times New Roman" pitchFamily="18" charset="0"/>
                <a:cs typeface="Times New Roman" pitchFamily="18" charset="0"/>
              </a:rPr>
              <a:t>Travel detail entry</a:t>
            </a:r>
          </a:p>
          <a:p>
            <a:pPr algn="just">
              <a:buNone/>
            </a:pPr>
            <a:r>
              <a:rPr lang="en-US" sz="2800" dirty="0" smtClean="0"/>
              <a:t>	</a:t>
            </a:r>
            <a:r>
              <a:rPr lang="en-US" sz="2200" dirty="0" smtClean="0"/>
              <a:t>     </a:t>
            </a:r>
            <a:r>
              <a:rPr lang="en-US" sz="2200" dirty="0" smtClean="0">
                <a:latin typeface="Times New Roman" pitchFamily="18" charset="0"/>
                <a:cs typeface="Times New Roman" pitchFamily="18" charset="0"/>
              </a:rPr>
              <a:t>         The  user can reserve tickets  by just calling a toll free number . By making a call , the  travel details like the  source , destination , date  and time of travel are provided by the user to the administrator .</a:t>
            </a:r>
          </a:p>
          <a:p>
            <a:pPr algn="just">
              <a:buNone/>
            </a:pPr>
            <a:endParaRPr lang="en-US" sz="2200" dirty="0" smtClean="0">
              <a:latin typeface="Times New Roman" pitchFamily="18" charset="0"/>
              <a:cs typeface="Times New Roman" pitchFamily="18" charset="0"/>
            </a:endParaRPr>
          </a:p>
          <a:p>
            <a:pPr algn="just">
              <a:buNone/>
            </a:pPr>
            <a:endParaRPr lang="en-US" sz="2400" dirty="0" smtClean="0">
              <a:latin typeface="Times New Roman" pitchFamily="18" charset="0"/>
              <a:cs typeface="Times New Roman" pitchFamily="18" charset="0"/>
            </a:endParaRPr>
          </a:p>
          <a:p>
            <a:pPr>
              <a:buNone/>
            </a:pPr>
            <a:endParaRPr lang="en-US" sz="2800" b="1" dirty="0" smtClean="0">
              <a:solidFill>
                <a:schemeClr val="tx2"/>
              </a:solidFill>
              <a:latin typeface="Times New Roman" pitchFamily="18" charset="0"/>
              <a:cs typeface="Times New Roman" pitchFamily="18" charset="0"/>
            </a:endParaRPr>
          </a:p>
        </p:txBody>
      </p:sp>
      <p:pic>
        <p:nvPicPr>
          <p:cNvPr id="4" name="Picture 2"/>
          <p:cNvPicPr>
            <a:picLocks noChangeAspect="1" noChangeArrowheads="1"/>
          </p:cNvPicPr>
          <p:nvPr/>
        </p:nvPicPr>
        <p:blipFill>
          <a:blip r:embed="rId2" cstate="print"/>
          <a:srcRect/>
          <a:stretch>
            <a:fillRect/>
          </a:stretch>
        </p:blipFill>
        <p:spPr bwMode="auto">
          <a:xfrm>
            <a:off x="2514600" y="2667001"/>
            <a:ext cx="5867399" cy="34289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19200" y="1371600"/>
            <a:ext cx="268022" cy="461665"/>
          </a:xfrm>
          <a:prstGeom prst="rect">
            <a:avLst/>
          </a:prstGeom>
        </p:spPr>
        <p:txBody>
          <a:bodyPr wrap="none">
            <a:spAutoFit/>
          </a:bodyPr>
          <a:lstStyle/>
          <a:p>
            <a:pPr marL="365760" indent="-283464">
              <a:spcBef>
                <a:spcPts val="600"/>
              </a:spcBef>
              <a:buClr>
                <a:schemeClr val="accent1"/>
              </a:buClr>
              <a:buSzPct val="80000"/>
            </a:pPr>
            <a:endParaRPr lang="en-US" sz="2400" b="1" dirty="0" smtClean="0">
              <a:solidFill>
                <a:schemeClr val="tx2"/>
              </a:solidFill>
              <a:latin typeface="Times New Roman" pitchFamily="18" charset="0"/>
              <a:cs typeface="Times New Roman" pitchFamily="18" charset="0"/>
            </a:endParaRPr>
          </a:p>
        </p:txBody>
      </p:sp>
      <p:sp>
        <p:nvSpPr>
          <p:cNvPr id="6" name="Content Placeholder 5"/>
          <p:cNvSpPr>
            <a:spLocks noGrp="1"/>
          </p:cNvSpPr>
          <p:nvPr>
            <p:ph idx="1"/>
          </p:nvPr>
        </p:nvSpPr>
        <p:spPr>
          <a:xfrm>
            <a:off x="1219200" y="381000"/>
            <a:ext cx="7696200" cy="4800600"/>
          </a:xfrm>
        </p:spPr>
        <p:txBody>
          <a:bodyPr>
            <a:normAutofit/>
          </a:bodyPr>
          <a:lstStyle/>
          <a:p>
            <a:pPr lvl="0">
              <a:buNone/>
            </a:pPr>
            <a:r>
              <a:rPr lang="en-US" sz="2800" b="1" dirty="0" smtClean="0">
                <a:solidFill>
                  <a:schemeClr val="tx2"/>
                </a:solidFill>
                <a:latin typeface="Times New Roman" pitchFamily="18" charset="0"/>
                <a:cs typeface="Times New Roman" pitchFamily="18" charset="0"/>
              </a:rPr>
              <a:t>Issue OTP</a:t>
            </a:r>
          </a:p>
          <a:p>
            <a:pPr lvl="0">
              <a:buNone/>
            </a:pPr>
            <a:r>
              <a:rPr lang="en-US" sz="4000" b="1" dirty="0" smtClean="0">
                <a:solidFill>
                  <a:schemeClr val="tx2"/>
                </a:solidFill>
                <a:latin typeface="Times New Roman" pitchFamily="18" charset="0"/>
                <a:cs typeface="Times New Roman" pitchFamily="18" charset="0"/>
              </a:rPr>
              <a:t>     </a:t>
            </a:r>
            <a:r>
              <a:rPr lang="en-US" sz="2200" dirty="0" smtClean="0">
                <a:latin typeface="Times New Roman" pitchFamily="18" charset="0"/>
                <a:cs typeface="Times New Roman" pitchFamily="18" charset="0"/>
              </a:rPr>
              <a:t>Based on the details given by the user in the call , the admin generates the OTP for that particular user. The user details with the generated OTP is saved into the database. Also the generated OTP is shared with the user. The OTP is sent to the user’s mobile number .</a:t>
            </a:r>
          </a:p>
          <a:p>
            <a:pPr lvl="0">
              <a:buNone/>
            </a:pPr>
            <a:endParaRPr lang="en-US" sz="3600" dirty="0" smtClean="0">
              <a:latin typeface="Times New Roman" pitchFamily="18" charset="0"/>
              <a:cs typeface="Times New Roman" pitchFamily="18" charset="0"/>
            </a:endParaRPr>
          </a:p>
          <a:p>
            <a:endParaRPr lang="en-US" dirty="0"/>
          </a:p>
        </p:txBody>
      </p:sp>
      <p:pic>
        <p:nvPicPr>
          <p:cNvPr id="8" name="Picture 2"/>
          <p:cNvPicPr>
            <a:picLocks noChangeAspect="1" noChangeArrowheads="1"/>
          </p:cNvPicPr>
          <p:nvPr/>
        </p:nvPicPr>
        <p:blipFill>
          <a:blip r:embed="rId2" cstate="print"/>
          <a:srcRect/>
          <a:stretch>
            <a:fillRect/>
          </a:stretch>
        </p:blipFill>
        <p:spPr bwMode="auto">
          <a:xfrm>
            <a:off x="2438400" y="2895600"/>
            <a:ext cx="5867399" cy="3810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066800" y="76200"/>
            <a:ext cx="7498080" cy="1143000"/>
          </a:xfrm>
        </p:spPr>
        <p:txBody>
          <a:bodyPr/>
          <a:lstStyle/>
          <a:p>
            <a:pPr eaLnBrk="1" hangingPunct="1"/>
            <a:r>
              <a:rPr lang="en-US" b="1" dirty="0" smtClean="0"/>
              <a:t>Abstract</a:t>
            </a:r>
          </a:p>
        </p:txBody>
      </p:sp>
      <p:sp>
        <p:nvSpPr>
          <p:cNvPr id="3075" name="Content Placeholder 2"/>
          <p:cNvSpPr>
            <a:spLocks noGrp="1"/>
          </p:cNvSpPr>
          <p:nvPr>
            <p:ph idx="1"/>
          </p:nvPr>
        </p:nvSpPr>
        <p:spPr>
          <a:xfrm>
            <a:off x="1219200" y="1066800"/>
            <a:ext cx="7498080" cy="5486400"/>
          </a:xfrm>
        </p:spPr>
        <p:txBody>
          <a:bodyPr>
            <a:normAutofit/>
          </a:bodyPr>
          <a:lstStyle/>
          <a:p>
            <a:pPr algn="just">
              <a:lnSpc>
                <a:spcPct val="150000"/>
              </a:lnSpc>
            </a:pPr>
            <a:r>
              <a:rPr lang="en-IN" sz="1800" dirty="0" smtClean="0">
                <a:latin typeface="Times New Roman" pitchFamily="18" charset="0"/>
                <a:cs typeface="Times New Roman" pitchFamily="18" charset="0"/>
              </a:rPr>
              <a:t>The sole intention behind the consideration of this project is to reduce the complexity of visually impaired people</a:t>
            </a:r>
            <a:r>
              <a:rPr lang="en-US" sz="1800" dirty="0" smtClean="0">
                <a:latin typeface="Times New Roman" pitchFamily="18" charset="0"/>
                <a:cs typeface="Times New Roman" pitchFamily="18" charset="0"/>
              </a:rPr>
              <a:t> in reserving  tickets .</a:t>
            </a:r>
          </a:p>
          <a:p>
            <a:pPr algn="just">
              <a:lnSpc>
                <a:spcPct val="150000"/>
              </a:lnSpc>
            </a:pPr>
            <a:r>
              <a:rPr lang="en-US" sz="1800" dirty="0" smtClean="0">
                <a:latin typeface="Times New Roman" pitchFamily="18" charset="0"/>
                <a:cs typeface="Times New Roman" pitchFamily="18" charset="0"/>
              </a:rPr>
              <a:t>There are many types of hurdles during the reservation in ticket system for visually impaired people. At present the current ticketing systems are not mature enough to work for visually impaired users. </a:t>
            </a:r>
          </a:p>
          <a:p>
            <a:pPr algn="just">
              <a:lnSpc>
                <a:spcPct val="150000"/>
              </a:lnSpc>
            </a:pPr>
            <a:r>
              <a:rPr lang="en-IN" sz="1800" dirty="0" smtClean="0">
                <a:latin typeface="Times New Roman" pitchFamily="18" charset="0"/>
                <a:cs typeface="Times New Roman" pitchFamily="18" charset="0"/>
              </a:rPr>
              <a:t>With the invent of online reservation system for visually impaired ,they can book a seat anywhere at any time at their convenience which reduces the complexity and makes them feel independent .</a:t>
            </a:r>
          </a:p>
          <a:p>
            <a:pPr algn="just">
              <a:lnSpc>
                <a:spcPct val="150000"/>
              </a:lnSpc>
            </a:pPr>
            <a:r>
              <a:rPr lang="en-IN" sz="1800" dirty="0" smtClean="0">
                <a:latin typeface="Times New Roman" pitchFamily="18" charset="0"/>
                <a:cs typeface="Times New Roman" pitchFamily="18" charset="0"/>
              </a:rPr>
              <a:t>The traveller can book their ticket through toll free number which saves the money and time for the travelling. </a:t>
            </a:r>
          </a:p>
          <a:p>
            <a:pPr algn="just">
              <a:lnSpc>
                <a:spcPct val="150000"/>
              </a:lnSpc>
            </a:pPr>
            <a:r>
              <a:rPr lang="en-IN" sz="1800" dirty="0" smtClean="0">
                <a:latin typeface="Times New Roman" pitchFamily="18" charset="0"/>
                <a:cs typeface="Times New Roman" pitchFamily="18" charset="0"/>
              </a:rPr>
              <a:t>Since the system uses OTP number as a secret code it also becomes a hassle free transaction for both the traveller and railway reservation board</a:t>
            </a:r>
          </a:p>
          <a:p>
            <a:pPr algn="just">
              <a:lnSpc>
                <a:spcPct val="150000"/>
              </a:lnSpc>
              <a:buNone/>
            </a:pPr>
            <a:endParaRPr lang="en-US" sz="18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66800" y="228600"/>
            <a:ext cx="7498080" cy="4800600"/>
          </a:xfrm>
        </p:spPr>
        <p:txBody>
          <a:bodyPr>
            <a:normAutofit/>
          </a:bodyPr>
          <a:lstStyle/>
          <a:p>
            <a:pPr>
              <a:buNone/>
            </a:pPr>
            <a:r>
              <a:rPr lang="en-US" sz="2800" b="1" dirty="0" smtClean="0">
                <a:solidFill>
                  <a:schemeClr val="tx2"/>
                </a:solidFill>
                <a:latin typeface="Times New Roman" pitchFamily="18" charset="0"/>
                <a:cs typeface="Times New Roman" pitchFamily="18" charset="0"/>
              </a:rPr>
              <a:t>Submit OTP</a:t>
            </a:r>
          </a:p>
          <a:p>
            <a:pPr>
              <a:buNone/>
            </a:pPr>
            <a:r>
              <a:rPr lang="en-US" sz="4000" b="1" dirty="0" smtClean="0">
                <a:solidFill>
                  <a:schemeClr val="tx2"/>
                </a:solidFill>
                <a:latin typeface="Times New Roman" pitchFamily="18" charset="0"/>
                <a:cs typeface="Times New Roman" pitchFamily="18" charset="0"/>
              </a:rPr>
              <a:t>          </a:t>
            </a:r>
            <a:r>
              <a:rPr lang="en-US" sz="2200" dirty="0" smtClean="0">
                <a:latin typeface="Times New Roman" pitchFamily="18" charset="0"/>
                <a:cs typeface="Times New Roman" pitchFamily="18" charset="0"/>
              </a:rPr>
              <a:t>When they travel, the visually impaired person needs to show the generated OTP to the Ticket Checker for verification.</a:t>
            </a:r>
          </a:p>
          <a:p>
            <a:pPr lvl="0">
              <a:buNone/>
            </a:pPr>
            <a:endParaRPr lang="en-US" dirty="0" smtClean="0">
              <a:latin typeface="Times New Roman" pitchFamily="18" charset="0"/>
              <a:cs typeface="Times New Roman" pitchFamily="18" charset="0"/>
            </a:endParaRPr>
          </a:p>
          <a:p>
            <a:endParaRPr lang="en-US" dirty="0"/>
          </a:p>
        </p:txBody>
      </p:sp>
      <p:pic>
        <p:nvPicPr>
          <p:cNvPr id="7" name="Picture 2"/>
          <p:cNvPicPr>
            <a:picLocks noChangeAspect="1" noChangeArrowheads="1"/>
          </p:cNvPicPr>
          <p:nvPr/>
        </p:nvPicPr>
        <p:blipFill>
          <a:blip r:embed="rId2" cstate="print"/>
          <a:srcRect/>
          <a:stretch>
            <a:fillRect/>
          </a:stretch>
        </p:blipFill>
        <p:spPr bwMode="auto">
          <a:xfrm>
            <a:off x="2514600" y="2590800"/>
            <a:ext cx="5791200" cy="3657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35608" y="228600"/>
            <a:ext cx="7498080" cy="6629400"/>
          </a:xfrm>
        </p:spPr>
        <p:txBody>
          <a:bodyPr>
            <a:normAutofit/>
          </a:bodyPr>
          <a:lstStyle/>
          <a:p>
            <a:pPr lvl="0">
              <a:buNone/>
            </a:pPr>
            <a:r>
              <a:rPr lang="en-US" sz="2800" b="1" dirty="0" smtClean="0">
                <a:solidFill>
                  <a:schemeClr val="tx2"/>
                </a:solidFill>
                <a:latin typeface="Times New Roman" pitchFamily="18" charset="0"/>
                <a:cs typeface="Times New Roman" pitchFamily="18" charset="0"/>
              </a:rPr>
              <a:t>Ticket Verification</a:t>
            </a:r>
          </a:p>
          <a:p>
            <a:pPr lvl="0">
              <a:buNone/>
            </a:pPr>
            <a:r>
              <a:rPr lang="en-US" sz="3600" b="1" dirty="0" smtClean="0">
                <a:solidFill>
                  <a:schemeClr val="tx2"/>
                </a:solidFill>
                <a:latin typeface="Times New Roman" pitchFamily="18" charset="0"/>
                <a:cs typeface="Times New Roman" pitchFamily="18" charset="0"/>
              </a:rPr>
              <a:t>         </a:t>
            </a:r>
            <a:r>
              <a:rPr lang="en-US" sz="2000" dirty="0" smtClean="0">
                <a:latin typeface="Times New Roman" pitchFamily="18" charset="0"/>
                <a:cs typeface="Times New Roman" pitchFamily="18" charset="0"/>
              </a:rPr>
              <a:t>The ticket checker verifies that the ticket is valid or not. After getting the OTP from the user, they submit the OTP to the server. After submitting it ,the server returns the full travel details of the user to the Ticket Checker . The details contain the source , destination ,time and date of the travel with the unique </a:t>
            </a:r>
            <a:r>
              <a:rPr lang="en-US" sz="2000" dirty="0" err="1" smtClean="0">
                <a:latin typeface="Times New Roman" pitchFamily="18" charset="0"/>
                <a:cs typeface="Times New Roman" pitchFamily="18" charset="0"/>
              </a:rPr>
              <a:t>aadhaar</a:t>
            </a:r>
            <a:r>
              <a:rPr lang="en-US" sz="2000" dirty="0" smtClean="0">
                <a:latin typeface="Times New Roman" pitchFamily="18" charset="0"/>
                <a:cs typeface="Times New Roman" pitchFamily="18" charset="0"/>
              </a:rPr>
              <a:t> number id .</a:t>
            </a:r>
          </a:p>
          <a:p>
            <a:pPr lvl="0">
              <a:buNone/>
            </a:pPr>
            <a:endParaRPr lang="en-US" sz="2000"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a:t>
            </a:r>
          </a:p>
          <a:p>
            <a:endParaRPr lang="en-US" dirty="0"/>
          </a:p>
        </p:txBody>
      </p:sp>
      <p:pic>
        <p:nvPicPr>
          <p:cNvPr id="8" name="Picture 5"/>
          <p:cNvPicPr>
            <a:picLocks noChangeAspect="1" noChangeArrowheads="1"/>
          </p:cNvPicPr>
          <p:nvPr/>
        </p:nvPicPr>
        <p:blipFill>
          <a:blip r:embed="rId2" cstate="print"/>
          <a:srcRect/>
          <a:stretch>
            <a:fillRect/>
          </a:stretch>
        </p:blipFill>
        <p:spPr bwMode="auto">
          <a:xfrm>
            <a:off x="2133600" y="2895600"/>
            <a:ext cx="5486400" cy="3886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143000" y="228600"/>
            <a:ext cx="7498080" cy="2057400"/>
          </a:xfrm>
        </p:spPr>
        <p:txBody>
          <a:bodyPr>
            <a:normAutofit lnSpcReduction="10000"/>
          </a:bodyPr>
          <a:lstStyle/>
          <a:p>
            <a:pPr>
              <a:buNone/>
            </a:pPr>
            <a:r>
              <a:rPr lang="en-US" b="1" dirty="0" smtClean="0">
                <a:solidFill>
                  <a:schemeClr val="tx2"/>
                </a:solidFill>
                <a:latin typeface="Times New Roman" pitchFamily="18" charset="0"/>
                <a:cs typeface="Times New Roman" pitchFamily="18" charset="0"/>
              </a:rPr>
              <a:t>Algorithm Used</a:t>
            </a:r>
          </a:p>
          <a:p>
            <a:pPr>
              <a:buNone/>
            </a:pPr>
            <a:endParaRPr lang="en-US" b="1" dirty="0" smtClean="0">
              <a:solidFill>
                <a:schemeClr val="tx2"/>
              </a:solidFill>
              <a:latin typeface="Times New Roman" pitchFamily="18" charset="0"/>
              <a:cs typeface="Times New Roman" pitchFamily="18" charset="0"/>
            </a:endParaRPr>
          </a:p>
          <a:p>
            <a:r>
              <a:rPr lang="en-US" dirty="0" smtClean="0">
                <a:latin typeface="Times New Roman" pitchFamily="18" charset="0"/>
                <a:cs typeface="Times New Roman" pitchFamily="18" charset="0"/>
              </a:rPr>
              <a:t>MD 5 </a:t>
            </a:r>
            <a:r>
              <a:rPr lang="en-US" sz="2400" dirty="0" smtClean="0">
                <a:latin typeface="Times New Roman" pitchFamily="18" charset="0"/>
                <a:cs typeface="Times New Roman" pitchFamily="18" charset="0"/>
              </a:rPr>
              <a:t>is used to encrypt the details provided by the visually impaired user </a:t>
            </a:r>
          </a:p>
          <a:p>
            <a:pPr>
              <a:buNone/>
            </a:pPr>
            <a:endParaRPr lang="en-US"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endParaRPr lang="en-US" dirty="0"/>
          </a:p>
        </p:txBody>
      </p:sp>
      <p:pic>
        <p:nvPicPr>
          <p:cNvPr id="7" name="Picture 4" descr="E:\Projects\Final yr project\Chapter9_html_52bc9e3b.jpg"/>
          <p:cNvPicPr>
            <a:picLocks noChangeAspect="1" noChangeArrowheads="1"/>
          </p:cNvPicPr>
          <p:nvPr/>
        </p:nvPicPr>
        <p:blipFill>
          <a:blip r:embed="rId2" cstate="print"/>
          <a:srcRect/>
          <a:stretch>
            <a:fillRect/>
          </a:stretch>
        </p:blipFill>
        <p:spPr bwMode="auto">
          <a:xfrm>
            <a:off x="1752600" y="2819400"/>
            <a:ext cx="6324600" cy="3276600"/>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381000"/>
            <a:ext cx="7498080" cy="914400"/>
          </a:xfrm>
        </p:spPr>
        <p:txBody>
          <a:bodyPr>
            <a:normAutofit lnSpcReduction="10000"/>
          </a:bodyPr>
          <a:lstStyle/>
          <a:p>
            <a:r>
              <a:rPr lang="en-US" dirty="0" smtClean="0">
                <a:latin typeface="Times New Roman" pitchFamily="18" charset="0"/>
                <a:cs typeface="Times New Roman" pitchFamily="18" charset="0"/>
              </a:rPr>
              <a:t>HMAC  </a:t>
            </a:r>
            <a:r>
              <a:rPr lang="en-US" sz="2400" dirty="0" smtClean="0">
                <a:latin typeface="Times New Roman" pitchFamily="18" charset="0"/>
                <a:cs typeface="Times New Roman" pitchFamily="18" charset="0"/>
              </a:rPr>
              <a:t>is used to generate unique OTP numbers to the registered user </a:t>
            </a:r>
          </a:p>
          <a:p>
            <a:pPr>
              <a:buNone/>
            </a:pPr>
            <a:endParaRPr lang="en-US" dirty="0" smtClean="0"/>
          </a:p>
        </p:txBody>
      </p:sp>
      <p:pic>
        <p:nvPicPr>
          <p:cNvPr id="2050" name="Picture 2" descr="Related image"/>
          <p:cNvPicPr>
            <a:picLocks noChangeAspect="1" noChangeArrowheads="1"/>
          </p:cNvPicPr>
          <p:nvPr/>
        </p:nvPicPr>
        <p:blipFill>
          <a:blip r:embed="rId2" cstate="print"/>
          <a:srcRect/>
          <a:stretch>
            <a:fillRect/>
          </a:stretch>
        </p:blipFill>
        <p:spPr bwMode="auto">
          <a:xfrm>
            <a:off x="1676400" y="1600200"/>
            <a:ext cx="6629400" cy="4676775"/>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Unique ID Registration </a:t>
            </a:r>
          </a:p>
        </p:txBody>
      </p:sp>
      <p:sp>
        <p:nvSpPr>
          <p:cNvPr id="6" name="Content Placeholder 5"/>
          <p:cNvSpPr>
            <a:spLocks noGrp="1"/>
          </p:cNvSpPr>
          <p:nvPr>
            <p:ph idx="1"/>
          </p:nvPr>
        </p:nvSpPr>
        <p:spPr/>
        <p:txBody>
          <a:bodyPr/>
          <a:lstStyle/>
          <a:p>
            <a:endParaRPr lang="en-US"/>
          </a:p>
        </p:txBody>
      </p:sp>
      <p:pic>
        <p:nvPicPr>
          <p:cNvPr id="7" name="Picture 3"/>
          <p:cNvPicPr>
            <a:picLocks noChangeAspect="1" noChangeArrowheads="1"/>
          </p:cNvPicPr>
          <p:nvPr/>
        </p:nvPicPr>
        <p:blipFill>
          <a:blip r:embed="rId2" cstate="print"/>
          <a:srcRect/>
          <a:stretch>
            <a:fillRect/>
          </a:stretch>
        </p:blipFill>
        <p:spPr bwMode="auto">
          <a:xfrm>
            <a:off x="1371600" y="1371600"/>
            <a:ext cx="7620000" cy="5029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1295400" y="609600"/>
            <a:ext cx="7372350" cy="5943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Login </a:t>
            </a:r>
            <a:endParaRPr lang="en-US" dirty="0"/>
          </a:p>
        </p:txBody>
      </p:sp>
      <p:pic>
        <p:nvPicPr>
          <p:cNvPr id="8" name="Picture 7"/>
          <p:cNvPicPr/>
          <p:nvPr/>
        </p:nvPicPr>
        <p:blipFill>
          <a:blip r:embed="rId2" cstate="print"/>
          <a:srcRect/>
          <a:stretch>
            <a:fillRect/>
          </a:stretch>
        </p:blipFill>
        <p:spPr bwMode="auto">
          <a:xfrm>
            <a:off x="1295400" y="1371600"/>
            <a:ext cx="7467600" cy="5257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dirty="0" smtClean="0"/>
              <a:t>User details  </a:t>
            </a:r>
            <a:endParaRPr lang="en-US" dirty="0"/>
          </a:p>
        </p:txBody>
      </p:sp>
      <p:pic>
        <p:nvPicPr>
          <p:cNvPr id="4" name="Picture 3"/>
          <p:cNvPicPr/>
          <p:nvPr/>
        </p:nvPicPr>
        <p:blipFill>
          <a:blip r:embed="rId2" cstate="print"/>
          <a:srcRect/>
          <a:stretch>
            <a:fillRect/>
          </a:stretch>
        </p:blipFill>
        <p:spPr bwMode="auto">
          <a:xfrm>
            <a:off x="1627906" y="1223962"/>
            <a:ext cx="6982694" cy="53292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 number modification </a:t>
            </a:r>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1524000" y="1524000"/>
            <a:ext cx="6867525" cy="4800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1366838" y="685800"/>
            <a:ext cx="7319962" cy="54101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498080" cy="1143000"/>
          </a:xfrm>
        </p:spPr>
        <p:txBody>
          <a:bodyPr/>
          <a:lstStyle/>
          <a:p>
            <a:r>
              <a:rPr lang="en-US" b="1" dirty="0" smtClean="0"/>
              <a:t>Literature Survey</a:t>
            </a:r>
            <a:endParaRPr lang="en-US" b="1" dirty="0"/>
          </a:p>
        </p:txBody>
      </p:sp>
      <p:sp>
        <p:nvSpPr>
          <p:cNvPr id="3" name="Content Placeholder 2"/>
          <p:cNvSpPr>
            <a:spLocks noGrp="1"/>
          </p:cNvSpPr>
          <p:nvPr>
            <p:ph idx="1"/>
          </p:nvPr>
        </p:nvSpPr>
        <p:spPr>
          <a:xfrm>
            <a:off x="914400" y="1447800"/>
            <a:ext cx="8019288" cy="5029200"/>
          </a:xfrm>
        </p:spPr>
        <p:txBody>
          <a:bodyPr/>
          <a:lstStyle/>
          <a:p>
            <a:pPr>
              <a:lnSpc>
                <a:spcPct val="200000"/>
              </a:lnSpc>
              <a:buNone/>
              <a:defRPr/>
            </a:pPr>
            <a:endParaRPr lang="en-US" dirty="0" smtClean="0"/>
          </a:p>
          <a:p>
            <a:pPr>
              <a:buNone/>
            </a:pPr>
            <a:endParaRPr lang="en-US" dirty="0"/>
          </a:p>
        </p:txBody>
      </p:sp>
      <p:graphicFrame>
        <p:nvGraphicFramePr>
          <p:cNvPr id="7" name="Table 6"/>
          <p:cNvGraphicFramePr>
            <a:graphicFrameLocks noGrp="1"/>
          </p:cNvGraphicFramePr>
          <p:nvPr/>
        </p:nvGraphicFramePr>
        <p:xfrm>
          <a:off x="990600" y="838201"/>
          <a:ext cx="8077200" cy="6049752"/>
        </p:xfrm>
        <a:graphic>
          <a:graphicData uri="http://schemas.openxmlformats.org/drawingml/2006/table">
            <a:tbl>
              <a:tblPr firstRow="1" bandRow="1">
                <a:tableStyleId>{F5AB1C69-6EDB-4FF4-983F-18BD219EF322}</a:tableStyleId>
              </a:tblPr>
              <a:tblGrid>
                <a:gridCol w="1048304"/>
                <a:gridCol w="2274016"/>
                <a:gridCol w="1661160"/>
                <a:gridCol w="1692210"/>
                <a:gridCol w="1401510"/>
              </a:tblGrid>
              <a:tr h="65479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a:t>
                      </a:r>
                      <a:r>
                        <a:rPr lang="en-US" baseline="0" dirty="0" smtClean="0"/>
                        <a:t> No</a:t>
                      </a:r>
                      <a:endParaRPr lang="en-IN" dirty="0" smtClean="0"/>
                    </a:p>
                    <a:p>
                      <a:endParaRPr lang="en-US" dirty="0"/>
                    </a:p>
                  </a:txBody>
                  <a:tcPr/>
                </a:tc>
                <a:tc>
                  <a:txBody>
                    <a:bodyPr/>
                    <a:lstStyle/>
                    <a:p>
                      <a:r>
                        <a:rPr lang="en-US" dirty="0" smtClean="0"/>
                        <a:t>Name of the paper with</a:t>
                      </a:r>
                      <a:r>
                        <a:rPr lang="en-US" baseline="0" dirty="0" smtClean="0"/>
                        <a:t> year</a:t>
                      </a:r>
                      <a:endParaRPr lang="en-IN" dirty="0"/>
                    </a:p>
                  </a:txBody>
                  <a:tcPr/>
                </a:tc>
                <a:tc>
                  <a:txBody>
                    <a:bodyPr/>
                    <a:lstStyle/>
                    <a:p>
                      <a:r>
                        <a:rPr lang="en-US" dirty="0" smtClean="0"/>
                        <a:t>Objective </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Pros</a:t>
                      </a:r>
                      <a:r>
                        <a:rPr lang="en-US" baseline="0" dirty="0" smtClean="0"/>
                        <a:t> </a:t>
                      </a:r>
                      <a:endParaRPr lang="en-IN"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Cons </a:t>
                      </a:r>
                      <a:endParaRPr lang="en-IN" dirty="0" smtClean="0"/>
                    </a:p>
                    <a:p>
                      <a:endParaRPr lang="en-US" dirty="0"/>
                    </a:p>
                  </a:txBody>
                  <a:tcPr/>
                </a:tc>
              </a:tr>
              <a:tr h="2738827">
                <a:tc>
                  <a:txBody>
                    <a:bodyPr/>
                    <a:lstStyle/>
                    <a:p>
                      <a:r>
                        <a:rPr lang="en-US" dirty="0" smtClean="0"/>
                        <a:t>1</a:t>
                      </a:r>
                      <a:endParaRPr lang="en-US" dirty="0"/>
                    </a:p>
                  </a:txBody>
                  <a:tcPr/>
                </a:tc>
                <a:tc>
                  <a:txBody>
                    <a:bodyPr/>
                    <a:lstStyle/>
                    <a:p>
                      <a:r>
                        <a:rPr kumimoji="0" lang="en-US" sz="1800" b="0" kern="1200" baseline="0" dirty="0" smtClean="0">
                          <a:solidFill>
                            <a:schemeClr val="dk1"/>
                          </a:solidFill>
                          <a:latin typeface="Times New Roman" pitchFamily="18" charset="0"/>
                          <a:ea typeface="+mn-ea"/>
                          <a:cs typeface="Times New Roman" pitchFamily="18" charset="0"/>
                        </a:rPr>
                        <a:t>Object Recognition in Mobile Phone Application for Visually Impaired Users  was developed at 2015</a:t>
                      </a:r>
                      <a:endParaRPr kumimoji="0" lang="en-US" sz="1800" kern="1200" baseline="0" dirty="0" smtClean="0">
                        <a:solidFill>
                          <a:schemeClr val="dk1"/>
                        </a:solidFill>
                        <a:latin typeface="Times New Roman" pitchFamily="18" charset="0"/>
                        <a:ea typeface="+mn-ea"/>
                        <a:cs typeface="Times New Roman" pitchFamily="18" charset="0"/>
                      </a:endParaRPr>
                    </a:p>
                    <a:p>
                      <a:r>
                        <a:rPr kumimoji="0" lang="en-US" sz="1800" kern="1200" baseline="0" dirty="0" smtClean="0">
                          <a:solidFill>
                            <a:schemeClr val="dk1"/>
                          </a:solidFill>
                          <a:latin typeface="Times New Roman" pitchFamily="18" charset="0"/>
                          <a:ea typeface="+mn-ea"/>
                          <a:cs typeface="Times New Roman" pitchFamily="18" charset="0"/>
                        </a:rPr>
                        <a:t> </a:t>
                      </a:r>
                      <a:endParaRPr lang="en-US" b="0" dirty="0">
                        <a:latin typeface="Times New Roman" pitchFamily="18" charset="0"/>
                        <a:cs typeface="Times New Roman" pitchFamily="18" charset="0"/>
                      </a:endParaRPr>
                    </a:p>
                  </a:txBody>
                  <a:tcPr/>
                </a:tc>
                <a:tc>
                  <a:txBody>
                    <a:bodyPr/>
                    <a:lstStyle/>
                    <a:p>
                      <a:r>
                        <a:rPr lang="en-US" sz="1800" i="0" dirty="0" smtClean="0">
                          <a:latin typeface="Times New Roman" pitchFamily="18" charset="0"/>
                          <a:cs typeface="Times New Roman" pitchFamily="18" charset="0"/>
                        </a:rPr>
                        <a:t>To enable the visually challenged </a:t>
                      </a:r>
                      <a:r>
                        <a:rPr kumimoji="0" lang="en-US" sz="1800" i="0" kern="1200" baseline="0" dirty="0" smtClean="0">
                          <a:solidFill>
                            <a:schemeClr val="dk1"/>
                          </a:solidFill>
                          <a:latin typeface="Times New Roman" pitchFamily="18" charset="0"/>
                          <a:ea typeface="+mn-ea"/>
                          <a:cs typeface="Times New Roman" pitchFamily="18" charset="0"/>
                        </a:rPr>
                        <a:t>to access visualizations such as images, objects, information in the form of text etc.</a:t>
                      </a:r>
                      <a:endParaRPr lang="en-US" sz="1800" i="0"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Easy to use</a:t>
                      </a:r>
                    </a:p>
                    <a:p>
                      <a:endParaRPr lang="en-US" dirty="0" smtClean="0">
                        <a:latin typeface="Times New Roman" pitchFamily="18" charset="0"/>
                        <a:cs typeface="Times New Roman" pitchFamily="18" charset="0"/>
                      </a:endParaRPr>
                    </a:p>
                  </a:txBody>
                  <a:tcPr/>
                </a:tc>
                <a:tc>
                  <a:txBody>
                    <a:bodyPr/>
                    <a:lstStyle/>
                    <a:p>
                      <a:r>
                        <a:rPr lang="en-US" baseline="0" dirty="0" smtClean="0">
                          <a:latin typeface="Times New Roman" pitchFamily="18" charset="0"/>
                          <a:cs typeface="Times New Roman" pitchFamily="18" charset="0"/>
                        </a:rPr>
                        <a:t>Connectivity problems of devices</a:t>
                      </a:r>
                      <a:endParaRPr lang="en-US" dirty="0">
                        <a:latin typeface="Times New Roman" pitchFamily="18" charset="0"/>
                        <a:cs typeface="Times New Roman" pitchFamily="18" charset="0"/>
                      </a:endParaRPr>
                    </a:p>
                  </a:txBody>
                  <a:tcPr/>
                </a:tc>
              </a:tr>
              <a:tr h="2473779">
                <a:tc>
                  <a:txBody>
                    <a:bodyPr/>
                    <a:lstStyle/>
                    <a:p>
                      <a:r>
                        <a:rPr lang="en-US" dirty="0" smtClean="0"/>
                        <a: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pitchFamily="18" charset="0"/>
                          <a:cs typeface="Times New Roman" pitchFamily="18" charset="0"/>
                        </a:rPr>
                        <a:t>Websites</a:t>
                      </a:r>
                      <a:r>
                        <a:rPr lang="en-US" sz="1800" baseline="0" dirty="0" smtClean="0">
                          <a:latin typeface="Times New Roman" pitchFamily="18" charset="0"/>
                          <a:cs typeface="Times New Roman" pitchFamily="18" charset="0"/>
                        </a:rPr>
                        <a:t> to support the visually impaired was developed at 2009</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To</a:t>
                      </a:r>
                      <a:r>
                        <a:rPr lang="en-US" baseline="0" dirty="0" smtClean="0">
                          <a:latin typeface="Times New Roman" pitchFamily="18" charset="0"/>
                          <a:cs typeface="Times New Roman" pitchFamily="18" charset="0"/>
                        </a:rPr>
                        <a:t> find out how websites should be designed to function well with aiding devices of visually impaired person </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Understandable operable</a:t>
                      </a:r>
                      <a:r>
                        <a:rPr lang="en-US" baseline="0" dirty="0" smtClean="0">
                          <a:latin typeface="Times New Roman" pitchFamily="18" charset="0"/>
                          <a:cs typeface="Times New Roman" pitchFamily="18" charset="0"/>
                        </a:rPr>
                        <a:t>  and interactive </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Supports only text and audio format</a:t>
                      </a:r>
                      <a:r>
                        <a:rPr lang="en-US" baseline="0"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 Login </a:t>
            </a:r>
            <a:endParaRPr lang="en-US" dirty="0"/>
          </a:p>
        </p:txBody>
      </p:sp>
      <p:pic>
        <p:nvPicPr>
          <p:cNvPr id="4" name="Picture 3"/>
          <p:cNvPicPr/>
          <p:nvPr/>
        </p:nvPicPr>
        <p:blipFill>
          <a:blip r:embed="rId2" cstate="print"/>
          <a:srcRect/>
          <a:stretch>
            <a:fillRect/>
          </a:stretch>
        </p:blipFill>
        <p:spPr bwMode="auto">
          <a:xfrm>
            <a:off x="1447800" y="1295400"/>
            <a:ext cx="7239000" cy="518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user details </a:t>
            </a:r>
            <a:endParaRPr lang="en-US" dirty="0"/>
          </a:p>
        </p:txBody>
      </p:sp>
      <p:pic>
        <p:nvPicPr>
          <p:cNvPr id="4" name="Picture 3"/>
          <p:cNvPicPr/>
          <p:nvPr/>
        </p:nvPicPr>
        <p:blipFill>
          <a:blip r:embed="rId2" cstate="print"/>
          <a:srcRect/>
          <a:stretch>
            <a:fillRect/>
          </a:stretch>
        </p:blipFill>
        <p:spPr bwMode="auto">
          <a:xfrm>
            <a:off x="1752600" y="1524000"/>
            <a:ext cx="6781800" cy="4867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cstate="print"/>
          <a:srcRect/>
          <a:stretch>
            <a:fillRect/>
          </a:stretch>
        </p:blipFill>
        <p:spPr bwMode="auto">
          <a:xfrm>
            <a:off x="1708869" y="533401"/>
            <a:ext cx="6977931" cy="5638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travel details </a:t>
            </a:r>
            <a:endParaRPr lang="en-US" dirty="0"/>
          </a:p>
        </p:txBody>
      </p:sp>
      <p:pic>
        <p:nvPicPr>
          <p:cNvPr id="4" name="Picture 3"/>
          <p:cNvPicPr/>
          <p:nvPr/>
        </p:nvPicPr>
        <p:blipFill>
          <a:blip r:embed="rId2" cstate="print"/>
          <a:srcRect/>
          <a:stretch>
            <a:fillRect/>
          </a:stretch>
        </p:blipFill>
        <p:spPr bwMode="auto">
          <a:xfrm>
            <a:off x="1600200" y="1271587"/>
            <a:ext cx="7162800" cy="52816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cstate="print"/>
          <a:srcRect/>
          <a:stretch>
            <a:fillRect/>
          </a:stretch>
        </p:blipFill>
        <p:spPr bwMode="auto">
          <a:xfrm>
            <a:off x="1708869" y="228600"/>
            <a:ext cx="7206531" cy="6477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Ticket checker verification </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1524000" y="1371600"/>
            <a:ext cx="7239000" cy="5257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cstate="print"/>
          <a:srcRect/>
          <a:stretch>
            <a:fillRect/>
          </a:stretch>
        </p:blipFill>
        <p:spPr bwMode="auto">
          <a:xfrm>
            <a:off x="1371600" y="228600"/>
            <a:ext cx="7543800" cy="6419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MySQL</a:t>
            </a:r>
            <a:r>
              <a:rPr lang="en-US" dirty="0" smtClean="0"/>
              <a:t> server </a:t>
            </a:r>
            <a:endParaRPr lang="en-US" dirty="0"/>
          </a:p>
        </p:txBody>
      </p:sp>
      <p:pic>
        <p:nvPicPr>
          <p:cNvPr id="4" name="Picture 3"/>
          <p:cNvPicPr/>
          <p:nvPr/>
        </p:nvPicPr>
        <p:blipFill>
          <a:blip r:embed="rId2" cstate="print"/>
          <a:srcRect/>
          <a:stretch>
            <a:fillRect/>
          </a:stretch>
        </p:blipFill>
        <p:spPr bwMode="auto">
          <a:xfrm>
            <a:off x="1447800" y="1362074"/>
            <a:ext cx="7010399" cy="511492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en-US" b="1" dirty="0" smtClean="0"/>
              <a:t>Project work flow</a:t>
            </a: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Total number of modules :  6</a:t>
            </a:r>
          </a:p>
          <a:p>
            <a:r>
              <a:rPr lang="en-US" dirty="0" smtClean="0">
                <a:latin typeface="Times New Roman" pitchFamily="18" charset="0"/>
                <a:cs typeface="Times New Roman" pitchFamily="18" charset="0"/>
              </a:rPr>
              <a:t>Total number of modules completed : 6</a:t>
            </a:r>
          </a:p>
          <a:p>
            <a:r>
              <a:rPr lang="en-US" dirty="0" smtClean="0">
                <a:latin typeface="Times New Roman" pitchFamily="18" charset="0"/>
                <a:cs typeface="Times New Roman" pitchFamily="18" charset="0"/>
              </a:rPr>
              <a:t>Time span for module completion : 4 weeks </a:t>
            </a:r>
          </a:p>
          <a:p>
            <a:r>
              <a:rPr lang="en-US" dirty="0" smtClean="0">
                <a:latin typeface="Times New Roman" pitchFamily="18" charset="0"/>
                <a:cs typeface="Times New Roman" pitchFamily="18" charset="0"/>
              </a:rPr>
              <a:t>Modules yet to be completed : 0</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28600"/>
            <a:ext cx="7498080" cy="1143000"/>
          </a:xfrm>
        </p:spPr>
        <p:txBody>
          <a:bodyPr/>
          <a:lstStyle/>
          <a:p>
            <a:r>
              <a:rPr lang="en-US" b="1" dirty="0" smtClean="0"/>
              <a:t>References</a:t>
            </a:r>
            <a:endParaRPr lang="en-US" b="1" dirty="0"/>
          </a:p>
        </p:txBody>
      </p:sp>
      <p:sp>
        <p:nvSpPr>
          <p:cNvPr id="3" name="Content Placeholder 2"/>
          <p:cNvSpPr>
            <a:spLocks noGrp="1"/>
          </p:cNvSpPr>
          <p:nvPr>
            <p:ph idx="1"/>
          </p:nvPr>
        </p:nvSpPr>
        <p:spPr>
          <a:xfrm>
            <a:off x="1143000" y="1447800"/>
            <a:ext cx="7790688" cy="5105400"/>
          </a:xfrm>
        </p:spPr>
        <p:txBody>
          <a:bodyPr>
            <a:normAutofit fontScale="70000" lnSpcReduction="20000"/>
          </a:bodyPr>
          <a:lstStyle/>
          <a:p>
            <a:pPr lvl="0"/>
            <a:r>
              <a:rPr lang="en-US" dirty="0" smtClean="0">
                <a:latin typeface="Times New Roman" pitchFamily="18" charset="0"/>
                <a:cs typeface="Times New Roman" pitchFamily="18" charset="0"/>
              </a:rPr>
              <a:t>Adam </a:t>
            </a:r>
            <a:r>
              <a:rPr lang="en-US" dirty="0" err="1" smtClean="0">
                <a:latin typeface="Times New Roman" pitchFamily="18" charset="0"/>
                <a:cs typeface="Times New Roman" pitchFamily="18" charset="0"/>
              </a:rPr>
              <a:t>Dąbrowski</a:t>
            </a:r>
            <a:r>
              <a:rPr lang="en-US" dirty="0" smtClean="0">
                <a:latin typeface="Times New Roman" pitchFamily="18" charset="0"/>
                <a:cs typeface="Times New Roman" pitchFamily="18" charset="0"/>
              </a:rPr>
              <a:t>, Damian </a:t>
            </a:r>
            <a:r>
              <a:rPr lang="en-US" dirty="0" err="1" smtClean="0">
                <a:latin typeface="Times New Roman" pitchFamily="18" charset="0"/>
                <a:cs typeface="Times New Roman" pitchFamily="18" charset="0"/>
              </a:rPr>
              <a:t>Huderek</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Marcin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Iwanowski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Piotr</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Kardyś</a:t>
            </a:r>
            <a:r>
              <a:rPr lang="en-US" dirty="0" smtClean="0">
                <a:latin typeface="Times New Roman" pitchFamily="18" charset="0"/>
                <a:cs typeface="Times New Roman" pitchFamily="18" charset="0"/>
              </a:rPr>
              <a:t>, “A new android application for blind and visually impaired people”, IEEE Transaction on Computers, Poland 2016. </a:t>
            </a:r>
          </a:p>
          <a:p>
            <a:pPr lvl="0"/>
            <a:r>
              <a:rPr lang="en-US" dirty="0" smtClean="0">
                <a:latin typeface="Times New Roman" pitchFamily="18" charset="0"/>
                <a:cs typeface="Times New Roman" pitchFamily="18" charset="0"/>
              </a:rPr>
              <a:t>R. </a:t>
            </a:r>
            <a:r>
              <a:rPr lang="en-US" dirty="0" err="1" smtClean="0">
                <a:latin typeface="Times New Roman" pitchFamily="18" charset="0"/>
                <a:cs typeface="Times New Roman" pitchFamily="18" charset="0"/>
              </a:rPr>
              <a:t>Guha</a:t>
            </a:r>
            <a:r>
              <a:rPr lang="en-US" dirty="0" smtClean="0">
                <a:latin typeface="Times New Roman" pitchFamily="18" charset="0"/>
                <a:cs typeface="Times New Roman" pitchFamily="18" charset="0"/>
              </a:rPr>
              <a:t>, V. Gupta, V. </a:t>
            </a:r>
            <a:r>
              <a:rPr lang="en-US" dirty="0" err="1" smtClean="0">
                <a:latin typeface="Times New Roman" pitchFamily="18" charset="0"/>
                <a:cs typeface="Times New Roman" pitchFamily="18" charset="0"/>
              </a:rPr>
              <a:t>Raghunathan</a:t>
            </a:r>
            <a:r>
              <a:rPr lang="en-US" dirty="0" smtClean="0">
                <a:latin typeface="Times New Roman" pitchFamily="18" charset="0"/>
                <a:cs typeface="Times New Roman" pitchFamily="18" charset="0"/>
              </a:rPr>
              <a:t>, R. </a:t>
            </a:r>
            <a:r>
              <a:rPr lang="en-US" dirty="0" err="1" smtClean="0">
                <a:latin typeface="Times New Roman" pitchFamily="18" charset="0"/>
                <a:cs typeface="Times New Roman" pitchFamily="18" charset="0"/>
              </a:rPr>
              <a:t>Srikant</a:t>
            </a:r>
            <a:r>
              <a:rPr lang="en-US" dirty="0" smtClean="0">
                <a:latin typeface="Times New Roman" pitchFamily="18" charset="0"/>
                <a:cs typeface="Times New Roman" pitchFamily="18" charset="0"/>
              </a:rPr>
              <a:t>, “User modeling for a personal assistant”, The 8th WSDM International Conference, Shanghai 2015. </a:t>
            </a:r>
          </a:p>
          <a:p>
            <a:pPr lvl="0"/>
            <a:r>
              <a:rPr lang="en-US" dirty="0" smtClean="0">
                <a:latin typeface="Times New Roman" pitchFamily="18" charset="0"/>
                <a:cs typeface="Times New Roman" pitchFamily="18" charset="0"/>
              </a:rPr>
              <a:t>S. M. </a:t>
            </a:r>
            <a:r>
              <a:rPr lang="en-US" dirty="0" err="1" smtClean="0">
                <a:latin typeface="Times New Roman" pitchFamily="18" charset="0"/>
                <a:cs typeface="Times New Roman" pitchFamily="18" charset="0"/>
              </a:rPr>
              <a:t>Kulkarni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Rupa</a:t>
            </a:r>
            <a:r>
              <a:rPr lang="en-US" dirty="0" smtClean="0">
                <a:latin typeface="Times New Roman" pitchFamily="18" charset="0"/>
                <a:cs typeface="Times New Roman" pitchFamily="18" charset="0"/>
              </a:rPr>
              <a:t> N. </a:t>
            </a:r>
            <a:r>
              <a:rPr lang="en-US" dirty="0" err="1" smtClean="0">
                <a:latin typeface="Times New Roman" pitchFamily="18" charset="0"/>
                <a:cs typeface="Times New Roman" pitchFamily="18" charset="0"/>
              </a:rPr>
              <a:t>Digole</a:t>
            </a:r>
            <a:r>
              <a:rPr lang="en-US" dirty="0" smtClean="0">
                <a:latin typeface="Times New Roman" pitchFamily="18" charset="0"/>
                <a:cs typeface="Times New Roman" pitchFamily="18" charset="0"/>
              </a:rPr>
              <a:t>, ”Smart navigation system for visually impaired person”, International Journal of Advanced Research in Computer and Communication Engineering, India 2015.</a:t>
            </a:r>
          </a:p>
          <a:p>
            <a:pPr lvl="0"/>
            <a:r>
              <a:rPr lang="en-IN" dirty="0" err="1" smtClean="0">
                <a:latin typeface="Times New Roman" pitchFamily="18" charset="0"/>
                <a:cs typeface="Times New Roman" pitchFamily="18" charset="0"/>
              </a:rPr>
              <a:t>Pooja</a:t>
            </a:r>
            <a:r>
              <a:rPr lang="en-IN" dirty="0" smtClean="0">
                <a:latin typeface="Times New Roman" pitchFamily="18" charset="0"/>
                <a:cs typeface="Times New Roman" pitchFamily="18" charset="0"/>
              </a:rPr>
              <a:t> Sharma, </a:t>
            </a:r>
            <a:r>
              <a:rPr lang="en-IN" dirty="0" err="1" smtClean="0">
                <a:latin typeface="Times New Roman" pitchFamily="18" charset="0"/>
                <a:cs typeface="Times New Roman" pitchFamily="18" charset="0"/>
              </a:rPr>
              <a:t>Shimi</a:t>
            </a:r>
            <a:r>
              <a:rPr lang="en-IN" dirty="0" smtClean="0">
                <a:latin typeface="Times New Roman" pitchFamily="18" charset="0"/>
                <a:cs typeface="Times New Roman" pitchFamily="18" charset="0"/>
              </a:rPr>
              <a:t> S. L, “Design and Development of Virtual Eye for the blind”, International Journal of Innovative Research in Electrical, Electronics, Instrumentation and Control Engineering, India 2015.</a:t>
            </a:r>
            <a:endParaRPr lang="en-US" dirty="0" smtClean="0">
              <a:latin typeface="Times New Roman" pitchFamily="18" charset="0"/>
              <a:cs typeface="Times New Roman" pitchFamily="18" charset="0"/>
            </a:endParaRPr>
          </a:p>
          <a:p>
            <a:pPr lvl="0"/>
            <a:r>
              <a:rPr lang="en-US" dirty="0" smtClean="0">
                <a:latin typeface="Times New Roman" pitchFamily="18" charset="0"/>
                <a:cs typeface="Times New Roman" pitchFamily="18" charset="0"/>
              </a:rPr>
              <a:t>J. </a:t>
            </a:r>
            <a:r>
              <a:rPr lang="en-US" dirty="0" err="1" smtClean="0">
                <a:latin typeface="Times New Roman" pitchFamily="18" charset="0"/>
                <a:cs typeface="Times New Roman" pitchFamily="18" charset="0"/>
              </a:rPr>
              <a:t>Hildenbrand</a:t>
            </a:r>
            <a:r>
              <a:rPr lang="en-US" dirty="0" smtClean="0">
                <a:latin typeface="Times New Roman" pitchFamily="18" charset="0"/>
                <a:cs typeface="Times New Roman" pitchFamily="18" charset="0"/>
              </a:rPr>
              <a:t>, “What is Google </a:t>
            </a:r>
            <a:r>
              <a:rPr lang="en-US" dirty="0" err="1" smtClean="0">
                <a:latin typeface="Times New Roman" pitchFamily="18" charset="0"/>
                <a:cs typeface="Times New Roman" pitchFamily="18" charset="0"/>
              </a:rPr>
              <a:t>TalkBack</a:t>
            </a:r>
            <a:r>
              <a:rPr lang="en-US" dirty="0" smtClean="0">
                <a:latin typeface="Times New Roman" pitchFamily="18" charset="0"/>
                <a:cs typeface="Times New Roman" pitchFamily="18" charset="0"/>
              </a:rPr>
              <a:t>”, AndroidCentral.com, 2014. </a:t>
            </a:r>
          </a:p>
          <a:p>
            <a:pPr>
              <a:buNone/>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228600"/>
            <a:ext cx="7866888" cy="6019800"/>
          </a:xfrm>
        </p:spPr>
        <p:txBody>
          <a:bodyPr/>
          <a:lstStyle/>
          <a:p>
            <a:pPr fontAlgn="t"/>
            <a:endParaRPr lang="en-US" b="1" dirty="0" smtClean="0"/>
          </a:p>
          <a:p>
            <a:pPr fontAlgn="t"/>
            <a:endParaRPr lang="en-US" b="1" dirty="0" smtClean="0"/>
          </a:p>
          <a:p>
            <a:pPr fontAlgn="t"/>
            <a:endParaRPr lang="en-US" b="1" dirty="0" smtClean="0"/>
          </a:p>
          <a:p>
            <a:pPr fontAlgn="t"/>
            <a:endParaRPr lang="en-US" b="1" dirty="0" smtClean="0"/>
          </a:p>
          <a:p>
            <a:pPr fontAlgn="t"/>
            <a:endParaRPr lang="en-US" b="1" dirty="0" smtClean="0"/>
          </a:p>
          <a:p>
            <a:pPr fontAlgn="t"/>
            <a:endParaRPr lang="en-US" dirty="0" smtClean="0"/>
          </a:p>
          <a:p>
            <a:pPr fontAlgn="t"/>
            <a:endParaRPr lang="en-US" dirty="0" smtClean="0"/>
          </a:p>
          <a:p>
            <a:pPr fontAlgn="t"/>
            <a:endParaRPr lang="en-US" dirty="0" smtClean="0"/>
          </a:p>
          <a:p>
            <a:pPr fontAlgn="t"/>
            <a:endParaRPr lang="en-US" dirty="0" smtClean="0"/>
          </a:p>
          <a:p>
            <a:pPr fontAlgn="t"/>
            <a:endParaRPr lang="en-US" dirty="0" smtClean="0"/>
          </a:p>
          <a:p>
            <a:pPr fontAlgn="t"/>
            <a:endParaRPr lang="en-US" dirty="0" smtClean="0"/>
          </a:p>
          <a:p>
            <a:pPr fontAlgn="t"/>
            <a:endParaRPr lang="en-US" dirty="0" smtClean="0"/>
          </a:p>
          <a:p>
            <a:pPr fontAlgn="t"/>
            <a:endParaRPr lang="en-US" dirty="0" smtClean="0"/>
          </a:p>
          <a:p>
            <a:pPr fontAlgn="t"/>
            <a:endParaRPr lang="en-US" dirty="0" smtClean="0"/>
          </a:p>
          <a:p>
            <a:pPr fontAlgn="t"/>
            <a:endParaRPr lang="en-US" dirty="0" smtClean="0"/>
          </a:p>
          <a:p>
            <a:pPr fontAlgn="t"/>
            <a:endParaRPr lang="en-US" dirty="0" smtClean="0"/>
          </a:p>
          <a:p>
            <a:pPr fontAlgn="t"/>
            <a:endParaRPr lang="en-US" dirty="0" smtClean="0"/>
          </a:p>
          <a:p>
            <a:pPr fontAlgn="t"/>
            <a:endParaRPr lang="en-US" dirty="0" smtClean="0"/>
          </a:p>
          <a:p>
            <a:pPr fontAlgn="t"/>
            <a:endParaRPr lang="en-US" dirty="0" smtClean="0"/>
          </a:p>
          <a:p>
            <a:pPr fontAlgn="t"/>
            <a:endParaRPr lang="en-US" dirty="0" smtClean="0"/>
          </a:p>
          <a:p>
            <a:pPr fontAlgn="t"/>
            <a:endParaRPr lang="en-US" dirty="0" smtClean="0"/>
          </a:p>
          <a:p>
            <a:pPr fontAlgn="t"/>
            <a:endParaRPr lang="en-US" dirty="0" smtClean="0"/>
          </a:p>
          <a:p>
            <a:pPr fontAlgn="t"/>
            <a:endParaRPr lang="en-US" dirty="0" smtClean="0"/>
          </a:p>
          <a:p>
            <a:pPr fontAlgn="t"/>
            <a:endParaRPr lang="en-US" dirty="0" smtClean="0"/>
          </a:p>
          <a:p>
            <a:pPr fontAlgn="t"/>
            <a:endParaRPr lang="en-US" dirty="0" smtClean="0"/>
          </a:p>
          <a:p>
            <a:pPr>
              <a:buNone/>
            </a:pPr>
            <a:endParaRPr lang="en-US" dirty="0"/>
          </a:p>
        </p:txBody>
      </p:sp>
      <p:graphicFrame>
        <p:nvGraphicFramePr>
          <p:cNvPr id="4" name="Table 3"/>
          <p:cNvGraphicFramePr>
            <a:graphicFrameLocks noGrp="1"/>
          </p:cNvGraphicFramePr>
          <p:nvPr/>
        </p:nvGraphicFramePr>
        <p:xfrm>
          <a:off x="990600" y="76200"/>
          <a:ext cx="8153400" cy="6705600"/>
        </p:xfrm>
        <a:graphic>
          <a:graphicData uri="http://schemas.openxmlformats.org/drawingml/2006/table">
            <a:tbl>
              <a:tblPr firstRow="1" bandRow="1">
                <a:tableStyleId>{F5AB1C69-6EDB-4FF4-983F-18BD219EF322}</a:tableStyleId>
              </a:tblPr>
              <a:tblGrid>
                <a:gridCol w="1019452"/>
                <a:gridCol w="2104748"/>
                <a:gridCol w="1722120"/>
                <a:gridCol w="1615440"/>
                <a:gridCol w="1691640"/>
              </a:tblGrid>
              <a:tr h="397113">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2291142">
                <a:tc>
                  <a:txBody>
                    <a:bodyPr/>
                    <a:lstStyle/>
                    <a:p>
                      <a:r>
                        <a:rPr lang="en-US" dirty="0" smtClean="0"/>
                        <a:t>3</a:t>
                      </a:r>
                      <a:endParaRPr lang="en-US" dirty="0"/>
                    </a:p>
                  </a:txBody>
                  <a:tcPr/>
                </a:tc>
                <a:tc>
                  <a:txBody>
                    <a:bodyPr/>
                    <a:lstStyle/>
                    <a:p>
                      <a:r>
                        <a:rPr kumimoji="0" lang="en-US" sz="1800" kern="1200" baseline="0" dirty="0" smtClean="0">
                          <a:latin typeface="Times New Roman" pitchFamily="18" charset="0"/>
                          <a:cs typeface="Times New Roman" pitchFamily="18" charset="0"/>
                        </a:rPr>
                        <a:t>A  new Android application for blind</a:t>
                      </a:r>
                    </a:p>
                    <a:p>
                      <a:r>
                        <a:rPr kumimoji="0" lang="en-US" sz="1800" kern="1200" baseline="0" dirty="0" smtClean="0">
                          <a:latin typeface="Times New Roman" pitchFamily="18" charset="0"/>
                          <a:cs typeface="Times New Roman" pitchFamily="18" charset="0"/>
                        </a:rPr>
                        <a:t>people  was developed at 2016</a:t>
                      </a:r>
                      <a:endParaRPr lang="en-US" dirty="0">
                        <a:latin typeface="Times New Roman" pitchFamily="18" charset="0"/>
                        <a:cs typeface="Times New Roman" pitchFamily="18" charset="0"/>
                      </a:endParaRPr>
                    </a:p>
                  </a:txBody>
                  <a:tcPr/>
                </a:tc>
                <a:tc>
                  <a:txBody>
                    <a:bodyPr/>
                    <a:lstStyle/>
                    <a:p>
                      <a:r>
                        <a:rPr kumimoji="0" lang="en-US" sz="1800" kern="1200" baseline="0" dirty="0" smtClean="0">
                          <a:latin typeface="Times New Roman" pitchFamily="18" charset="0"/>
                          <a:cs typeface="Times New Roman" pitchFamily="18" charset="0"/>
                        </a:rPr>
                        <a:t>To help the visually impaired person to</a:t>
                      </a:r>
                      <a:r>
                        <a:rPr kumimoji="0" lang="en-US" sz="1800" kern="1200" baseline="0" dirty="0">
                          <a:latin typeface="Times New Roman" pitchFamily="18" charset="0"/>
                          <a:cs typeface="Times New Roman" pitchFamily="18" charset="0"/>
                        </a:rPr>
                        <a:t> </a:t>
                      </a:r>
                      <a:r>
                        <a:rPr kumimoji="0" lang="en-US" sz="1800" kern="1200" baseline="0" dirty="0" smtClean="0">
                          <a:latin typeface="Times New Roman" pitchFamily="18" charset="0"/>
                          <a:cs typeface="Times New Roman" pitchFamily="18" charset="0"/>
                        </a:rPr>
                        <a:t> operate smart phones easily .</a:t>
                      </a:r>
                      <a:endParaRPr kumimoji="0" lang="en-US" sz="1800" kern="1200" baseline="0" dirty="0" smtClean="0">
                        <a:solidFill>
                          <a:schemeClr val="dk1"/>
                        </a:solidFill>
                        <a:latin typeface="Times New Roman" pitchFamily="18" charset="0"/>
                        <a:ea typeface="+mn-ea"/>
                        <a:cs typeface="Times New Roman" pitchFamily="18" charset="0"/>
                      </a:endParaRPr>
                    </a:p>
                  </a:txBody>
                  <a:tcPr/>
                </a:tc>
                <a:tc>
                  <a:txBody>
                    <a:bodyPr/>
                    <a:lstStyle/>
                    <a:p>
                      <a:r>
                        <a:rPr kumimoji="0" lang="en-US" sz="1800" kern="1200" baseline="0" dirty="0" smtClean="0">
                          <a:latin typeface="Times New Roman" pitchFamily="18" charset="0"/>
                          <a:cs typeface="Times New Roman" pitchFamily="18" charset="0"/>
                        </a:rPr>
                        <a:t>It enables them to call, text and also helps in positioning or battery monitoring, through voice commands</a:t>
                      </a:r>
                      <a:endParaRPr lang="en-US" sz="1800" b="0"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 Does</a:t>
                      </a:r>
                      <a:r>
                        <a:rPr lang="en-US" baseline="0" dirty="0" smtClean="0">
                          <a:latin typeface="Times New Roman" pitchFamily="18" charset="0"/>
                          <a:cs typeface="Times New Roman" pitchFamily="18" charset="0"/>
                        </a:rPr>
                        <a:t> not work  properly when the word is misspelled during speech recognition </a:t>
                      </a:r>
                      <a:endParaRPr lang="en-US" dirty="0">
                        <a:latin typeface="Times New Roman" pitchFamily="18" charset="0"/>
                        <a:cs typeface="Times New Roman" pitchFamily="18" charset="0"/>
                      </a:endParaRPr>
                    </a:p>
                  </a:txBody>
                  <a:tcPr/>
                </a:tc>
              </a:tr>
              <a:tr h="1575217">
                <a:tc>
                  <a:txBody>
                    <a:bodyPr/>
                    <a:lstStyle/>
                    <a:p>
                      <a:r>
                        <a:rPr lang="en-US" dirty="0" smtClean="0"/>
                        <a:t>4</a:t>
                      </a:r>
                      <a:endParaRPr lang="en-US" dirty="0"/>
                    </a:p>
                  </a:txBody>
                  <a:tcPr/>
                </a:tc>
                <a:tc>
                  <a:txBody>
                    <a:bodyPr/>
                    <a:lstStyle/>
                    <a:p>
                      <a:r>
                        <a:rPr lang="en-US" dirty="0" smtClean="0">
                          <a:latin typeface="Times New Roman" pitchFamily="18" charset="0"/>
                          <a:cs typeface="Times New Roman" pitchFamily="18" charset="0"/>
                        </a:rPr>
                        <a:t>An Assistive reading system for visually impaired using OCR and TTS  was developed at 2014</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Digital information in</a:t>
                      </a:r>
                      <a:r>
                        <a:rPr lang="en-US" baseline="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text are</a:t>
                      </a:r>
                      <a:r>
                        <a:rPr lang="en-US" baseline="0" dirty="0" smtClean="0">
                          <a:latin typeface="Times New Roman" pitchFamily="18" charset="0"/>
                          <a:cs typeface="Times New Roman" pitchFamily="18" charset="0"/>
                        </a:rPr>
                        <a:t> converted </a:t>
                      </a:r>
                      <a:r>
                        <a:rPr lang="en-US" dirty="0" smtClean="0">
                          <a:latin typeface="Times New Roman" pitchFamily="18" charset="0"/>
                          <a:cs typeface="Times New Roman" pitchFamily="18" charset="0"/>
                        </a:rPr>
                        <a:t> to voice </a:t>
                      </a:r>
                      <a:endParaRPr lang="en-US"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Provides good GUI between blind</a:t>
                      </a:r>
                      <a:r>
                        <a:rPr lang="en-US" baseline="0" dirty="0" smtClean="0">
                          <a:latin typeface="Times New Roman" pitchFamily="18" charset="0"/>
                          <a:cs typeface="Times New Roman" pitchFamily="18" charset="0"/>
                        </a:rPr>
                        <a:t> people and system .</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Can</a:t>
                      </a:r>
                      <a:r>
                        <a:rPr lang="en-US" baseline="0" dirty="0" smtClean="0">
                          <a:latin typeface="Times New Roman" pitchFamily="18" charset="0"/>
                          <a:cs typeface="Times New Roman" pitchFamily="18" charset="0"/>
                        </a:rPr>
                        <a:t>not convert images to voice format </a:t>
                      </a:r>
                      <a:endParaRPr lang="en-US" dirty="0">
                        <a:latin typeface="Times New Roman" pitchFamily="18" charset="0"/>
                        <a:cs typeface="Times New Roman" pitchFamily="18" charset="0"/>
                      </a:endParaRPr>
                    </a:p>
                  </a:txBody>
                  <a:tcPr/>
                </a:tc>
              </a:tr>
              <a:tr h="2442128">
                <a:tc>
                  <a:txBody>
                    <a:bodyPr/>
                    <a:lstStyle/>
                    <a:p>
                      <a:r>
                        <a:rPr lang="en-US" dirty="0" smtClean="0"/>
                        <a:t>5</a:t>
                      </a:r>
                      <a:endParaRPr lang="en-US" dirty="0"/>
                    </a:p>
                  </a:txBody>
                  <a:tcPr/>
                </a:tc>
                <a:tc>
                  <a:txBody>
                    <a:bodyPr/>
                    <a:lstStyle/>
                    <a:p>
                      <a:r>
                        <a:rPr lang="en-US" sz="1800" dirty="0" smtClean="0">
                          <a:latin typeface="Times New Roman" pitchFamily="18" charset="0"/>
                          <a:cs typeface="Times New Roman" pitchFamily="18" charset="0"/>
                        </a:rPr>
                        <a:t>Ticket vending machine for visually impaired</a:t>
                      </a:r>
                      <a:r>
                        <a:rPr lang="en-US" sz="1800" baseline="0" dirty="0" smtClean="0">
                          <a:latin typeface="Times New Roman" pitchFamily="18" charset="0"/>
                          <a:cs typeface="Times New Roman" pitchFamily="18" charset="0"/>
                        </a:rPr>
                        <a:t>  was developed at 2010</a:t>
                      </a:r>
                      <a:endParaRPr lang="en-US" sz="1800" dirty="0">
                        <a:latin typeface="Times New Roman" pitchFamily="18" charset="0"/>
                        <a:cs typeface="Times New Roman" pitchFamily="18" charset="0"/>
                      </a:endParaRPr>
                    </a:p>
                  </a:txBody>
                  <a:tcPr/>
                </a:tc>
                <a:tc>
                  <a:txBody>
                    <a:bodyPr/>
                    <a:lstStyle/>
                    <a:p>
                      <a:r>
                        <a:rPr kumimoji="0" lang="en-US" sz="1800" kern="1200" baseline="0" dirty="0" smtClean="0">
                          <a:latin typeface="Times New Roman" pitchFamily="18" charset="0"/>
                          <a:cs typeface="Times New Roman" pitchFamily="18" charset="0"/>
                        </a:rPr>
                        <a:t>To make the process of getting ticket easy by buying ticket at their own from the ticketing machine </a:t>
                      </a:r>
                      <a:endParaRPr lang="en-US" sz="1800"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Easily</a:t>
                      </a:r>
                      <a:r>
                        <a:rPr lang="en-US" baseline="0" dirty="0" smtClean="0">
                          <a:latin typeface="Times New Roman" pitchFamily="18" charset="0"/>
                          <a:cs typeface="Times New Roman" pitchFamily="18" charset="0"/>
                        </a:rPr>
                        <a:t> operable </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This</a:t>
                      </a:r>
                      <a:r>
                        <a:rPr lang="en-US" baseline="0" dirty="0" smtClean="0">
                          <a:latin typeface="Times New Roman" pitchFamily="18" charset="0"/>
                          <a:cs typeface="Times New Roman" pitchFamily="18" charset="0"/>
                        </a:rPr>
                        <a:t> machine is not located in care centers . </a:t>
                      </a:r>
                    </a:p>
                    <a:p>
                      <a:r>
                        <a:rPr lang="en-US" baseline="0" dirty="0" smtClean="0">
                          <a:latin typeface="Times New Roman" pitchFamily="18" charset="0"/>
                          <a:cs typeface="Times New Roman" pitchFamily="18" charset="0"/>
                        </a:rPr>
                        <a:t>Disconnectivity</a:t>
                      </a:r>
                    </a:p>
                    <a:p>
                      <a:r>
                        <a:rPr lang="en-US" baseline="0" dirty="0" smtClean="0">
                          <a:latin typeface="Times New Roman" pitchFamily="18" charset="0"/>
                          <a:cs typeface="Times New Roman" pitchFamily="18" charset="0"/>
                        </a:rPr>
                        <a:t>between devices </a:t>
                      </a:r>
                      <a:endParaRPr lang="en-US"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228600"/>
            <a:ext cx="7866888" cy="6324600"/>
          </a:xfrm>
        </p:spPr>
        <p:txBody>
          <a:bodyPr>
            <a:normAutofit fontScale="70000" lnSpcReduction="20000"/>
          </a:bodyPr>
          <a:lstStyle/>
          <a:p>
            <a:pPr lvl="0"/>
            <a:r>
              <a:rPr lang="en-IN" dirty="0" err="1" smtClean="0">
                <a:latin typeface="Times New Roman" pitchFamily="18" charset="0"/>
                <a:cs typeface="Times New Roman" pitchFamily="18" charset="0"/>
              </a:rPr>
              <a:t>Bairoju</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Vishwa</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Rupa</a:t>
            </a:r>
            <a:r>
              <a:rPr lang="en-IN" dirty="0" smtClean="0">
                <a:latin typeface="Times New Roman" pitchFamily="18" charset="0"/>
                <a:cs typeface="Times New Roman" pitchFamily="18" charset="0"/>
              </a:rPr>
              <a:t> Chary, </a:t>
            </a:r>
            <a:r>
              <a:rPr lang="en-IN" dirty="0" err="1" smtClean="0">
                <a:latin typeface="Times New Roman" pitchFamily="18" charset="0"/>
                <a:cs typeface="Times New Roman" pitchFamily="18" charset="0"/>
              </a:rPr>
              <a:t>B.Santosh</a:t>
            </a:r>
            <a:r>
              <a:rPr lang="en-IN" dirty="0" smtClean="0">
                <a:latin typeface="Times New Roman" pitchFamily="18" charset="0"/>
                <a:cs typeface="Times New Roman" pitchFamily="18" charset="0"/>
              </a:rPr>
              <a:t> Kumar, “Rescue system for visually impaired blind persons”, International Journal of Engineering Trends and Technology (IJETT), India 2014.</a:t>
            </a:r>
            <a:endParaRPr lang="en-US" dirty="0" smtClean="0">
              <a:latin typeface="Times New Roman" pitchFamily="18" charset="0"/>
              <a:cs typeface="Times New Roman" pitchFamily="18" charset="0"/>
            </a:endParaRPr>
          </a:p>
          <a:p>
            <a:pPr lvl="0"/>
            <a:r>
              <a:rPr lang="en-IN" dirty="0" err="1" smtClean="0">
                <a:latin typeface="Times New Roman" pitchFamily="18" charset="0"/>
                <a:cs typeface="Times New Roman" pitchFamily="18" charset="0"/>
              </a:rPr>
              <a:t>Harshad</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Girish</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Lele</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Mrunmayi</a:t>
            </a:r>
            <a:r>
              <a:rPr lang="en-IN" dirty="0" smtClean="0">
                <a:latin typeface="Times New Roman" pitchFamily="18" charset="0"/>
                <a:cs typeface="Times New Roman" pitchFamily="18" charset="0"/>
              </a:rPr>
              <a:t> Mohan </a:t>
            </a:r>
            <a:r>
              <a:rPr lang="en-IN" dirty="0" err="1" smtClean="0">
                <a:latin typeface="Times New Roman" pitchFamily="18" charset="0"/>
                <a:cs typeface="Times New Roman" pitchFamily="18" charset="0"/>
              </a:rPr>
              <a:t>Modak</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Viten</a:t>
            </a:r>
            <a:r>
              <a:rPr lang="en-IN" dirty="0" smtClean="0">
                <a:latin typeface="Times New Roman" pitchFamily="18" charset="0"/>
                <a:cs typeface="Times New Roman" pitchFamily="18" charset="0"/>
              </a:rPr>
              <a:t> Vilas </a:t>
            </a:r>
            <a:r>
              <a:rPr lang="en-IN" dirty="0" err="1" smtClean="0">
                <a:latin typeface="Times New Roman" pitchFamily="18" charset="0"/>
                <a:cs typeface="Times New Roman" pitchFamily="18" charset="0"/>
              </a:rPr>
              <a:t>Lonkar</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Varun</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Vasant</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Marathe</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Electronis</a:t>
            </a:r>
            <a:r>
              <a:rPr lang="en-IN" dirty="0" smtClean="0">
                <a:latin typeface="Times New Roman" pitchFamily="18" charset="0"/>
                <a:cs typeface="Times New Roman" pitchFamily="18" charset="0"/>
              </a:rPr>
              <a:t> path guidance for visually impaired people”, The International Journal Of Engineering And Science (IJES), India 2013.</a:t>
            </a:r>
            <a:endParaRPr lang="en-US" dirty="0" smtClean="0">
              <a:latin typeface="Times New Roman" pitchFamily="18" charset="0"/>
              <a:cs typeface="Times New Roman" pitchFamily="18" charset="0"/>
            </a:endParaRPr>
          </a:p>
          <a:p>
            <a:pPr lvl="0"/>
            <a:r>
              <a:rPr lang="en-US" dirty="0" err="1" smtClean="0">
                <a:latin typeface="Times New Roman" pitchFamily="18" charset="0"/>
                <a:cs typeface="Times New Roman" pitchFamily="18" charset="0"/>
              </a:rPr>
              <a:t>Abhishek</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Srivastava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Adhar</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Vashishth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Akshay</a:t>
            </a:r>
            <a:r>
              <a:rPr lang="en-US" dirty="0" smtClean="0">
                <a:latin typeface="Times New Roman" pitchFamily="18" charset="0"/>
                <a:cs typeface="Times New Roman" pitchFamily="18" charset="0"/>
              </a:rPr>
              <a:t> Sharma, “An assistive reading system for visually impaired using OCR and TTS”, International Journal of Computer Applications, India 2014.</a:t>
            </a:r>
          </a:p>
          <a:p>
            <a:pPr lvl="0"/>
            <a:r>
              <a:rPr lang="en-US" dirty="0" smtClean="0">
                <a:latin typeface="Times New Roman" pitchFamily="18" charset="0"/>
                <a:cs typeface="Times New Roman" pitchFamily="18" charset="0"/>
              </a:rPr>
              <a:t>L. Katz, “Ray turns Android phone into device for the blind”, Cnet.com, 2012.</a:t>
            </a:r>
          </a:p>
          <a:p>
            <a:pPr lvl="0"/>
            <a:r>
              <a:rPr lang="en-IN" dirty="0" smtClean="0">
                <a:latin typeface="Times New Roman" pitchFamily="18" charset="0"/>
                <a:cs typeface="Times New Roman" pitchFamily="18" charset="0"/>
              </a:rPr>
              <a:t>Amanda Hastings, Ravi </a:t>
            </a:r>
            <a:r>
              <a:rPr lang="en-IN" dirty="0" err="1" smtClean="0">
                <a:latin typeface="Times New Roman" pitchFamily="18" charset="0"/>
                <a:cs typeface="Times New Roman" pitchFamily="18" charset="0"/>
              </a:rPr>
              <a:t>Kuber</a:t>
            </a:r>
            <a:r>
              <a:rPr lang="en-IN" dirty="0" smtClean="0">
                <a:latin typeface="Times New Roman" pitchFamily="18" charset="0"/>
                <a:cs typeface="Times New Roman" pitchFamily="18" charset="0"/>
              </a:rPr>
              <a:t>, Matthew </a:t>
            </a:r>
            <a:r>
              <a:rPr lang="en-IN" dirty="0" err="1" smtClean="0">
                <a:latin typeface="Times New Roman" pitchFamily="18" charset="0"/>
                <a:cs typeface="Times New Roman" pitchFamily="18" charset="0"/>
              </a:rPr>
              <a:t>Tretter</a:t>
            </a:r>
            <a:r>
              <a:rPr lang="en-IN" dirty="0" smtClean="0">
                <a:latin typeface="Times New Roman" pitchFamily="18" charset="0"/>
                <a:cs typeface="Times New Roman" pitchFamily="18" charset="0"/>
              </a:rPr>
              <a:t>, “Determining the accessibility of mobile screen readers for blind users”, IASTED Conference on Human-Computer Interaction, Baltimore, USA 2012.</a:t>
            </a:r>
            <a:endParaRPr lang="en-US" dirty="0" smtClean="0">
              <a:latin typeface="Times New Roman" pitchFamily="18" charset="0"/>
              <a:cs typeface="Times New Roman" pitchFamily="18" charset="0"/>
            </a:endParaRPr>
          </a:p>
          <a:p>
            <a:pPr lvl="0"/>
            <a:r>
              <a:rPr lang="en-US" dirty="0" smtClean="0">
                <a:latin typeface="Times New Roman" pitchFamily="18" charset="0"/>
                <a:cs typeface="Times New Roman" pitchFamily="18" charset="0"/>
              </a:rPr>
              <a:t>A. </a:t>
            </a:r>
            <a:r>
              <a:rPr lang="en-US" dirty="0" err="1" smtClean="0">
                <a:latin typeface="Times New Roman" pitchFamily="18" charset="0"/>
                <a:cs typeface="Times New Roman" pitchFamily="18" charset="0"/>
              </a:rPr>
              <a:t>Ruthruff</a:t>
            </a:r>
            <a:r>
              <a:rPr lang="en-US" dirty="0" smtClean="0">
                <a:latin typeface="Times New Roman" pitchFamily="18" charset="0"/>
                <a:cs typeface="Times New Roman" pitchFamily="18" charset="0"/>
              </a:rPr>
              <a:t>, “How to use Voice Dialer on an Android phone”, Groovy Post LLC, Port Orchard 2010. </a:t>
            </a:r>
          </a:p>
          <a:p>
            <a:pPr>
              <a:buNone/>
            </a:pP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304800"/>
            <a:ext cx="7498080" cy="1143000"/>
          </a:xfrm>
        </p:spPr>
        <p:txBody>
          <a:bodyPr/>
          <a:lstStyle/>
          <a:p>
            <a:r>
              <a:rPr lang="en-US" b="1" dirty="0" smtClean="0"/>
              <a:t>Existing System	</a:t>
            </a:r>
            <a:endParaRPr lang="en-US" b="1" dirty="0"/>
          </a:p>
        </p:txBody>
      </p:sp>
      <p:sp>
        <p:nvSpPr>
          <p:cNvPr id="3" name="Content Placeholder 2"/>
          <p:cNvSpPr>
            <a:spLocks noGrp="1"/>
          </p:cNvSpPr>
          <p:nvPr>
            <p:ph idx="1"/>
          </p:nvPr>
        </p:nvSpPr>
        <p:spPr>
          <a:xfrm>
            <a:off x="1219200" y="1600200"/>
            <a:ext cx="7498080" cy="4800600"/>
          </a:xfrm>
        </p:spPr>
        <p:txBody>
          <a:bodyPr>
            <a:normAutofit/>
          </a:bodyPr>
          <a:lstStyle/>
          <a:p>
            <a:pPr algn="just">
              <a:lnSpc>
                <a:spcPct val="150000"/>
              </a:lnSpc>
            </a:pPr>
            <a:r>
              <a:rPr lang="en-US" sz="2000" dirty="0" smtClean="0">
                <a:latin typeface="Times New Roman" pitchFamily="18" charset="0"/>
                <a:cs typeface="Times New Roman" pitchFamily="18" charset="0"/>
              </a:rPr>
              <a:t>In the existing system, there are no applications developed  to aid visually impaired people based on traveling and ticketing. If they want to travel  by train , they have to wait for a long time to get a ticket and are assisted by someone .</a:t>
            </a:r>
          </a:p>
          <a:p>
            <a:pPr algn="just">
              <a:lnSpc>
                <a:spcPct val="150000"/>
              </a:lnSpc>
            </a:pPr>
            <a:r>
              <a:rPr lang="en-US" sz="2000" dirty="0" smtClean="0">
                <a:latin typeface="Times New Roman" pitchFamily="18" charset="0"/>
                <a:cs typeface="Times New Roman" pitchFamily="18" charset="0"/>
              </a:rPr>
              <a:t>This makes them feel dependent and is a time consuming process. In case they miss the tickets, they couldn’t get another ticket. In such  situation they have to pay penalty to the Travelling Ticket Examiner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04800"/>
            <a:ext cx="7498080" cy="1143000"/>
          </a:xfrm>
        </p:spPr>
        <p:txBody>
          <a:bodyPr>
            <a:normAutofit fontScale="90000"/>
          </a:bodyPr>
          <a:lstStyle/>
          <a:p>
            <a:r>
              <a:rPr lang="en-US" b="1" dirty="0" smtClean="0"/>
              <a:t>Disadvantages </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sz="2000" dirty="0" smtClean="0">
                <a:latin typeface="Times New Roman" pitchFamily="18" charset="0"/>
                <a:cs typeface="Times New Roman" pitchFamily="18" charset="0"/>
              </a:rPr>
              <a:t>In the existing system they have to spend more time to get the tickets.</a:t>
            </a:r>
          </a:p>
          <a:p>
            <a:pPr>
              <a:buNone/>
            </a:pP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They have to stand in long queue to get their tickets.</a:t>
            </a:r>
          </a:p>
          <a:p>
            <a:pPr>
              <a:buNone/>
            </a:pP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 Alternate tickets cannot be purchased if the ticket is misplaced </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They need to be assisted by someone to get their tickets </a:t>
            </a:r>
          </a:p>
          <a:p>
            <a:pPr>
              <a:buNone/>
            </a:pPr>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buNone/>
            </a:pP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304800"/>
            <a:ext cx="7498080" cy="1143000"/>
          </a:xfrm>
        </p:spPr>
        <p:txBody>
          <a:bodyPr/>
          <a:lstStyle/>
          <a:p>
            <a:r>
              <a:rPr lang="en-US" b="1" dirty="0" smtClean="0"/>
              <a:t>Proposed System</a:t>
            </a:r>
            <a:endParaRPr lang="en-US" b="1" dirty="0"/>
          </a:p>
        </p:txBody>
      </p:sp>
      <p:sp>
        <p:nvSpPr>
          <p:cNvPr id="3" name="Content Placeholder 2"/>
          <p:cNvSpPr>
            <a:spLocks noGrp="1"/>
          </p:cNvSpPr>
          <p:nvPr>
            <p:ph idx="1"/>
          </p:nvPr>
        </p:nvSpPr>
        <p:spPr>
          <a:xfrm>
            <a:off x="1219200" y="1524000"/>
            <a:ext cx="7498080" cy="5029200"/>
          </a:xfrm>
        </p:spPr>
        <p:txBody>
          <a:bodyPr>
            <a:normAutofit fontScale="92500" lnSpcReduction="10000"/>
          </a:bodyPr>
          <a:lstStyle/>
          <a:p>
            <a:pPr algn="just">
              <a:lnSpc>
                <a:spcPct val="150000"/>
              </a:lnSpc>
            </a:pPr>
            <a:r>
              <a:rPr lang="en-US" sz="2000" dirty="0" smtClean="0">
                <a:latin typeface="Times New Roman" pitchFamily="18" charset="0"/>
                <a:cs typeface="Times New Roman" pitchFamily="18" charset="0"/>
              </a:rPr>
              <a:t>In the proposed system, we develop an application to rectify the problems in the existing system. </a:t>
            </a:r>
          </a:p>
          <a:p>
            <a:pPr algn="just">
              <a:lnSpc>
                <a:spcPct val="150000"/>
              </a:lnSpc>
            </a:pPr>
            <a:r>
              <a:rPr lang="en-US" sz="2000" dirty="0" smtClean="0">
                <a:latin typeface="Times New Roman" pitchFamily="18" charset="0"/>
                <a:cs typeface="Times New Roman" pitchFamily="18" charset="0"/>
              </a:rPr>
              <a:t>With the smart PHP app the blind people can easily get the tickets anytime and anywhere. </a:t>
            </a:r>
          </a:p>
          <a:p>
            <a:pPr algn="just">
              <a:lnSpc>
                <a:spcPct val="150000"/>
              </a:lnSpc>
            </a:pPr>
            <a:r>
              <a:rPr lang="en-US" sz="2000" dirty="0" smtClean="0">
                <a:latin typeface="Times New Roman" pitchFamily="18" charset="0"/>
                <a:cs typeface="Times New Roman" pitchFamily="18" charset="0"/>
              </a:rPr>
              <a:t>The tickets are in the format of OTP. They get their OTP by calling the admin and informing the source and destination detail. Through this it is made easy for the blind people to travel in train.</a:t>
            </a:r>
          </a:p>
          <a:p>
            <a:pPr algn="just">
              <a:lnSpc>
                <a:spcPct val="150000"/>
              </a:lnSpc>
            </a:pPr>
            <a:r>
              <a:rPr lang="en-US" sz="2000" dirty="0" smtClean="0">
                <a:latin typeface="Times New Roman" pitchFamily="18" charset="0"/>
                <a:cs typeface="Times New Roman" pitchFamily="18" charset="0"/>
              </a:rPr>
              <a:t>The main objective of this app is to help the blind people in their traveling .</a:t>
            </a:r>
          </a:p>
          <a:p>
            <a:pPr algn="just">
              <a:lnSpc>
                <a:spcPct val="150000"/>
              </a:lnSpc>
            </a:pPr>
            <a:r>
              <a:rPr lang="en-US" sz="2000" dirty="0" smtClean="0">
                <a:latin typeface="Times New Roman" pitchFamily="18" charset="0"/>
                <a:cs typeface="Times New Roman" pitchFamily="18" charset="0"/>
              </a:rPr>
              <a:t>To assist the blind people and make their ease of traveling by  issuing the single OTP to the user.</a:t>
            </a:r>
          </a:p>
          <a:p>
            <a:pPr algn="just">
              <a:lnSpc>
                <a:spcPct val="150000"/>
              </a:lnSpc>
            </a:pPr>
            <a:endParaRPr lang="en-US" sz="20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381000"/>
            <a:ext cx="7498080" cy="6248400"/>
          </a:xfrm>
        </p:spPr>
        <p:txBody>
          <a:bodyPr>
            <a:normAutofit fontScale="85000" lnSpcReduction="10000"/>
          </a:bodyPr>
          <a:lstStyle/>
          <a:p>
            <a:pPr algn="just">
              <a:lnSpc>
                <a:spcPct val="150000"/>
              </a:lnSpc>
            </a:pPr>
            <a:r>
              <a:rPr lang="en-US" sz="2000" dirty="0" smtClean="0">
                <a:latin typeface="Times New Roman" pitchFamily="18" charset="0"/>
                <a:cs typeface="Times New Roman" pitchFamily="18" charset="0"/>
              </a:rPr>
              <a:t>Through this they can easily get the ticket by the phone call at anytime and anywhere.</a:t>
            </a:r>
          </a:p>
          <a:p>
            <a:pPr algn="just">
              <a:lnSpc>
                <a:spcPct val="150000"/>
              </a:lnSpc>
            </a:pPr>
            <a:r>
              <a:rPr lang="en-US" sz="2000" dirty="0" smtClean="0">
                <a:latin typeface="Times New Roman" pitchFamily="18" charset="0"/>
                <a:cs typeface="Times New Roman" pitchFamily="18" charset="0"/>
              </a:rPr>
              <a:t>To reduce the effects and difficulties in getting the tickets while traveling from one place to another place for the blind peoples.</a:t>
            </a:r>
          </a:p>
          <a:p>
            <a:pPr algn="just">
              <a:lnSpc>
                <a:spcPct val="150000"/>
              </a:lnSpc>
            </a:pPr>
            <a:r>
              <a:rPr lang="en-US" sz="2000" dirty="0" smtClean="0">
                <a:latin typeface="Times New Roman" pitchFamily="18" charset="0"/>
                <a:cs typeface="Times New Roman" pitchFamily="18" charset="0"/>
              </a:rPr>
              <a:t> The work flow of our project is as follows: Our project contains two users namely admin and the blind people. </a:t>
            </a:r>
          </a:p>
          <a:p>
            <a:pPr algn="just">
              <a:lnSpc>
                <a:spcPct val="150000"/>
              </a:lnSpc>
            </a:pPr>
            <a:r>
              <a:rPr lang="en-US" sz="2000" dirty="0" smtClean="0">
                <a:latin typeface="Times New Roman" pitchFamily="18" charset="0"/>
                <a:cs typeface="Times New Roman" pitchFamily="18" charset="0"/>
              </a:rPr>
              <a:t>Former, the blind people register their unique </a:t>
            </a:r>
            <a:r>
              <a:rPr lang="en-US" sz="2000" dirty="0" err="1" smtClean="0">
                <a:latin typeface="Times New Roman" pitchFamily="18" charset="0"/>
                <a:cs typeface="Times New Roman" pitchFamily="18" charset="0"/>
              </a:rPr>
              <a:t>aadhaar</a:t>
            </a:r>
            <a:r>
              <a:rPr lang="en-US" sz="2000" dirty="0" smtClean="0">
                <a:latin typeface="Times New Roman" pitchFamily="18" charset="0"/>
                <a:cs typeface="Times New Roman" pitchFamily="18" charset="0"/>
              </a:rPr>
              <a:t> card number .</a:t>
            </a:r>
          </a:p>
          <a:p>
            <a:pPr algn="just">
              <a:lnSpc>
                <a:spcPct val="150000"/>
              </a:lnSpc>
            </a:pPr>
            <a:r>
              <a:rPr lang="en-US" sz="2000" dirty="0" smtClean="0">
                <a:latin typeface="Times New Roman" pitchFamily="18" charset="0"/>
                <a:cs typeface="Times New Roman" pitchFamily="18" charset="0"/>
              </a:rPr>
              <a:t>The </a:t>
            </a:r>
            <a:r>
              <a:rPr lang="en-US" sz="2000" dirty="0" err="1" smtClean="0">
                <a:latin typeface="Times New Roman" pitchFamily="18" charset="0"/>
                <a:cs typeface="Times New Roman" pitchFamily="18" charset="0"/>
              </a:rPr>
              <a:t>aadhaar</a:t>
            </a:r>
            <a:r>
              <a:rPr lang="en-US" sz="2000" dirty="0" smtClean="0">
                <a:latin typeface="Times New Roman" pitchFamily="18" charset="0"/>
                <a:cs typeface="Times New Roman" pitchFamily="18" charset="0"/>
              </a:rPr>
              <a:t> number  which is provided is unique for each user. </a:t>
            </a:r>
          </a:p>
          <a:p>
            <a:pPr algn="just">
              <a:lnSpc>
                <a:spcPct val="150000"/>
              </a:lnSpc>
            </a:pPr>
            <a:r>
              <a:rPr lang="en-US" sz="2000" dirty="0" smtClean="0">
                <a:latin typeface="Times New Roman" pitchFamily="18" charset="0"/>
                <a:cs typeface="Times New Roman" pitchFamily="18" charset="0"/>
              </a:rPr>
              <a:t>They have to register with that unique number and mobile number at first. On the other side the admin monitors all the blind people details.</a:t>
            </a:r>
          </a:p>
          <a:p>
            <a:pPr algn="just">
              <a:lnSpc>
                <a:spcPct val="150000"/>
              </a:lnSpc>
            </a:pPr>
            <a:r>
              <a:rPr lang="en-US" sz="2000" dirty="0" smtClean="0">
                <a:latin typeface="Times New Roman" pitchFamily="18" charset="0"/>
                <a:cs typeface="Times New Roman" pitchFamily="18" charset="0"/>
              </a:rPr>
              <a:t>If the user wants to get a ticket , they have to call to the toll free number. </a:t>
            </a:r>
          </a:p>
          <a:p>
            <a:pPr algn="just">
              <a:lnSpc>
                <a:spcPct val="150000"/>
              </a:lnSpc>
            </a:pPr>
            <a:r>
              <a:rPr lang="en-US" sz="2000" dirty="0" smtClean="0">
                <a:latin typeface="Times New Roman" pitchFamily="18" charset="0"/>
                <a:cs typeface="Times New Roman" pitchFamily="18" charset="0"/>
              </a:rPr>
              <a:t>After that the user should mention the source and destination location of their travel and the time and date of the travel. Based on the user details given, the admin generates the OTP for that particular user.</a:t>
            </a:r>
          </a:p>
          <a:p>
            <a:pPr algn="just">
              <a:lnSpc>
                <a:spcPct val="150000"/>
              </a:lnSpc>
              <a:buNone/>
            </a:pPr>
            <a:endParaRPr lang="en-US" sz="2000" dirty="0" smtClean="0">
              <a:latin typeface="Times New Roman" pitchFamily="18" charset="0"/>
              <a:cs typeface="Times New Roman" pitchFamily="18" charset="0"/>
            </a:endParaRPr>
          </a:p>
          <a:p>
            <a:pPr algn="just">
              <a:lnSpc>
                <a:spcPct val="150000"/>
              </a:lnSpc>
            </a:pPr>
            <a:endParaRPr lang="en-US" sz="2000" dirty="0" smtClean="0">
              <a:latin typeface="Times New Roman" pitchFamily="18" charset="0"/>
              <a:cs typeface="Times New Roman" pitchFamily="18" charset="0"/>
            </a:endParaRPr>
          </a:p>
          <a:p>
            <a:endParaRPr lang="en-US" sz="2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457200"/>
            <a:ext cx="7498080" cy="6096000"/>
          </a:xfrm>
        </p:spPr>
        <p:txBody>
          <a:bodyPr>
            <a:normAutofit fontScale="92500"/>
          </a:bodyPr>
          <a:lstStyle/>
          <a:p>
            <a:pPr algn="just">
              <a:lnSpc>
                <a:spcPct val="150000"/>
              </a:lnSpc>
            </a:pPr>
            <a:r>
              <a:rPr lang="en-US" sz="2100" dirty="0" smtClean="0">
                <a:latin typeface="Times New Roman" pitchFamily="18" charset="0"/>
                <a:cs typeface="Times New Roman" pitchFamily="18" charset="0"/>
              </a:rPr>
              <a:t>The generated OTP is shared with the user. The OTP is sent to the user’s mobile number . </a:t>
            </a:r>
          </a:p>
          <a:p>
            <a:pPr algn="just">
              <a:lnSpc>
                <a:spcPct val="150000"/>
              </a:lnSpc>
            </a:pPr>
            <a:r>
              <a:rPr lang="en-US" sz="2100" dirty="0" smtClean="0">
                <a:latin typeface="Times New Roman" pitchFamily="18" charset="0"/>
                <a:cs typeface="Times New Roman" pitchFamily="18" charset="0"/>
              </a:rPr>
              <a:t>When they travel, they have to show the OTP to the ticket checker. The ticket checker verifies that the ticket is valid or not. After getting the OTP from user, they submit the OTP to the server. </a:t>
            </a:r>
          </a:p>
          <a:p>
            <a:pPr algn="just">
              <a:lnSpc>
                <a:spcPct val="150000"/>
              </a:lnSpc>
            </a:pPr>
            <a:r>
              <a:rPr lang="en-US" sz="2100" dirty="0" smtClean="0">
                <a:latin typeface="Times New Roman" pitchFamily="18" charset="0"/>
                <a:cs typeface="Times New Roman" pitchFamily="18" charset="0"/>
              </a:rPr>
              <a:t>After submitting it to the server , it returns the full traveling details of the user.</a:t>
            </a:r>
          </a:p>
          <a:p>
            <a:pPr algn="just">
              <a:lnSpc>
                <a:spcPct val="150000"/>
              </a:lnSpc>
            </a:pPr>
            <a:r>
              <a:rPr lang="en-US" sz="2100" dirty="0" smtClean="0">
                <a:latin typeface="Times New Roman" pitchFamily="18" charset="0"/>
                <a:cs typeface="Times New Roman" pitchFamily="18" charset="0"/>
              </a:rPr>
              <a:t>The details contain the source ,destination , time and date of the travel  with thier unique </a:t>
            </a:r>
            <a:r>
              <a:rPr lang="en-US" sz="2100" dirty="0" err="1" smtClean="0">
                <a:latin typeface="Times New Roman" pitchFamily="18" charset="0"/>
                <a:cs typeface="Times New Roman" pitchFamily="18" charset="0"/>
              </a:rPr>
              <a:t>aaadhaar</a:t>
            </a:r>
            <a:r>
              <a:rPr lang="en-US" sz="2100" dirty="0" smtClean="0">
                <a:latin typeface="Times New Roman" pitchFamily="18" charset="0"/>
                <a:cs typeface="Times New Roman" pitchFamily="18" charset="0"/>
              </a:rPr>
              <a:t> number . </a:t>
            </a:r>
          </a:p>
          <a:p>
            <a:pPr algn="just">
              <a:lnSpc>
                <a:spcPct val="150000"/>
              </a:lnSpc>
            </a:pPr>
            <a:r>
              <a:rPr lang="en-US" sz="2100" dirty="0" smtClean="0">
                <a:latin typeface="Times New Roman" pitchFamily="18" charset="0"/>
                <a:cs typeface="Times New Roman" pitchFamily="18" charset="0"/>
              </a:rPr>
              <a:t>With the help of this app the blind people get the tickets easily. Also the waiting time to get the ticket is reduced. Hence it is ensured that this is the useful for the visually impaired people .</a:t>
            </a:r>
          </a:p>
          <a:p>
            <a:pPr algn="just">
              <a:lnSpc>
                <a:spcPct val="150000"/>
              </a:lnSpc>
            </a:pPr>
            <a:endParaRPr lang="en-US" sz="20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1858</TotalTime>
  <Words>1899</Words>
  <Application>Microsoft Office PowerPoint</Application>
  <PresentationFormat>On-screen Show (4:3)</PresentationFormat>
  <Paragraphs>197</Paragraphs>
  <Slides>40</Slides>
  <Notes>1</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Solstice</vt:lpstr>
      <vt:lpstr>APPLICATION FOR THE VISUALLY IMPAIRED PEOPLE </vt:lpstr>
      <vt:lpstr>Abstract</vt:lpstr>
      <vt:lpstr>Literature Survey</vt:lpstr>
      <vt:lpstr>Slide 4</vt:lpstr>
      <vt:lpstr>Existing System </vt:lpstr>
      <vt:lpstr>Disadvantages  </vt:lpstr>
      <vt:lpstr>Proposed System</vt:lpstr>
      <vt:lpstr>Slide 8</vt:lpstr>
      <vt:lpstr>Slide 9</vt:lpstr>
      <vt:lpstr>Advantages </vt:lpstr>
      <vt:lpstr>Novelty</vt:lpstr>
      <vt:lpstr>Feasibility Study</vt:lpstr>
      <vt:lpstr>Architecture Diagram</vt:lpstr>
      <vt:lpstr>Dataflow diagram</vt:lpstr>
      <vt:lpstr>System Requirements</vt:lpstr>
      <vt:lpstr>Modules Description</vt:lpstr>
      <vt:lpstr>Slide 17</vt:lpstr>
      <vt:lpstr>Slide 18</vt:lpstr>
      <vt:lpstr>Slide 19</vt:lpstr>
      <vt:lpstr>Slide 20</vt:lpstr>
      <vt:lpstr>Slide 21</vt:lpstr>
      <vt:lpstr>Slide 22</vt:lpstr>
      <vt:lpstr>Slide 23</vt:lpstr>
      <vt:lpstr>Unique ID Registration </vt:lpstr>
      <vt:lpstr>Slide 25</vt:lpstr>
      <vt:lpstr>Login </vt:lpstr>
      <vt:lpstr>User details  </vt:lpstr>
      <vt:lpstr>Mobile number modification </vt:lpstr>
      <vt:lpstr>Slide 29</vt:lpstr>
      <vt:lpstr>Admin Login </vt:lpstr>
      <vt:lpstr>Get user details </vt:lpstr>
      <vt:lpstr>Slide 32</vt:lpstr>
      <vt:lpstr>Get travel details </vt:lpstr>
      <vt:lpstr>Slide 34</vt:lpstr>
      <vt:lpstr>Ticket checker verification </vt:lpstr>
      <vt:lpstr>Slide 36</vt:lpstr>
      <vt:lpstr>MySQL server </vt:lpstr>
      <vt:lpstr>Project work flow</vt:lpstr>
      <vt:lpstr>References</vt:lpstr>
      <vt:lpstr>Slide 40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Project</dc:title>
  <dc:creator>Balraj</dc:creator>
  <cp:lastModifiedBy>CHANDINI</cp:lastModifiedBy>
  <cp:revision>151</cp:revision>
  <dcterms:created xsi:type="dcterms:W3CDTF">2006-08-16T00:00:00Z</dcterms:created>
  <dcterms:modified xsi:type="dcterms:W3CDTF">2017-03-30T15:52:24Z</dcterms:modified>
</cp:coreProperties>
</file>