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5" r:id="rId2"/>
    <p:sldId id="257" r:id="rId3"/>
    <p:sldId id="276" r:id="rId4"/>
    <p:sldId id="279" r:id="rId5"/>
    <p:sldId id="280" r:id="rId6"/>
    <p:sldId id="259" r:id="rId7"/>
    <p:sldId id="260" r:id="rId8"/>
    <p:sldId id="281" r:id="rId9"/>
    <p:sldId id="261" r:id="rId10"/>
    <p:sldId id="282" r:id="rId11"/>
    <p:sldId id="262" r:id="rId12"/>
    <p:sldId id="283" r:id="rId13"/>
    <p:sldId id="263" r:id="rId14"/>
    <p:sldId id="265" r:id="rId15"/>
    <p:sldId id="284" r:id="rId16"/>
    <p:sldId id="285" r:id="rId17"/>
    <p:sldId id="269" r:id="rId18"/>
    <p:sldId id="286" r:id="rId19"/>
    <p:sldId id="287" r:id="rId20"/>
    <p:sldId id="288" r:id="rId21"/>
    <p:sldId id="289" r:id="rId22"/>
    <p:sldId id="290" r:id="rId23"/>
    <p:sldId id="291" r:id="rId24"/>
    <p:sldId id="294" r:id="rId25"/>
    <p:sldId id="295" r:id="rId26"/>
    <p:sldId id="271" r:id="rId27"/>
    <p:sldId id="292"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C061-386E-2438-9299-76C3D8BB124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331ACAC-5ADC-1EB7-B07A-E7EBCC41AA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F202BB-5A8E-0AB6-ECA4-8A5A118F188E}"/>
              </a:ext>
            </a:extLst>
          </p:cNvPr>
          <p:cNvSpPr>
            <a:spLocks noGrp="1"/>
          </p:cNvSpPr>
          <p:nvPr>
            <p:ph type="dt" sz="half" idx="10"/>
          </p:nvPr>
        </p:nvSpPr>
        <p:spPr/>
        <p:txBody>
          <a:bodyPr/>
          <a:lstStyle/>
          <a:p>
            <a:pPr>
              <a:defRPr/>
            </a:pPr>
            <a:fld id="{0DB051F5-8AD4-4E47-9E9F-FD909DF58BE8}"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9C31903D-B6DD-23B2-828D-1030310E429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B3D183C-4A35-FA62-9025-C2C3D3DEE609}"/>
              </a:ext>
            </a:extLst>
          </p:cNvPr>
          <p:cNvSpPr>
            <a:spLocks noGrp="1"/>
          </p:cNvSpPr>
          <p:nvPr>
            <p:ph type="sldNum" sz="quarter" idx="12"/>
          </p:nvPr>
        </p:nvSpPr>
        <p:spPr/>
        <p:txBody>
          <a:bodyPr/>
          <a:lstStyle/>
          <a:p>
            <a:pPr>
              <a:defRPr/>
            </a:pPr>
            <a:fld id="{45FF2D39-6AF0-49B7-BF45-92093C67A387}" type="slidenum">
              <a:rPr lang="en-US" smtClean="0"/>
              <a:pPr>
                <a:defRPr/>
              </a:pPr>
              <a:t>‹#›</a:t>
            </a:fld>
            <a:endParaRPr lang="en-US"/>
          </a:p>
        </p:txBody>
      </p:sp>
    </p:spTree>
    <p:extLst>
      <p:ext uri="{BB962C8B-B14F-4D97-AF65-F5344CB8AC3E}">
        <p14:creationId xmlns:p14="http://schemas.microsoft.com/office/powerpoint/2010/main" val="334504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470C-921A-9705-F64A-3144FE0F12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7B3390-F512-0782-7F96-F5C6A4CD7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37D67-9FF9-69F2-2DE7-C4D658837D43}"/>
              </a:ext>
            </a:extLst>
          </p:cNvPr>
          <p:cNvSpPr>
            <a:spLocks noGrp="1"/>
          </p:cNvSpPr>
          <p:nvPr>
            <p:ph type="dt" sz="half" idx="10"/>
          </p:nvPr>
        </p:nvSpPr>
        <p:spPr/>
        <p:txBody>
          <a:bodyPr/>
          <a:lstStyle/>
          <a:p>
            <a:pPr>
              <a:defRPr/>
            </a:pPr>
            <a:fld id="{7E57F718-8BC1-41B6-8D15-54C334267E85}"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E894E4BD-7DF5-B8D1-1DDA-72570BE9CDB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A5B527B-5053-4180-0C5B-A4A9D8DA3402}"/>
              </a:ext>
            </a:extLst>
          </p:cNvPr>
          <p:cNvSpPr>
            <a:spLocks noGrp="1"/>
          </p:cNvSpPr>
          <p:nvPr>
            <p:ph type="sldNum" sz="quarter" idx="12"/>
          </p:nvPr>
        </p:nvSpPr>
        <p:spPr/>
        <p:txBody>
          <a:bodyPr/>
          <a:lstStyle/>
          <a:p>
            <a:pPr>
              <a:defRPr/>
            </a:pPr>
            <a:fld id="{EE745129-DC2D-4D6C-81BE-36583A4202E3}" type="slidenum">
              <a:rPr lang="en-US" smtClean="0"/>
              <a:pPr>
                <a:defRPr/>
              </a:pPr>
              <a:t>‹#›</a:t>
            </a:fld>
            <a:endParaRPr lang="en-US"/>
          </a:p>
        </p:txBody>
      </p:sp>
    </p:spTree>
    <p:extLst>
      <p:ext uri="{BB962C8B-B14F-4D97-AF65-F5344CB8AC3E}">
        <p14:creationId xmlns:p14="http://schemas.microsoft.com/office/powerpoint/2010/main" val="329792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224EE-9C75-4DDC-DDB4-EA1CD0A52E2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56C8C-D700-D6D7-59E4-DD8F4EA134F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F2F6B-1D1E-C0D1-EF18-F2100666610E}"/>
              </a:ext>
            </a:extLst>
          </p:cNvPr>
          <p:cNvSpPr>
            <a:spLocks noGrp="1"/>
          </p:cNvSpPr>
          <p:nvPr>
            <p:ph type="dt" sz="half" idx="10"/>
          </p:nvPr>
        </p:nvSpPr>
        <p:spPr/>
        <p:txBody>
          <a:bodyPr/>
          <a:lstStyle/>
          <a:p>
            <a:pPr>
              <a:defRPr/>
            </a:pPr>
            <a:fld id="{6DFBACE1-B876-4DC1-AAB5-F76A48167DD7}"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FF3DBB40-04F0-1D77-150C-EF380B28338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0A9828A-5C08-9E1B-AF4B-56749E4942FC}"/>
              </a:ext>
            </a:extLst>
          </p:cNvPr>
          <p:cNvSpPr>
            <a:spLocks noGrp="1"/>
          </p:cNvSpPr>
          <p:nvPr>
            <p:ph type="sldNum" sz="quarter" idx="12"/>
          </p:nvPr>
        </p:nvSpPr>
        <p:spPr/>
        <p:txBody>
          <a:bodyPr/>
          <a:lstStyle/>
          <a:p>
            <a:pPr>
              <a:defRPr/>
            </a:pPr>
            <a:fld id="{E5B9CE38-22C5-489C-90F2-5CD746646189}" type="slidenum">
              <a:rPr lang="en-US" smtClean="0"/>
              <a:pPr>
                <a:defRPr/>
              </a:pPr>
              <a:t>‹#›</a:t>
            </a:fld>
            <a:endParaRPr lang="en-US"/>
          </a:p>
        </p:txBody>
      </p:sp>
    </p:spTree>
    <p:extLst>
      <p:ext uri="{BB962C8B-B14F-4D97-AF65-F5344CB8AC3E}">
        <p14:creationId xmlns:p14="http://schemas.microsoft.com/office/powerpoint/2010/main" val="329468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A95-5BEA-E76C-B4FC-034B16DC8F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47CC-6E52-D5CA-3065-E4DB4FF23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F3ACB-DC02-B3FD-46C4-DC86CEA00C6E}"/>
              </a:ext>
            </a:extLst>
          </p:cNvPr>
          <p:cNvSpPr>
            <a:spLocks noGrp="1"/>
          </p:cNvSpPr>
          <p:nvPr>
            <p:ph type="dt" sz="half" idx="10"/>
          </p:nvPr>
        </p:nvSpPr>
        <p:spPr/>
        <p:txBody>
          <a:bodyPr/>
          <a:lstStyle/>
          <a:p>
            <a:pPr>
              <a:defRPr/>
            </a:pPr>
            <a:fld id="{5725AF1C-FB0F-46E3-B67A-7A34E25AD97E}"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3377A356-6CE0-7B22-59BA-868AC7CF22E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B359AB6-39C4-02E4-2211-8E7AD50AF242}"/>
              </a:ext>
            </a:extLst>
          </p:cNvPr>
          <p:cNvSpPr>
            <a:spLocks noGrp="1"/>
          </p:cNvSpPr>
          <p:nvPr>
            <p:ph type="sldNum" sz="quarter" idx="12"/>
          </p:nvPr>
        </p:nvSpPr>
        <p:spPr/>
        <p:txBody>
          <a:bodyPr/>
          <a:lstStyle/>
          <a:p>
            <a:pPr>
              <a:defRPr/>
            </a:pPr>
            <a:fld id="{CC120A6A-2A58-423E-B283-1247264AD8BB}" type="slidenum">
              <a:rPr lang="en-US" smtClean="0"/>
              <a:pPr>
                <a:defRPr/>
              </a:pPr>
              <a:t>‹#›</a:t>
            </a:fld>
            <a:endParaRPr lang="en-US"/>
          </a:p>
        </p:txBody>
      </p:sp>
    </p:spTree>
    <p:extLst>
      <p:ext uri="{BB962C8B-B14F-4D97-AF65-F5344CB8AC3E}">
        <p14:creationId xmlns:p14="http://schemas.microsoft.com/office/powerpoint/2010/main" val="301143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AFE4-E9D7-87A8-11F0-5162453C7CF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7ADED1-FEB2-73A3-7B51-09D4708806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2C3E5-F9F7-B8B8-C699-B64FE7590566}"/>
              </a:ext>
            </a:extLst>
          </p:cNvPr>
          <p:cNvSpPr>
            <a:spLocks noGrp="1"/>
          </p:cNvSpPr>
          <p:nvPr>
            <p:ph type="dt" sz="half" idx="10"/>
          </p:nvPr>
        </p:nvSpPr>
        <p:spPr/>
        <p:txBody>
          <a:bodyPr/>
          <a:lstStyle/>
          <a:p>
            <a:pPr>
              <a:defRPr/>
            </a:pPr>
            <a:fld id="{FD51BC91-96B0-4D4D-82AF-10E6D6C11044}"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7ABE714E-0947-04D7-DC40-D4397E6407A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F5CABCB-F3C9-A139-D68E-D637F3F4A992}"/>
              </a:ext>
            </a:extLst>
          </p:cNvPr>
          <p:cNvSpPr>
            <a:spLocks noGrp="1"/>
          </p:cNvSpPr>
          <p:nvPr>
            <p:ph type="sldNum" sz="quarter" idx="12"/>
          </p:nvPr>
        </p:nvSpPr>
        <p:spPr/>
        <p:txBody>
          <a:bodyPr/>
          <a:lstStyle/>
          <a:p>
            <a:pPr>
              <a:defRPr/>
            </a:pPr>
            <a:fld id="{42CD52DC-FDB8-4DFA-96B0-B589C6C220F9}" type="slidenum">
              <a:rPr lang="en-US" smtClean="0"/>
              <a:pPr>
                <a:defRPr/>
              </a:pPr>
              <a:t>‹#›</a:t>
            </a:fld>
            <a:endParaRPr lang="en-US"/>
          </a:p>
        </p:txBody>
      </p:sp>
    </p:spTree>
    <p:extLst>
      <p:ext uri="{BB962C8B-B14F-4D97-AF65-F5344CB8AC3E}">
        <p14:creationId xmlns:p14="http://schemas.microsoft.com/office/powerpoint/2010/main" val="427819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A300-F18E-803D-4DC7-CCB024E33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0D509-DB52-2156-132F-1C57DEAEE08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F0622A-8E39-CCF4-9CCB-C19CE9C6A2C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96EB09-F791-AA7E-917B-A0AF7B128EAE}"/>
              </a:ext>
            </a:extLst>
          </p:cNvPr>
          <p:cNvSpPr>
            <a:spLocks noGrp="1"/>
          </p:cNvSpPr>
          <p:nvPr>
            <p:ph type="dt" sz="half" idx="10"/>
          </p:nvPr>
        </p:nvSpPr>
        <p:spPr/>
        <p:txBody>
          <a:bodyPr/>
          <a:lstStyle/>
          <a:p>
            <a:pPr>
              <a:defRPr/>
            </a:pPr>
            <a:fld id="{DB2B3760-15DA-4A0C-ACE9-7FF819A65EAE}" type="datetimeFigureOut">
              <a:rPr lang="en-US" smtClean="0"/>
              <a:pPr>
                <a:defRPr/>
              </a:pPr>
              <a:t>4/3/2023</a:t>
            </a:fld>
            <a:endParaRPr lang="en-US"/>
          </a:p>
        </p:txBody>
      </p:sp>
      <p:sp>
        <p:nvSpPr>
          <p:cNvPr id="6" name="Footer Placeholder 5">
            <a:extLst>
              <a:ext uri="{FF2B5EF4-FFF2-40B4-BE49-F238E27FC236}">
                <a16:creationId xmlns:a16="http://schemas.microsoft.com/office/drawing/2014/main" id="{302A4138-E728-4C9F-7605-05472F2776F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CB415F1-F281-BA0D-AAD6-7CB6D0E2910E}"/>
              </a:ext>
            </a:extLst>
          </p:cNvPr>
          <p:cNvSpPr>
            <a:spLocks noGrp="1"/>
          </p:cNvSpPr>
          <p:nvPr>
            <p:ph type="sldNum" sz="quarter" idx="12"/>
          </p:nvPr>
        </p:nvSpPr>
        <p:spPr/>
        <p:txBody>
          <a:bodyPr/>
          <a:lstStyle/>
          <a:p>
            <a:pPr>
              <a:defRPr/>
            </a:pPr>
            <a:fld id="{EF4B0F39-88E3-4456-AC76-D8C6D2783F8E}" type="slidenum">
              <a:rPr lang="en-US" smtClean="0"/>
              <a:pPr>
                <a:defRPr/>
              </a:pPr>
              <a:t>‹#›</a:t>
            </a:fld>
            <a:endParaRPr lang="en-US"/>
          </a:p>
        </p:txBody>
      </p:sp>
    </p:spTree>
    <p:extLst>
      <p:ext uri="{BB962C8B-B14F-4D97-AF65-F5344CB8AC3E}">
        <p14:creationId xmlns:p14="http://schemas.microsoft.com/office/powerpoint/2010/main" val="128532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6795-E1D4-2CEB-AAFB-4A8F5C6098D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752245-B695-C3D0-0484-C7EAF76632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F5333-5B52-B6C0-EB96-604A87E7427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0436EE-5507-3CA7-C6DB-1C4285FAF8C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A01034A-2B0F-A5A9-640D-9F0F9E77277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40F52E-E5E5-9AFA-67C3-06043FE47A8D}"/>
              </a:ext>
            </a:extLst>
          </p:cNvPr>
          <p:cNvSpPr>
            <a:spLocks noGrp="1"/>
          </p:cNvSpPr>
          <p:nvPr>
            <p:ph type="dt" sz="half" idx="10"/>
          </p:nvPr>
        </p:nvSpPr>
        <p:spPr/>
        <p:txBody>
          <a:bodyPr/>
          <a:lstStyle/>
          <a:p>
            <a:pPr>
              <a:defRPr/>
            </a:pPr>
            <a:fld id="{9B0FBBF1-DBF5-4B76-A87D-42759C1EEEF3}" type="datetimeFigureOut">
              <a:rPr lang="en-US" smtClean="0"/>
              <a:pPr>
                <a:defRPr/>
              </a:pPr>
              <a:t>4/3/2023</a:t>
            </a:fld>
            <a:endParaRPr lang="en-US"/>
          </a:p>
        </p:txBody>
      </p:sp>
      <p:sp>
        <p:nvSpPr>
          <p:cNvPr id="8" name="Footer Placeholder 7">
            <a:extLst>
              <a:ext uri="{FF2B5EF4-FFF2-40B4-BE49-F238E27FC236}">
                <a16:creationId xmlns:a16="http://schemas.microsoft.com/office/drawing/2014/main" id="{0E573000-8DEE-CDC0-05A3-5DC5B6E63C2A}"/>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94933C9B-8FD5-9CF2-112E-EACFD6EEE224}"/>
              </a:ext>
            </a:extLst>
          </p:cNvPr>
          <p:cNvSpPr>
            <a:spLocks noGrp="1"/>
          </p:cNvSpPr>
          <p:nvPr>
            <p:ph type="sldNum" sz="quarter" idx="12"/>
          </p:nvPr>
        </p:nvSpPr>
        <p:spPr/>
        <p:txBody>
          <a:bodyPr/>
          <a:lstStyle/>
          <a:p>
            <a:pPr>
              <a:defRPr/>
            </a:pPr>
            <a:fld id="{DE0DBD30-75FF-4D89-A0FB-5FE63C568718}" type="slidenum">
              <a:rPr lang="en-US" smtClean="0"/>
              <a:pPr>
                <a:defRPr/>
              </a:pPr>
              <a:t>‹#›</a:t>
            </a:fld>
            <a:endParaRPr lang="en-US"/>
          </a:p>
        </p:txBody>
      </p:sp>
    </p:spTree>
    <p:extLst>
      <p:ext uri="{BB962C8B-B14F-4D97-AF65-F5344CB8AC3E}">
        <p14:creationId xmlns:p14="http://schemas.microsoft.com/office/powerpoint/2010/main" val="116769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BECA-D57B-06BC-1C57-F658B9BBB3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5F1CE-E69B-3895-5964-A88B7B93B11D}"/>
              </a:ext>
            </a:extLst>
          </p:cNvPr>
          <p:cNvSpPr>
            <a:spLocks noGrp="1"/>
          </p:cNvSpPr>
          <p:nvPr>
            <p:ph type="dt" sz="half" idx="10"/>
          </p:nvPr>
        </p:nvSpPr>
        <p:spPr/>
        <p:txBody>
          <a:bodyPr/>
          <a:lstStyle/>
          <a:p>
            <a:pPr>
              <a:defRPr/>
            </a:pPr>
            <a:fld id="{9A82B0C5-E810-43DA-B2A6-9937A2EA27E1}" type="datetimeFigureOut">
              <a:rPr lang="en-US" smtClean="0"/>
              <a:pPr>
                <a:defRPr/>
              </a:pPr>
              <a:t>4/3/2023</a:t>
            </a:fld>
            <a:endParaRPr lang="en-US"/>
          </a:p>
        </p:txBody>
      </p:sp>
      <p:sp>
        <p:nvSpPr>
          <p:cNvPr id="4" name="Footer Placeholder 3">
            <a:extLst>
              <a:ext uri="{FF2B5EF4-FFF2-40B4-BE49-F238E27FC236}">
                <a16:creationId xmlns:a16="http://schemas.microsoft.com/office/drawing/2014/main" id="{F49B0F70-16E0-FCA9-207E-40DDBF983EF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2DD33749-FF52-22B0-A168-FA41C32C6F85}"/>
              </a:ext>
            </a:extLst>
          </p:cNvPr>
          <p:cNvSpPr>
            <a:spLocks noGrp="1"/>
          </p:cNvSpPr>
          <p:nvPr>
            <p:ph type="sldNum" sz="quarter" idx="12"/>
          </p:nvPr>
        </p:nvSpPr>
        <p:spPr/>
        <p:txBody>
          <a:bodyPr/>
          <a:lstStyle/>
          <a:p>
            <a:pPr>
              <a:defRPr/>
            </a:pPr>
            <a:fld id="{CF882423-8BF7-46B2-AD95-71D78B58497E}" type="slidenum">
              <a:rPr lang="en-US" smtClean="0"/>
              <a:pPr>
                <a:defRPr/>
              </a:pPr>
              <a:t>‹#›</a:t>
            </a:fld>
            <a:endParaRPr lang="en-US"/>
          </a:p>
        </p:txBody>
      </p:sp>
    </p:spTree>
    <p:extLst>
      <p:ext uri="{BB962C8B-B14F-4D97-AF65-F5344CB8AC3E}">
        <p14:creationId xmlns:p14="http://schemas.microsoft.com/office/powerpoint/2010/main" val="116168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FCCCE-0DE9-6C9F-C492-746C71D01B16}"/>
              </a:ext>
            </a:extLst>
          </p:cNvPr>
          <p:cNvSpPr>
            <a:spLocks noGrp="1"/>
          </p:cNvSpPr>
          <p:nvPr>
            <p:ph type="dt" sz="half" idx="10"/>
          </p:nvPr>
        </p:nvSpPr>
        <p:spPr/>
        <p:txBody>
          <a:bodyPr/>
          <a:lstStyle/>
          <a:p>
            <a:pPr>
              <a:defRPr/>
            </a:pPr>
            <a:fld id="{AA874936-93B4-4E72-AFC8-12509B47CB3E}" type="datetimeFigureOut">
              <a:rPr lang="en-US" smtClean="0"/>
              <a:pPr>
                <a:defRPr/>
              </a:pPr>
              <a:t>4/3/2023</a:t>
            </a:fld>
            <a:endParaRPr lang="en-US"/>
          </a:p>
        </p:txBody>
      </p:sp>
      <p:sp>
        <p:nvSpPr>
          <p:cNvPr id="3" name="Footer Placeholder 2">
            <a:extLst>
              <a:ext uri="{FF2B5EF4-FFF2-40B4-BE49-F238E27FC236}">
                <a16:creationId xmlns:a16="http://schemas.microsoft.com/office/drawing/2014/main" id="{E8692CA8-64E7-5623-BDEC-290B2D0722C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FFB025CF-F967-A343-FCE9-92F9485E578A}"/>
              </a:ext>
            </a:extLst>
          </p:cNvPr>
          <p:cNvSpPr>
            <a:spLocks noGrp="1"/>
          </p:cNvSpPr>
          <p:nvPr>
            <p:ph type="sldNum" sz="quarter" idx="12"/>
          </p:nvPr>
        </p:nvSpPr>
        <p:spPr/>
        <p:txBody>
          <a:bodyPr/>
          <a:lstStyle/>
          <a:p>
            <a:pPr>
              <a:defRPr/>
            </a:pPr>
            <a:fld id="{57883946-82A1-4A5E-A2FE-0FA7992C2A4E}" type="slidenum">
              <a:rPr lang="en-US" smtClean="0"/>
              <a:pPr>
                <a:defRPr/>
              </a:pPr>
              <a:t>‹#›</a:t>
            </a:fld>
            <a:endParaRPr lang="en-US"/>
          </a:p>
        </p:txBody>
      </p:sp>
    </p:spTree>
    <p:extLst>
      <p:ext uri="{BB962C8B-B14F-4D97-AF65-F5344CB8AC3E}">
        <p14:creationId xmlns:p14="http://schemas.microsoft.com/office/powerpoint/2010/main" val="145201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F390-113D-61A7-D287-7506F28550B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CEA242-F6F8-8F23-3385-4676BE7E78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216564-6FC3-AEA6-F0D7-1D147BE7D5B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5C464C-217B-992A-3BAA-83CFC8A8C0FA}"/>
              </a:ext>
            </a:extLst>
          </p:cNvPr>
          <p:cNvSpPr>
            <a:spLocks noGrp="1"/>
          </p:cNvSpPr>
          <p:nvPr>
            <p:ph type="dt" sz="half" idx="10"/>
          </p:nvPr>
        </p:nvSpPr>
        <p:spPr/>
        <p:txBody>
          <a:bodyPr/>
          <a:lstStyle/>
          <a:p>
            <a:pPr>
              <a:defRPr/>
            </a:pPr>
            <a:fld id="{666EF795-5392-46E1-9DF4-5C9CDD2785FF}" type="datetimeFigureOut">
              <a:rPr lang="en-US" smtClean="0"/>
              <a:pPr>
                <a:defRPr/>
              </a:pPr>
              <a:t>4/3/2023</a:t>
            </a:fld>
            <a:endParaRPr lang="en-US"/>
          </a:p>
        </p:txBody>
      </p:sp>
      <p:sp>
        <p:nvSpPr>
          <p:cNvPr id="6" name="Footer Placeholder 5">
            <a:extLst>
              <a:ext uri="{FF2B5EF4-FFF2-40B4-BE49-F238E27FC236}">
                <a16:creationId xmlns:a16="http://schemas.microsoft.com/office/drawing/2014/main" id="{450B8230-9588-50B7-808B-4ADCDB6CA80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C78B3F3-C808-2415-8FC3-C3C66CD5293A}"/>
              </a:ext>
            </a:extLst>
          </p:cNvPr>
          <p:cNvSpPr>
            <a:spLocks noGrp="1"/>
          </p:cNvSpPr>
          <p:nvPr>
            <p:ph type="sldNum" sz="quarter" idx="12"/>
          </p:nvPr>
        </p:nvSpPr>
        <p:spPr/>
        <p:txBody>
          <a:bodyPr/>
          <a:lstStyle/>
          <a:p>
            <a:pPr>
              <a:defRPr/>
            </a:pPr>
            <a:fld id="{936598CB-E7B4-45F8-93B1-83018221A04D}" type="slidenum">
              <a:rPr lang="en-US" smtClean="0"/>
              <a:pPr>
                <a:defRPr/>
              </a:pPr>
              <a:t>‹#›</a:t>
            </a:fld>
            <a:endParaRPr lang="en-US"/>
          </a:p>
        </p:txBody>
      </p:sp>
    </p:spTree>
    <p:extLst>
      <p:ext uri="{BB962C8B-B14F-4D97-AF65-F5344CB8AC3E}">
        <p14:creationId xmlns:p14="http://schemas.microsoft.com/office/powerpoint/2010/main" val="144847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C1FF-FFC8-A930-8FCE-5AAE01E112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4BC1AA-CF6C-9D81-9717-84F56A69366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A1BF818-C8F3-293A-78E3-B1D89B4A82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3882712-3977-9F5A-1209-6A17164E3DBF}"/>
              </a:ext>
            </a:extLst>
          </p:cNvPr>
          <p:cNvSpPr>
            <a:spLocks noGrp="1"/>
          </p:cNvSpPr>
          <p:nvPr>
            <p:ph type="dt" sz="half" idx="10"/>
          </p:nvPr>
        </p:nvSpPr>
        <p:spPr/>
        <p:txBody>
          <a:bodyPr/>
          <a:lstStyle/>
          <a:p>
            <a:pPr>
              <a:defRPr/>
            </a:pPr>
            <a:fld id="{1AC97DBB-CEB5-4320-8436-AEB95235906C}" type="datetimeFigureOut">
              <a:rPr lang="en-US" smtClean="0"/>
              <a:pPr>
                <a:defRPr/>
              </a:pPr>
              <a:t>4/3/2023</a:t>
            </a:fld>
            <a:endParaRPr lang="en-US"/>
          </a:p>
        </p:txBody>
      </p:sp>
      <p:sp>
        <p:nvSpPr>
          <p:cNvPr id="6" name="Footer Placeholder 5">
            <a:extLst>
              <a:ext uri="{FF2B5EF4-FFF2-40B4-BE49-F238E27FC236}">
                <a16:creationId xmlns:a16="http://schemas.microsoft.com/office/drawing/2014/main" id="{ABF9861F-B253-F4E8-C309-1DD5B73FC6B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C74CCAE-09EA-7E12-0DC9-4D1993DC994D}"/>
              </a:ext>
            </a:extLst>
          </p:cNvPr>
          <p:cNvSpPr>
            <a:spLocks noGrp="1"/>
          </p:cNvSpPr>
          <p:nvPr>
            <p:ph type="sldNum" sz="quarter" idx="12"/>
          </p:nvPr>
        </p:nvSpPr>
        <p:spPr/>
        <p:txBody>
          <a:bodyPr/>
          <a:lstStyle/>
          <a:p>
            <a:pPr>
              <a:defRPr/>
            </a:pPr>
            <a:fld id="{80A4ED68-3BA6-4A64-9257-9F1C0C3ED8DE}" type="slidenum">
              <a:rPr lang="en-US" smtClean="0"/>
              <a:pPr>
                <a:defRPr/>
              </a:pPr>
              <a:t>‹#›</a:t>
            </a:fld>
            <a:endParaRPr lang="en-US"/>
          </a:p>
        </p:txBody>
      </p:sp>
    </p:spTree>
    <p:extLst>
      <p:ext uri="{BB962C8B-B14F-4D97-AF65-F5344CB8AC3E}">
        <p14:creationId xmlns:p14="http://schemas.microsoft.com/office/powerpoint/2010/main" val="280626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57F8F-ED31-99C3-8E64-ECD7A856325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0D137B-2A22-2F88-6AA8-544B9ECAE76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9ADA74-B29B-3854-5ECC-DAB66EFAD73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38EC5EA-FA6A-4465-B441-D291FB866DE0}" type="datetimeFigureOut">
              <a:rPr lang="en-US" smtClean="0"/>
              <a:pPr>
                <a:defRPr/>
              </a:pPr>
              <a:t>4/3/2023</a:t>
            </a:fld>
            <a:endParaRPr lang="en-US"/>
          </a:p>
        </p:txBody>
      </p:sp>
      <p:sp>
        <p:nvSpPr>
          <p:cNvPr id="5" name="Footer Placeholder 4">
            <a:extLst>
              <a:ext uri="{FF2B5EF4-FFF2-40B4-BE49-F238E27FC236}">
                <a16:creationId xmlns:a16="http://schemas.microsoft.com/office/drawing/2014/main" id="{B561B9C5-E34B-78DD-CD52-CC27D9D161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3081B01E-A8F0-F5E2-3257-24ABD793203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74F6364-332B-48C7-B1DD-CDE580918878}" type="slidenum">
              <a:rPr lang="en-US" smtClean="0"/>
              <a:pPr>
                <a:defRPr/>
              </a:pPr>
              <a:t>‹#›</a:t>
            </a:fld>
            <a:endParaRPr lang="en-US"/>
          </a:p>
        </p:txBody>
      </p:sp>
    </p:spTree>
    <p:extLst>
      <p:ext uri="{BB962C8B-B14F-4D97-AF65-F5344CB8AC3E}">
        <p14:creationId xmlns:p14="http://schemas.microsoft.com/office/powerpoint/2010/main" val="14338637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295401"/>
            <a:ext cx="7772400" cy="2305050"/>
          </a:xfrm>
        </p:spPr>
        <p:txBody>
          <a:bodyPr/>
          <a:lstStyle/>
          <a:p>
            <a:pPr eaLnBrk="1" hangingPunct="1"/>
            <a:r>
              <a:rPr lang="en-IN" sz="4400" b="1" dirty="0"/>
              <a:t>Court Ledger - Decentralized And Tamper-Proof Solution For Storing Evidence</a:t>
            </a:r>
            <a:endParaRPr lang="en-US" dirty="0"/>
          </a:p>
        </p:txBody>
      </p:sp>
      <p:sp>
        <p:nvSpPr>
          <p:cNvPr id="3" name="Subtitle 2"/>
          <p:cNvSpPr>
            <a:spLocks noGrp="1"/>
          </p:cNvSpPr>
          <p:nvPr>
            <p:ph type="subTitle" idx="1"/>
          </p:nvPr>
        </p:nvSpPr>
        <p:spPr>
          <a:xfrm>
            <a:off x="304800" y="3886200"/>
            <a:ext cx="8382000" cy="1752600"/>
          </a:xfrm>
        </p:spPr>
        <p:txBody>
          <a:bodyPr rtlCol="0">
            <a:normAutofit/>
          </a:bodyPr>
          <a:lstStyle/>
          <a:p>
            <a:pPr algn="r" eaLnBrk="1" fontAlgn="auto" hangingPunct="1">
              <a:spcAft>
                <a:spcPts val="0"/>
              </a:spcAft>
              <a:buFont typeface="Arial" pitchFamily="34" charset="0"/>
              <a:buNone/>
              <a:defRPr/>
            </a:pPr>
            <a:endParaRPr lang="en-US" dirty="0"/>
          </a:p>
          <a:p>
            <a:pPr algn="l" eaLnBrk="1" fontAlgn="auto" hangingPunct="1">
              <a:spcAft>
                <a:spcPts val="0"/>
              </a:spcAft>
              <a:buFont typeface="Arial" pitchFamily="34" charset="0"/>
              <a:buNone/>
              <a:defRPr/>
            </a:pPr>
            <a:r>
              <a:rPr lang="en-US" dirty="0"/>
              <a:t>Tharun Kumar T (211419205308)                                  </a:t>
            </a:r>
            <a:r>
              <a:rPr lang="en-US" dirty="0" err="1"/>
              <a:t>Benitha</a:t>
            </a:r>
            <a:r>
              <a:rPr lang="en-US" dirty="0"/>
              <a:t> </a:t>
            </a:r>
            <a:r>
              <a:rPr lang="en-US" dirty="0" err="1"/>
              <a:t>Christinal.J</a:t>
            </a:r>
            <a:r>
              <a:rPr lang="en-US" dirty="0"/>
              <a:t> M.TECH.,(Ph.D.,)</a:t>
            </a:r>
          </a:p>
          <a:p>
            <a:pPr algn="l" eaLnBrk="1" fontAlgn="auto" hangingPunct="1">
              <a:spcAft>
                <a:spcPts val="0"/>
              </a:spcAft>
              <a:buFont typeface="Arial" pitchFamily="34" charset="0"/>
              <a:buNone/>
              <a:defRPr/>
            </a:pPr>
            <a:r>
              <a:rPr lang="en-US" dirty="0"/>
              <a:t>Yogesh Y              (211419205309)                                  ASSISTANT PROFESSOR                                       </a:t>
            </a:r>
          </a:p>
          <a:p>
            <a:pPr algn="l" eaLnBrk="1" fontAlgn="auto" hangingPunct="1">
              <a:spcAft>
                <a:spcPts val="0"/>
              </a:spcAft>
              <a:buFont typeface="Arial" pitchFamily="34" charset="0"/>
              <a:buNone/>
              <a:defRPr/>
            </a:pPr>
            <a:r>
              <a:rPr lang="en-US" dirty="0" err="1"/>
              <a:t>Hemnath</a:t>
            </a:r>
            <a:r>
              <a:rPr lang="en-US" dirty="0"/>
              <a:t> V         (211419205304)                                  SUPERVISOR </a:t>
            </a:r>
          </a:p>
          <a:p>
            <a:pPr algn="l" eaLnBrk="1" fontAlgn="auto" hangingPunct="1">
              <a:spcAft>
                <a:spcPts val="0"/>
              </a:spcAft>
              <a:buFont typeface="Arial" pitchFamily="34" charset="0"/>
              <a:buNone/>
              <a:defRPr/>
            </a:pPr>
            <a:r>
              <a:rPr lang="en-US" dirty="0"/>
              <a:t>										</a:t>
            </a:r>
          </a:p>
          <a:p>
            <a:pPr algn="l" eaLnBrk="1" fontAlgn="auto" hangingPunct="1">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latin typeface="+mn-lt"/>
                <a:cs typeface="Times New Roman" panose="02020603050405020304" pitchFamily="18" charset="0"/>
              </a:rPr>
              <a:t>HARDWARE REQUIRMENTS </a:t>
            </a:r>
          </a:p>
        </p:txBody>
      </p:sp>
      <p:sp>
        <p:nvSpPr>
          <p:cNvPr id="7171" name="Content Placeholder 2"/>
          <p:cNvSpPr>
            <a:spLocks noGrp="1"/>
          </p:cNvSpPr>
          <p:nvPr>
            <p:ph idx="1"/>
          </p:nvPr>
        </p:nvSpPr>
        <p:spPr/>
        <p:txBody>
          <a:bodyPr/>
          <a:lstStyle/>
          <a:p>
            <a:pPr marL="0" indent="0">
              <a:buNone/>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Processor			: Pentium Dual Core 2.00GHZ</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Hard disk			: 120 GB</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RAM				: 2GB (minimum)</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Keyboard			: 110 keys enhanced</a:t>
            </a:r>
            <a:endParaRPr lang="en-IN" sz="1800" b="1" dirty="0">
              <a:effectLst/>
              <a:ea typeface="Times New Roman" panose="02020603050405020304" pitchFamily="18" charset="0"/>
              <a:cs typeface="Times New Roman" panose="02020603050405020304" pitchFamily="18" charset="0"/>
            </a:endParaRPr>
          </a:p>
          <a:p>
            <a:pPr marL="0" indent="0" algn="just">
              <a:lnSpc>
                <a:spcPct val="150000"/>
              </a:lnSpc>
              <a:buNone/>
            </a:pPr>
            <a:endParaRPr lang="en-IN" sz="1800" b="1" dirty="0">
              <a:effectLst/>
              <a:latin typeface="+mj-lt"/>
              <a:ea typeface="Times New Roman" panose="02020603050405020304" pitchFamily="18" charset="0"/>
            </a:endParaRPr>
          </a:p>
        </p:txBody>
      </p:sp>
    </p:spTree>
    <p:extLst>
      <p:ext uri="{BB962C8B-B14F-4D97-AF65-F5344CB8AC3E}">
        <p14:creationId xmlns:p14="http://schemas.microsoft.com/office/powerpoint/2010/main" val="225457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dirty="0">
                <a:latin typeface="+mn-lt"/>
              </a:rPr>
              <a:t>ARCHITECTURE DIAGRAM</a:t>
            </a:r>
          </a:p>
        </p:txBody>
      </p:sp>
      <p:pic>
        <p:nvPicPr>
          <p:cNvPr id="2" name="Content Placeholder 3">
            <a:extLst>
              <a:ext uri="{FF2B5EF4-FFF2-40B4-BE49-F238E27FC236}">
                <a16:creationId xmlns:a16="http://schemas.microsoft.com/office/drawing/2014/main" id="{9A51BBE5-4511-DCFA-DA78-F0221E1AF2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76403" y="1825625"/>
            <a:ext cx="7391194" cy="435133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WORKING MODULE</a:t>
            </a:r>
          </a:p>
        </p:txBody>
      </p:sp>
      <p:pic>
        <p:nvPicPr>
          <p:cNvPr id="11" name="image6.jpeg">
            <a:extLst>
              <a:ext uri="{FF2B5EF4-FFF2-40B4-BE49-F238E27FC236}">
                <a16:creationId xmlns:a16="http://schemas.microsoft.com/office/drawing/2014/main" id="{2C14312C-96E0-68E3-4AC1-84C8A4A6E280}"/>
              </a:ext>
            </a:extLst>
          </p:cNvPr>
          <p:cNvPicPr>
            <a:picLocks noGrp="1" noChangeAspect="1"/>
          </p:cNvPicPr>
          <p:nvPr>
            <p:ph idx="1"/>
          </p:nvPr>
        </p:nvPicPr>
        <p:blipFill>
          <a:blip r:embed="rId2" cstate="print"/>
          <a:stretch>
            <a:fillRect/>
          </a:stretch>
        </p:blipFill>
        <p:spPr>
          <a:xfrm>
            <a:off x="609600" y="1417638"/>
            <a:ext cx="7924800" cy="4525962"/>
          </a:xfrm>
          <a:prstGeom prst="rect">
            <a:avLst/>
          </a:prstGeom>
        </p:spPr>
      </p:pic>
    </p:spTree>
    <p:extLst>
      <p:ext uri="{BB962C8B-B14F-4D97-AF65-F5344CB8AC3E}">
        <p14:creationId xmlns:p14="http://schemas.microsoft.com/office/powerpoint/2010/main" val="312746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dirty="0">
                <a:latin typeface="+mn-lt"/>
                <a:cs typeface="Times New Roman" panose="02020603050405020304" pitchFamily="18" charset="0"/>
              </a:rPr>
              <a:t>ALGORITHM</a:t>
            </a:r>
          </a:p>
        </p:txBody>
      </p:sp>
      <p:sp>
        <p:nvSpPr>
          <p:cNvPr id="3" name="Content Placeholder 2"/>
          <p:cNvSpPr>
            <a:spLocks noGrp="1"/>
          </p:cNvSpPr>
          <p:nvPr>
            <p:ph idx="1"/>
          </p:nvPr>
        </p:nvSpPr>
        <p:spPr>
          <a:xfrm>
            <a:off x="628650" y="1371600"/>
            <a:ext cx="7886700" cy="4805363"/>
          </a:xfrm>
        </p:spPr>
        <p:txBody>
          <a:bodyPr rtlCol="0">
            <a:normAutofit fontScale="40000" lnSpcReduction="20000"/>
          </a:bodyPr>
          <a:lstStyle/>
          <a:p>
            <a:pPr algn="just">
              <a:lnSpc>
                <a:spcPct val="115000"/>
              </a:lnSpc>
            </a:pPr>
            <a:r>
              <a:rPr lang="en-US" sz="3800" b="1" dirty="0">
                <a:ea typeface="DengXian" panose="02010600030101010101" pitchFamily="2" charset="-122"/>
                <a:cs typeface="Times New Roman" panose="02020603050405020304" pitchFamily="18" charset="0"/>
              </a:rPr>
              <a:t>H</a:t>
            </a:r>
            <a:r>
              <a:rPr lang="en-US" sz="3800" b="1" dirty="0">
                <a:effectLst/>
                <a:ea typeface="DengXian" panose="02010600030101010101" pitchFamily="2" charset="-122"/>
                <a:cs typeface="Times New Roman" panose="02020603050405020304" pitchFamily="18" charset="0"/>
              </a:rPr>
              <a:t>ere we use different algorithms for more efficient hashing function called IBFT and RAFT algorithms </a:t>
            </a:r>
          </a:p>
          <a:p>
            <a:pPr algn="just">
              <a:lnSpc>
                <a:spcPct val="115000"/>
              </a:lnSpc>
            </a:pPr>
            <a:r>
              <a:rPr lang="en-IN" sz="3800" b="1" dirty="0">
                <a:ea typeface="DengXian" panose="02010600030101010101" pitchFamily="2" charset="-122"/>
                <a:cs typeface="Times New Roman" panose="02020603050405020304" pitchFamily="18" charset="0"/>
              </a:rPr>
              <a:t> </a:t>
            </a:r>
            <a:r>
              <a:rPr lang="en-US" sz="3800" b="1" dirty="0">
                <a:effectLst/>
                <a:ea typeface="DengXian" panose="02010600030101010101" pitchFamily="2" charset="-122"/>
                <a:cs typeface="Times New Roman" panose="02020603050405020304" pitchFamily="18" charset="0"/>
              </a:rPr>
              <a:t>IBFT – Istanbul Byzantine Fault tolerant </a:t>
            </a:r>
          </a:p>
          <a:p>
            <a:pPr algn="just">
              <a:lnSpc>
                <a:spcPct val="115000"/>
              </a:lnSpc>
            </a:pPr>
            <a:r>
              <a:rPr lang="en-US" sz="3800" b="1" dirty="0">
                <a:effectLst/>
                <a:ea typeface="DengXian" panose="02010600030101010101" pitchFamily="2" charset="-122"/>
                <a:cs typeface="Times New Roman" panose="02020603050405020304" pitchFamily="18" charset="0"/>
              </a:rPr>
              <a:t>RAFT-Reliable ,Replicated ,Redundant and Fault-tolerant.</a:t>
            </a:r>
            <a:endParaRPr lang="en-IN" sz="3800" b="1" dirty="0">
              <a:ea typeface="DengXian" panose="02010600030101010101" pitchFamily="2" charset="-122"/>
              <a:cs typeface="Times New Roman" panose="02020603050405020304" pitchFamily="18" charset="0"/>
            </a:endParaRPr>
          </a:p>
          <a:p>
            <a:pPr algn="just">
              <a:lnSpc>
                <a:spcPct val="115000"/>
              </a:lnSpc>
            </a:pPr>
            <a:r>
              <a:rPr lang="en-US" sz="3800" b="1" dirty="0">
                <a:effectLst/>
                <a:ea typeface="DengXian" panose="02010600030101010101" pitchFamily="2" charset="-122"/>
                <a:cs typeface="Times New Roman" panose="02020603050405020304" pitchFamily="18" charset="0"/>
              </a:rPr>
              <a:t>The main difference between the IBFT and RAFT algorithms is that while in RAFT followers blindly trust their leader, in IBFT each block requires several rounds of voting by a set of validators to reach consensus, which is recorded as a collection of signatures on the block's content. . The validator never assumes that the leader is honest. Instead, it validates the proposed block just like any other consensus platform deployed on a trustless environment like Proof-of-Work.</a:t>
            </a:r>
          </a:p>
          <a:p>
            <a:pPr algn="just">
              <a:lnSpc>
                <a:spcPct val="115000"/>
              </a:lnSpc>
            </a:pPr>
            <a:r>
              <a:rPr lang="en-US" sz="3800" b="1" dirty="0">
                <a:effectLst/>
                <a:ea typeface="DengXian" panose="02010600030101010101" pitchFamily="2" charset="-122"/>
                <a:cs typeface="Times New Roman" panose="02020603050405020304" pitchFamily="18" charset="0"/>
              </a:rPr>
              <a:t> As a result, RAFT consensus will not confirm blocks unless there are pending transactions, which leads to significant storage efficiency, as no empty blocks containing zero transactions are committed to the blockchain. In addition, RAFT has a faster block time compared to IBFT, with the leader validating a block within</a:t>
            </a:r>
            <a:endParaRPr lang="en-IN" sz="3800" b="1" dirty="0">
              <a:effectLst/>
              <a:ea typeface="DengXian" panose="02010600030101010101" pitchFamily="2" charset="-122"/>
              <a:cs typeface="Times New Roman" panose="02020603050405020304" pitchFamily="18" charset="0"/>
            </a:endParaRPr>
          </a:p>
          <a:p>
            <a:pPr algn="just">
              <a:lnSpc>
                <a:spcPct val="115000"/>
              </a:lnSpc>
            </a:pPr>
            <a:r>
              <a:rPr lang="en-US" sz="3800" b="1" dirty="0">
                <a:effectLst/>
                <a:ea typeface="DengXian" panose="02010600030101010101" pitchFamily="2" charset="-122"/>
                <a:cs typeface="Times New Roman" panose="02020603050405020304" pitchFamily="18" charset="0"/>
              </a:rPr>
              <a:t> 50ms of receiving a transaction. With RAFT, majority vote confirmation is also a very fast process, as average block times are typically in the sub second range under typical network conditions.</a:t>
            </a:r>
            <a:endParaRPr lang="en-IN" sz="3800" b="1" dirty="0">
              <a:effectLst/>
              <a:ea typeface="DengXian" panose="02010600030101010101" pitchFamily="2" charset="-122"/>
              <a:cs typeface="Times New Roman" panose="02020603050405020304" pitchFamily="18" charset="0"/>
            </a:endParaRPr>
          </a:p>
          <a:p>
            <a:pPr marL="0" indent="0" eaLnBrk="1" fontAlgn="auto" hangingPunct="1">
              <a:spcAft>
                <a:spcPts val="0"/>
              </a:spcAft>
              <a:buNone/>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dirty="0">
                <a:latin typeface="+mn-lt"/>
                <a:cs typeface="Times New Roman" panose="02020603050405020304" pitchFamily="18" charset="0"/>
              </a:rPr>
              <a:t>MODULES</a:t>
            </a:r>
          </a:p>
        </p:txBody>
      </p:sp>
      <p:sp>
        <p:nvSpPr>
          <p:cNvPr id="11267" name="Content Placeholder 2"/>
          <p:cNvSpPr>
            <a:spLocks noGrp="1"/>
          </p:cNvSpPr>
          <p:nvPr>
            <p:ph idx="1"/>
          </p:nvPr>
        </p:nvSpPr>
        <p:spPr/>
        <p:txBody>
          <a:bodyPr>
            <a:normAutofit lnSpcReduction="10000"/>
          </a:bodyPr>
          <a:lstStyle/>
          <a:p>
            <a:pPr marL="0" indent="0" algn="just">
              <a:lnSpc>
                <a:spcPct val="150000"/>
              </a:lnSpc>
              <a:buNone/>
            </a:pPr>
            <a:r>
              <a:rPr lang="en-US" sz="1800" b="1" dirty="0">
                <a:latin typeface="+mj-lt"/>
                <a:ea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EVIDENCE STORAGE</a:t>
            </a:r>
            <a:endParaRPr lang="en-IN" sz="1800" b="1" dirty="0">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Our system relies heavily on the Evidence Storage Module, which provides a streamlined, distributed, and tamper-proof means of preserving evidence for use in legal processes. Court hearings, evidence, and other important documents will be archived in digital form on </a:t>
            </a:r>
            <a:r>
              <a:rPr lang="en-US" sz="1800" b="1" dirty="0" err="1">
                <a:effectLst/>
                <a:ea typeface="Times New Roman" panose="02020603050405020304" pitchFamily="18" charset="0"/>
                <a:cs typeface="Times New Roman" panose="02020603050405020304" pitchFamily="18" charset="0"/>
              </a:rPr>
              <a:t>Moibits</a:t>
            </a:r>
            <a:r>
              <a:rPr lang="en-US" sz="1800" b="1" dirty="0">
                <a:effectLst/>
                <a:ea typeface="Times New Roman" panose="02020603050405020304" pitchFamily="18" charset="0"/>
                <a:cs typeface="Times New Roman" panose="02020603050405020304" pitchFamily="18" charset="0"/>
              </a:rPr>
              <a:t>  decentralized storage and made available to authorized users using this module.</a:t>
            </a:r>
            <a:endParaRPr lang="en-IN" sz="1800" b="1" dirty="0">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Each piece of evidence that is kept on the system must be completely safe from tampering, and this module was made to guarantee that. The Ethereum blockchain, which serves as an immutable and transparent log of all transactions and data saved on the network, is integral to this goal.</a:t>
            </a:r>
            <a:endParaRPr lang="en-IN" sz="1800" b="1" dirty="0">
              <a:effectLst/>
              <a:ea typeface="Times New Roman" panose="02020603050405020304" pitchFamily="18" charset="0"/>
              <a:cs typeface="Times New Roman" panose="02020603050405020304" pitchFamily="18" charset="0"/>
            </a:endParaRPr>
          </a:p>
          <a:p>
            <a:pPr marL="0" indent="0" eaLnBrk="1" hangingPunct="1">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latin typeface="+mn-lt"/>
                <a:cs typeface="Times New Roman" panose="02020603050405020304" pitchFamily="18" charset="0"/>
              </a:rPr>
              <a:t>MODULES</a:t>
            </a:r>
          </a:p>
        </p:txBody>
      </p:sp>
      <p:sp>
        <p:nvSpPr>
          <p:cNvPr id="11267" name="Content Placeholder 2"/>
          <p:cNvSpPr>
            <a:spLocks noGrp="1"/>
          </p:cNvSpPr>
          <p:nvPr>
            <p:ph idx="1"/>
          </p:nvPr>
        </p:nvSpPr>
        <p:spPr/>
        <p:txBody>
          <a:bodyPr>
            <a:normAutofit/>
          </a:bodyPr>
          <a:lstStyle/>
          <a:p>
            <a:pPr marL="0" indent="0" algn="just">
              <a:lnSpc>
                <a:spcPct val="115000"/>
              </a:lnSpc>
              <a:buNone/>
            </a:pPr>
            <a:r>
              <a:rPr lang="en-US" sz="1800" b="1" dirty="0">
                <a:effectLst/>
                <a:ea typeface="Times New Roman" panose="02020603050405020304" pitchFamily="18" charset="0"/>
                <a:cs typeface="Times New Roman" panose="02020603050405020304" pitchFamily="18" charset="0"/>
              </a:rPr>
              <a:t>BLOCKCHAIN INTEGRATION</a:t>
            </a:r>
          </a:p>
          <a:p>
            <a:pPr algn="just">
              <a:lnSpc>
                <a:spcPct val="115000"/>
              </a:lnSpc>
            </a:pPr>
            <a:r>
              <a:rPr lang="en-US" sz="1800" b="1" dirty="0">
                <a:effectLst/>
                <a:ea typeface="Times New Roman" panose="02020603050405020304" pitchFamily="18" charset="0"/>
                <a:cs typeface="Times New Roman" panose="02020603050405020304" pitchFamily="18" charset="0"/>
              </a:rPr>
              <a:t> Our system relies heavily on the Blockchain Integration Module, which provides a straightforward, distributed, and tamper-proof means of archiving evidence for use in legal processes. This component is in charge of connecting the Ethereum blockchain to the platform so that all transactions and data can be tracked and verified without any chance of alteration. </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Using smart contracts, the module stores and manages information on the blockchain in a way that prevents unauthorized parties from changing or erasing it. The module's auditable history of all transactions further facilitates monitoring and vetting the legitimacy of the evidence kept on the system.</a:t>
            </a:r>
            <a:endParaRPr lang="en-IN" sz="1800" b="1" dirty="0">
              <a:effectLst/>
              <a:ea typeface="Times New Roman" panose="02020603050405020304" pitchFamily="18" charset="0"/>
              <a:cs typeface="Times New Roman" panose="02020603050405020304" pitchFamily="18" charset="0"/>
            </a:endParaRPr>
          </a:p>
          <a:p>
            <a:pPr marL="0" indent="0" eaLnBrk="1" hangingPunct="1">
              <a:buNone/>
            </a:pPr>
            <a:endParaRPr lang="en-US" dirty="0"/>
          </a:p>
        </p:txBody>
      </p:sp>
    </p:spTree>
    <p:extLst>
      <p:ext uri="{BB962C8B-B14F-4D97-AF65-F5344CB8AC3E}">
        <p14:creationId xmlns:p14="http://schemas.microsoft.com/office/powerpoint/2010/main" val="166766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dirty="0">
                <a:latin typeface="+mn-lt"/>
                <a:cs typeface="Times New Roman" panose="02020603050405020304" pitchFamily="18" charset="0"/>
              </a:rPr>
              <a:t>MODULES</a:t>
            </a:r>
          </a:p>
        </p:txBody>
      </p:sp>
      <p:sp>
        <p:nvSpPr>
          <p:cNvPr id="11267" name="Content Placeholder 2"/>
          <p:cNvSpPr>
            <a:spLocks noGrp="1"/>
          </p:cNvSpPr>
          <p:nvPr>
            <p:ph idx="1"/>
          </p:nvPr>
        </p:nvSpPr>
        <p:spPr>
          <a:xfrm>
            <a:off x="599555" y="1703158"/>
            <a:ext cx="7886700" cy="4351338"/>
          </a:xfrm>
        </p:spPr>
        <p:txBody>
          <a:bodyPr>
            <a:normAutofit/>
          </a:bodyPr>
          <a:lstStyle/>
          <a:p>
            <a:pPr marL="0" indent="0" algn="just">
              <a:lnSpc>
                <a:spcPct val="150000"/>
              </a:lnSpc>
              <a:buNone/>
            </a:pPr>
            <a:r>
              <a:rPr lang="en-US" sz="1400" b="1" dirty="0">
                <a:effectLst/>
                <a:ea typeface="Times New Roman" panose="02020603050405020304" pitchFamily="18" charset="0"/>
                <a:cs typeface="Times New Roman" panose="02020603050405020304" pitchFamily="18" charset="0"/>
              </a:rPr>
              <a:t>USER MANAGEMENT</a:t>
            </a:r>
          </a:p>
          <a:p>
            <a:pPr algn="just">
              <a:lnSpc>
                <a:spcPct val="150000"/>
              </a:lnSpc>
            </a:pPr>
            <a:r>
              <a:rPr lang="en-US" sz="1400" b="1" dirty="0">
                <a:effectLst/>
                <a:ea typeface="Times New Roman" panose="02020603050405020304" pitchFamily="18" charset="0"/>
                <a:cs typeface="Times New Roman" panose="02020603050405020304" pitchFamily="18" charset="0"/>
              </a:rPr>
              <a:t> Our method for preserving evidence for legal processes in a way that is easy, distributed, and tamper-proof relies heavily on the User Management Module. The admin, the judges, and the attorneys are the primary users of the platform, and all three of these groups must be registered and authenticated in order to have access to and control the evidences.</a:t>
            </a:r>
            <a:endParaRPr lang="en-IN" sz="1400" b="1" dirty="0">
              <a:ea typeface="Times New Roman" panose="02020603050405020304" pitchFamily="18" charset="0"/>
              <a:cs typeface="Times New Roman" panose="02020603050405020304" pitchFamily="18" charset="0"/>
            </a:endParaRPr>
          </a:p>
          <a:p>
            <a:pPr algn="just">
              <a:lnSpc>
                <a:spcPct val="150000"/>
              </a:lnSpc>
            </a:pPr>
            <a:r>
              <a:rPr lang="en-US" sz="1400" b="1" dirty="0">
                <a:effectLst/>
                <a:ea typeface="Times New Roman" panose="02020603050405020304" pitchFamily="18" charset="0"/>
                <a:cs typeface="Times New Roman" panose="02020603050405020304" pitchFamily="18" charset="0"/>
              </a:rPr>
              <a:t>This component facilitates a safe and straightforward account creation procedure for the users of the system. Only those who have been given permission to examine the evidences kept on the platform will be able to see them after logging into the system using their unique credentials.</a:t>
            </a:r>
            <a:endParaRPr lang="en-IN" sz="1400" b="1" dirty="0">
              <a:ea typeface="Times New Roman" panose="02020603050405020304" pitchFamily="18" charset="0"/>
              <a:cs typeface="Times New Roman" panose="02020603050405020304" pitchFamily="18" charset="0"/>
            </a:endParaRPr>
          </a:p>
          <a:p>
            <a:pPr algn="just">
              <a:lnSpc>
                <a:spcPct val="150000"/>
              </a:lnSpc>
            </a:pPr>
            <a:r>
              <a:rPr lang="en-US" sz="1400" b="1" dirty="0">
                <a:effectLst/>
                <a:ea typeface="Times New Roman" panose="02020603050405020304" pitchFamily="18" charset="0"/>
                <a:cs typeface="Times New Roman" panose="02020603050405020304" pitchFamily="18" charset="0"/>
              </a:rPr>
              <a:t>Controlling who can view what in the database is another function of the User Management Module. In this way, the module adds another degree of protection to the evidence by limiting access to it to those who need it. Comparable to the current process, but with far better security, the admin has the ability to put cases and evidence into the cases.</a:t>
            </a:r>
            <a:endParaRPr lang="en-IN" sz="1400" b="1" dirty="0">
              <a:effectLst/>
              <a:ea typeface="Times New Roman" panose="02020603050405020304" pitchFamily="18" charset="0"/>
              <a:cs typeface="Times New Roman" panose="02020603050405020304" pitchFamily="18" charset="0"/>
            </a:endParaRPr>
          </a:p>
          <a:p>
            <a:pPr marL="0" indent="0" eaLnBrk="1" hangingPunct="1">
              <a:buNone/>
            </a:pPr>
            <a:endParaRPr lang="en-US" dirty="0"/>
          </a:p>
        </p:txBody>
      </p:sp>
    </p:spTree>
    <p:extLst>
      <p:ext uri="{BB962C8B-B14F-4D97-AF65-F5344CB8AC3E}">
        <p14:creationId xmlns:p14="http://schemas.microsoft.com/office/powerpoint/2010/main" val="96690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2" name="Content Placeholder 1">
            <a:extLst>
              <a:ext uri="{FF2B5EF4-FFF2-40B4-BE49-F238E27FC236}">
                <a16:creationId xmlns:a16="http://schemas.microsoft.com/office/drawing/2014/main" id="{25AAA844-EF72-C645-769F-B852AFA321B8}"/>
              </a:ext>
            </a:extLst>
          </p:cNvPr>
          <p:cNvPicPr>
            <a:picLocks noGrp="1" noChangeAspect="1"/>
          </p:cNvPicPr>
          <p:nvPr>
            <p:ph idx="1"/>
          </p:nvPr>
        </p:nvPicPr>
        <p:blipFill rotWithShape="1">
          <a:blip r:embed="rId2"/>
          <a:stretch/>
        </p:blipFill>
        <p:spPr bwMode="auto">
          <a:xfrm>
            <a:off x="704144" y="1825625"/>
            <a:ext cx="7735712" cy="435133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33074"/>
            <a:ext cx="8229600" cy="1143000"/>
          </a:xfrm>
        </p:spPr>
        <p:txBody>
          <a:bodyPr/>
          <a:lstStyle/>
          <a:p>
            <a:pPr eaLnBrk="1" hangingPunct="1"/>
            <a:r>
              <a:rPr lang="en-US" dirty="0"/>
              <a:t>SNAPSHOTS</a:t>
            </a:r>
          </a:p>
        </p:txBody>
      </p:sp>
      <p:pic>
        <p:nvPicPr>
          <p:cNvPr id="5" name="Content Placeholder 4">
            <a:extLst>
              <a:ext uri="{FF2B5EF4-FFF2-40B4-BE49-F238E27FC236}">
                <a16:creationId xmlns:a16="http://schemas.microsoft.com/office/drawing/2014/main" id="{660F2B83-0ADD-E1F5-CA99-D2ADE836CC4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651000"/>
            <a:ext cx="4648200" cy="4267200"/>
          </a:xfrm>
          <a:prstGeom prst="rect">
            <a:avLst/>
          </a:prstGeom>
        </p:spPr>
      </p:pic>
      <p:pic>
        <p:nvPicPr>
          <p:cNvPr id="6" name="Picture 5">
            <a:extLst>
              <a:ext uri="{FF2B5EF4-FFF2-40B4-BE49-F238E27FC236}">
                <a16:creationId xmlns:a16="http://schemas.microsoft.com/office/drawing/2014/main" id="{3A8D95F6-33F2-7FAD-7819-81FAFB38F4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7828" y="1651000"/>
            <a:ext cx="4343401" cy="4267200"/>
          </a:xfrm>
          <a:prstGeom prst="rect">
            <a:avLst/>
          </a:prstGeom>
        </p:spPr>
      </p:pic>
    </p:spTree>
    <p:extLst>
      <p:ext uri="{BB962C8B-B14F-4D97-AF65-F5344CB8AC3E}">
        <p14:creationId xmlns:p14="http://schemas.microsoft.com/office/powerpoint/2010/main" val="253582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5" name="Content Placeholder 4">
            <a:extLst>
              <a:ext uri="{FF2B5EF4-FFF2-40B4-BE49-F238E27FC236}">
                <a16:creationId xmlns:a16="http://schemas.microsoft.com/office/drawing/2014/main" id="{3D0AE7F6-E4E2-12B5-82FB-A0A7B447C0E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99" y="1388543"/>
            <a:ext cx="4529051" cy="4035745"/>
          </a:xfrm>
          <a:prstGeom prst="rect">
            <a:avLst/>
          </a:prstGeom>
        </p:spPr>
      </p:pic>
      <p:pic>
        <p:nvPicPr>
          <p:cNvPr id="6" name="Picture 5">
            <a:extLst>
              <a:ext uri="{FF2B5EF4-FFF2-40B4-BE49-F238E27FC236}">
                <a16:creationId xmlns:a16="http://schemas.microsoft.com/office/drawing/2014/main" id="{F85E25CD-7D3C-D815-8330-3602A2FC19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5250" y="1388543"/>
            <a:ext cx="4495800" cy="4035745"/>
          </a:xfrm>
          <a:prstGeom prst="rect">
            <a:avLst/>
          </a:prstGeom>
        </p:spPr>
      </p:pic>
    </p:spTree>
    <p:extLst>
      <p:ext uri="{BB962C8B-B14F-4D97-AF65-F5344CB8AC3E}">
        <p14:creationId xmlns:p14="http://schemas.microsoft.com/office/powerpoint/2010/main" val="321183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a:latin typeface="+mn-lt"/>
                <a:cs typeface="Times New Roman" panose="02020603050405020304" pitchFamily="18" charset="0"/>
              </a:rPr>
              <a:t>ABSTRACT</a:t>
            </a:r>
            <a:br>
              <a:rPr lang="en-US" b="1" dirty="0">
                <a:latin typeface="+mn-lt"/>
                <a:cs typeface="Times New Roman" panose="02020603050405020304" pitchFamily="18" charset="0"/>
              </a:rPr>
            </a:br>
            <a:endParaRPr lang="en-US" b="1" dirty="0">
              <a:latin typeface="+mn-lt"/>
              <a:cs typeface="Times New Roman" panose="02020603050405020304" pitchFamily="18" charset="0"/>
            </a:endParaRPr>
          </a:p>
        </p:txBody>
      </p:sp>
      <p:sp>
        <p:nvSpPr>
          <p:cNvPr id="3075" name="Content Placeholder 2"/>
          <p:cNvSpPr>
            <a:spLocks noGrp="1"/>
          </p:cNvSpPr>
          <p:nvPr>
            <p:ph idx="1"/>
          </p:nvPr>
        </p:nvSpPr>
        <p:spPr>
          <a:xfrm>
            <a:off x="457200" y="1219200"/>
            <a:ext cx="8229600" cy="4906963"/>
          </a:xfrm>
        </p:spPr>
        <p:txBody>
          <a:bodyPr>
            <a:normAutofit/>
          </a:bodyPr>
          <a:lstStyle/>
          <a:p>
            <a:r>
              <a:rPr lang="en-US" sz="1800" b="1" dirty="0">
                <a:solidFill>
                  <a:srgbClr val="000000"/>
                </a:solidFill>
                <a:effectLst/>
                <a:ea typeface="DengXian" panose="02010600030101010101" pitchFamily="2" charset="-122"/>
                <a:cs typeface="Times New Roman" panose="02020603050405020304" pitchFamily="18" charset="0"/>
              </a:rPr>
              <a:t>Court Ledger is an open-source blockchain application created to modernize and protect the administration of court data. </a:t>
            </a:r>
          </a:p>
          <a:p>
            <a:pPr marL="0" indent="0">
              <a:buNone/>
            </a:pPr>
            <a:endParaRPr lang="en-US" sz="1800" b="1" dirty="0">
              <a:solidFill>
                <a:srgbClr val="000000"/>
              </a:solidFill>
              <a:effectLst/>
              <a:ea typeface="DengXian" panose="02010600030101010101" pitchFamily="2" charset="-122"/>
              <a:cs typeface="Times New Roman" panose="02020603050405020304" pitchFamily="18" charset="0"/>
            </a:endParaRPr>
          </a:p>
          <a:p>
            <a:r>
              <a:rPr lang="en-US" sz="1800" b="1" dirty="0">
                <a:solidFill>
                  <a:srgbClr val="000000"/>
                </a:solidFill>
                <a:effectLst/>
                <a:ea typeface="DengXian" panose="02010600030101010101" pitchFamily="2" charset="-122"/>
                <a:cs typeface="Times New Roman" panose="02020603050405020304" pitchFamily="18" charset="0"/>
              </a:rPr>
              <a:t>The blockchain's immutability and invulnerability are put to use here to keep court documents incorruptible and easily accessible to legitimate users.</a:t>
            </a:r>
          </a:p>
          <a:p>
            <a:pPr marL="0" indent="0">
              <a:buNone/>
            </a:pPr>
            <a:r>
              <a:rPr lang="en-US" sz="1800" b="1" dirty="0">
                <a:solidFill>
                  <a:srgbClr val="000000"/>
                </a:solidFill>
                <a:effectLst/>
                <a:ea typeface="DengXian" panose="02010600030101010101" pitchFamily="2" charset="-122"/>
                <a:cs typeface="Times New Roman" panose="02020603050405020304" pitchFamily="18" charset="0"/>
              </a:rPr>
              <a:t> </a:t>
            </a:r>
          </a:p>
          <a:p>
            <a:r>
              <a:rPr lang="en-US" sz="1800" b="1" dirty="0">
                <a:solidFill>
                  <a:srgbClr val="000000"/>
                </a:solidFill>
                <a:effectLst/>
                <a:ea typeface="DengXian" panose="02010600030101010101" pitchFamily="2" charset="-122"/>
                <a:cs typeface="Times New Roman" panose="02020603050405020304" pitchFamily="18" charset="0"/>
              </a:rPr>
              <a:t>Court Ledger eliminates the need for time-consuming and prone-to-error manual record-keeping by keeping track of and updating court records in real time. Furthermore, the system protects sensitive information while allowing authorized users (such as judges, lawyers, and litigants) access to court documents. </a:t>
            </a:r>
          </a:p>
          <a:p>
            <a:endParaRPr lang="en-US" sz="1800" b="1" dirty="0">
              <a:solidFill>
                <a:srgbClr val="000000"/>
              </a:solidFill>
              <a:effectLst/>
              <a:ea typeface="DengXian" panose="02010600030101010101" pitchFamily="2" charset="-122"/>
              <a:cs typeface="Times New Roman" panose="02020603050405020304" pitchFamily="18" charset="0"/>
            </a:endParaRPr>
          </a:p>
          <a:p>
            <a:r>
              <a:rPr lang="en-US" sz="1800" b="1" dirty="0">
                <a:solidFill>
                  <a:srgbClr val="000000"/>
                </a:solidFill>
                <a:effectLst/>
                <a:ea typeface="DengXian" panose="02010600030101010101" pitchFamily="2" charset="-122"/>
                <a:cs typeface="Times New Roman" panose="02020603050405020304" pitchFamily="18" charset="0"/>
              </a:rPr>
              <a:t>Court Ledger has the ability to completely change the way courts handle their case files by providing a streamlined, easy-to-use platform for doing so. This abstract introduces the Court Ledger system, describing its features and describing its possible uses in the context of court record administration.</a:t>
            </a:r>
            <a:endParaRPr lang="en-IN" sz="1800" b="1" dirty="0">
              <a:effectLst/>
              <a:ea typeface="DengXian" panose="02010600030101010101" pitchFamily="2" charset="-122"/>
              <a:cs typeface="Times New Roman" panose="02020603050405020304" pitchFamily="18" charset="0"/>
            </a:endParaRPr>
          </a:p>
          <a:p>
            <a:pPr eaLnBrk="1" hangingPunct="1">
              <a:lnSpc>
                <a:spcPct val="200000"/>
              </a:lnSpc>
            </a:pPr>
            <a:endParaRPr lang="en-US"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5" name="Content Placeholder 4">
            <a:extLst>
              <a:ext uri="{FF2B5EF4-FFF2-40B4-BE49-F238E27FC236}">
                <a16:creationId xmlns:a16="http://schemas.microsoft.com/office/drawing/2014/main" id="{8A42DE71-4FF7-CAC8-FCB1-78F97A33C7C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524000"/>
            <a:ext cx="7238999" cy="4648199"/>
          </a:xfrm>
          <a:prstGeom prst="rect">
            <a:avLst/>
          </a:prstGeom>
        </p:spPr>
      </p:pic>
    </p:spTree>
    <p:extLst>
      <p:ext uri="{BB962C8B-B14F-4D97-AF65-F5344CB8AC3E}">
        <p14:creationId xmlns:p14="http://schemas.microsoft.com/office/powerpoint/2010/main" val="200217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5" name="Content Placeholder 4">
            <a:extLst>
              <a:ext uri="{FF2B5EF4-FFF2-40B4-BE49-F238E27FC236}">
                <a16:creationId xmlns:a16="http://schemas.microsoft.com/office/drawing/2014/main" id="{63E3C517-9434-16E0-2D20-F15A428096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295400"/>
            <a:ext cx="8077200" cy="4876799"/>
          </a:xfrm>
          <a:prstGeom prst="rect">
            <a:avLst/>
          </a:prstGeom>
        </p:spPr>
      </p:pic>
    </p:spTree>
    <p:extLst>
      <p:ext uri="{BB962C8B-B14F-4D97-AF65-F5344CB8AC3E}">
        <p14:creationId xmlns:p14="http://schemas.microsoft.com/office/powerpoint/2010/main" val="1056592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5" name="Content Placeholder 4">
            <a:extLst>
              <a:ext uri="{FF2B5EF4-FFF2-40B4-BE49-F238E27FC236}">
                <a16:creationId xmlns:a16="http://schemas.microsoft.com/office/drawing/2014/main" id="{BDAE7732-8FDB-CB2F-B38A-13F9E1D3A1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03971" y="2461287"/>
            <a:ext cx="5736058" cy="3080014"/>
          </a:xfrm>
          <a:prstGeom prst="rect">
            <a:avLst/>
          </a:prstGeom>
        </p:spPr>
      </p:pic>
    </p:spTree>
    <p:extLst>
      <p:ext uri="{BB962C8B-B14F-4D97-AF65-F5344CB8AC3E}">
        <p14:creationId xmlns:p14="http://schemas.microsoft.com/office/powerpoint/2010/main" val="4090467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SNAPSHOTS</a:t>
            </a:r>
          </a:p>
        </p:txBody>
      </p:sp>
      <p:pic>
        <p:nvPicPr>
          <p:cNvPr id="4" name="Content Placeholder 3">
            <a:extLst>
              <a:ext uri="{FF2B5EF4-FFF2-40B4-BE49-F238E27FC236}">
                <a16:creationId xmlns:a16="http://schemas.microsoft.com/office/drawing/2014/main" id="{4C2ED210-163E-063E-FA14-FC9B087C0FF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17638"/>
            <a:ext cx="7924800" cy="4830762"/>
          </a:xfrm>
          <a:prstGeom prst="rect">
            <a:avLst/>
          </a:prstGeom>
        </p:spPr>
      </p:pic>
    </p:spTree>
    <p:extLst>
      <p:ext uri="{BB962C8B-B14F-4D97-AF65-F5344CB8AC3E}">
        <p14:creationId xmlns:p14="http://schemas.microsoft.com/office/powerpoint/2010/main" val="179785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dirty="0">
                <a:latin typeface="+mn-lt"/>
              </a:rPr>
              <a:t>NOVELTY</a:t>
            </a:r>
            <a:r>
              <a:rPr lang="en-US" b="1" dirty="0"/>
              <a:t> </a:t>
            </a:r>
            <a:endParaRPr lang="en-IN" b="1" dirty="0"/>
          </a:p>
        </p:txBody>
      </p:sp>
      <p:sp>
        <p:nvSpPr>
          <p:cNvPr id="16387" name="Content Placeholder 2"/>
          <p:cNvSpPr>
            <a:spLocks noGrp="1"/>
          </p:cNvSpPr>
          <p:nvPr>
            <p:ph idx="1"/>
          </p:nvPr>
        </p:nvSpPr>
        <p:spPr>
          <a:xfrm>
            <a:off x="457200" y="1219200"/>
            <a:ext cx="8229600" cy="5105400"/>
          </a:xfrm>
        </p:spPr>
        <p:txBody>
          <a:bodyPr>
            <a:normAutofit/>
          </a:bodyPr>
          <a:lstStyle/>
          <a:p>
            <a:pPr marL="0" indent="0" eaLnBrk="1" hangingPunct="1">
              <a:buNone/>
            </a:pPr>
            <a:endParaRPr lang="en-IN" dirty="0"/>
          </a:p>
          <a:p>
            <a:r>
              <a:rPr lang="en-IN" sz="1800" b="1" dirty="0"/>
              <a:t>The implementation of this idea using blockchain is to provide a safe secure transparent system for storing the evidence. </a:t>
            </a:r>
          </a:p>
          <a:p>
            <a:r>
              <a:rPr lang="en-IN" sz="1800" b="1" dirty="0"/>
              <a:t>The novelty in this is adding double check verification encryption using 2 different algorithms.</a:t>
            </a:r>
          </a:p>
          <a:p>
            <a:r>
              <a:rPr lang="en-IN" sz="1800" b="1" dirty="0"/>
              <a:t>Using of RAFT IBFT creates an great impact in security, provides full secure system with its hashing function.</a:t>
            </a:r>
          </a:p>
          <a:p>
            <a:r>
              <a:rPr lang="en-IN" sz="1800" b="1" dirty="0"/>
              <a:t>The feature of private key for every user and case. </a:t>
            </a:r>
          </a:p>
          <a:p>
            <a:r>
              <a:rPr lang="en-IN" sz="1800" b="1" dirty="0"/>
              <a:t>Usage of smart contract blockchain.</a:t>
            </a:r>
          </a:p>
          <a:p>
            <a:endParaRPr lang="en-IN" dirty="0"/>
          </a:p>
          <a:p>
            <a:endParaRPr lang="en-IN" dirty="0"/>
          </a:p>
          <a:p>
            <a:pPr marL="0" indent="0" eaLnBrk="1" hangingPunct="1">
              <a:buNone/>
            </a:pPr>
            <a:endParaRPr lang="en-IN" dirty="0"/>
          </a:p>
        </p:txBody>
      </p:sp>
    </p:spTree>
    <p:extLst>
      <p:ext uri="{BB962C8B-B14F-4D97-AF65-F5344CB8AC3E}">
        <p14:creationId xmlns:p14="http://schemas.microsoft.com/office/powerpoint/2010/main" val="2421438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dirty="0">
                <a:latin typeface="+mn-lt"/>
                <a:cs typeface="Times New Roman" panose="02020603050405020304" pitchFamily="18" charset="0"/>
              </a:rPr>
              <a:t>CONCLUSION</a:t>
            </a:r>
            <a:endParaRPr lang="en-IN" b="1" dirty="0">
              <a:latin typeface="+mn-lt"/>
              <a:cs typeface="Times New Roman" panose="02020603050405020304" pitchFamily="18" charset="0"/>
            </a:endParaRPr>
          </a:p>
        </p:txBody>
      </p:sp>
      <p:sp>
        <p:nvSpPr>
          <p:cNvPr id="16387" name="Content Placeholder 2"/>
          <p:cNvSpPr>
            <a:spLocks noGrp="1"/>
          </p:cNvSpPr>
          <p:nvPr>
            <p:ph idx="1"/>
          </p:nvPr>
        </p:nvSpPr>
        <p:spPr>
          <a:xfrm>
            <a:off x="457200" y="1219200"/>
            <a:ext cx="8229600" cy="5105400"/>
          </a:xfrm>
        </p:spPr>
        <p:txBody>
          <a:bodyPr>
            <a:normAutofit fontScale="55000" lnSpcReduction="20000"/>
          </a:bodyPr>
          <a:lstStyle/>
          <a:p>
            <a:pPr marL="0" indent="0" eaLnBrk="1" hangingPunct="1">
              <a:buNone/>
            </a:pPr>
            <a:endParaRPr lang="en-IN" dirty="0"/>
          </a:p>
          <a:p>
            <a:pPr marL="0" marR="364490" indent="0" algn="just">
              <a:lnSpc>
                <a:spcPct val="110000"/>
              </a:lnSpc>
              <a:spcBef>
                <a:spcPts val="405"/>
              </a:spcBef>
              <a:buNone/>
            </a:pPr>
            <a:r>
              <a:rPr lang="en-US" sz="2600" b="1" dirty="0">
                <a:effectLst/>
                <a:ea typeface="Times New Roman" panose="02020603050405020304" pitchFamily="18" charset="0"/>
                <a:cs typeface="Times New Roman" panose="02020603050405020304" pitchFamily="18" charset="0"/>
              </a:rPr>
              <a:t>The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main</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aim</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this</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research</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was</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to</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introduce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efficient</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integration</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blockchain</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technology</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into</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digital</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forensics.</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For</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this</a:t>
            </a:r>
            <a:r>
              <a:rPr lang="en-US" sz="2600" b="1" spc="-2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purpose, we have proposed a digital chain of custody framework</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that</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ensures</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confidentiality,</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integrity,</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traceability,</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and</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non-</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repudiation. </a:t>
            </a:r>
          </a:p>
          <a:p>
            <a:pPr marL="0" marR="364490" indent="0" algn="just">
              <a:lnSpc>
                <a:spcPct val="110000"/>
              </a:lnSpc>
              <a:spcBef>
                <a:spcPts val="405"/>
              </a:spcBef>
              <a:buNone/>
            </a:pPr>
            <a:endParaRPr lang="en-US" sz="2600" b="1" dirty="0">
              <a:effectLst/>
              <a:ea typeface="Times New Roman" panose="02020603050405020304" pitchFamily="18" charset="0"/>
              <a:cs typeface="Times New Roman" panose="02020603050405020304" pitchFamily="18" charset="0"/>
            </a:endParaRPr>
          </a:p>
          <a:p>
            <a:pPr marL="0" marR="364490" indent="0" algn="just">
              <a:lnSpc>
                <a:spcPct val="110000"/>
              </a:lnSpc>
              <a:spcBef>
                <a:spcPts val="405"/>
              </a:spcBef>
              <a:spcAft>
                <a:spcPts val="0"/>
              </a:spcAft>
              <a:buNone/>
            </a:pPr>
            <a:r>
              <a:rPr lang="en-US" sz="2600" b="1" dirty="0">
                <a:effectLst/>
                <a:ea typeface="Times New Roman" panose="02020603050405020304" pitchFamily="18" charset="0"/>
                <a:cs typeface="Times New Roman" panose="02020603050405020304" pitchFamily="18" charset="0"/>
              </a:rPr>
              <a:t>The three logical layers in the framework implement</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three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key</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functionalities:</a:t>
            </a:r>
          </a:p>
          <a:p>
            <a:pPr marL="0" marR="364490" indent="0" algn="just">
              <a:lnSpc>
                <a:spcPct val="110000"/>
              </a:lnSpc>
              <a:spcBef>
                <a:spcPts val="405"/>
              </a:spcBef>
              <a:spcAft>
                <a:spcPts val="0"/>
              </a:spcAft>
              <a:buNone/>
            </a:pP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(1)</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storage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evidence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using</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blockchain-based</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smart</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locks,</a:t>
            </a:r>
            <a:r>
              <a:rPr lang="en-US" sz="2600" b="1" spc="-40" dirty="0">
                <a:effectLst/>
                <a:ea typeface="Times New Roman" panose="02020603050405020304" pitchFamily="18" charset="0"/>
                <a:cs typeface="Times New Roman" panose="02020603050405020304" pitchFamily="18" charset="0"/>
              </a:rPr>
              <a:t> </a:t>
            </a:r>
          </a:p>
          <a:p>
            <a:pPr marL="0" marR="364490" indent="0" algn="just">
              <a:lnSpc>
                <a:spcPct val="110000"/>
              </a:lnSpc>
              <a:spcBef>
                <a:spcPts val="405"/>
              </a:spcBef>
              <a:spcAft>
                <a:spcPts val="0"/>
              </a:spcAft>
              <a:buNone/>
            </a:pPr>
            <a:r>
              <a:rPr lang="en-US" sz="2600" b="1" spc="-40" dirty="0">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(2)</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storage</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evidence</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metadata</a:t>
            </a:r>
            <a:r>
              <a:rPr lang="en-US" sz="2600" b="1" spc="-2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on</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top</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private</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blockchain</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controlled</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by</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trusted</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authority</a:t>
            </a:r>
          </a:p>
          <a:p>
            <a:pPr marL="0" marR="364490" indent="0" algn="just">
              <a:lnSpc>
                <a:spcPct val="110000"/>
              </a:lnSpc>
              <a:spcBef>
                <a:spcPts val="405"/>
              </a:spcBef>
              <a:spcAft>
                <a:spcPts val="0"/>
              </a:spcAft>
              <a:buNone/>
            </a:pPr>
            <a:r>
              <a:rPr lang="en-IN" sz="2600" b="1"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(3)</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communication</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among</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involved</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parties</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using</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peer-to-peer</a:t>
            </a:r>
            <a:r>
              <a:rPr lang="en-US" sz="2600" b="1" spc="-2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network.</a:t>
            </a:r>
          </a:p>
          <a:p>
            <a:pPr marL="0" marR="364490" indent="0" algn="just">
              <a:lnSpc>
                <a:spcPct val="110000"/>
              </a:lnSpc>
              <a:spcBef>
                <a:spcPts val="405"/>
              </a:spcBef>
              <a:spcAft>
                <a:spcPts val="0"/>
              </a:spcAft>
              <a:buNone/>
            </a:pPr>
            <a:endParaRPr lang="en-US" sz="2600" b="1" dirty="0">
              <a:effectLst/>
              <a:ea typeface="Times New Roman" panose="02020603050405020304" pitchFamily="18" charset="0"/>
              <a:cs typeface="Times New Roman" panose="02020603050405020304" pitchFamily="18" charset="0"/>
            </a:endParaRPr>
          </a:p>
          <a:p>
            <a:pPr marR="364490" algn="just">
              <a:lnSpc>
                <a:spcPct val="110000"/>
              </a:lnSpc>
            </a:pPr>
            <a:r>
              <a:rPr lang="en-US" sz="2600" b="1" dirty="0">
                <a:effectLst/>
                <a:ea typeface="Times New Roman" panose="02020603050405020304" pitchFamily="18" charset="0"/>
                <a:cs typeface="Times New Roman" panose="02020603050405020304" pitchFamily="18" charset="0"/>
              </a:rPr>
              <a:t>The framework is implemented using Ethereum nodes</a:t>
            </a:r>
            <a:r>
              <a:rPr lang="en-US" sz="2600" b="1" spc="5" dirty="0">
                <a:effectLst/>
                <a:ea typeface="Times New Roman" panose="02020603050405020304" pitchFamily="18" charset="0"/>
                <a:cs typeface="Times New Roman" panose="02020603050405020304" pitchFamily="18" charset="0"/>
              </a:rPr>
              <a:t> </a:t>
            </a:r>
            <a:r>
              <a:rPr lang="en-US" sz="2600" b="1" spc="-5" dirty="0">
                <a:effectLst/>
                <a:ea typeface="Times New Roman" panose="02020603050405020304" pitchFamily="18" charset="0"/>
                <a:cs typeface="Times New Roman" panose="02020603050405020304" pitchFamily="18" charset="0"/>
              </a:rPr>
              <a:t>and</a:t>
            </a:r>
            <a:r>
              <a:rPr lang="en-US" sz="2600" b="1" spc="-50" dirty="0">
                <a:effectLst/>
                <a:ea typeface="Times New Roman" panose="02020603050405020304" pitchFamily="18" charset="0"/>
                <a:cs typeface="Times New Roman" panose="02020603050405020304" pitchFamily="18" charset="0"/>
              </a:rPr>
              <a:t> </a:t>
            </a:r>
            <a:r>
              <a:rPr lang="en-US" sz="2600" b="1" spc="-5" dirty="0">
                <a:effectLst/>
                <a:ea typeface="Times New Roman" panose="02020603050405020304" pitchFamily="18" charset="0"/>
                <a:cs typeface="Times New Roman" panose="02020603050405020304" pitchFamily="18" charset="0"/>
              </a:rPr>
              <a:t>its</a:t>
            </a:r>
            <a:r>
              <a:rPr lang="en-US" sz="2600" b="1" spc="-50" dirty="0">
                <a:effectLst/>
                <a:ea typeface="Times New Roman" panose="02020603050405020304" pitchFamily="18" charset="0"/>
                <a:cs typeface="Times New Roman" panose="02020603050405020304" pitchFamily="18" charset="0"/>
              </a:rPr>
              <a:t> </a:t>
            </a:r>
            <a:r>
              <a:rPr lang="en-US" sz="2600" b="1" spc="-5" dirty="0">
                <a:effectLst/>
                <a:ea typeface="Times New Roman" panose="02020603050405020304" pitchFamily="18" charset="0"/>
                <a:cs typeface="Times New Roman" panose="02020603050405020304" pitchFamily="18" charset="0"/>
              </a:rPr>
              <a:t>performance</a:t>
            </a:r>
            <a:r>
              <a:rPr lang="en-US" sz="2600" b="1" spc="-50" dirty="0">
                <a:effectLst/>
                <a:ea typeface="Times New Roman" panose="02020603050405020304" pitchFamily="18" charset="0"/>
                <a:cs typeface="Times New Roman" panose="02020603050405020304" pitchFamily="18" charset="0"/>
              </a:rPr>
              <a:t> </a:t>
            </a:r>
            <a:r>
              <a:rPr lang="en-US" sz="2600" b="1" spc="-5" dirty="0">
                <a:effectLst/>
                <a:ea typeface="Times New Roman" panose="02020603050405020304" pitchFamily="18" charset="0"/>
                <a:cs typeface="Times New Roman" panose="02020603050405020304" pitchFamily="18" charset="0"/>
              </a:rPr>
              <a:t>has</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been</a:t>
            </a:r>
            <a:r>
              <a:rPr lang="en-US" sz="2600" b="1" spc="-6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evaluated.</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preliminary</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evaluation</a:t>
            </a:r>
            <a:r>
              <a:rPr lang="en-US" sz="2600" b="1" spc="-2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results</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have</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shown</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that</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proposed</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framework</a:t>
            </a:r>
            <a:r>
              <a:rPr lang="en-US" sz="2600" b="1" spc="-4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is</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able</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to</a:t>
            </a:r>
            <a:r>
              <a:rPr lang="en-US" sz="2600" b="1" spc="-4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maintain</a:t>
            </a:r>
            <a:r>
              <a:rPr lang="en-US" sz="2600" b="1" spc="-2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realistic</a:t>
            </a:r>
            <a:r>
              <a:rPr lang="en-US" sz="2600" b="1" spc="-6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workloads</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with</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an</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acceptable</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transaction</a:t>
            </a:r>
            <a:r>
              <a:rPr lang="en-US" sz="2600" b="1" spc="-5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throughput</a:t>
            </a:r>
            <a:r>
              <a:rPr lang="en-US" sz="2600" b="1" spc="-5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when</a:t>
            </a:r>
            <a:r>
              <a:rPr lang="en-US" sz="2600" b="1" spc="-2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compared</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to</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other</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consensus</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algorithm</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implementations.</a:t>
            </a:r>
            <a:r>
              <a:rPr lang="en-US" sz="2600" b="1" spc="5" dirty="0">
                <a:effectLst/>
                <a:ea typeface="Times New Roman" panose="02020603050405020304" pitchFamily="18" charset="0"/>
                <a:cs typeface="Times New Roman" panose="02020603050405020304" pitchFamily="18" charset="0"/>
              </a:rPr>
              <a:t> </a:t>
            </a:r>
          </a:p>
          <a:p>
            <a:pPr marL="0" marR="364490" indent="0" algn="just">
              <a:lnSpc>
                <a:spcPct val="110000"/>
              </a:lnSpc>
              <a:buNone/>
            </a:pPr>
            <a:endParaRPr lang="en-US" sz="2600" b="1" spc="5" dirty="0">
              <a:effectLst/>
              <a:ea typeface="Times New Roman" panose="02020603050405020304" pitchFamily="18" charset="0"/>
              <a:cs typeface="Times New Roman" panose="02020603050405020304" pitchFamily="18" charset="0"/>
            </a:endParaRPr>
          </a:p>
          <a:p>
            <a:pPr marR="364490" algn="just">
              <a:lnSpc>
                <a:spcPct val="110000"/>
              </a:lnSpc>
            </a:pPr>
            <a:r>
              <a:rPr lang="en-US" sz="2600" b="1" dirty="0">
                <a:effectLst/>
                <a:ea typeface="Times New Roman" panose="02020603050405020304" pitchFamily="18" charset="0"/>
                <a:cs typeface="Times New Roman" panose="02020603050405020304" pitchFamily="18" charset="0"/>
              </a:rPr>
              <a:t>The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utilization of blockchain ensures evidence content integrity and its</a:t>
            </a:r>
            <a:r>
              <a:rPr lang="en-US" sz="2600" b="1" spc="-2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admissibility</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court</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2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law</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by</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recording</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chain</a:t>
            </a:r>
            <a:r>
              <a:rPr lang="en-US" sz="2600" b="1" spc="-2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custody</a:t>
            </a:r>
            <a:r>
              <a:rPr lang="en-US" sz="2600" b="1" spc="-2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on</a:t>
            </a:r>
            <a:r>
              <a:rPr lang="en-US" sz="2600" b="1" spc="-2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an</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immutable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network.</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As</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future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work,</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we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plan</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to</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carry</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additional</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performance</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evaluation</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experiments</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and</a:t>
            </a:r>
            <a:r>
              <a:rPr lang="en-US" sz="2600" b="1" spc="-3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further</a:t>
            </a:r>
            <a:r>
              <a:rPr lang="en-US" sz="2600" b="1" spc="-3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explore</a:t>
            </a:r>
            <a:r>
              <a:rPr lang="en-US" sz="2600" b="1" spc="-2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usage</a:t>
            </a:r>
            <a:r>
              <a:rPr lang="en-US" sz="2600" b="1" spc="-2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of</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blockchain</a:t>
            </a:r>
            <a:r>
              <a:rPr lang="en-US" sz="2600" b="1" spc="-2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technology</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a:t>
            </a:r>
            <a:r>
              <a:rPr lang="en-US" sz="2600" b="1" spc="-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digital</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forensics</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in</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the</a:t>
            </a:r>
            <a:r>
              <a:rPr lang="en-US" sz="2600" b="1" spc="-1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quest</a:t>
            </a:r>
            <a:r>
              <a:rPr lang="en-US" sz="2600" b="1" spc="-210"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for</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new tamper-proof and immutable mechanisms for evidence</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acquisition</a:t>
            </a:r>
            <a:r>
              <a:rPr lang="en-US" sz="2600" b="1" spc="-5" dirty="0">
                <a:effectLst/>
                <a:ea typeface="Times New Roman" panose="02020603050405020304" pitchFamily="18" charset="0"/>
                <a:cs typeface="Times New Roman" panose="02020603050405020304" pitchFamily="18" charset="0"/>
              </a:rPr>
              <a:t> </a:t>
            </a:r>
            <a:r>
              <a:rPr lang="en-US" sz="2600" b="1" dirty="0">
                <a:effectLst/>
                <a:ea typeface="Times New Roman" panose="02020603050405020304" pitchFamily="18" charset="0"/>
                <a:cs typeface="Times New Roman" panose="02020603050405020304" pitchFamily="18" charset="0"/>
              </a:rPr>
              <a:t>and artifact analysis.</a:t>
            </a:r>
            <a:endParaRPr lang="en-IN" sz="2600" b="1" dirty="0">
              <a:effectLst/>
              <a:ea typeface="Times New Roman" panose="02020603050405020304" pitchFamily="18" charset="0"/>
              <a:cs typeface="Times New Roman" panose="02020603050405020304" pitchFamily="18" charset="0"/>
            </a:endParaRPr>
          </a:p>
          <a:p>
            <a:endParaRPr lang="en-IN" sz="2600" b="1" dirty="0"/>
          </a:p>
          <a:p>
            <a:endParaRPr lang="en-IN" sz="2600" dirty="0"/>
          </a:p>
          <a:p>
            <a:pPr marL="0" indent="0" eaLnBrk="1" hangingPunct="1">
              <a:buNone/>
            </a:pPr>
            <a:endParaRPr lang="en-IN" dirty="0"/>
          </a:p>
        </p:txBody>
      </p:sp>
    </p:spTree>
    <p:extLst>
      <p:ext uri="{BB962C8B-B14F-4D97-AF65-F5344CB8AC3E}">
        <p14:creationId xmlns:p14="http://schemas.microsoft.com/office/powerpoint/2010/main" val="187249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dirty="0">
                <a:latin typeface="+mn-lt"/>
              </a:rPr>
              <a:t>PUBLICATION STATUS</a:t>
            </a:r>
          </a:p>
        </p:txBody>
      </p:sp>
      <p:sp>
        <p:nvSpPr>
          <p:cNvPr id="17411" name="Content Placeholder 2"/>
          <p:cNvSpPr>
            <a:spLocks noGrp="1"/>
          </p:cNvSpPr>
          <p:nvPr>
            <p:ph idx="1"/>
          </p:nvPr>
        </p:nvSpPr>
        <p:spPr/>
        <p:txBody>
          <a:bodyPr>
            <a:normAutofit fontScale="92500" lnSpcReduction="20000"/>
          </a:bodyPr>
          <a:lstStyle/>
          <a:p>
            <a:pPr fontAlgn="base">
              <a:buAutoNum type="arabicPeriod"/>
            </a:pPr>
            <a:r>
              <a:rPr lang="en-IN" sz="1400" b="1" i="0" dirty="0">
                <a:solidFill>
                  <a:srgbClr val="000000"/>
                </a:solidFill>
                <a:effectLst/>
              </a:rPr>
              <a:t>2nd International Conference On Recent Advances In Electrical, Electronics, Ubiquitous Communication &amp; Computational Intelligence  -  </a:t>
            </a:r>
            <a:r>
              <a:rPr lang="en-IN" sz="1400" b="1" i="0" dirty="0">
                <a:effectLst/>
              </a:rPr>
              <a:t>RAEEUCCI - 2.0</a:t>
            </a:r>
          </a:p>
          <a:p>
            <a:pPr marL="0" indent="0" fontAlgn="base">
              <a:buNone/>
            </a:pPr>
            <a:r>
              <a:rPr lang="en-IN" sz="1400" b="1" dirty="0"/>
              <a:t>         S.R.M ENGINEERING COLLEGE </a:t>
            </a:r>
            <a:endParaRPr lang="en-IN" sz="1400" b="1" i="0" dirty="0">
              <a:effectLst/>
            </a:endParaRPr>
          </a:p>
          <a:p>
            <a:pPr marL="0" indent="0" fontAlgn="base">
              <a:buNone/>
            </a:pPr>
            <a:r>
              <a:rPr lang="en-IN" sz="1400" b="1" dirty="0"/>
              <a:t>     status : Acknowledgment received / Review in process</a:t>
            </a:r>
          </a:p>
          <a:p>
            <a:pPr marL="0" indent="0" fontAlgn="base">
              <a:buNone/>
            </a:pPr>
            <a:endParaRPr lang="en-IN" sz="1400" b="1" i="0" dirty="0">
              <a:effectLst/>
            </a:endParaRPr>
          </a:p>
          <a:p>
            <a:pPr fontAlgn="base">
              <a:buAutoNum type="arabicPeriod" startAt="2"/>
            </a:pPr>
            <a:r>
              <a:rPr lang="en-IN" sz="1400" b="1" dirty="0"/>
              <a:t>ICICSCNT2023 R.M.K ENGINEERING COLLEGE </a:t>
            </a:r>
          </a:p>
          <a:p>
            <a:pPr marL="0" indent="0">
              <a:buNone/>
            </a:pPr>
            <a:r>
              <a:rPr lang="en-IN" sz="1400" b="1" i="0" dirty="0">
                <a:effectLst/>
              </a:rPr>
              <a:t>         Status: </a:t>
            </a:r>
            <a:r>
              <a:rPr lang="en-IN" sz="1400" b="1" dirty="0"/>
              <a:t>Acknowledgment received / Review in process</a:t>
            </a:r>
          </a:p>
          <a:p>
            <a:pPr marL="0" indent="0">
              <a:buNone/>
            </a:pPr>
            <a:endParaRPr lang="en-IN" sz="1400" b="1" dirty="0"/>
          </a:p>
          <a:p>
            <a:pPr fontAlgn="base">
              <a:buAutoNum type="arabicPeriod" startAt="3"/>
            </a:pPr>
            <a:r>
              <a:rPr lang="en-IN" sz="1400" b="1" i="0" dirty="0">
                <a:effectLst/>
              </a:rPr>
              <a:t>ICPCSN 2023 NARASU’S SARATHY INSTITUTE OF TECHNOLOGY</a:t>
            </a:r>
          </a:p>
          <a:p>
            <a:pPr marL="0" indent="0" fontAlgn="base">
              <a:buNone/>
            </a:pPr>
            <a:r>
              <a:rPr lang="en-IN" sz="1400" b="1" dirty="0"/>
              <a:t>        </a:t>
            </a:r>
            <a:r>
              <a:rPr lang="en-IN" sz="1400" b="1" i="0" dirty="0">
                <a:effectLst/>
              </a:rPr>
              <a:t> Status: </a:t>
            </a:r>
            <a:r>
              <a:rPr lang="en-IN" sz="1400" b="1" dirty="0"/>
              <a:t>Acknowledgment received / Review in process</a:t>
            </a:r>
          </a:p>
          <a:p>
            <a:pPr marL="0" indent="0" fontAlgn="base">
              <a:buNone/>
            </a:pPr>
            <a:endParaRPr lang="en-IN" sz="1400" b="1" dirty="0"/>
          </a:p>
          <a:p>
            <a:pPr fontAlgn="base">
              <a:buAutoNum type="arabicPeriod" startAt="4"/>
            </a:pPr>
            <a:r>
              <a:rPr lang="en-IN" sz="1400" b="1" i="0" dirty="0">
                <a:effectLst/>
              </a:rPr>
              <a:t>ICRAET 2023 5</a:t>
            </a:r>
            <a:r>
              <a:rPr lang="en-IN" sz="1400" b="1" i="0" baseline="30000" dirty="0">
                <a:effectLst/>
              </a:rPr>
              <a:t>th</a:t>
            </a:r>
            <a:r>
              <a:rPr lang="en-IN" sz="1400" b="1" i="0" dirty="0">
                <a:effectLst/>
              </a:rPr>
              <a:t> INTERNATIONAL CONFRENCE ON RECENT ADVANCEMENT IN ENGINEERING AND  TECHNOLOGY</a:t>
            </a:r>
          </a:p>
          <a:p>
            <a:pPr marL="0" indent="0" fontAlgn="base">
              <a:buNone/>
            </a:pPr>
            <a:r>
              <a:rPr lang="en-IN" sz="1400" b="1" dirty="0"/>
              <a:t>         </a:t>
            </a:r>
            <a:r>
              <a:rPr lang="en-IN" sz="1400" b="1" i="0" dirty="0">
                <a:effectLst/>
              </a:rPr>
              <a:t> Status: </a:t>
            </a:r>
            <a:r>
              <a:rPr lang="en-IN" sz="1400" b="1" dirty="0"/>
              <a:t>Acknowledgment received / Review in process</a:t>
            </a:r>
          </a:p>
          <a:p>
            <a:pPr marL="0" indent="0" fontAlgn="base">
              <a:buNone/>
            </a:pPr>
            <a:endParaRPr lang="en-IN" sz="1400" b="1" i="0" dirty="0">
              <a:effectLst/>
            </a:endParaRPr>
          </a:p>
          <a:p>
            <a:pPr marL="0" indent="0" fontAlgn="base">
              <a:buNone/>
            </a:pPr>
            <a:endParaRPr lang="en-IN" sz="1400" b="1" dirty="0"/>
          </a:p>
          <a:p>
            <a:pPr marL="0" indent="0" fontAlgn="base">
              <a:buNone/>
            </a:pPr>
            <a:endParaRPr lang="en-IN" sz="1400" b="1" dirty="0">
              <a:latin typeface="var( --e-global-typography-d05bf30-font-family )"/>
            </a:endParaRPr>
          </a:p>
          <a:p>
            <a:pPr marL="0" indent="0" fontAlgn="base">
              <a:buNone/>
            </a:pPr>
            <a:r>
              <a:rPr lang="en-IN" sz="1400" b="1" dirty="0">
                <a:latin typeface="var( --e-global-typography-d05bf30-font-family )"/>
              </a:rPr>
              <a:t>                                                                                                                                                                                   </a:t>
            </a:r>
            <a:r>
              <a:rPr lang="en-IN" sz="1400" dirty="0">
                <a:latin typeface="var( --e-global-typography-d05bf30-font-family )"/>
              </a:rPr>
              <a:t>and so on..   </a:t>
            </a:r>
          </a:p>
          <a:p>
            <a:pPr marL="0" indent="0" fontAlgn="base">
              <a:buNone/>
            </a:pPr>
            <a:endParaRPr lang="en-IN" sz="1400" b="1" i="0" dirty="0">
              <a:effectLst/>
              <a:latin typeface="var( --e-global-typography-d05bf30-font-family )"/>
            </a:endParaRPr>
          </a:p>
          <a:p>
            <a:pPr marL="0" indent="0" algn="ctr" fontAlgn="base">
              <a:buNone/>
            </a:pPr>
            <a:endParaRPr lang="en-IN" sz="1400" b="1" i="0" dirty="0">
              <a:effectLst/>
              <a:latin typeface="var( --e-global-typography-d05bf30-font-family )"/>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dirty="0">
                <a:latin typeface="+mn-lt"/>
                <a:cs typeface="Times New Roman" panose="02020603050405020304" pitchFamily="18" charset="0"/>
              </a:rPr>
              <a:t>REFERENCES</a:t>
            </a:r>
            <a:r>
              <a:rPr lang="en-US" b="1" dirty="0">
                <a:latin typeface="+mn-lt"/>
              </a:rPr>
              <a:t> </a:t>
            </a:r>
          </a:p>
        </p:txBody>
      </p:sp>
      <p:sp>
        <p:nvSpPr>
          <p:cNvPr id="17411" name="Content Placeholder 2"/>
          <p:cNvSpPr>
            <a:spLocks noGrp="1"/>
          </p:cNvSpPr>
          <p:nvPr>
            <p:ph idx="1"/>
          </p:nvPr>
        </p:nvSpPr>
        <p:spPr/>
        <p:txBody>
          <a:bodyPr>
            <a:normAutofit/>
          </a:bodyPr>
          <a:lstStyle/>
          <a:p>
            <a:pPr algn="just">
              <a:lnSpc>
                <a:spcPct val="150000"/>
              </a:lnSpc>
              <a:buAutoNum type="arabicPeriod"/>
            </a:pPr>
            <a:r>
              <a:rPr lang="en-US" sz="1400" b="1" dirty="0">
                <a:effectLst/>
                <a:ea typeface="Times New Roman" panose="02020603050405020304" pitchFamily="18" charset="0"/>
              </a:rPr>
              <a:t>S. Surya, T. N. </a:t>
            </a:r>
            <a:r>
              <a:rPr lang="en-US" sz="1400" b="1" dirty="0" err="1">
                <a:effectLst/>
                <a:ea typeface="Times New Roman" panose="02020603050405020304" pitchFamily="18" charset="0"/>
              </a:rPr>
              <a:t>Janakiraman</a:t>
            </a:r>
            <a:r>
              <a:rPr lang="en-US" sz="1400" b="1" dirty="0">
                <a:effectLst/>
                <a:ea typeface="Times New Roman" panose="02020603050405020304" pitchFamily="18" charset="0"/>
              </a:rPr>
              <a:t>, and G. Chandrasekaran, "Secure Court Case Management using Blockchain," International Journal of Advanced Science and Technology, vol. 29, no. 10, pp. 3048-3055, 2020.</a:t>
            </a:r>
          </a:p>
          <a:p>
            <a:pPr marL="0" indent="0" algn="just">
              <a:lnSpc>
                <a:spcPct val="150000"/>
              </a:lnSpc>
              <a:buNone/>
            </a:pPr>
            <a:endParaRPr lang="en-IN" sz="1400" b="1" dirty="0">
              <a:effectLst/>
              <a:ea typeface="Times New Roman" panose="02020603050405020304" pitchFamily="18" charset="0"/>
            </a:endParaRPr>
          </a:p>
          <a:p>
            <a:pPr algn="just">
              <a:lnSpc>
                <a:spcPct val="150000"/>
              </a:lnSpc>
              <a:buAutoNum type="arabicPeriod" startAt="2"/>
            </a:pPr>
            <a:r>
              <a:rPr lang="en-US" sz="1400" b="1" dirty="0">
                <a:effectLst/>
                <a:ea typeface="Times New Roman" panose="02020603050405020304" pitchFamily="18" charset="0"/>
              </a:rPr>
              <a:t>J. P. Singh, "Blockchain in the Legal Industry: Applications, Challenges and Opportunities," International Journal of Advanced Research in Computer Science, vol. 9, no. 2, pp. 267-273, 2018.</a:t>
            </a:r>
          </a:p>
          <a:p>
            <a:pPr marL="0" indent="0" algn="just">
              <a:lnSpc>
                <a:spcPct val="150000"/>
              </a:lnSpc>
              <a:buNone/>
            </a:pPr>
            <a:endParaRPr lang="en-IN" sz="1400" b="1" dirty="0">
              <a:ea typeface="Times New Roman" panose="02020603050405020304" pitchFamily="18" charset="0"/>
            </a:endParaRPr>
          </a:p>
          <a:p>
            <a:pPr algn="just">
              <a:lnSpc>
                <a:spcPct val="150000"/>
              </a:lnSpc>
              <a:buAutoNum type="arabicPeriod" startAt="3"/>
            </a:pPr>
            <a:r>
              <a:rPr lang="en-US" sz="1400" b="1" dirty="0">
                <a:effectLst/>
                <a:ea typeface="Times New Roman" panose="02020603050405020304" pitchFamily="18" charset="0"/>
              </a:rPr>
              <a:t>A. Al-</a:t>
            </a:r>
            <a:r>
              <a:rPr lang="en-US" sz="1400" b="1" dirty="0" err="1">
                <a:effectLst/>
                <a:ea typeface="Times New Roman" panose="02020603050405020304" pitchFamily="18" charset="0"/>
              </a:rPr>
              <a:t>Osaimi</a:t>
            </a:r>
            <a:r>
              <a:rPr lang="en-US" sz="1400" b="1" dirty="0">
                <a:effectLst/>
                <a:ea typeface="Times New Roman" panose="02020603050405020304" pitchFamily="18" charset="0"/>
              </a:rPr>
              <a:t>, M. S. Al-Sayed, and N. Al-</a:t>
            </a:r>
            <a:r>
              <a:rPr lang="en-US" sz="1400" b="1" dirty="0" err="1">
                <a:effectLst/>
                <a:ea typeface="Times New Roman" panose="02020603050405020304" pitchFamily="18" charset="0"/>
              </a:rPr>
              <a:t>Masri</a:t>
            </a:r>
            <a:r>
              <a:rPr lang="en-US" sz="1400" b="1" dirty="0">
                <a:effectLst/>
                <a:ea typeface="Times New Roman" panose="02020603050405020304" pitchFamily="18" charset="0"/>
              </a:rPr>
              <a:t>, "Towards Enhancing Court Procedures using Blockchain </a:t>
            </a:r>
          </a:p>
          <a:p>
            <a:pPr marL="0" indent="0" algn="just">
              <a:lnSpc>
                <a:spcPct val="150000"/>
              </a:lnSpc>
              <a:buNone/>
            </a:pPr>
            <a:r>
              <a:rPr lang="en-US" sz="1400" b="1" dirty="0">
                <a:ea typeface="Times New Roman" panose="02020603050405020304" pitchFamily="18" charset="0"/>
              </a:rPr>
              <a:t>        </a:t>
            </a:r>
            <a:r>
              <a:rPr lang="en-US" sz="1400" b="1" dirty="0">
                <a:effectLst/>
                <a:ea typeface="Times New Roman" panose="02020603050405020304" pitchFamily="18" charset="0"/>
              </a:rPr>
              <a:t>  Technology," International Journal of Computer Science and Mobile Computing, vol. 8, no. 8, pp. 47-56</a:t>
            </a:r>
          </a:p>
          <a:p>
            <a:pPr marL="0" indent="0" algn="just">
              <a:lnSpc>
                <a:spcPct val="150000"/>
              </a:lnSpc>
              <a:buNone/>
            </a:pPr>
            <a:r>
              <a:rPr lang="en-US" sz="1400" b="1" dirty="0">
                <a:ea typeface="Times New Roman" panose="02020603050405020304" pitchFamily="18" charset="0"/>
              </a:rPr>
              <a:t>       </a:t>
            </a:r>
            <a:r>
              <a:rPr lang="en-US" sz="1400" b="1" dirty="0">
                <a:effectLst/>
                <a:ea typeface="Times New Roman" panose="02020603050405020304" pitchFamily="18" charset="0"/>
              </a:rPr>
              <a:t>   2019.</a:t>
            </a:r>
            <a:endParaRPr lang="en-IN" sz="1400" b="1" dirty="0">
              <a:effectLst/>
              <a:ea typeface="Times New Roman" panose="02020603050405020304" pitchFamily="18" charset="0"/>
            </a:endParaRPr>
          </a:p>
          <a:p>
            <a:pPr marL="0" indent="0" fontAlgn="base">
              <a:buNone/>
            </a:pPr>
            <a:endParaRPr lang="en-IN" sz="1400" b="1" dirty="0">
              <a:latin typeface="var( --e-global-typography-d05bf30-font-family )"/>
            </a:endParaRPr>
          </a:p>
          <a:p>
            <a:pPr marL="0" indent="0" fontAlgn="base">
              <a:buNone/>
            </a:pPr>
            <a:endParaRPr lang="en-IN" sz="1400" b="1" i="0" dirty="0">
              <a:effectLst/>
              <a:latin typeface="var( --e-global-typography-d05bf30-font-family )"/>
            </a:endParaRPr>
          </a:p>
          <a:p>
            <a:pPr marL="0" indent="0" algn="ctr" fontAlgn="base">
              <a:buNone/>
            </a:pPr>
            <a:endParaRPr lang="en-IN" sz="1400" b="1" i="0" dirty="0">
              <a:effectLst/>
              <a:latin typeface="var( --e-global-typography-d05bf30-font-family )"/>
            </a:endParaRPr>
          </a:p>
        </p:txBody>
      </p:sp>
    </p:spTree>
    <p:extLst>
      <p:ext uri="{BB962C8B-B14F-4D97-AF65-F5344CB8AC3E}">
        <p14:creationId xmlns:p14="http://schemas.microsoft.com/office/powerpoint/2010/main" val="141908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 </a:t>
            </a:r>
          </a:p>
        </p:txBody>
      </p:sp>
      <p:sp>
        <p:nvSpPr>
          <p:cNvPr id="17411" name="Content Placeholder 2"/>
          <p:cNvSpPr>
            <a:spLocks noGrp="1"/>
          </p:cNvSpPr>
          <p:nvPr>
            <p:ph idx="1"/>
          </p:nvPr>
        </p:nvSpPr>
        <p:spPr/>
        <p:txBody>
          <a:bodyPr/>
          <a:lstStyle/>
          <a:p>
            <a:pPr marL="0" indent="0" fontAlgn="base">
              <a:buNone/>
            </a:pPr>
            <a:endParaRPr lang="en-IN" sz="1400" b="1" dirty="0">
              <a:latin typeface="var( --e-global-typography-d05bf30-font-family )"/>
            </a:endParaRPr>
          </a:p>
          <a:p>
            <a:pPr marL="0" indent="0" fontAlgn="base">
              <a:buNone/>
            </a:pPr>
            <a:endParaRPr lang="en-IN" sz="1400" b="1" i="0" dirty="0">
              <a:effectLst/>
              <a:latin typeface="var( --e-global-typography-d05bf30-font-family )"/>
            </a:endParaRPr>
          </a:p>
          <a:p>
            <a:pPr marL="0" indent="0" algn="ctr" fontAlgn="base">
              <a:buNone/>
            </a:pPr>
            <a:endParaRPr lang="en-IN" sz="1400" b="1" i="0" dirty="0">
              <a:effectLst/>
              <a:latin typeface="var( --e-global-typography-d05bf30-font-family )"/>
            </a:endParaRPr>
          </a:p>
          <a:p>
            <a:pPr marL="0" indent="0" algn="ctr" fontAlgn="base">
              <a:buNone/>
            </a:pPr>
            <a:endParaRPr lang="en-IN" sz="1400" b="1" dirty="0">
              <a:latin typeface="var( --e-global-typography-d05bf30-font-family )"/>
            </a:endParaRPr>
          </a:p>
          <a:p>
            <a:pPr marL="0" indent="0" algn="ctr" fontAlgn="base">
              <a:buNone/>
            </a:pPr>
            <a:endParaRPr lang="en-IN" sz="1400" b="1" i="0" dirty="0">
              <a:effectLst/>
              <a:latin typeface="var( --e-global-typography-d05bf30-font-family )"/>
            </a:endParaRPr>
          </a:p>
          <a:p>
            <a:pPr marL="0" indent="0" algn="ctr" fontAlgn="base">
              <a:buNone/>
            </a:pPr>
            <a:endParaRPr lang="en-IN" sz="1400" b="1" dirty="0">
              <a:latin typeface="var( --e-global-typography-d05bf30-font-family )"/>
            </a:endParaRPr>
          </a:p>
          <a:p>
            <a:pPr marL="0" indent="0" algn="ctr" fontAlgn="base">
              <a:buNone/>
            </a:pPr>
            <a:r>
              <a:rPr lang="en-IN" sz="4800" b="1" i="0" dirty="0">
                <a:effectLst/>
                <a:latin typeface="var( --e-global-typography-d05bf30-font-family )"/>
              </a:rPr>
              <a:t>THANK YOU </a:t>
            </a:r>
          </a:p>
        </p:txBody>
      </p:sp>
    </p:spTree>
    <p:extLst>
      <p:ext uri="{BB962C8B-B14F-4D97-AF65-F5344CB8AC3E}">
        <p14:creationId xmlns:p14="http://schemas.microsoft.com/office/powerpoint/2010/main" val="253692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a:latin typeface="+mn-lt"/>
                <a:cs typeface="Times New Roman" panose="02020603050405020304" pitchFamily="18" charset="0"/>
              </a:rPr>
              <a:t>LITERATURE SURVEY </a:t>
            </a:r>
          </a:p>
        </p:txBody>
      </p:sp>
      <p:pic>
        <p:nvPicPr>
          <p:cNvPr id="2" name="table">
            <a:extLst>
              <a:ext uri="{FF2B5EF4-FFF2-40B4-BE49-F238E27FC236}">
                <a16:creationId xmlns:a16="http://schemas.microsoft.com/office/drawing/2014/main" id="{545C0EA2-DF02-7E3D-D41D-87896F104DE6}"/>
              </a:ext>
            </a:extLst>
          </p:cNvPr>
          <p:cNvPicPr>
            <a:picLocks noGrp="1" noChangeAspect="1"/>
          </p:cNvPicPr>
          <p:nvPr>
            <p:ph idx="1"/>
          </p:nvPr>
        </p:nvPicPr>
        <p:blipFill>
          <a:blip r:embed="rId2"/>
          <a:stretch>
            <a:fillRect/>
          </a:stretch>
        </p:blipFill>
        <p:spPr>
          <a:xfrm>
            <a:off x="766655" y="1825625"/>
            <a:ext cx="7610689" cy="4351338"/>
          </a:xfrm>
          <a:prstGeom prst="rect">
            <a:avLst/>
          </a:prstGeom>
        </p:spPr>
      </p:pic>
      <p:graphicFrame>
        <p:nvGraphicFramePr>
          <p:cNvPr id="4" name="Table 3"/>
          <p:cNvGraphicFramePr>
            <a:graphicFrameLocks noGrp="1"/>
          </p:cNvGraphicFramePr>
          <p:nvPr/>
        </p:nvGraphicFramePr>
        <p:xfrm>
          <a:off x="990600" y="3886200"/>
          <a:ext cx="6934200" cy="5029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gridCol w="1386840">
                  <a:extLst>
                    <a:ext uri="{9D8B030D-6E8A-4147-A177-3AD203B41FA5}">
                      <a16:colId xmlns:a16="http://schemas.microsoft.com/office/drawing/2014/main" val="20003"/>
                    </a:ext>
                  </a:extLst>
                </a:gridCol>
                <a:gridCol w="1386840">
                  <a:extLst>
                    <a:ext uri="{9D8B030D-6E8A-4147-A177-3AD203B41FA5}">
                      <a16:colId xmlns:a16="http://schemas.microsoft.com/office/drawing/2014/main" val="20004"/>
                    </a:ext>
                  </a:extLst>
                </a:gridCol>
              </a:tblGrid>
              <a:tr h="370840">
                <a:tc>
                  <a:txBody>
                    <a:bodyPr/>
                    <a:lstStyle/>
                    <a:p>
                      <a:r>
                        <a:rPr lang="en-US" dirty="0"/>
                        <a:t>S.</a:t>
                      </a:r>
                      <a:r>
                        <a:rPr lang="en-US" baseline="0" dirty="0"/>
                        <a:t> No</a:t>
                      </a:r>
                      <a:endParaRPr lang="en-IN" dirty="0"/>
                    </a:p>
                  </a:txBody>
                  <a:tcPr/>
                </a:tc>
                <a:tc>
                  <a:txBody>
                    <a:bodyPr/>
                    <a:lstStyle/>
                    <a:p>
                      <a:r>
                        <a:rPr lang="en-US" dirty="0"/>
                        <a:t>Name of the paper with</a:t>
                      </a:r>
                      <a:r>
                        <a:rPr lang="en-US" baseline="0" dirty="0"/>
                        <a:t> year</a:t>
                      </a:r>
                      <a:endParaRPr lang="en-IN" dirty="0"/>
                    </a:p>
                  </a:txBody>
                  <a:tcPr/>
                </a:tc>
                <a:tc>
                  <a:txBody>
                    <a:bodyPr/>
                    <a:lstStyle/>
                    <a:p>
                      <a:r>
                        <a:rPr lang="en-US" dirty="0"/>
                        <a:t>Objective </a:t>
                      </a:r>
                      <a:endParaRPr lang="en-IN" dirty="0"/>
                    </a:p>
                  </a:txBody>
                  <a:tcPr/>
                </a:tc>
                <a:tc>
                  <a:txBody>
                    <a:bodyPr/>
                    <a:lstStyle/>
                    <a:p>
                      <a:r>
                        <a:rPr lang="en-US" dirty="0"/>
                        <a:t>Pros</a:t>
                      </a:r>
                      <a:r>
                        <a:rPr lang="en-US" baseline="0" dirty="0"/>
                        <a:t> </a:t>
                      </a:r>
                      <a:endParaRPr lang="en-IN" dirty="0"/>
                    </a:p>
                  </a:txBody>
                  <a:tcPr/>
                </a:tc>
                <a:tc>
                  <a:txBody>
                    <a:bodyPr/>
                    <a:lstStyle/>
                    <a:p>
                      <a:r>
                        <a:rPr lang="en-US" dirty="0"/>
                        <a:t>Cons </a:t>
                      </a:r>
                      <a:endParaRPr lang="en-IN"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a:latin typeface="+mn-lt"/>
                <a:cs typeface="Times New Roman" panose="02020603050405020304" pitchFamily="18" charset="0"/>
              </a:rPr>
              <a:t>LITERATURE SURVEY </a:t>
            </a:r>
          </a:p>
        </p:txBody>
      </p:sp>
      <p:pic>
        <p:nvPicPr>
          <p:cNvPr id="6" name="table">
            <a:extLst>
              <a:ext uri="{FF2B5EF4-FFF2-40B4-BE49-F238E27FC236}">
                <a16:creationId xmlns:a16="http://schemas.microsoft.com/office/drawing/2014/main" id="{D3C950CB-0005-7DE3-ED42-FBF19F732CA4}"/>
              </a:ext>
            </a:extLst>
          </p:cNvPr>
          <p:cNvPicPr>
            <a:picLocks noGrp="1" noChangeAspect="1"/>
          </p:cNvPicPr>
          <p:nvPr>
            <p:ph idx="1"/>
          </p:nvPr>
        </p:nvPicPr>
        <p:blipFill>
          <a:blip r:embed="rId2"/>
          <a:stretch>
            <a:fillRect/>
          </a:stretch>
        </p:blipFill>
        <p:spPr>
          <a:xfrm>
            <a:off x="628650" y="1862599"/>
            <a:ext cx="7886700" cy="4277389"/>
          </a:xfrm>
          <a:prstGeom prst="rect">
            <a:avLst/>
          </a:prstGeom>
        </p:spPr>
      </p:pic>
      <p:graphicFrame>
        <p:nvGraphicFramePr>
          <p:cNvPr id="4" name="Table 3"/>
          <p:cNvGraphicFramePr>
            <a:graphicFrameLocks noGrp="1"/>
          </p:cNvGraphicFramePr>
          <p:nvPr/>
        </p:nvGraphicFramePr>
        <p:xfrm>
          <a:off x="990600" y="3886200"/>
          <a:ext cx="6934200" cy="5029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gridCol w="1386840">
                  <a:extLst>
                    <a:ext uri="{9D8B030D-6E8A-4147-A177-3AD203B41FA5}">
                      <a16:colId xmlns:a16="http://schemas.microsoft.com/office/drawing/2014/main" val="20003"/>
                    </a:ext>
                  </a:extLst>
                </a:gridCol>
                <a:gridCol w="1386840">
                  <a:extLst>
                    <a:ext uri="{9D8B030D-6E8A-4147-A177-3AD203B41FA5}">
                      <a16:colId xmlns:a16="http://schemas.microsoft.com/office/drawing/2014/main" val="20004"/>
                    </a:ext>
                  </a:extLst>
                </a:gridCol>
              </a:tblGrid>
              <a:tr h="370840">
                <a:tc>
                  <a:txBody>
                    <a:bodyPr/>
                    <a:lstStyle/>
                    <a:p>
                      <a:r>
                        <a:rPr lang="en-US" dirty="0"/>
                        <a:t>S.</a:t>
                      </a:r>
                      <a:r>
                        <a:rPr lang="en-US" baseline="0" dirty="0"/>
                        <a:t> No</a:t>
                      </a:r>
                      <a:endParaRPr lang="en-IN" dirty="0"/>
                    </a:p>
                  </a:txBody>
                  <a:tcPr/>
                </a:tc>
                <a:tc>
                  <a:txBody>
                    <a:bodyPr/>
                    <a:lstStyle/>
                    <a:p>
                      <a:r>
                        <a:rPr lang="en-US" dirty="0"/>
                        <a:t>Name of the paper with</a:t>
                      </a:r>
                      <a:r>
                        <a:rPr lang="en-US" baseline="0" dirty="0"/>
                        <a:t> year</a:t>
                      </a:r>
                      <a:endParaRPr lang="en-IN" dirty="0"/>
                    </a:p>
                  </a:txBody>
                  <a:tcPr/>
                </a:tc>
                <a:tc>
                  <a:txBody>
                    <a:bodyPr/>
                    <a:lstStyle/>
                    <a:p>
                      <a:r>
                        <a:rPr lang="en-US" dirty="0"/>
                        <a:t>Objective </a:t>
                      </a:r>
                      <a:endParaRPr lang="en-IN" dirty="0"/>
                    </a:p>
                  </a:txBody>
                  <a:tcPr/>
                </a:tc>
                <a:tc>
                  <a:txBody>
                    <a:bodyPr/>
                    <a:lstStyle/>
                    <a:p>
                      <a:r>
                        <a:rPr lang="en-US" dirty="0"/>
                        <a:t>Pros</a:t>
                      </a:r>
                      <a:r>
                        <a:rPr lang="en-US" baseline="0" dirty="0"/>
                        <a:t> </a:t>
                      </a:r>
                      <a:endParaRPr lang="en-IN" dirty="0"/>
                    </a:p>
                  </a:txBody>
                  <a:tcPr/>
                </a:tc>
                <a:tc>
                  <a:txBody>
                    <a:bodyPr/>
                    <a:lstStyle/>
                    <a:p>
                      <a:r>
                        <a:rPr lang="en-US" dirty="0"/>
                        <a:t>Cons </a:t>
                      </a:r>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666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a:latin typeface="+mn-lt"/>
                <a:cs typeface="Times New Roman" panose="02020603050405020304" pitchFamily="18" charset="0"/>
              </a:rPr>
              <a:t>LITERATURE SURVEY </a:t>
            </a:r>
          </a:p>
        </p:txBody>
      </p:sp>
      <p:pic>
        <p:nvPicPr>
          <p:cNvPr id="10" name="table">
            <a:extLst>
              <a:ext uri="{FF2B5EF4-FFF2-40B4-BE49-F238E27FC236}">
                <a16:creationId xmlns:a16="http://schemas.microsoft.com/office/drawing/2014/main" id="{88C56C74-48DA-8334-8556-AC0200796C7A}"/>
              </a:ext>
            </a:extLst>
          </p:cNvPr>
          <p:cNvPicPr>
            <a:picLocks noGrp="1" noChangeAspect="1"/>
          </p:cNvPicPr>
          <p:nvPr>
            <p:ph idx="1"/>
          </p:nvPr>
        </p:nvPicPr>
        <p:blipFill>
          <a:blip r:embed="rId2"/>
          <a:stretch>
            <a:fillRect/>
          </a:stretch>
        </p:blipFill>
        <p:spPr>
          <a:xfrm>
            <a:off x="628650" y="1840911"/>
            <a:ext cx="7886700" cy="4320765"/>
          </a:xfrm>
          <a:prstGeom prst="rect">
            <a:avLst/>
          </a:prstGeom>
        </p:spPr>
      </p:pic>
      <p:graphicFrame>
        <p:nvGraphicFramePr>
          <p:cNvPr id="4" name="Table 3"/>
          <p:cNvGraphicFramePr>
            <a:graphicFrameLocks noGrp="1"/>
          </p:cNvGraphicFramePr>
          <p:nvPr/>
        </p:nvGraphicFramePr>
        <p:xfrm>
          <a:off x="990600" y="3886200"/>
          <a:ext cx="6934200" cy="5029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2087880">
                  <a:extLst>
                    <a:ext uri="{9D8B030D-6E8A-4147-A177-3AD203B41FA5}">
                      <a16:colId xmlns:a16="http://schemas.microsoft.com/office/drawing/2014/main" val="20001"/>
                    </a:ext>
                  </a:extLst>
                </a:gridCol>
                <a:gridCol w="1386840">
                  <a:extLst>
                    <a:ext uri="{9D8B030D-6E8A-4147-A177-3AD203B41FA5}">
                      <a16:colId xmlns:a16="http://schemas.microsoft.com/office/drawing/2014/main" val="20002"/>
                    </a:ext>
                  </a:extLst>
                </a:gridCol>
                <a:gridCol w="1386840">
                  <a:extLst>
                    <a:ext uri="{9D8B030D-6E8A-4147-A177-3AD203B41FA5}">
                      <a16:colId xmlns:a16="http://schemas.microsoft.com/office/drawing/2014/main" val="20003"/>
                    </a:ext>
                  </a:extLst>
                </a:gridCol>
                <a:gridCol w="1386840">
                  <a:extLst>
                    <a:ext uri="{9D8B030D-6E8A-4147-A177-3AD203B41FA5}">
                      <a16:colId xmlns:a16="http://schemas.microsoft.com/office/drawing/2014/main" val="20004"/>
                    </a:ext>
                  </a:extLst>
                </a:gridCol>
              </a:tblGrid>
              <a:tr h="370840">
                <a:tc>
                  <a:txBody>
                    <a:bodyPr/>
                    <a:lstStyle/>
                    <a:p>
                      <a:r>
                        <a:rPr lang="en-US" dirty="0"/>
                        <a:t>S.</a:t>
                      </a:r>
                      <a:r>
                        <a:rPr lang="en-US" baseline="0" dirty="0"/>
                        <a:t> No</a:t>
                      </a:r>
                      <a:endParaRPr lang="en-IN" dirty="0"/>
                    </a:p>
                  </a:txBody>
                  <a:tcPr/>
                </a:tc>
                <a:tc>
                  <a:txBody>
                    <a:bodyPr/>
                    <a:lstStyle/>
                    <a:p>
                      <a:r>
                        <a:rPr lang="en-US" dirty="0"/>
                        <a:t>Name of the paper with</a:t>
                      </a:r>
                      <a:r>
                        <a:rPr lang="en-US" baseline="0" dirty="0"/>
                        <a:t> year</a:t>
                      </a:r>
                      <a:endParaRPr lang="en-IN" dirty="0"/>
                    </a:p>
                  </a:txBody>
                  <a:tcPr/>
                </a:tc>
                <a:tc>
                  <a:txBody>
                    <a:bodyPr/>
                    <a:lstStyle/>
                    <a:p>
                      <a:r>
                        <a:rPr lang="en-US" dirty="0"/>
                        <a:t>Objective </a:t>
                      </a:r>
                      <a:endParaRPr lang="en-IN" dirty="0"/>
                    </a:p>
                  </a:txBody>
                  <a:tcPr/>
                </a:tc>
                <a:tc>
                  <a:txBody>
                    <a:bodyPr/>
                    <a:lstStyle/>
                    <a:p>
                      <a:r>
                        <a:rPr lang="en-US" dirty="0"/>
                        <a:t>Pros</a:t>
                      </a:r>
                      <a:r>
                        <a:rPr lang="en-US" baseline="0" dirty="0"/>
                        <a:t> </a:t>
                      </a:r>
                      <a:endParaRPr lang="en-IN" dirty="0"/>
                    </a:p>
                  </a:txBody>
                  <a:tcPr/>
                </a:tc>
                <a:tc>
                  <a:txBody>
                    <a:bodyPr/>
                    <a:lstStyle/>
                    <a:p>
                      <a:r>
                        <a:rPr lang="en-US" dirty="0"/>
                        <a:t>Cons </a:t>
                      </a:r>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2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a:latin typeface="+mn-lt"/>
                <a:cs typeface="Times New Roman" panose="02020603050405020304" pitchFamily="18" charset="0"/>
              </a:rPr>
              <a:t>EXISTING SYSTEM</a:t>
            </a:r>
            <a:r>
              <a:rPr lang="en-US" dirty="0"/>
              <a:t>	</a:t>
            </a:r>
          </a:p>
        </p:txBody>
      </p:sp>
      <p:sp>
        <p:nvSpPr>
          <p:cNvPr id="5123" name="Content Placeholder 2"/>
          <p:cNvSpPr>
            <a:spLocks noGrp="1"/>
          </p:cNvSpPr>
          <p:nvPr>
            <p:ph idx="1"/>
          </p:nvPr>
        </p:nvSpPr>
        <p:spPr/>
        <p:txBody>
          <a:bodyPr>
            <a:normAutofit/>
          </a:bodyPr>
          <a:lstStyle/>
          <a:p>
            <a:r>
              <a:rPr lang="en-IN" sz="1800" b="1" dirty="0">
                <a:cs typeface="Times New Roman" panose="02020603050405020304" pitchFamily="18" charset="0"/>
              </a:rPr>
              <a:t>The Existing System was establish in 2020 by British judicial using blockchain technology.</a:t>
            </a:r>
          </a:p>
          <a:p>
            <a:pPr marL="0" indent="0">
              <a:buNone/>
            </a:pPr>
            <a:endParaRPr lang="en-IN" sz="1800" b="1" dirty="0">
              <a:cs typeface="Times New Roman" panose="02020603050405020304" pitchFamily="18" charset="0"/>
            </a:endParaRPr>
          </a:p>
          <a:p>
            <a:r>
              <a:rPr lang="en-IN" sz="1800" b="1" dirty="0">
                <a:cs typeface="Times New Roman" panose="02020603050405020304" pitchFamily="18" charset="0"/>
              </a:rPr>
              <a:t>Even though the files are encrypted  there are many flaws in the management of ledger.</a:t>
            </a:r>
          </a:p>
          <a:p>
            <a:pPr marL="0" indent="0">
              <a:buNone/>
            </a:pPr>
            <a:endParaRPr lang="en-IN" sz="1800" b="1" dirty="0">
              <a:cs typeface="Times New Roman" panose="02020603050405020304" pitchFamily="18" charset="0"/>
            </a:endParaRPr>
          </a:p>
          <a:p>
            <a:r>
              <a:rPr lang="en-IN" sz="1800" b="1" dirty="0">
                <a:cs typeface="Times New Roman" panose="02020603050405020304" pitchFamily="18" charset="0"/>
              </a:rPr>
              <a:t>The transparency was low and lack of private key attack of evidence was high.</a:t>
            </a:r>
          </a:p>
          <a:p>
            <a:pPr marL="0" indent="0">
              <a:buNone/>
            </a:pPr>
            <a:endParaRPr lang="en-IN" sz="1800" b="1" dirty="0">
              <a:cs typeface="Times New Roman" panose="02020603050405020304" pitchFamily="18" charset="0"/>
            </a:endParaRPr>
          </a:p>
          <a:p>
            <a:r>
              <a:rPr lang="en-IN" sz="1800" b="1" dirty="0">
                <a:cs typeface="Times New Roman" panose="02020603050405020304" pitchFamily="18" charset="0"/>
              </a:rPr>
              <a:t>The verification of evidence after uploading is low.</a:t>
            </a:r>
          </a:p>
          <a:p>
            <a:pPr marL="0" indent="0">
              <a:buNone/>
            </a:pPr>
            <a:endParaRPr lang="en-IN" sz="1800" b="1" dirty="0">
              <a:cs typeface="Times New Roman" panose="02020603050405020304" pitchFamily="18" charset="0"/>
            </a:endParaRPr>
          </a:p>
          <a:p>
            <a:r>
              <a:rPr lang="en-IN" sz="1800" b="1" dirty="0">
                <a:cs typeface="Times New Roman" panose="02020603050405020304" pitchFamily="18" charset="0"/>
              </a:rPr>
              <a:t>The existing system </a:t>
            </a:r>
            <a:r>
              <a:rPr lang="en-IN" sz="1800" b="1" dirty="0" err="1">
                <a:cs typeface="Times New Roman" panose="02020603050405020304" pitchFamily="18" charset="0"/>
              </a:rPr>
              <a:t>dosen’t</a:t>
            </a:r>
            <a:r>
              <a:rPr lang="en-IN" sz="1800" b="1" dirty="0">
                <a:cs typeface="Times New Roman" panose="02020603050405020304" pitchFamily="18" charset="0"/>
              </a:rPr>
              <a:t> have a dedicated admin system for managing the entire system .</a:t>
            </a:r>
          </a:p>
          <a:p>
            <a:pPr marL="0" indent="0" eaLnBrk="1" hangingPunct="1">
              <a:lnSpc>
                <a:spcPct val="200000"/>
              </a:lnSpc>
              <a:buNone/>
            </a:pP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dirty="0">
                <a:latin typeface="+mn-lt"/>
                <a:cs typeface="Times New Roman" panose="02020603050405020304" pitchFamily="18" charset="0"/>
              </a:rPr>
              <a:t>PROPOSED SYSTEM</a:t>
            </a:r>
          </a:p>
        </p:txBody>
      </p:sp>
      <p:sp>
        <p:nvSpPr>
          <p:cNvPr id="6147" name="Content Placeholder 2"/>
          <p:cNvSpPr>
            <a:spLocks noGrp="1"/>
          </p:cNvSpPr>
          <p:nvPr>
            <p:ph idx="1"/>
          </p:nvPr>
        </p:nvSpPr>
        <p:spPr/>
        <p:txBody>
          <a:bodyPr>
            <a:normAutofit lnSpcReduction="10000"/>
          </a:bodyPr>
          <a:lstStyle/>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In order to implement Court Ledger, a number of crucial parts would need to be in place. To begin, a blockchain network would be utilized because of its immutability and tamper-proof nature, both of which are essential in the management of court data.</a:t>
            </a:r>
          </a:p>
          <a:p>
            <a:pPr marL="0" indent="0" algn="just">
              <a:lnSpc>
                <a:spcPct val="115000"/>
              </a:lnSpc>
              <a:buNone/>
            </a:pPr>
            <a:endParaRPr lang="en-IN" sz="1600" b="1" dirty="0">
              <a:effectLst/>
              <a:ea typeface="DengXian" panose="02010600030101010101" pitchFamily="2" charset="-122"/>
              <a:cs typeface="Times New Roman" panose="02020603050405020304" pitchFamily="18" charset="0"/>
            </a:endParaRPr>
          </a:p>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After that, the system would provide a safe way for court staff to enter data and administer case files. There would be less room for human mistake and unnecessary paperwork if court documents could be tracked and updated in real time using this interface.</a:t>
            </a:r>
          </a:p>
          <a:p>
            <a:pPr marL="0" indent="0" algn="just">
              <a:lnSpc>
                <a:spcPct val="115000"/>
              </a:lnSpc>
              <a:buNone/>
            </a:pPr>
            <a:endParaRPr lang="en-IN" sz="1600" b="1" dirty="0">
              <a:effectLst/>
              <a:ea typeface="DengXian" panose="02010600030101010101" pitchFamily="2" charset="-122"/>
              <a:cs typeface="Times New Roman" panose="02020603050405020304" pitchFamily="18" charset="0"/>
            </a:endParaRPr>
          </a:p>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A secure access control method would enable only authorized users, such as judges, lawyers, and </a:t>
            </a:r>
            <a:r>
              <a:rPr lang="en-US" sz="1600" b="1" kern="1000" dirty="0">
                <a:solidFill>
                  <a:srgbClr val="000000"/>
                </a:solidFill>
                <a:effectLst/>
                <a:ea typeface="DengXian" panose="02010600030101010101" pitchFamily="2" charset="-122"/>
                <a:cs typeface="Times New Roman" panose="02020603050405020304" pitchFamily="18" charset="0"/>
              </a:rPr>
              <a:t>litigants, to see case files</a:t>
            </a:r>
            <a:r>
              <a:rPr lang="en-US" sz="1600" b="1" dirty="0">
                <a:solidFill>
                  <a:srgbClr val="000000"/>
                </a:solidFill>
                <a:effectLst/>
                <a:ea typeface="DengXian" panose="02010600030101010101" pitchFamily="2" charset="-122"/>
                <a:cs typeface="Times New Roman" panose="02020603050405020304" pitchFamily="18" charset="0"/>
              </a:rPr>
              <a:t>, protecting the confidentiality of sensitive data.</a:t>
            </a:r>
          </a:p>
          <a:p>
            <a:pPr marL="0" indent="0" algn="just">
              <a:lnSpc>
                <a:spcPct val="115000"/>
              </a:lnSpc>
              <a:buNone/>
            </a:pPr>
            <a:endParaRPr lang="en-IN" sz="1600" b="1" dirty="0">
              <a:effectLst/>
              <a:ea typeface="DengXian" panose="02010600030101010101" pitchFamily="2" charset="-122"/>
              <a:cs typeface="Times New Roman" panose="02020603050405020304" pitchFamily="18" charset="0"/>
            </a:endParaRPr>
          </a:p>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In addition, the system would promote openness in the administration of court records by enabling authorized parties to monitor the status and revisions of court documents.</a:t>
            </a:r>
          </a:p>
          <a:p>
            <a:pPr marL="0" indent="0" algn="just">
              <a:lnSpc>
                <a:spcPct val="115000"/>
              </a:lnSpc>
              <a:buNone/>
            </a:pPr>
            <a:endParaRPr lang="en-IN" sz="1600" b="1" dirty="0">
              <a:effectLst/>
              <a:ea typeface="DengXian" panose="02010600030101010101" pitchFamily="2" charset="-122"/>
              <a:cs typeface="Times New Roman" panose="02020603050405020304" pitchFamily="18" charset="0"/>
            </a:endParaRPr>
          </a:p>
          <a:p>
            <a:pPr eaLnBrk="1" hangingPunct="1">
              <a:lnSpc>
                <a:spcPct val="200000"/>
              </a:lnSpc>
              <a:buFont typeface="Arial" charset="0"/>
              <a:buNone/>
            </a:pPr>
            <a:endParaRPr lang="en-US"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dirty="0">
                <a:latin typeface="+mn-lt"/>
                <a:cs typeface="Times New Roman" panose="02020603050405020304" pitchFamily="18" charset="0"/>
              </a:rPr>
              <a:t>PROPOSED SYSTEM</a:t>
            </a:r>
          </a:p>
        </p:txBody>
      </p:sp>
      <p:sp>
        <p:nvSpPr>
          <p:cNvPr id="6147" name="Content Placeholder 2"/>
          <p:cNvSpPr>
            <a:spLocks noGrp="1"/>
          </p:cNvSpPr>
          <p:nvPr>
            <p:ph idx="1"/>
          </p:nvPr>
        </p:nvSpPr>
        <p:spPr/>
        <p:txBody>
          <a:bodyPr/>
          <a:lstStyle/>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Strong encryption techniques to safeguard sensitive information and the implementation of suitable security measures to prevent unauthorized access and cyber-attacks are required to guarantee the security and integrity of the system.</a:t>
            </a:r>
          </a:p>
          <a:p>
            <a:pPr marL="0" indent="0" algn="just">
              <a:lnSpc>
                <a:spcPct val="115000"/>
              </a:lnSpc>
              <a:buNone/>
            </a:pPr>
            <a:endParaRPr lang="en-IN" sz="1600" b="1" dirty="0">
              <a:effectLst/>
              <a:ea typeface="DengXian" panose="02010600030101010101" pitchFamily="2" charset="-122"/>
              <a:cs typeface="Times New Roman" panose="02020603050405020304" pitchFamily="18" charset="0"/>
            </a:endParaRPr>
          </a:p>
          <a:p>
            <a:pPr algn="just">
              <a:lnSpc>
                <a:spcPct val="115000"/>
              </a:lnSpc>
            </a:pPr>
            <a:r>
              <a:rPr lang="en-US" sz="1600" b="1" dirty="0">
                <a:solidFill>
                  <a:srgbClr val="000000"/>
                </a:solidFill>
                <a:effectLst/>
                <a:ea typeface="DengXian" panose="02010600030101010101" pitchFamily="2" charset="-122"/>
                <a:cs typeface="Times New Roman" panose="02020603050405020304" pitchFamily="18" charset="0"/>
              </a:rPr>
              <a:t>In order to ensure the safety and efficiency of court record keeping, the proposed system for Court Ledger would employ a blockchain network, secure interfaces for court personnel and authorized parties, real-time tracking and updates, access control mechanisms, transparency, and appropriate security measures.</a:t>
            </a:r>
            <a:endParaRPr lang="en-IN" sz="1600" b="1" dirty="0">
              <a:effectLst/>
              <a:ea typeface="DengXian" panose="02010600030101010101" pitchFamily="2" charset="-122"/>
              <a:cs typeface="Times New Roman" panose="02020603050405020304" pitchFamily="18" charset="0"/>
            </a:endParaRPr>
          </a:p>
          <a:p>
            <a:pPr marL="0" indent="0" algn="just">
              <a:lnSpc>
                <a:spcPct val="115000"/>
              </a:lnSpc>
              <a:buNone/>
            </a:pPr>
            <a:endParaRPr lang="en-IN" sz="1600" b="1" dirty="0">
              <a:effectLst/>
              <a:latin typeface="+mj-lt"/>
              <a:ea typeface="DengXian" panose="02010600030101010101" pitchFamily="2" charset="-122"/>
              <a:cs typeface="Times New Roman" panose="02020603050405020304" pitchFamily="18" charset="0"/>
            </a:endParaRPr>
          </a:p>
          <a:p>
            <a:pPr eaLnBrk="1" hangingPunct="1">
              <a:lnSpc>
                <a:spcPct val="200000"/>
              </a:lnSpc>
              <a:buFont typeface="Arial" charset="0"/>
              <a:buNone/>
            </a:pPr>
            <a:endParaRPr lang="en-US" sz="4400" dirty="0"/>
          </a:p>
        </p:txBody>
      </p:sp>
    </p:spTree>
    <p:extLst>
      <p:ext uri="{BB962C8B-B14F-4D97-AF65-F5344CB8AC3E}">
        <p14:creationId xmlns:p14="http://schemas.microsoft.com/office/powerpoint/2010/main" val="19526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latin typeface="+mn-lt"/>
                <a:cs typeface="Times New Roman" panose="02020603050405020304" pitchFamily="18" charset="0"/>
              </a:rPr>
              <a:t>SOFTWARE REQUIRMENTS </a:t>
            </a:r>
          </a:p>
        </p:txBody>
      </p:sp>
      <p:sp>
        <p:nvSpPr>
          <p:cNvPr id="7171" name="Content Placeholder 2"/>
          <p:cNvSpPr>
            <a:spLocks noGrp="1"/>
          </p:cNvSpPr>
          <p:nvPr>
            <p:ph idx="1"/>
          </p:nvPr>
        </p:nvSpPr>
        <p:spPr/>
        <p:txBody>
          <a:bodyPr/>
          <a:lstStyle/>
          <a:p>
            <a:pPr algn="just">
              <a:lnSpc>
                <a:spcPct val="150000"/>
              </a:lnSpc>
            </a:pPr>
            <a:r>
              <a:rPr lang="en-US" sz="1800" b="1" dirty="0">
                <a:effectLst/>
                <a:ea typeface="Times New Roman" panose="02020603050405020304" pitchFamily="18" charset="0"/>
                <a:cs typeface="Times New Roman" panose="02020603050405020304" pitchFamily="18" charset="0"/>
              </a:rPr>
              <a:t>Operating system            : Windows7 (with service pack 1), 8, 8.1 and 10</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Language	               : Java Script </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ffectLst/>
                <a:ea typeface="Times New Roman" panose="02020603050405020304" pitchFamily="18" charset="0"/>
                <a:cs typeface="Times New Roman" panose="02020603050405020304" pitchFamily="18" charset="0"/>
              </a:rPr>
              <a:t>Technology                       :Block Chain </a:t>
            </a:r>
            <a:endParaRPr lang="en-IN" sz="1800" b="1" dirty="0">
              <a:effectLst/>
              <a:ea typeface="Times New Roman" panose="02020603050405020304" pitchFamily="18" charset="0"/>
              <a:cs typeface="Times New Roman" panose="02020603050405020304" pitchFamily="18" charset="0"/>
            </a:endParaRPr>
          </a:p>
          <a:p>
            <a:pPr algn="just">
              <a:lnSpc>
                <a:spcPct val="150000"/>
              </a:lnSpc>
            </a:pPr>
            <a:r>
              <a:rPr lang="en-US" sz="1800" b="1" dirty="0">
                <a:ea typeface="Times New Roman" panose="02020603050405020304" pitchFamily="18" charset="0"/>
                <a:cs typeface="Times New Roman" panose="02020603050405020304" pitchFamily="18" charset="0"/>
              </a:rPr>
              <a:t>Network    </a:t>
            </a:r>
            <a:r>
              <a:rPr lang="en-US" sz="1800" b="1" dirty="0">
                <a:effectLst/>
                <a:ea typeface="Times New Roman" panose="02020603050405020304" pitchFamily="18" charset="0"/>
                <a:cs typeface="Times New Roman" panose="02020603050405020304" pitchFamily="18" charset="0"/>
              </a:rPr>
              <a:t>                        :Meta Mask, </a:t>
            </a:r>
            <a:r>
              <a:rPr lang="en-US" sz="1800" b="1" dirty="0" err="1">
                <a:effectLst/>
                <a:ea typeface="Times New Roman" panose="02020603050405020304" pitchFamily="18" charset="0"/>
                <a:cs typeface="Times New Roman" panose="02020603050405020304" pitchFamily="18" charset="0"/>
              </a:rPr>
              <a:t>Bloxberg</a:t>
            </a:r>
            <a:r>
              <a:rPr lang="en-US" sz="1800" b="1" dirty="0">
                <a:effectLst/>
                <a:ea typeface="Times New Roman" panose="02020603050405020304" pitchFamily="18" charset="0"/>
                <a:cs typeface="Times New Roman" panose="02020603050405020304" pitchFamily="18" charset="0"/>
              </a:rPr>
              <a:t> </a:t>
            </a:r>
            <a:endParaRPr lang="en-IN" sz="1800" b="1" dirty="0">
              <a:effectLst/>
              <a:ea typeface="Times New Roman" panose="02020603050405020304" pitchFamily="18" charset="0"/>
              <a:cs typeface="Times New Roman" panose="02020603050405020304" pitchFamily="18" charset="0"/>
            </a:endParaRPr>
          </a:p>
          <a:p>
            <a:pPr eaLnBrk="1" hangingPunct="1"/>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173</TotalTime>
  <Words>1773</Words>
  <Application>Microsoft Office PowerPoint</Application>
  <PresentationFormat>On-screen Show (4:3)</PresentationFormat>
  <Paragraphs>149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var( --e-global-typography-d05bf30-font-family )</vt:lpstr>
      <vt:lpstr>Office Theme</vt:lpstr>
      <vt:lpstr>Court Ledger - Decentralized And Tamper-Proof Solution For Storing Evidence</vt:lpstr>
      <vt:lpstr>ABSTRACT </vt:lpstr>
      <vt:lpstr>LITERATURE SURVEY </vt:lpstr>
      <vt:lpstr>LITERATURE SURVEY </vt:lpstr>
      <vt:lpstr>LITERATURE SURVEY </vt:lpstr>
      <vt:lpstr>EXISTING SYSTEM </vt:lpstr>
      <vt:lpstr>PROPOSED SYSTEM</vt:lpstr>
      <vt:lpstr>PROPOSED SYSTEM</vt:lpstr>
      <vt:lpstr>SOFTWARE REQUIRMENTS </vt:lpstr>
      <vt:lpstr>HARDWARE REQUIRMENTS </vt:lpstr>
      <vt:lpstr>ARCHITECTURE DIAGRAM</vt:lpstr>
      <vt:lpstr>WORKING MODULE</vt:lpstr>
      <vt:lpstr>ALGORITHM</vt:lpstr>
      <vt:lpstr>MODULES</vt:lpstr>
      <vt:lpstr>MODULES</vt:lpstr>
      <vt:lpstr>MODULES</vt:lpstr>
      <vt:lpstr>SNAPSHOTS</vt:lpstr>
      <vt:lpstr>SNAPSHOTS</vt:lpstr>
      <vt:lpstr>SNAPSHOTS</vt:lpstr>
      <vt:lpstr>SNAPSHOTS</vt:lpstr>
      <vt:lpstr>SNAPSHOTS</vt:lpstr>
      <vt:lpstr>SNAPSHOTS</vt:lpstr>
      <vt:lpstr>SNAPSHOTS</vt:lpstr>
      <vt:lpstr>NOVELTY </vt:lpstr>
      <vt:lpstr>CONCLUSION</vt:lpstr>
      <vt:lpstr>PUBLICATION STATUS</vt:lpstr>
      <vt:lpstr>REFERENCES </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gunavathie</dc:creator>
  <cp:lastModifiedBy>2IT308 THARUN KUMAR T</cp:lastModifiedBy>
  <cp:revision>41</cp:revision>
  <dcterms:created xsi:type="dcterms:W3CDTF">2015-02-25T19:09:12Z</dcterms:created>
  <dcterms:modified xsi:type="dcterms:W3CDTF">2023-04-03T17:09:44Z</dcterms:modified>
</cp:coreProperties>
</file>