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35"/>
  </p:notesMasterIdLst>
  <p:sldIdLst>
    <p:sldId id="275" r:id="rId2"/>
    <p:sldId id="257" r:id="rId3"/>
    <p:sldId id="298" r:id="rId4"/>
    <p:sldId id="279" r:id="rId5"/>
    <p:sldId id="280" r:id="rId6"/>
    <p:sldId id="281" r:id="rId7"/>
    <p:sldId id="282" r:id="rId8"/>
    <p:sldId id="283" r:id="rId9"/>
    <p:sldId id="299" r:id="rId10"/>
    <p:sldId id="266" r:id="rId11"/>
    <p:sldId id="267" r:id="rId12"/>
    <p:sldId id="268" r:id="rId13"/>
    <p:sldId id="284" r:id="rId14"/>
    <p:sldId id="303" r:id="rId15"/>
    <p:sldId id="264" r:id="rId16"/>
    <p:sldId id="300" r:id="rId17"/>
    <p:sldId id="265" r:id="rId18"/>
    <p:sldId id="294" r:id="rId19"/>
    <p:sldId id="295" r:id="rId20"/>
    <p:sldId id="277" r:id="rId21"/>
    <p:sldId id="296" r:id="rId22"/>
    <p:sldId id="297" r:id="rId23"/>
    <p:sldId id="286" r:id="rId24"/>
    <p:sldId id="287" r:id="rId25"/>
    <p:sldId id="288" r:id="rId26"/>
    <p:sldId id="273" r:id="rId27"/>
    <p:sldId id="301" r:id="rId28"/>
    <p:sldId id="302" r:id="rId29"/>
    <p:sldId id="289" r:id="rId30"/>
    <p:sldId id="290" r:id="rId31"/>
    <p:sldId id="291" r:id="rId32"/>
    <p:sldId id="292" r:id="rId33"/>
    <p:sldId id="29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73" autoAdjust="0"/>
  </p:normalViewPr>
  <p:slideViewPr>
    <p:cSldViewPr>
      <p:cViewPr>
        <p:scale>
          <a:sx n="66" d="100"/>
          <a:sy n="66" d="100"/>
        </p:scale>
        <p:origin x="1930" y="3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AE238-1F9E-40F9-969C-DF009631DFE0}" type="datetimeFigureOut">
              <a:rPr lang="en-IN" smtClean="0"/>
              <a:t>26-03-2024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A924B-018C-4B5F-A95F-67130220558C}" type="slidenum">
              <a:rPr lang="en-IN" smtClean="0"/>
              <a:t>‹#›</a:t>
            </a:fld>
            <a:endParaRPr lang="en-IN"/>
          </a:p>
        </p:txBody>
      </p:sp>
    </p:spTree>
    <p:extLst>
      <p:ext uri="{BB962C8B-B14F-4D97-AF65-F5344CB8AC3E}">
        <p14:creationId xmlns:p14="http://schemas.microsoft.com/office/powerpoint/2010/main" val="231574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b83faf42d8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2b83faf42d8_1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b83faf42d8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2b83faf42d8_1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b843512368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b84351236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b83faf42d8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2b83faf42d8_1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b83faf42d8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2b83faf42d8_1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b83faf42d8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2b83faf42d8_1_1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b84351236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g2b843512368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b84351236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2b843512368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84351236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2b843512368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b84351236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2b843512368_0_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b83faf42d8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2b83faf42d8_1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b83faf42d8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2b83faf42d8_1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b83faf42d8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2b83faf42d8_1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b83faf42d8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b83faf42d8_1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b83faf42d8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2b83faf42d8_1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b84351236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2b843512368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0DB051F5-8AD4-4E47-9E9F-FD909DF58BE8}" type="datetimeFigureOut">
              <a:rPr lang="en-US" smtClean="0"/>
              <a:pPr>
                <a:defRPr/>
              </a:pPr>
              <a:t>3/26/2024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FF2D39-6AF0-49B7-BF45-92093C67A387}" type="slidenum">
              <a:rPr lang="en-US" smtClean="0"/>
              <a:pPr>
                <a:defRPr/>
              </a:pPr>
              <a:t>‹#›</a:t>
            </a:fld>
            <a:endParaRPr lang="en-US"/>
          </a:p>
        </p:txBody>
      </p:sp>
    </p:spTree>
    <p:extLst>
      <p:ext uri="{BB962C8B-B14F-4D97-AF65-F5344CB8AC3E}">
        <p14:creationId xmlns:p14="http://schemas.microsoft.com/office/powerpoint/2010/main" val="179024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38EC5EA-FA6A-4465-B441-D291FB866DE0}" type="datetimeFigureOut">
              <a:rPr lang="en-US" smtClean="0"/>
              <a:pPr>
                <a:defRPr/>
              </a:pPr>
              <a:t>3/26/2024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4F6364-332B-48C7-B1DD-CDE580918878}" type="slidenum">
              <a:rPr lang="en-US" smtClean="0"/>
              <a:pPr>
                <a:defRPr/>
              </a:pPr>
              <a:t>‹#›</a:t>
            </a:fld>
            <a:endParaRPr lang="en-US"/>
          </a:p>
        </p:txBody>
      </p:sp>
    </p:spTree>
    <p:extLst>
      <p:ext uri="{BB962C8B-B14F-4D97-AF65-F5344CB8AC3E}">
        <p14:creationId xmlns:p14="http://schemas.microsoft.com/office/powerpoint/2010/main" val="234001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38EC5EA-FA6A-4465-B441-D291FB866DE0}" type="datetimeFigureOut">
              <a:rPr lang="en-US" smtClean="0"/>
              <a:pPr>
                <a:defRPr/>
              </a:pPr>
              <a:t>3/26/2024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4F6364-332B-48C7-B1DD-CDE580918878}"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9525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38EC5EA-FA6A-4465-B441-D291FB866DE0}" type="datetimeFigureOut">
              <a:rPr lang="en-US" smtClean="0"/>
              <a:pPr>
                <a:defRPr/>
              </a:pPr>
              <a:t>3/26/2024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4F6364-332B-48C7-B1DD-CDE580918878}" type="slidenum">
              <a:rPr lang="en-US" smtClean="0"/>
              <a:pPr>
                <a:defRPr/>
              </a:pPr>
              <a:t>‹#›</a:t>
            </a:fld>
            <a:endParaRPr lang="en-US"/>
          </a:p>
        </p:txBody>
      </p:sp>
    </p:spTree>
    <p:extLst>
      <p:ext uri="{BB962C8B-B14F-4D97-AF65-F5344CB8AC3E}">
        <p14:creationId xmlns:p14="http://schemas.microsoft.com/office/powerpoint/2010/main" val="2117767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38EC5EA-FA6A-4465-B441-D291FB866DE0}" type="datetimeFigureOut">
              <a:rPr lang="en-US" smtClean="0"/>
              <a:pPr>
                <a:defRPr/>
              </a:pPr>
              <a:t>3/26/2024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4F6364-332B-48C7-B1DD-CDE580918878}"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681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38EC5EA-FA6A-4465-B441-D291FB866DE0}" type="datetimeFigureOut">
              <a:rPr lang="en-US" smtClean="0"/>
              <a:pPr>
                <a:defRPr/>
              </a:pPr>
              <a:t>3/26/2024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4F6364-332B-48C7-B1DD-CDE580918878}" type="slidenum">
              <a:rPr lang="en-US" smtClean="0"/>
              <a:pPr>
                <a:defRPr/>
              </a:pPr>
              <a:t>‹#›</a:t>
            </a:fld>
            <a:endParaRPr lang="en-US"/>
          </a:p>
        </p:txBody>
      </p:sp>
    </p:spTree>
    <p:extLst>
      <p:ext uri="{BB962C8B-B14F-4D97-AF65-F5344CB8AC3E}">
        <p14:creationId xmlns:p14="http://schemas.microsoft.com/office/powerpoint/2010/main" val="736442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E57F718-8BC1-41B6-8D15-54C334267E85}" type="datetimeFigureOut">
              <a:rPr lang="en-US" smtClean="0"/>
              <a:pPr>
                <a:defRPr/>
              </a:pPr>
              <a:t>3/26/2024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E745129-DC2D-4D6C-81BE-36583A4202E3}" type="slidenum">
              <a:rPr lang="en-US" smtClean="0"/>
              <a:pPr>
                <a:defRPr/>
              </a:pPr>
              <a:t>‹#›</a:t>
            </a:fld>
            <a:endParaRPr lang="en-US"/>
          </a:p>
        </p:txBody>
      </p:sp>
    </p:spTree>
    <p:extLst>
      <p:ext uri="{BB962C8B-B14F-4D97-AF65-F5344CB8AC3E}">
        <p14:creationId xmlns:p14="http://schemas.microsoft.com/office/powerpoint/2010/main" val="1498874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DFBACE1-B876-4DC1-AAB5-F76A48167DD7}" type="datetimeFigureOut">
              <a:rPr lang="en-US" smtClean="0"/>
              <a:pPr>
                <a:defRPr/>
              </a:pPr>
              <a:t>3/26/2024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B9CE38-22C5-489C-90F2-5CD746646189}" type="slidenum">
              <a:rPr lang="en-US" smtClean="0"/>
              <a:pPr>
                <a:defRPr/>
              </a:pPr>
              <a:t>‹#›</a:t>
            </a:fld>
            <a:endParaRPr lang="en-US"/>
          </a:p>
        </p:txBody>
      </p:sp>
    </p:spTree>
    <p:extLst>
      <p:ext uri="{BB962C8B-B14F-4D97-AF65-F5344CB8AC3E}">
        <p14:creationId xmlns:p14="http://schemas.microsoft.com/office/powerpoint/2010/main" val="328308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725AF1C-FB0F-46E3-B67A-7A34E25AD97E}" type="datetimeFigureOut">
              <a:rPr lang="en-US" smtClean="0"/>
              <a:pPr>
                <a:defRPr/>
              </a:pPr>
              <a:t>3/26/2024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C120A6A-2A58-423E-B283-1247264AD8BB}" type="slidenum">
              <a:rPr lang="en-US" smtClean="0"/>
              <a:pPr>
                <a:defRPr/>
              </a:pPr>
              <a:t>‹#›</a:t>
            </a:fld>
            <a:endParaRPr lang="en-US"/>
          </a:p>
        </p:txBody>
      </p:sp>
    </p:spTree>
    <p:extLst>
      <p:ext uri="{BB962C8B-B14F-4D97-AF65-F5344CB8AC3E}">
        <p14:creationId xmlns:p14="http://schemas.microsoft.com/office/powerpoint/2010/main" val="346102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D51BC91-96B0-4D4D-82AF-10E6D6C11044}" type="datetimeFigureOut">
              <a:rPr lang="en-US" smtClean="0"/>
              <a:pPr>
                <a:defRPr/>
              </a:pPr>
              <a:t>3/26/2024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2CD52DC-FDB8-4DFA-96B0-B589C6C220F9}" type="slidenum">
              <a:rPr lang="en-US" smtClean="0"/>
              <a:pPr>
                <a:defRPr/>
              </a:pPr>
              <a:t>‹#›</a:t>
            </a:fld>
            <a:endParaRPr lang="en-US"/>
          </a:p>
        </p:txBody>
      </p:sp>
    </p:spTree>
    <p:extLst>
      <p:ext uri="{BB962C8B-B14F-4D97-AF65-F5344CB8AC3E}">
        <p14:creationId xmlns:p14="http://schemas.microsoft.com/office/powerpoint/2010/main" val="4689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DB2B3760-15DA-4A0C-ACE9-7FF819A65EAE}" type="datetimeFigureOut">
              <a:rPr lang="en-US" smtClean="0"/>
              <a:pPr>
                <a:defRPr/>
              </a:pPr>
              <a:t>3/26/2024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F4B0F39-88E3-4456-AC76-D8C6D2783F8E}" type="slidenum">
              <a:rPr lang="en-US" smtClean="0"/>
              <a:pPr>
                <a:defRPr/>
              </a:pPr>
              <a:t>‹#›</a:t>
            </a:fld>
            <a:endParaRPr lang="en-US"/>
          </a:p>
        </p:txBody>
      </p:sp>
    </p:spTree>
    <p:extLst>
      <p:ext uri="{BB962C8B-B14F-4D97-AF65-F5344CB8AC3E}">
        <p14:creationId xmlns:p14="http://schemas.microsoft.com/office/powerpoint/2010/main" val="390782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B0FBBF1-DBF5-4B76-A87D-42759C1EEEF3}" type="datetimeFigureOut">
              <a:rPr lang="en-US" smtClean="0"/>
              <a:pPr>
                <a:defRPr/>
              </a:pPr>
              <a:t>3/26/2024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E0DBD30-75FF-4D89-A0FB-5FE63C568718}" type="slidenum">
              <a:rPr lang="en-US" smtClean="0"/>
              <a:pPr>
                <a:defRPr/>
              </a:pPr>
              <a:t>‹#›</a:t>
            </a:fld>
            <a:endParaRPr lang="en-US"/>
          </a:p>
        </p:txBody>
      </p:sp>
    </p:spTree>
    <p:extLst>
      <p:ext uri="{BB962C8B-B14F-4D97-AF65-F5344CB8AC3E}">
        <p14:creationId xmlns:p14="http://schemas.microsoft.com/office/powerpoint/2010/main" val="78693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9A82B0C5-E810-43DA-B2A6-9937A2EA27E1}" type="datetimeFigureOut">
              <a:rPr lang="en-US" smtClean="0"/>
              <a:pPr>
                <a:defRPr/>
              </a:pPr>
              <a:t>3/26/2024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882423-8BF7-46B2-AD95-71D78B58497E}" type="slidenum">
              <a:rPr lang="en-US" smtClean="0"/>
              <a:pPr>
                <a:defRPr/>
              </a:pPr>
              <a:t>‹#›</a:t>
            </a:fld>
            <a:endParaRPr lang="en-US"/>
          </a:p>
        </p:txBody>
      </p:sp>
    </p:spTree>
    <p:extLst>
      <p:ext uri="{BB962C8B-B14F-4D97-AF65-F5344CB8AC3E}">
        <p14:creationId xmlns:p14="http://schemas.microsoft.com/office/powerpoint/2010/main" val="49007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A874936-93B4-4E72-AFC8-12509B47CB3E}" type="datetimeFigureOut">
              <a:rPr lang="en-US" smtClean="0"/>
              <a:pPr>
                <a:defRPr/>
              </a:pPr>
              <a:t>3/26/2024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883946-82A1-4A5E-A2FE-0FA7992C2A4E}" type="slidenum">
              <a:rPr lang="en-US" smtClean="0"/>
              <a:pPr>
                <a:defRPr/>
              </a:pPr>
              <a:t>‹#›</a:t>
            </a:fld>
            <a:endParaRPr lang="en-US"/>
          </a:p>
        </p:txBody>
      </p:sp>
    </p:spTree>
    <p:extLst>
      <p:ext uri="{BB962C8B-B14F-4D97-AF65-F5344CB8AC3E}">
        <p14:creationId xmlns:p14="http://schemas.microsoft.com/office/powerpoint/2010/main" val="91672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66EF795-5392-46E1-9DF4-5C9CDD2785FF}" type="datetimeFigureOut">
              <a:rPr lang="en-US" smtClean="0"/>
              <a:pPr>
                <a:defRPr/>
              </a:pPr>
              <a:t>3/26/2024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36598CB-E7B4-45F8-93B1-83018221A04D}" type="slidenum">
              <a:rPr lang="en-US" smtClean="0"/>
              <a:pPr>
                <a:defRPr/>
              </a:pPr>
              <a:t>‹#›</a:t>
            </a:fld>
            <a:endParaRPr lang="en-US"/>
          </a:p>
        </p:txBody>
      </p:sp>
    </p:spTree>
    <p:extLst>
      <p:ext uri="{BB962C8B-B14F-4D97-AF65-F5344CB8AC3E}">
        <p14:creationId xmlns:p14="http://schemas.microsoft.com/office/powerpoint/2010/main" val="376816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AC97DBB-CEB5-4320-8436-AEB95235906C}" type="datetimeFigureOut">
              <a:rPr lang="en-US" smtClean="0"/>
              <a:pPr>
                <a:defRPr/>
              </a:pPr>
              <a:t>3/26/2024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0A4ED68-3BA6-4A64-9257-9F1C0C3ED8DE}" type="slidenum">
              <a:rPr lang="en-US" smtClean="0"/>
              <a:pPr>
                <a:defRPr/>
              </a:pPr>
              <a:t>‹#›</a:t>
            </a:fld>
            <a:endParaRPr lang="en-US"/>
          </a:p>
        </p:txBody>
      </p:sp>
    </p:spTree>
    <p:extLst>
      <p:ext uri="{BB962C8B-B14F-4D97-AF65-F5344CB8AC3E}">
        <p14:creationId xmlns:p14="http://schemas.microsoft.com/office/powerpoint/2010/main" val="299069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38EC5EA-FA6A-4465-B441-D291FB866DE0}" type="datetimeFigureOut">
              <a:rPr lang="en-US" smtClean="0"/>
              <a:pPr>
                <a:defRPr/>
              </a:pPr>
              <a:t>3/26/2024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074F6364-332B-48C7-B1DD-CDE580918878}" type="slidenum">
              <a:rPr lang="en-US" smtClean="0"/>
              <a:pPr>
                <a:defRPr/>
              </a:pPr>
              <a:t>‹#›</a:t>
            </a:fld>
            <a:endParaRPr lang="en-US"/>
          </a:p>
        </p:txBody>
      </p:sp>
      <p:sp>
        <p:nvSpPr>
          <p:cNvPr id="18" name="TextBox 17">
            <a:extLst>
              <a:ext uri="{FF2B5EF4-FFF2-40B4-BE49-F238E27FC236}">
                <a16:creationId xmlns:a16="http://schemas.microsoft.com/office/drawing/2014/main" id="{4F8B437B-CAF5-3162-B537-B2504907DE6A}"/>
              </a:ext>
            </a:extLst>
          </p:cNvPr>
          <p:cNvSpPr txBox="1"/>
          <p:nvPr userDrawn="1">
            <p:extLst>
              <p:ext uri="{1162E1C5-73C7-4A58-AE30-91384D911F3F}">
                <p184:classification xmlns:p184="http://schemas.microsoft.com/office/powerpoint/2018/4/main" val="hdr"/>
              </p:ext>
            </p:extLst>
          </p:nvPr>
        </p:nvSpPr>
        <p:spPr>
          <a:xfrm>
            <a:off x="63500" y="63500"/>
            <a:ext cx="1119188" cy="152400"/>
          </a:xfrm>
          <a:prstGeom prst="rect">
            <a:avLst/>
          </a:prstGeom>
        </p:spPr>
        <p:txBody>
          <a:bodyPr horzOverflow="overflow" lIns="0" tIns="0" rIns="0" bIns="0">
            <a:spAutoFit/>
          </a:bodyPr>
          <a:lstStyle/>
          <a:p>
            <a:pPr algn="l"/>
            <a:r>
              <a:rPr lang="en-IN" sz="1000">
                <a:solidFill>
                  <a:srgbClr val="747474"/>
                </a:solidFill>
                <a:latin typeface="Delivery" panose="020F0503020204020204" pitchFamily="34" charset="0"/>
                <a:ea typeface="Delivery" panose="020F0503020204020204" pitchFamily="34" charset="0"/>
                <a:cs typeface="Delivery" panose="020F0503020204020204" pitchFamily="34" charset="0"/>
              </a:rPr>
              <a:t>FOR INTERNAL USE</a:t>
            </a:r>
          </a:p>
        </p:txBody>
      </p:sp>
    </p:spTree>
    <p:extLst>
      <p:ext uri="{BB962C8B-B14F-4D97-AF65-F5344CB8AC3E}">
        <p14:creationId xmlns:p14="http://schemas.microsoft.com/office/powerpoint/2010/main" val="70937111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914401" y="304800"/>
            <a:ext cx="6248400" cy="2895600"/>
          </a:xfrm>
        </p:spPr>
        <p:txBody>
          <a:bodyPr>
            <a:normAutofit fontScale="90000"/>
          </a:bodyPr>
          <a:lstStyle/>
          <a:p>
            <a:pPr algn="l" eaLnBrk="1" hangingPunct="1"/>
            <a:br>
              <a:rPr lang="en-IN" dirty="0"/>
            </a:br>
            <a:br>
              <a:rPr lang="en-IN" dirty="0"/>
            </a:br>
            <a:r>
              <a:rPr lang="en-IN" dirty="0"/>
              <a:t>  </a:t>
            </a:r>
            <a:r>
              <a:rPr lang="en-IN" sz="4400" dirty="0">
                <a:solidFill>
                  <a:srgbClr val="FF0000"/>
                </a:solidFill>
                <a:latin typeface="Times New Roman" panose="02020603050405020304" pitchFamily="18" charset="0"/>
                <a:cs typeface="Times New Roman" panose="02020603050405020304" pitchFamily="18" charset="0"/>
              </a:rPr>
              <a:t>Crop recommendation with</a:t>
            </a:r>
            <a:br>
              <a:rPr lang="en-IN" sz="4400" dirty="0">
                <a:solidFill>
                  <a:srgbClr val="FF0000"/>
                </a:solidFill>
                <a:latin typeface="Times New Roman" panose="02020603050405020304" pitchFamily="18" charset="0"/>
                <a:cs typeface="Times New Roman" panose="02020603050405020304" pitchFamily="18" charset="0"/>
              </a:rPr>
            </a:br>
            <a:r>
              <a:rPr lang="en-IN" sz="4400" dirty="0">
                <a:solidFill>
                  <a:srgbClr val="FF0000"/>
                </a:solidFill>
                <a:latin typeface="Times New Roman" panose="02020603050405020304" pitchFamily="18" charset="0"/>
                <a:cs typeface="Times New Roman" panose="02020603050405020304" pitchFamily="18" charset="0"/>
              </a:rPr>
              <a:t>fertilizer suggestion and plant</a:t>
            </a:r>
            <a:br>
              <a:rPr lang="en-IN" sz="4400" dirty="0">
                <a:solidFill>
                  <a:srgbClr val="FF0000"/>
                </a:solidFill>
                <a:latin typeface="Times New Roman" panose="02020603050405020304" pitchFamily="18" charset="0"/>
                <a:cs typeface="Times New Roman" panose="02020603050405020304" pitchFamily="18" charset="0"/>
              </a:rPr>
            </a:br>
            <a:r>
              <a:rPr lang="en-IN" sz="4400" dirty="0">
                <a:solidFill>
                  <a:srgbClr val="FF0000"/>
                </a:solidFill>
                <a:latin typeface="Times New Roman" panose="02020603050405020304" pitchFamily="18" charset="0"/>
                <a:cs typeface="Times New Roman" panose="02020603050405020304" pitchFamily="18" charset="0"/>
              </a:rPr>
              <a:t>disease detection</a:t>
            </a:r>
            <a:endParaRPr lang="en-US" sz="44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4800" y="3886200"/>
            <a:ext cx="8382000" cy="1752600"/>
          </a:xfrm>
        </p:spPr>
        <p:txBody>
          <a:bodyPr rtlCol="0">
            <a:normAutofit fontScale="92500" lnSpcReduction="20000"/>
          </a:bodyPr>
          <a:lstStyle/>
          <a:p>
            <a:pPr algn="r" eaLnBrk="1" fontAlgn="auto" hangingPunct="1">
              <a:spcAft>
                <a:spcPts val="0"/>
              </a:spcAft>
              <a:buFont typeface="Arial" pitchFamily="34" charset="0"/>
              <a:buNone/>
              <a:defRPr/>
            </a:pPr>
            <a:endParaRPr lang="en-US" dirty="0"/>
          </a:p>
          <a:p>
            <a:pPr algn="l" eaLnBrk="1" fontAlgn="auto" hangingPunct="1">
              <a:spcAft>
                <a:spcPts val="0"/>
              </a:spcAft>
              <a:buFont typeface="Arial" pitchFamily="34" charset="0"/>
              <a:buNone/>
              <a:defRPr/>
            </a:pPr>
            <a:r>
              <a:rPr lang="en-IN" dirty="0"/>
              <a:t>Manikandan R(211420205086)                                            </a:t>
            </a:r>
            <a:r>
              <a:rPr lang="en-IN" dirty="0" err="1"/>
              <a:t>Dr.M.Sumithra</a:t>
            </a:r>
            <a:endParaRPr lang="en-IN" dirty="0"/>
          </a:p>
          <a:p>
            <a:pPr algn="l" eaLnBrk="1" fontAlgn="auto" hangingPunct="1">
              <a:spcAft>
                <a:spcPts val="0"/>
              </a:spcAft>
              <a:buFont typeface="Arial" pitchFamily="34" charset="0"/>
              <a:buNone/>
              <a:defRPr/>
            </a:pPr>
            <a:r>
              <a:rPr lang="en-US" dirty="0"/>
              <a:t>Madhu </a:t>
            </a:r>
            <a:r>
              <a:rPr lang="en-US" dirty="0" err="1"/>
              <a:t>sudharshanan</a:t>
            </a:r>
            <a:r>
              <a:rPr lang="en-US" dirty="0"/>
              <a:t> K(211420205083)</a:t>
            </a:r>
          </a:p>
          <a:p>
            <a:pPr algn="l" eaLnBrk="1" fontAlgn="auto" hangingPunct="1">
              <a:spcAft>
                <a:spcPts val="0"/>
              </a:spcAft>
              <a:buFont typeface="Arial" pitchFamily="34" charset="0"/>
              <a:buNone/>
              <a:defRPr/>
            </a:pPr>
            <a:r>
              <a:rPr lang="en-US" dirty="0"/>
              <a:t>Karthik Padmaraj R(211420205074)</a:t>
            </a:r>
          </a:p>
          <a:p>
            <a:pPr algn="l" eaLnBrk="1" fontAlgn="auto" hangingPunct="1">
              <a:spcAft>
                <a:spcPts val="0"/>
              </a:spcAft>
              <a:buFont typeface="Arial" pitchFamily="34" charset="0"/>
              <a:buNone/>
              <a:defRPr/>
            </a:pPr>
            <a:r>
              <a:rPr lang="en-US" dirty="0"/>
              <a:t>										</a:t>
            </a:r>
          </a:p>
          <a:p>
            <a:pPr algn="l" eaLnBrk="1" fontAlgn="auto" hangingPunct="1">
              <a:spcAft>
                <a:spcPts val="0"/>
              </a:spcAft>
              <a:buFont typeface="Arial" pitchFamily="34" charset="0"/>
              <a:buNone/>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457200" y="1063228"/>
            <a:ext cx="8229600" cy="85725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spcBef>
                <a:spcPts val="0"/>
              </a:spcBef>
              <a:spcAft>
                <a:spcPts val="0"/>
              </a:spcAft>
            </a:pPr>
            <a:r>
              <a:rPr lang="en"/>
              <a:t>Software &amp; hardware Requirements</a:t>
            </a:r>
            <a:endParaRPr/>
          </a:p>
        </p:txBody>
      </p:sp>
      <p:sp>
        <p:nvSpPr>
          <p:cNvPr id="188" name="Google Shape;188;p35"/>
          <p:cNvSpPr txBox="1">
            <a:spLocks noGrp="1"/>
          </p:cNvSpPr>
          <p:nvPr>
            <p:ph idx="1"/>
          </p:nvPr>
        </p:nvSpPr>
        <p:spPr>
          <a:xfrm>
            <a:off x="457200" y="2057400"/>
            <a:ext cx="8229600" cy="3394472"/>
          </a:xfrm>
          <a:prstGeom prst="rect">
            <a:avLst/>
          </a:prstGeom>
          <a:noFill/>
          <a:ln>
            <a:noFill/>
          </a:ln>
        </p:spPr>
        <p:txBody>
          <a:bodyPr spcFirstLastPara="1" vert="horz" wrap="square" lIns="91425" tIns="45700" rIns="91425" bIns="45700" numCol="1" anchor="t" anchorCtr="0" compatLnSpc="1">
            <a:prstTxWarp prst="textNoShape">
              <a:avLst/>
            </a:prstTxWarp>
            <a:noAutofit/>
          </a:bodyPr>
          <a:lstStyle/>
          <a:p>
            <a:pPr indent="0">
              <a:spcBef>
                <a:spcPts val="880"/>
              </a:spcBef>
              <a:spcAft>
                <a:spcPts val="0"/>
              </a:spcAft>
              <a:buNone/>
            </a:pPr>
            <a:r>
              <a:rPr lang="en" sz="1800" dirty="0"/>
              <a:t>Hardware specifications:</a:t>
            </a:r>
            <a:endParaRPr sz="1800" dirty="0"/>
          </a:p>
          <a:p>
            <a:pPr indent="0">
              <a:spcBef>
                <a:spcPts val="880"/>
              </a:spcBef>
              <a:spcAft>
                <a:spcPts val="0"/>
              </a:spcAft>
              <a:buNone/>
            </a:pPr>
            <a:r>
              <a:rPr lang="en" sz="1800" dirty="0"/>
              <a:t>•	Microsoft Server enabled computers, preferably workstations</a:t>
            </a:r>
            <a:endParaRPr sz="1800" dirty="0"/>
          </a:p>
          <a:p>
            <a:pPr indent="0">
              <a:spcBef>
                <a:spcPts val="880"/>
              </a:spcBef>
              <a:spcAft>
                <a:spcPts val="0"/>
              </a:spcAft>
              <a:buNone/>
            </a:pPr>
            <a:r>
              <a:rPr lang="en" sz="1800" dirty="0"/>
              <a:t>•	Higher RAM, of about 4GB or above</a:t>
            </a:r>
            <a:endParaRPr sz="1800" dirty="0"/>
          </a:p>
          <a:p>
            <a:pPr indent="0">
              <a:spcBef>
                <a:spcPts val="880"/>
              </a:spcBef>
              <a:spcAft>
                <a:spcPts val="0"/>
              </a:spcAft>
              <a:buNone/>
            </a:pPr>
            <a:r>
              <a:rPr lang="en" sz="1800" dirty="0"/>
              <a:t>•	Processor of frequency 1.5GHz or above</a:t>
            </a:r>
            <a:endParaRPr sz="1800" dirty="0"/>
          </a:p>
          <a:p>
            <a:pPr indent="0">
              <a:spcBef>
                <a:spcPts val="880"/>
              </a:spcBef>
              <a:spcAft>
                <a:spcPts val="0"/>
              </a:spcAft>
              <a:buNone/>
            </a:pPr>
            <a:endParaRPr sz="1800" dirty="0"/>
          </a:p>
          <a:p>
            <a:pPr indent="0">
              <a:spcBef>
                <a:spcPts val="880"/>
              </a:spcBef>
              <a:spcAft>
                <a:spcPts val="0"/>
              </a:spcAft>
              <a:buNone/>
            </a:pPr>
            <a:r>
              <a:rPr lang="en" sz="1800" dirty="0"/>
              <a:t>Software specifications:</a:t>
            </a:r>
            <a:endParaRPr sz="1800" dirty="0"/>
          </a:p>
          <a:p>
            <a:pPr indent="0">
              <a:spcBef>
                <a:spcPts val="880"/>
              </a:spcBef>
              <a:spcAft>
                <a:spcPts val="0"/>
              </a:spcAft>
              <a:buNone/>
            </a:pPr>
            <a:r>
              <a:rPr lang="en" sz="1800" dirty="0"/>
              <a:t>•	Python 3.6 and higher</a:t>
            </a:r>
            <a:endParaRPr sz="1800" dirty="0"/>
          </a:p>
          <a:p>
            <a:pPr indent="0">
              <a:spcBef>
                <a:spcPts val="880"/>
              </a:spcBef>
              <a:spcAft>
                <a:spcPts val="0"/>
              </a:spcAft>
              <a:buNone/>
            </a:pPr>
            <a:r>
              <a:rPr lang="en" sz="1800" dirty="0"/>
              <a:t>•	Anaconda software</a:t>
            </a:r>
            <a:endParaRPr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idx="4294967295"/>
          </p:nvPr>
        </p:nvSpPr>
        <p:spPr>
          <a:xfrm>
            <a:off x="0" y="1"/>
            <a:ext cx="8229600" cy="1295400"/>
          </a:xfrm>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pPr>
            <a:r>
              <a:rPr lang="en" dirty="0"/>
              <a:t>Architecture diagram</a:t>
            </a:r>
            <a:endParaRPr dirty="0"/>
          </a:p>
        </p:txBody>
      </p:sp>
      <p:pic>
        <p:nvPicPr>
          <p:cNvPr id="3" name="Picture 2">
            <a:extLst>
              <a:ext uri="{FF2B5EF4-FFF2-40B4-BE49-F238E27FC236}">
                <a16:creationId xmlns:a16="http://schemas.microsoft.com/office/drawing/2014/main" id="{61D143EF-1A13-1944-19A6-12E43DBA9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1" y="1371600"/>
            <a:ext cx="7391400" cy="472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457200" y="152400"/>
            <a:ext cx="8229600" cy="838200"/>
          </a:xfrm>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pPr>
            <a:r>
              <a:rPr lang="en" dirty="0"/>
              <a:t>Algorithm/Methodology</a:t>
            </a:r>
            <a:endParaRPr dirty="0"/>
          </a:p>
        </p:txBody>
      </p:sp>
      <p:sp>
        <p:nvSpPr>
          <p:cNvPr id="200" name="Google Shape;200;p37"/>
          <p:cNvSpPr txBox="1">
            <a:spLocks noGrp="1"/>
          </p:cNvSpPr>
          <p:nvPr>
            <p:ph idx="1"/>
          </p:nvPr>
        </p:nvSpPr>
        <p:spPr>
          <a:xfrm>
            <a:off x="457200" y="990600"/>
            <a:ext cx="7162800" cy="5257800"/>
          </a:xfrm>
          <a:prstGeom prst="rect">
            <a:avLst/>
          </a:prstGeom>
          <a:noFill/>
          <a:ln>
            <a:noFill/>
          </a:ln>
        </p:spPr>
        <p:txBody>
          <a:bodyPr spcFirstLastPara="1" vert="horz" wrap="square" lIns="91425" tIns="45700" rIns="91425" bIns="45700" numCol="1" anchor="t" anchorCtr="0" compatLnSpc="1">
            <a:prstTxWarp prst="textNoShape">
              <a:avLst/>
            </a:prstTxWarp>
            <a:noAutofit/>
          </a:bodyPr>
          <a:lstStyle/>
          <a:p>
            <a:pPr marL="0" indent="0">
              <a:spcBef>
                <a:spcPts val="544"/>
              </a:spcBef>
              <a:spcAft>
                <a:spcPts val="0"/>
              </a:spcAft>
              <a:buClr>
                <a:schemeClr val="dk1"/>
              </a:buClr>
              <a:buSzPct val="91666"/>
              <a:buNone/>
            </a:pPr>
            <a:r>
              <a:rPr lang="en"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Develop an intelligent precision agriculture system using a data-driven approach for crop recommendations, fertilizer optimization, and disease detection. The proposed algorithm integrates data analytics, machine learning, and image recognition for comprehensive decision-making in agriculture.</a:t>
            </a:r>
            <a:endParaRPr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indent="0">
              <a:spcBef>
                <a:spcPts val="544"/>
              </a:spcBef>
              <a:spcAft>
                <a:spcPts val="0"/>
              </a:spcAft>
              <a:buClr>
                <a:schemeClr val="dk1"/>
              </a:buClr>
              <a:buSzPct val="91666"/>
              <a:buNone/>
            </a:pPr>
            <a:endParaRPr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indent="0">
              <a:spcBef>
                <a:spcPts val="544"/>
              </a:spcBef>
              <a:spcAft>
                <a:spcPts val="0"/>
              </a:spcAft>
              <a:buClr>
                <a:schemeClr val="dk1"/>
              </a:buClr>
              <a:buSzPct val="91666"/>
              <a:buNone/>
            </a:pPr>
            <a:r>
              <a:rPr lang="en-US" sz="1800"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Random Forest</a:t>
            </a:r>
          </a:p>
          <a:p>
            <a:pPr marL="0" indent="0">
              <a:spcBef>
                <a:spcPts val="544"/>
              </a:spcBef>
              <a:spcAft>
                <a:spcPts val="0"/>
              </a:spcAft>
              <a:buClr>
                <a:schemeClr val="dk1"/>
              </a:buClr>
              <a:buSzPct val="91666"/>
              <a:buNone/>
            </a:pPr>
            <a:endPar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a:spcBef>
                <a:spcPts val="544"/>
              </a:spcBef>
              <a:buClr>
                <a:schemeClr val="dk1"/>
              </a:buClr>
              <a:buSzPct val="91666"/>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Crop Recommendation: Random Forest can analyze historical crop performance and environmental factors to predict suitable crops for specific conditions.</a:t>
            </a:r>
          </a:p>
          <a:p>
            <a:pPr>
              <a:spcBef>
                <a:spcPts val="544"/>
              </a:spcBef>
              <a:buClr>
                <a:schemeClr val="dk1"/>
              </a:buClr>
              <a:buSzPct val="91666"/>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Fertilizer Suggestion: Random Forest can correlate soil nutrient levels with crop requirements to suggest appropriate fertilizers.</a:t>
            </a:r>
          </a:p>
          <a:p>
            <a:pPr>
              <a:spcBef>
                <a:spcPts val="544"/>
              </a:spcBef>
              <a:buClr>
                <a:schemeClr val="dk1"/>
              </a:buClr>
              <a:buSzPct val="91666"/>
            </a:pPr>
            <a:r>
              <a:rPr lang="en-US" sz="18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Plant Disease Detection: Random Forest can classify plant disease images based on extracted features, aiding in disease identification</a:t>
            </a:r>
            <a:r>
              <a:rPr lang="en-US" sz="1800" dirty="0">
                <a:solidFill>
                  <a:srgbClr val="0D0D0D"/>
                </a:solidFill>
                <a:highlight>
                  <a:srgbClr val="FFFFFF"/>
                </a:highlight>
                <a:latin typeface="Roboto"/>
                <a:ea typeface="Roboto"/>
                <a:cs typeface="Roboto"/>
                <a:sym typeface="Roboto"/>
              </a:rPr>
              <a:t>.</a:t>
            </a:r>
            <a:endParaRPr sz="1800" dirty="0">
              <a:solidFill>
                <a:srgbClr val="0D0D0D"/>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38"/>
          <p:cNvSpPr txBox="1">
            <a:spLocks noGrp="1"/>
          </p:cNvSpPr>
          <p:nvPr>
            <p:ph idx="1"/>
          </p:nvPr>
        </p:nvSpPr>
        <p:spPr>
          <a:xfrm>
            <a:off x="457200" y="533400"/>
            <a:ext cx="6934200" cy="5486400"/>
          </a:xfrm>
          <a:prstGeom prst="rect">
            <a:avLst/>
          </a:prstGeom>
          <a:noFill/>
          <a:ln>
            <a:noFill/>
          </a:ln>
        </p:spPr>
        <p:txBody>
          <a:bodyPr spcFirstLastPara="1" vert="horz" wrap="square" lIns="91425" tIns="45700" rIns="91425" bIns="45700" numCol="1" anchor="t" anchorCtr="0" compatLnSpc="1">
            <a:prstTxWarp prst="textNoShape">
              <a:avLst/>
            </a:prstTxWarp>
            <a:normAutofit lnSpcReduction="10000"/>
          </a:bodyPr>
          <a:lstStyle/>
          <a:p>
            <a:pPr indent="-170180">
              <a:spcBef>
                <a:spcPts val="544"/>
              </a:spcBef>
              <a:spcAft>
                <a:spcPts val="0"/>
              </a:spcAft>
              <a:buClr>
                <a:schemeClr val="dk1"/>
              </a:buClr>
              <a:buSzPts val="3200"/>
              <a:buNone/>
            </a:pPr>
            <a:r>
              <a:rPr lang="en-US"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Decision Trees:</a:t>
            </a:r>
          </a:p>
          <a:p>
            <a:pPr indent="-170180">
              <a:spcBef>
                <a:spcPts val="544"/>
              </a:spcBef>
              <a:spcAft>
                <a:spcPts val="0"/>
              </a:spcAft>
              <a:buClr>
                <a:schemeClr val="dk1"/>
              </a:buClr>
              <a:buSzPts val="3200"/>
              <a:buNone/>
            </a:pPr>
            <a:r>
              <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Crop Recommendation: Decision Trees can make decisions based on environmental factors to recommend crops with high predictive accuracy.</a:t>
            </a:r>
          </a:p>
          <a:p>
            <a:pPr indent="-170180">
              <a:spcBef>
                <a:spcPts val="544"/>
              </a:spcBef>
              <a:spcAft>
                <a:spcPts val="0"/>
              </a:spcAft>
              <a:buClr>
                <a:schemeClr val="dk1"/>
              </a:buClr>
              <a:buSzPts val="3200"/>
              <a:buNone/>
            </a:pPr>
            <a:r>
              <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Fertilizer Suggestion: Decision Trees can determine the relationship between soil nutrient levels and crop requirements to suggest suitable fertilizers.</a:t>
            </a:r>
          </a:p>
          <a:p>
            <a:pPr indent="-170180">
              <a:spcBef>
                <a:spcPts val="544"/>
              </a:spcBef>
              <a:spcAft>
                <a:spcPts val="0"/>
              </a:spcAft>
              <a:buClr>
                <a:schemeClr val="dk1"/>
              </a:buClr>
              <a:buSzPts val="3200"/>
              <a:buNone/>
            </a:pPr>
            <a:r>
              <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Plant Disease Detection: Decision Trees can classify plant disease images based on visual features, aiding in disease detection.</a:t>
            </a:r>
          </a:p>
          <a:p>
            <a:pPr indent="-170180">
              <a:spcBef>
                <a:spcPts val="544"/>
              </a:spcBef>
              <a:spcAft>
                <a:spcPts val="0"/>
              </a:spcAft>
              <a:buClr>
                <a:schemeClr val="dk1"/>
              </a:buClr>
              <a:buSzPts val="3200"/>
              <a:buNone/>
            </a:pPr>
            <a:endPar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indent="-170180">
              <a:spcBef>
                <a:spcPts val="544"/>
              </a:spcBef>
              <a:spcAft>
                <a:spcPts val="0"/>
              </a:spcAft>
              <a:buClr>
                <a:schemeClr val="dk1"/>
              </a:buClr>
              <a:buSzPts val="3200"/>
              <a:buNone/>
            </a:pPr>
            <a:r>
              <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 </a:t>
            </a:r>
            <a:r>
              <a:rPr lang="en-US" b="1"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Support Vector Machine (SVM)</a:t>
            </a:r>
          </a:p>
          <a:p>
            <a:pPr indent="-170180">
              <a:spcBef>
                <a:spcPts val="544"/>
              </a:spcBef>
              <a:spcAft>
                <a:spcPts val="0"/>
              </a:spcAft>
              <a:buClr>
                <a:schemeClr val="dk1"/>
              </a:buClr>
              <a:buSzPts val="3200"/>
              <a:buNone/>
            </a:pPr>
            <a:endPar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indent="-170180">
              <a:spcBef>
                <a:spcPts val="544"/>
              </a:spcBef>
              <a:spcAft>
                <a:spcPts val="0"/>
              </a:spcAft>
              <a:buClr>
                <a:schemeClr val="dk1"/>
              </a:buClr>
              <a:buSzPts val="3200"/>
              <a:buNone/>
            </a:pPr>
            <a:r>
              <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Crop Recommendation: SVM can classify environmental data to recommend crops based on similar conditions.</a:t>
            </a:r>
          </a:p>
          <a:p>
            <a:pPr indent="-170180">
              <a:spcBef>
                <a:spcPts val="544"/>
              </a:spcBef>
              <a:spcAft>
                <a:spcPts val="0"/>
              </a:spcAft>
              <a:buClr>
                <a:schemeClr val="dk1"/>
              </a:buClr>
              <a:buSzPts val="3200"/>
              <a:buNone/>
            </a:pPr>
            <a:r>
              <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Fertilizer Suggestion: SVM can learn the relationship between soil nutrient levels and crop requirements to suggest fertilizers.</a:t>
            </a:r>
          </a:p>
          <a:p>
            <a:pPr indent="-170180">
              <a:spcBef>
                <a:spcPts val="544"/>
              </a:spcBef>
              <a:spcAft>
                <a:spcPts val="0"/>
              </a:spcAft>
              <a:buClr>
                <a:schemeClr val="dk1"/>
              </a:buClr>
              <a:buSzPts val="3200"/>
              <a:buNone/>
            </a:pPr>
            <a:r>
              <a:rPr lang="en-US"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Plant Disease Detection: SVM can classify plant disease images based on extracted features, aiding in disease identification.</a:t>
            </a:r>
            <a:endParaRPr lang="en-IN"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p:txBody>
      </p:sp>
      <p:sp>
        <p:nvSpPr>
          <p:cNvPr id="3" name="Title 2">
            <a:extLst>
              <a:ext uri="{FF2B5EF4-FFF2-40B4-BE49-F238E27FC236}">
                <a16:creationId xmlns:a16="http://schemas.microsoft.com/office/drawing/2014/main" id="{57538BC5-BDAE-BE20-5435-240F696E5CAA}"/>
              </a:ext>
            </a:extLst>
          </p:cNvPr>
          <p:cNvSpPr>
            <a:spLocks noGrp="1"/>
          </p:cNvSpPr>
          <p:nvPr>
            <p:ph type="title"/>
          </p:nvPr>
        </p:nvSpPr>
        <p:spPr>
          <a:xfrm flipV="1">
            <a:off x="609599" y="457200"/>
            <a:ext cx="6347713" cy="152400"/>
          </a:xfrm>
        </p:spPr>
        <p:txBody>
          <a:bodyPr>
            <a:normAutofit fontScale="90000"/>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0F01-83A8-2D7F-3BBC-6BB397BE32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BDB2CB-F46C-6770-0ADB-75984C7A19DF}"/>
              </a:ext>
            </a:extLst>
          </p:cNvPr>
          <p:cNvSpPr>
            <a:spLocks noGrp="1"/>
          </p:cNvSpPr>
          <p:nvPr>
            <p:ph idx="1"/>
          </p:nvPr>
        </p:nvSpPr>
        <p:spPr>
          <a:xfrm>
            <a:off x="609599" y="0"/>
            <a:ext cx="6347714" cy="6041363"/>
          </a:xfrm>
        </p:spPr>
        <p:txBody>
          <a:bodyPr>
            <a:no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Naive Bayes</a:t>
            </a:r>
            <a:endParaRPr lang="en-US" dirty="0">
              <a:latin typeface="Times New Roman" panose="02020603050405020304" pitchFamily="18" charset="0"/>
              <a:cs typeface="Times New Roman" panose="02020603050405020304" pitchFamily="18" charset="0"/>
            </a:endParaRPr>
          </a:p>
          <a:p>
            <a:pPr marL="400050" lvl="1" indent="0">
              <a:buNone/>
            </a:pPr>
            <a:r>
              <a:rPr lang="en-US" dirty="0">
                <a:latin typeface="Times New Roman" panose="02020603050405020304" pitchFamily="18" charset="0"/>
                <a:cs typeface="Times New Roman" panose="02020603050405020304" pitchFamily="18" charset="0"/>
              </a:rPr>
              <a:t> Crop Recommendation: Naive Bayes can calculate probabilities of crop suitability based on environmental factors and recommend crops with the highest likelihood.</a:t>
            </a:r>
          </a:p>
          <a:p>
            <a:pPr marL="400050" lvl="1" indent="0">
              <a:buNone/>
            </a:pPr>
            <a:r>
              <a:rPr lang="en-US" dirty="0">
                <a:latin typeface="Times New Roman" panose="02020603050405020304" pitchFamily="18" charset="0"/>
                <a:cs typeface="Times New Roman" panose="02020603050405020304" pitchFamily="18" charset="0"/>
              </a:rPr>
              <a:t>Fertilizer Suggestion: Naive Bayes can estimate the probability of fertilizer effectiveness based on soil nutrient levels and crop requirements.</a:t>
            </a:r>
          </a:p>
          <a:p>
            <a:pPr marL="400050" lvl="1" indent="0">
              <a:buNone/>
            </a:pPr>
            <a:r>
              <a:rPr lang="en-US" dirty="0">
                <a:latin typeface="Times New Roman" panose="02020603050405020304" pitchFamily="18" charset="0"/>
                <a:cs typeface="Times New Roman" panose="02020603050405020304" pitchFamily="18" charset="0"/>
              </a:rPr>
              <a:t>Plant Disease Detection: Naive Bayes can classify plant disease images based on feature probabilities, aiding in disease classification.</a:t>
            </a:r>
          </a:p>
          <a:p>
            <a:r>
              <a:rPr lang="en-US" dirty="0"/>
              <a:t> </a:t>
            </a:r>
            <a:r>
              <a:rPr lang="en-US" b="1" dirty="0" err="1">
                <a:latin typeface="Times New Roman" panose="02020603050405020304" pitchFamily="18" charset="0"/>
                <a:cs typeface="Times New Roman" panose="02020603050405020304" pitchFamily="18" charset="0"/>
              </a:rPr>
              <a:t>ResNet</a:t>
            </a:r>
            <a:r>
              <a:rPr lang="en-US" b="1" dirty="0">
                <a:latin typeface="Times New Roman" panose="02020603050405020304" pitchFamily="18" charset="0"/>
                <a:cs typeface="Times New Roman" panose="02020603050405020304" pitchFamily="18" charset="0"/>
              </a:rPr>
              <a:t> (Convolutional Neural Network)</a:t>
            </a:r>
          </a:p>
          <a:p>
            <a:endParaRPr lang="en-US" dirty="0">
              <a:latin typeface="Times New Roman" panose="02020603050405020304" pitchFamily="18" charset="0"/>
              <a:cs typeface="Times New Roman" panose="02020603050405020304" pitchFamily="18" charset="0"/>
            </a:endParaRPr>
          </a:p>
          <a:p>
            <a:pPr marL="400050" lvl="1" indent="0">
              <a:buNone/>
            </a:pPr>
            <a:r>
              <a:rPr lang="en-US" sz="1800" dirty="0">
                <a:latin typeface="Times New Roman" panose="02020603050405020304" pitchFamily="18" charset="0"/>
                <a:cs typeface="Times New Roman" panose="02020603050405020304" pitchFamily="18" charset="0"/>
              </a:rPr>
              <a:t>Plant Disease Detection: </a:t>
            </a:r>
            <a:r>
              <a:rPr lang="en-US" sz="1800" dirty="0" err="1">
                <a:latin typeface="Times New Roman" panose="02020603050405020304" pitchFamily="18" charset="0"/>
                <a:cs typeface="Times New Roman" panose="02020603050405020304" pitchFamily="18" charset="0"/>
              </a:rPr>
              <a:t>ResNet</a:t>
            </a:r>
            <a:r>
              <a:rPr lang="en-US" sz="1800" dirty="0">
                <a:latin typeface="Times New Roman" panose="02020603050405020304" pitchFamily="18" charset="0"/>
                <a:cs typeface="Times New Roman" panose="02020603050405020304" pitchFamily="18" charset="0"/>
              </a:rPr>
              <a:t> is specifically designed for image classification tasks like plant disease detection. It can extract hierarchical features from plant images, enabling accurate disease classification and detection.</a:t>
            </a:r>
            <a:endParaRPr lang="en-IN" sz="1800" dirty="0">
              <a:latin typeface="Times New Roman" panose="02020603050405020304" pitchFamily="18" charset="0"/>
              <a:cs typeface="Times New Roman" panose="02020603050405020304" pitchFamily="18" charset="0"/>
            </a:endParaRPr>
          </a:p>
          <a:p>
            <a:pPr marL="40005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71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Novelty</a:t>
            </a:r>
          </a:p>
        </p:txBody>
      </p:sp>
      <p:sp>
        <p:nvSpPr>
          <p:cNvPr id="10243" name="Content Placeholder 2"/>
          <p:cNvSpPr>
            <a:spLocks noGrp="1"/>
          </p:cNvSpPr>
          <p:nvPr>
            <p:ph idx="1"/>
          </p:nvPr>
        </p:nvSpPr>
        <p:spPr>
          <a:xfrm>
            <a:off x="457200" y="1066800"/>
            <a:ext cx="6629400" cy="5410200"/>
          </a:xfrm>
        </p:spPr>
        <p:txBody>
          <a:bodyPr>
            <a:normAutofit fontScale="92500" lnSpcReduction="10000"/>
          </a:bodyPr>
          <a:lstStyle/>
          <a:p>
            <a:pPr marL="0" indent="0" algn="l">
              <a:buNone/>
            </a:pPr>
            <a:br>
              <a:rPr lang="en-IN" sz="1800" b="0" i="0" dirty="0">
                <a:solidFill>
                  <a:srgbClr val="0D0D0D"/>
                </a:solidFill>
                <a:effectLst/>
                <a:latin typeface="Söhne"/>
              </a:rPr>
            </a:br>
            <a:r>
              <a:rPr lang="en-IN" sz="2300" b="0" i="0" dirty="0">
                <a:solidFill>
                  <a:srgbClr val="0D0D0D"/>
                </a:solidFill>
                <a:effectLst/>
                <a:latin typeface="Times New Roman" panose="02020603050405020304" pitchFamily="18" charset="0"/>
                <a:cs typeface="Times New Roman" panose="02020603050405020304" pitchFamily="18" charset="0"/>
              </a:rPr>
              <a:t>Combining crop recommendation with fertilizer suggestion and plant disease detection is indeed a novel and valuable idea in the field of agriculture. This integrated system can greatly benefit farmers by providing comprehensive support throughout the farming process, from selecting the appropriate crops for their specific conditions to managing fertilizer application and identifying potential diseases early on. Here's how such a system could work:</a:t>
            </a:r>
          </a:p>
          <a:p>
            <a:pPr algn="l">
              <a:buFont typeface="+mj-lt"/>
              <a:buAutoNum type="arabicPeriod"/>
            </a:pPr>
            <a:r>
              <a:rPr lang="en-IN" sz="2300" b="1" i="0" dirty="0">
                <a:solidFill>
                  <a:srgbClr val="0D0D0D"/>
                </a:solidFill>
                <a:effectLst/>
                <a:latin typeface="Times New Roman" panose="02020603050405020304" pitchFamily="18" charset="0"/>
                <a:cs typeface="Times New Roman" panose="02020603050405020304" pitchFamily="18" charset="0"/>
              </a:rPr>
              <a:t>Crop Recommendation:</a:t>
            </a:r>
            <a:endParaRPr lang="en-IN" sz="23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2300" b="0" i="0" dirty="0">
                <a:solidFill>
                  <a:srgbClr val="0D0D0D"/>
                </a:solidFill>
                <a:effectLst/>
                <a:latin typeface="Times New Roman" panose="02020603050405020304" pitchFamily="18" charset="0"/>
                <a:cs typeface="Times New Roman" panose="02020603050405020304" pitchFamily="18" charset="0"/>
              </a:rPr>
              <a:t>The system would </a:t>
            </a:r>
            <a:r>
              <a:rPr lang="en-IN" sz="2300" b="0" i="0" dirty="0" err="1">
                <a:solidFill>
                  <a:srgbClr val="0D0D0D"/>
                </a:solidFill>
                <a:effectLst/>
                <a:latin typeface="Times New Roman" panose="02020603050405020304" pitchFamily="18" charset="0"/>
                <a:cs typeface="Times New Roman" panose="02020603050405020304" pitchFamily="18" charset="0"/>
              </a:rPr>
              <a:t>analyze</a:t>
            </a:r>
            <a:r>
              <a:rPr lang="en-IN" sz="2300" b="0" i="0" dirty="0">
                <a:solidFill>
                  <a:srgbClr val="0D0D0D"/>
                </a:solidFill>
                <a:effectLst/>
                <a:latin typeface="Times New Roman" panose="02020603050405020304" pitchFamily="18" charset="0"/>
                <a:cs typeface="Times New Roman" panose="02020603050405020304" pitchFamily="18" charset="0"/>
              </a:rPr>
              <a:t> various factors such as soil type, climate conditions, available resources (water, sunlight), and historical crop performance data.</a:t>
            </a:r>
          </a:p>
          <a:p>
            <a:pPr marL="742950" lvl="1" indent="-285750" algn="l">
              <a:buFont typeface="+mj-lt"/>
              <a:buAutoNum type="arabicPeriod"/>
            </a:pPr>
            <a:r>
              <a:rPr lang="en-IN" sz="2300" b="0" i="0" dirty="0">
                <a:solidFill>
                  <a:srgbClr val="0D0D0D"/>
                </a:solidFill>
                <a:effectLst/>
                <a:latin typeface="Times New Roman" panose="02020603050405020304" pitchFamily="18" charset="0"/>
                <a:cs typeface="Times New Roman" panose="02020603050405020304" pitchFamily="18" charset="0"/>
              </a:rPr>
              <a:t>Machine learning algorithms could be employed to process this data and suggest the most suitable crops for a particular area or farm.</a:t>
            </a:r>
          </a:p>
          <a:p>
            <a:pPr eaLnBrk="1" hangingPunct="1">
              <a:lnSpc>
                <a:spcPct val="200000"/>
              </a:lnSpc>
              <a:buNone/>
            </a:pPr>
            <a:endParaRPr lang="en-US" sz="18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9663-8159-234F-A8A1-E4AE9D6B7C35}"/>
              </a:ext>
            </a:extLst>
          </p:cNvPr>
          <p:cNvSpPr>
            <a:spLocks noGrp="1"/>
          </p:cNvSpPr>
          <p:nvPr>
            <p:ph type="title"/>
          </p:nvPr>
        </p:nvSpPr>
        <p:spPr>
          <a:xfrm>
            <a:off x="609599" y="609600"/>
            <a:ext cx="6347713" cy="7620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066A9CD-19E8-1A71-1A36-D6E9A289A8C0}"/>
              </a:ext>
            </a:extLst>
          </p:cNvPr>
          <p:cNvSpPr>
            <a:spLocks noGrp="1"/>
          </p:cNvSpPr>
          <p:nvPr>
            <p:ph idx="1"/>
          </p:nvPr>
        </p:nvSpPr>
        <p:spPr>
          <a:xfrm>
            <a:off x="609598" y="609600"/>
            <a:ext cx="6477001" cy="5943600"/>
          </a:xfrm>
        </p:spPr>
        <p:txBody>
          <a:bodyPr>
            <a:normAutofit lnSpcReduction="10000"/>
          </a:bodyPr>
          <a:lstStyle/>
          <a:p>
            <a:pPr marL="0" indent="0" algn="l">
              <a:buNone/>
            </a:pPr>
            <a:r>
              <a:rPr lang="en-IN" b="1" i="0" dirty="0">
                <a:solidFill>
                  <a:srgbClr val="0D0D0D"/>
                </a:solidFill>
                <a:effectLst/>
                <a:latin typeface="Times New Roman" panose="02020603050405020304" pitchFamily="18" charset="0"/>
                <a:cs typeface="Times New Roman" panose="02020603050405020304" pitchFamily="18" charset="0"/>
              </a:rPr>
              <a:t>2. Fertilizer Suggestion:</a:t>
            </a:r>
            <a:endParaRPr lang="en-IN"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IN" sz="1800" b="0" i="0" dirty="0">
                <a:solidFill>
                  <a:srgbClr val="0D0D0D"/>
                </a:solidFill>
                <a:effectLst/>
                <a:latin typeface="Times New Roman" panose="02020603050405020304" pitchFamily="18" charset="0"/>
                <a:cs typeface="Times New Roman" panose="02020603050405020304" pitchFamily="18" charset="0"/>
              </a:rPr>
              <a:t>Once the crop is selected, the system could recommend the optimal fertilizer composition and application schedule based on soil nutrient analysis and crop nutrient requirements.</a:t>
            </a:r>
          </a:p>
          <a:p>
            <a:pPr marL="742950" lvl="1" indent="-285750" algn="l">
              <a:buFont typeface="+mj-lt"/>
              <a:buAutoNum type="arabicPeriod"/>
            </a:pPr>
            <a:r>
              <a:rPr lang="en-IN" sz="1800" b="0" i="0" dirty="0">
                <a:solidFill>
                  <a:srgbClr val="0D0D0D"/>
                </a:solidFill>
                <a:effectLst/>
                <a:latin typeface="Times New Roman" panose="02020603050405020304" pitchFamily="18" charset="0"/>
                <a:cs typeface="Times New Roman" panose="02020603050405020304" pitchFamily="18" charset="0"/>
              </a:rPr>
              <a:t>It could consider factors like soil pH, nutrient deficiencies, and previous fertilizer usage to provide tailored recommendations.</a:t>
            </a:r>
          </a:p>
          <a:p>
            <a:pPr marL="0" indent="0">
              <a:buNone/>
            </a:pPr>
            <a:r>
              <a:rPr lang="en-US" b="1" i="0" dirty="0">
                <a:solidFill>
                  <a:srgbClr val="202124"/>
                </a:solidFill>
                <a:effectLst/>
                <a:latin typeface="Times New Roman" panose="02020603050405020304" pitchFamily="18" charset="0"/>
                <a:cs typeface="Times New Roman" panose="02020603050405020304" pitchFamily="18" charset="0"/>
              </a:rPr>
              <a:t>3.Plant Disease Detection: </a:t>
            </a:r>
          </a:p>
          <a:p>
            <a:r>
              <a:rPr lang="en-US" b="0" i="0" dirty="0">
                <a:solidFill>
                  <a:srgbClr val="202124"/>
                </a:solidFill>
                <a:effectLst/>
                <a:latin typeface="Roboto" panose="02000000000000000000" pitchFamily="2" charset="0"/>
              </a:rPr>
              <a:t>The tool can identify sick plants. If a farmer takes a picture of a plant, the tool can look at it and tell if the plant has a disease by comparing it to pictures of other plants. This helps farmers spot and treat diseases early, which can help save their crops.</a:t>
            </a:r>
          </a:p>
          <a:p>
            <a:pPr marL="0" indent="0">
              <a:buNone/>
            </a:pPr>
            <a:r>
              <a:rPr lang="en-US" dirty="0">
                <a:solidFill>
                  <a:srgbClr val="202124"/>
                </a:solidFill>
                <a:latin typeface="Times New Roman" panose="02020603050405020304" pitchFamily="18" charset="0"/>
                <a:cs typeface="Times New Roman" panose="02020603050405020304" pitchFamily="18" charset="0"/>
              </a:rPr>
              <a:t>4</a:t>
            </a:r>
            <a:r>
              <a:rPr lang="en-US" dirty="0">
                <a:solidFill>
                  <a:srgbClr val="202124"/>
                </a:solidFill>
                <a:latin typeface="Roboto" panose="02000000000000000000" pitchFamily="2" charset="0"/>
              </a:rPr>
              <a:t>.</a:t>
            </a:r>
            <a:r>
              <a:rPr lang="en-US" b="0" i="0" dirty="0">
                <a:solidFill>
                  <a:srgbClr val="202124"/>
                </a:solidFill>
                <a:effectLst/>
                <a:latin typeface="Roboto" panose="02000000000000000000" pitchFamily="2" charset="0"/>
              </a:rPr>
              <a:t> </a:t>
            </a:r>
            <a:r>
              <a:rPr lang="en-US" b="1" i="0" dirty="0">
                <a:solidFill>
                  <a:srgbClr val="202124"/>
                </a:solidFill>
                <a:effectLst/>
                <a:latin typeface="Times New Roman" panose="02020603050405020304" pitchFamily="18" charset="0"/>
                <a:cs typeface="Times New Roman" panose="02020603050405020304" pitchFamily="18" charset="0"/>
              </a:rPr>
              <a:t>Smart Device Integration:</a:t>
            </a:r>
          </a:p>
          <a:p>
            <a:r>
              <a:rPr lang="en-US" b="1"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202124"/>
                </a:solidFill>
                <a:effectLst/>
                <a:latin typeface="Roboto" panose="02000000000000000000" pitchFamily="2" charset="0"/>
              </a:rPr>
              <a:t>The tool can connect to smart devices that keep track of soil moisture, weather conditions, and other important information in real time. This can help farmers make quick decisions base</a:t>
            </a:r>
            <a:endParaRPr lang="en-IN" dirty="0"/>
          </a:p>
          <a:p>
            <a:endParaRPr lang="en-IN" dirty="0"/>
          </a:p>
        </p:txBody>
      </p:sp>
    </p:spTree>
    <p:extLst>
      <p:ext uri="{BB962C8B-B14F-4D97-AF65-F5344CB8AC3E}">
        <p14:creationId xmlns:p14="http://schemas.microsoft.com/office/powerpoint/2010/main" val="677938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a:t>Modules Split up</a:t>
            </a:r>
            <a:br>
              <a:rPr lang="en-US" dirty="0"/>
            </a:br>
            <a:r>
              <a:rPr lang="en-US" dirty="0"/>
              <a:t>Crop Recommendation</a:t>
            </a:r>
          </a:p>
        </p:txBody>
      </p:sp>
      <p:sp>
        <p:nvSpPr>
          <p:cNvPr id="11267" name="Content Placeholder 2"/>
          <p:cNvSpPr>
            <a:spLocks noGrp="1"/>
          </p:cNvSpPr>
          <p:nvPr>
            <p:ph idx="1"/>
          </p:nvPr>
        </p:nvSpPr>
        <p:spPr/>
        <p:txBody>
          <a:bodyPr>
            <a:normAutofit lnSpcReduction="10000"/>
          </a:bodyPr>
          <a:lstStyle/>
          <a:p>
            <a:pPr eaLnBrk="1" hangingPunct="1"/>
            <a:r>
              <a:rPr lang="en-US" dirty="0"/>
              <a:t>Data Collection: Gather environmental data (temperature, humidity, rainfall), soil characteristics, historical crop performance data.</a:t>
            </a:r>
          </a:p>
          <a:p>
            <a:pPr eaLnBrk="1" hangingPunct="1"/>
            <a:r>
              <a:rPr lang="en-US" dirty="0"/>
              <a:t>Data Preprocessing: Clean data, handle missing values, normalize numerical data, perform feature engineering.</a:t>
            </a:r>
          </a:p>
          <a:p>
            <a:pPr eaLnBrk="1" hangingPunct="1"/>
            <a:r>
              <a:rPr lang="en-US" dirty="0"/>
              <a:t>Model Training: Train machine learning models (e.g., Decision Trees, Random Forest, </a:t>
            </a:r>
            <a:r>
              <a:rPr lang="en-US" dirty="0" err="1"/>
              <a:t>XGBoost</a:t>
            </a:r>
            <a:r>
              <a:rPr lang="en-US" dirty="0"/>
              <a:t>) on historical crop performance and environmental factors.</a:t>
            </a:r>
          </a:p>
          <a:p>
            <a:pPr eaLnBrk="1" hangingPunct="1"/>
            <a:r>
              <a:rPr lang="en-US" dirty="0"/>
              <a:t>Evaluation: Evaluate model performance using metrics such as accuracy, precision, recall.</a:t>
            </a:r>
          </a:p>
          <a:p>
            <a:pPr eaLnBrk="1" hangingPunct="1"/>
            <a:r>
              <a:rPr lang="en-US" dirty="0"/>
              <a:t>Recommendation: Use the trained model to recommend crops based on environmental conditions and predicted crop performance.</a:t>
            </a:r>
          </a:p>
          <a:p>
            <a:pPr eaLnBrk="1" hangingPunct="1"/>
            <a:endParaRPr lang="en-US" dirty="0"/>
          </a:p>
          <a:p>
            <a:pPr eaLnBrk="1" hangingPunct="1"/>
            <a:endParaRPr lang="en-US" dirty="0"/>
          </a:p>
          <a:p>
            <a:pPr eaLnBrk="1" hangingPunct="1"/>
            <a:endParaRPr lang="en-US" dirty="0"/>
          </a:p>
          <a:p>
            <a:pPr eaLnBrk="1" hangingPunct="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01A6-4368-3C16-9484-AC2967F11ED4}"/>
              </a:ext>
            </a:extLst>
          </p:cNvPr>
          <p:cNvSpPr>
            <a:spLocks noGrp="1"/>
          </p:cNvSpPr>
          <p:nvPr>
            <p:ph type="title"/>
          </p:nvPr>
        </p:nvSpPr>
        <p:spPr/>
        <p:txBody>
          <a:bodyPr/>
          <a:lstStyle/>
          <a:p>
            <a:r>
              <a:rPr lang="en-IN" dirty="0"/>
              <a:t>Fertilizer Suggestion </a:t>
            </a:r>
          </a:p>
        </p:txBody>
      </p:sp>
      <p:sp>
        <p:nvSpPr>
          <p:cNvPr id="3" name="Content Placeholder 2">
            <a:extLst>
              <a:ext uri="{FF2B5EF4-FFF2-40B4-BE49-F238E27FC236}">
                <a16:creationId xmlns:a16="http://schemas.microsoft.com/office/drawing/2014/main" id="{03E481DC-176B-A293-C562-CC526822823B}"/>
              </a:ext>
            </a:extLst>
          </p:cNvPr>
          <p:cNvSpPr>
            <a:spLocks noGrp="1"/>
          </p:cNvSpPr>
          <p:nvPr>
            <p:ph idx="1"/>
          </p:nvPr>
        </p:nvSpPr>
        <p:spPr/>
        <p:txBody>
          <a:bodyPr>
            <a:normAutofit lnSpcReduction="10000"/>
          </a:bodyPr>
          <a:lstStyle/>
          <a:p>
            <a:r>
              <a:rPr lang="en-IN" dirty="0"/>
              <a:t>Data Collection: Gather soil nutrient data, crop requirements, fertilizer characteristics.</a:t>
            </a:r>
          </a:p>
          <a:p>
            <a:r>
              <a:rPr lang="en-IN" dirty="0"/>
              <a:t>Data Preprocessing: Clean soil nutrient data, preprocess crop requirements.</a:t>
            </a:r>
          </a:p>
          <a:p>
            <a:r>
              <a:rPr lang="en-IN" dirty="0"/>
              <a:t>Model Training: Train machine learning models (e.g., Decision Trees, Random Forest, </a:t>
            </a:r>
            <a:r>
              <a:rPr lang="en-IN" dirty="0" err="1"/>
              <a:t>XGBoost</a:t>
            </a:r>
            <a:r>
              <a:rPr lang="en-IN" dirty="0"/>
              <a:t>) on soil nutrient levels and crop characteristics.</a:t>
            </a:r>
          </a:p>
          <a:p>
            <a:r>
              <a:rPr lang="en-IN" dirty="0"/>
              <a:t>Evaluation: Evaluate model performance using metrics such as accuracy and mean squared error.</a:t>
            </a:r>
          </a:p>
          <a:p>
            <a:r>
              <a:rPr lang="en-IN" dirty="0"/>
              <a:t>Suggestion: Utilize the trained model to suggest appropriate fertilizers based on soil nutrient levels and crop requirements.</a:t>
            </a:r>
          </a:p>
        </p:txBody>
      </p:sp>
    </p:spTree>
    <p:extLst>
      <p:ext uri="{BB962C8B-B14F-4D97-AF65-F5344CB8AC3E}">
        <p14:creationId xmlns:p14="http://schemas.microsoft.com/office/powerpoint/2010/main" val="2549110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E19C-AA7B-89C7-84EE-45687AFD491D}"/>
              </a:ext>
            </a:extLst>
          </p:cNvPr>
          <p:cNvSpPr>
            <a:spLocks noGrp="1"/>
          </p:cNvSpPr>
          <p:nvPr>
            <p:ph type="title"/>
          </p:nvPr>
        </p:nvSpPr>
        <p:spPr/>
        <p:txBody>
          <a:bodyPr/>
          <a:lstStyle/>
          <a:p>
            <a:r>
              <a:rPr lang="en-IN" dirty="0"/>
              <a:t>Plant Disease Detection</a:t>
            </a:r>
          </a:p>
        </p:txBody>
      </p:sp>
      <p:sp>
        <p:nvSpPr>
          <p:cNvPr id="3" name="Content Placeholder 2">
            <a:extLst>
              <a:ext uri="{FF2B5EF4-FFF2-40B4-BE49-F238E27FC236}">
                <a16:creationId xmlns:a16="http://schemas.microsoft.com/office/drawing/2014/main" id="{789E7AAE-DFE2-22A0-188A-98F6F9F169CE}"/>
              </a:ext>
            </a:extLst>
          </p:cNvPr>
          <p:cNvSpPr>
            <a:spLocks noGrp="1"/>
          </p:cNvSpPr>
          <p:nvPr>
            <p:ph idx="1"/>
          </p:nvPr>
        </p:nvSpPr>
        <p:spPr/>
        <p:txBody>
          <a:bodyPr>
            <a:normAutofit fontScale="92500" lnSpcReduction="20000"/>
          </a:bodyPr>
          <a:lstStyle/>
          <a:p>
            <a:r>
              <a:rPr lang="en-US" dirty="0"/>
              <a:t>Data Collection: Gather plant disease images, environmental data, and soil characteristics.</a:t>
            </a:r>
          </a:p>
          <a:p>
            <a:r>
              <a:rPr lang="en-US" dirty="0"/>
              <a:t>Data Preprocessing: Preprocess plant disease images, and clean environmental data.</a:t>
            </a:r>
          </a:p>
          <a:p>
            <a:r>
              <a:rPr lang="en-US" dirty="0"/>
              <a:t>Model Development: Build a convolutional neural network (CNN) architecture (e.g., </a:t>
            </a:r>
            <a:r>
              <a:rPr lang="en-US" dirty="0" err="1"/>
              <a:t>ResNet</a:t>
            </a:r>
            <a:r>
              <a:rPr lang="en-US" dirty="0"/>
              <a:t>) for plant disease detection.</a:t>
            </a:r>
          </a:p>
          <a:p>
            <a:r>
              <a:rPr lang="en-US" dirty="0"/>
              <a:t>Model Training: Train the CNN model on labelled images to learn features indicative of different plant diseases.</a:t>
            </a:r>
          </a:p>
          <a:p>
            <a:r>
              <a:rPr lang="en-US" dirty="0"/>
              <a:t>Evaluation: Validate the model using testing data, and evaluate performance using metrics such as accuracy, precision, and recall.</a:t>
            </a:r>
          </a:p>
          <a:p>
            <a:r>
              <a:rPr lang="en-US" dirty="0"/>
              <a:t>Deployment: Deploy the trained model for real-time disease detection using images captured from fields.</a:t>
            </a:r>
            <a:endParaRPr lang="en-IN" dirty="0"/>
          </a:p>
        </p:txBody>
      </p:sp>
    </p:spTree>
    <p:extLst>
      <p:ext uri="{BB962C8B-B14F-4D97-AF65-F5344CB8AC3E}">
        <p14:creationId xmlns:p14="http://schemas.microsoft.com/office/powerpoint/2010/main" val="1113033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Abstract</a:t>
            </a:r>
          </a:p>
        </p:txBody>
      </p:sp>
      <p:sp>
        <p:nvSpPr>
          <p:cNvPr id="3075" name="Content Placeholder 2"/>
          <p:cNvSpPr>
            <a:spLocks noGrp="1"/>
          </p:cNvSpPr>
          <p:nvPr>
            <p:ph idx="1"/>
          </p:nvPr>
        </p:nvSpPr>
        <p:spPr>
          <a:xfrm>
            <a:off x="457200" y="1219200"/>
            <a:ext cx="6248400" cy="5562600"/>
          </a:xfrm>
        </p:spPr>
        <p:txBody>
          <a:bodyPr>
            <a:normAutofit/>
          </a:bodyPr>
          <a:lstStyle/>
          <a:p>
            <a:pPr eaLnBrk="1" hangingPunct="1">
              <a:lnSpc>
                <a:spcPct val="200000"/>
              </a:lnSpc>
            </a:pPr>
            <a:endParaRPr lang="en-US" sz="1800" dirty="0"/>
          </a:p>
          <a:p>
            <a:pPr eaLnBrk="1" hangingPunct="1">
              <a:lnSpc>
                <a:spcPct val="200000"/>
              </a:lnSpc>
            </a:pPr>
            <a:r>
              <a:rPr lang="en-US" sz="1900" dirty="0">
                <a:latin typeface="Times New Roman" panose="02020603050405020304" pitchFamily="18" charset="0"/>
                <a:cs typeface="Times New Roman" panose="02020603050405020304" pitchFamily="18" charset="0"/>
              </a:rPr>
              <a:t>In modern agriculture, three key technologies are revolutionizing farming practices: crop recommendation, fertilizer suggestion, and plant disease detection. </a:t>
            </a:r>
          </a:p>
          <a:p>
            <a:pPr eaLnBrk="1" hangingPunct="1">
              <a:lnSpc>
                <a:spcPct val="200000"/>
              </a:lnSpc>
            </a:pPr>
            <a:r>
              <a:rPr lang="en-US" sz="1900" dirty="0">
                <a:latin typeface="Times New Roman" panose="02020603050405020304" pitchFamily="18" charset="0"/>
                <a:cs typeface="Times New Roman" panose="02020603050405020304" pitchFamily="18" charset="0"/>
              </a:rPr>
              <a:t>Crop recommendation uses data on environmental factors like temperature and rainfall to suggest the best crops for farmers' fields, optimizing yield and profit. </a:t>
            </a:r>
          </a:p>
          <a:p>
            <a:pPr marL="0" indent="0" eaLnBrk="1" hangingPunct="1">
              <a:lnSpc>
                <a:spcPct val="200000"/>
              </a:lnSpc>
              <a:buNone/>
            </a:pPr>
            <a:r>
              <a:rPr lang="en-US" sz="1800" dirty="0"/>
              <a:t> </a:t>
            </a:r>
            <a:endParaRPr lang="en-IN"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a:t>Flow Diagram for Crop Recommendation</a:t>
            </a:r>
          </a:p>
        </p:txBody>
      </p:sp>
      <p:pic>
        <p:nvPicPr>
          <p:cNvPr id="6" name="Google Shape;231;p42">
            <a:extLst>
              <a:ext uri="{FF2B5EF4-FFF2-40B4-BE49-F238E27FC236}">
                <a16:creationId xmlns:a16="http://schemas.microsoft.com/office/drawing/2014/main" id="{DA7B95C3-BBCD-A81E-8038-ACAA34681FF8}"/>
              </a:ext>
            </a:extLst>
          </p:cNvPr>
          <p:cNvPicPr preferRelativeResize="0">
            <a:picLocks noGrp="1"/>
          </p:cNvPicPr>
          <p:nvPr>
            <p:ph idx="1"/>
          </p:nvPr>
        </p:nvPicPr>
        <p:blipFill>
          <a:blip r:embed="rId2">
            <a:alphaModFix/>
          </a:blip>
          <a:stretch>
            <a:fillRect/>
          </a:stretch>
        </p:blipFill>
        <p:spPr>
          <a:xfrm>
            <a:off x="2057400" y="2057400"/>
            <a:ext cx="3886200" cy="3984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7480-957C-2D79-DDF1-31F9D789616F}"/>
              </a:ext>
            </a:extLst>
          </p:cNvPr>
          <p:cNvSpPr>
            <a:spLocks noGrp="1"/>
          </p:cNvSpPr>
          <p:nvPr>
            <p:ph type="title"/>
          </p:nvPr>
        </p:nvSpPr>
        <p:spPr/>
        <p:txBody>
          <a:bodyPr/>
          <a:lstStyle/>
          <a:p>
            <a:r>
              <a:rPr lang="en-IN" dirty="0"/>
              <a:t>Flow Diagram for Fertilizer Suggestion </a:t>
            </a:r>
          </a:p>
        </p:txBody>
      </p:sp>
      <p:pic>
        <p:nvPicPr>
          <p:cNvPr id="4" name="Content Placeholder 2">
            <a:extLst>
              <a:ext uri="{FF2B5EF4-FFF2-40B4-BE49-F238E27FC236}">
                <a16:creationId xmlns:a16="http://schemas.microsoft.com/office/drawing/2014/main" id="{60B7741A-9B6D-F677-242A-6BC1B30D8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1865" y="2160588"/>
            <a:ext cx="5003883" cy="3881437"/>
          </a:xfrm>
        </p:spPr>
      </p:pic>
    </p:spTree>
    <p:extLst>
      <p:ext uri="{BB962C8B-B14F-4D97-AF65-F5344CB8AC3E}">
        <p14:creationId xmlns:p14="http://schemas.microsoft.com/office/powerpoint/2010/main" val="1221056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4693-E939-6FF1-4360-6CAF60E1359E}"/>
              </a:ext>
            </a:extLst>
          </p:cNvPr>
          <p:cNvSpPr>
            <a:spLocks noGrp="1"/>
          </p:cNvSpPr>
          <p:nvPr>
            <p:ph type="title"/>
          </p:nvPr>
        </p:nvSpPr>
        <p:spPr/>
        <p:txBody>
          <a:bodyPr/>
          <a:lstStyle/>
          <a:p>
            <a:r>
              <a:rPr lang="en-IN" dirty="0"/>
              <a:t>Flow Diagram for Plant Disease Detection</a:t>
            </a:r>
          </a:p>
        </p:txBody>
      </p:sp>
      <p:pic>
        <p:nvPicPr>
          <p:cNvPr id="4" name="Google Shape;245;p44">
            <a:extLst>
              <a:ext uri="{FF2B5EF4-FFF2-40B4-BE49-F238E27FC236}">
                <a16:creationId xmlns:a16="http://schemas.microsoft.com/office/drawing/2014/main" id="{D6E19538-549F-B60D-A0FB-EE0F5D18800D}"/>
              </a:ext>
            </a:extLst>
          </p:cNvPr>
          <p:cNvPicPr preferRelativeResize="0">
            <a:picLocks noGrp="1"/>
          </p:cNvPicPr>
          <p:nvPr>
            <p:ph idx="1"/>
          </p:nvPr>
        </p:nvPicPr>
        <p:blipFill>
          <a:blip r:embed="rId2">
            <a:alphaModFix/>
          </a:blip>
          <a:stretch>
            <a:fillRect/>
          </a:stretch>
        </p:blipFill>
        <p:spPr>
          <a:xfrm>
            <a:off x="1676400" y="2057400"/>
            <a:ext cx="4191000" cy="3984625"/>
          </a:xfrm>
          <a:prstGeom prst="rect">
            <a:avLst/>
          </a:prstGeom>
          <a:noFill/>
          <a:ln>
            <a:noFill/>
          </a:ln>
        </p:spPr>
      </p:pic>
    </p:spTree>
    <p:extLst>
      <p:ext uri="{BB962C8B-B14F-4D97-AF65-F5344CB8AC3E}">
        <p14:creationId xmlns:p14="http://schemas.microsoft.com/office/powerpoint/2010/main" val="2791587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idx="4294967295"/>
          </p:nvPr>
        </p:nvSpPr>
        <p:spPr>
          <a:xfrm>
            <a:off x="0" y="304800"/>
            <a:ext cx="8229600" cy="14097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spcBef>
                <a:spcPts val="0"/>
              </a:spcBef>
              <a:spcAft>
                <a:spcPts val="0"/>
              </a:spcAft>
            </a:pPr>
            <a:r>
              <a:rPr lang="en" sz="2400" dirty="0"/>
              <a:t>Performance measures of Proposed System</a:t>
            </a:r>
            <a:endParaRPr sz="2400" dirty="0"/>
          </a:p>
        </p:txBody>
      </p:sp>
      <p:graphicFrame>
        <p:nvGraphicFramePr>
          <p:cNvPr id="257" name="Google Shape;257;p46"/>
          <p:cNvGraphicFramePr/>
          <p:nvPr/>
        </p:nvGraphicFramePr>
        <p:xfrm>
          <a:off x="2078975" y="1492925"/>
          <a:ext cx="4986050" cy="576454"/>
        </p:xfrm>
        <a:graphic>
          <a:graphicData uri="http://schemas.openxmlformats.org/drawingml/2006/table">
            <a:tbl>
              <a:tblPr>
                <a:noFill/>
              </a:tblPr>
              <a:tblGrid>
                <a:gridCol w="1314650">
                  <a:extLst>
                    <a:ext uri="{9D8B030D-6E8A-4147-A177-3AD203B41FA5}">
                      <a16:colId xmlns:a16="http://schemas.microsoft.com/office/drawing/2014/main" val="20000"/>
                    </a:ext>
                  </a:extLst>
                </a:gridCol>
                <a:gridCol w="1314650">
                  <a:extLst>
                    <a:ext uri="{9D8B030D-6E8A-4147-A177-3AD203B41FA5}">
                      <a16:colId xmlns:a16="http://schemas.microsoft.com/office/drawing/2014/main" val="20001"/>
                    </a:ext>
                  </a:extLst>
                </a:gridCol>
                <a:gridCol w="1202425">
                  <a:extLst>
                    <a:ext uri="{9D8B030D-6E8A-4147-A177-3AD203B41FA5}">
                      <a16:colId xmlns:a16="http://schemas.microsoft.com/office/drawing/2014/main" val="20002"/>
                    </a:ext>
                  </a:extLst>
                </a:gridCol>
                <a:gridCol w="1154325">
                  <a:extLst>
                    <a:ext uri="{9D8B030D-6E8A-4147-A177-3AD203B41FA5}">
                      <a16:colId xmlns:a16="http://schemas.microsoft.com/office/drawing/2014/main" val="20003"/>
                    </a:ext>
                  </a:extLst>
                </a:gridCol>
              </a:tblGrid>
              <a:tr h="285750">
                <a:tc>
                  <a:txBody>
                    <a:bodyPr/>
                    <a:lstStyle/>
                    <a:p>
                      <a:pPr marL="0" lvl="0" indent="0" algn="ctr" rtl="0">
                        <a:lnSpc>
                          <a:spcPct val="115000"/>
                        </a:lnSpc>
                        <a:spcBef>
                          <a:spcPts val="1200"/>
                        </a:spcBef>
                        <a:spcAft>
                          <a:spcPts val="1200"/>
                        </a:spcAft>
                        <a:buNone/>
                      </a:pPr>
                      <a:r>
                        <a:rPr lang="en" sz="1000" b="1">
                          <a:latin typeface="Times New Roman"/>
                          <a:ea typeface="Times New Roman"/>
                          <a:cs typeface="Times New Roman"/>
                          <a:sym typeface="Times New Roman"/>
                        </a:rPr>
                        <a:t>Accuracy</a:t>
                      </a:r>
                      <a:endParaRPr sz="1000" b="1">
                        <a:latin typeface="Times New Roman"/>
                        <a:ea typeface="Times New Roman"/>
                        <a:cs typeface="Times New Roman"/>
                        <a:sym typeface="Times New Roman"/>
                      </a:endParaRPr>
                    </a:p>
                  </a:txBody>
                  <a:tcPr marL="63500" marR="63500" marT="63500" marB="63500">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b="1">
                          <a:latin typeface="Times New Roman"/>
                          <a:ea typeface="Times New Roman"/>
                          <a:cs typeface="Times New Roman"/>
                          <a:sym typeface="Times New Roman"/>
                        </a:rPr>
                        <a:t>Precision</a:t>
                      </a:r>
                      <a:endParaRPr sz="1000" b="1">
                        <a:latin typeface="Times New Roman"/>
                        <a:ea typeface="Times New Roman"/>
                        <a:cs typeface="Times New Roman"/>
                        <a:sym typeface="Times New Roman"/>
                      </a:endParaRPr>
                    </a:p>
                  </a:txBody>
                  <a:tcPr marL="63500" marR="63500" marT="63500" marB="63500">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b="1">
                          <a:latin typeface="Times New Roman"/>
                          <a:ea typeface="Times New Roman"/>
                          <a:cs typeface="Times New Roman"/>
                          <a:sym typeface="Times New Roman"/>
                        </a:rPr>
                        <a:t>Recall</a:t>
                      </a:r>
                      <a:endParaRPr sz="1000" b="1">
                        <a:latin typeface="Times New Roman"/>
                        <a:ea typeface="Times New Roman"/>
                        <a:cs typeface="Times New Roman"/>
                        <a:sym typeface="Times New Roman"/>
                      </a:endParaRPr>
                    </a:p>
                  </a:txBody>
                  <a:tcPr marL="63500" marR="63500" marT="63500" marB="63500">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b="1">
                          <a:latin typeface="Times New Roman"/>
                          <a:ea typeface="Times New Roman"/>
                          <a:cs typeface="Times New Roman"/>
                          <a:sym typeface="Times New Roman"/>
                        </a:rPr>
                        <a:t>F1 score</a:t>
                      </a:r>
                      <a:endParaRPr sz="1000" b="1">
                        <a:latin typeface="Times New Roman"/>
                        <a:ea typeface="Times New Roman"/>
                        <a:cs typeface="Times New Roman"/>
                        <a:sym typeface="Times New Roman"/>
                      </a:endParaRPr>
                    </a:p>
                  </a:txBody>
                  <a:tcPr marL="63500" marR="63500" marT="63500" marB="63500">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85750">
                <a:tc>
                  <a:txBody>
                    <a:bodyPr/>
                    <a:lstStyle/>
                    <a:p>
                      <a:pPr marL="0" lvl="0" indent="0" algn="ctr" rtl="0">
                        <a:lnSpc>
                          <a:spcPct val="115000"/>
                        </a:lnSpc>
                        <a:spcBef>
                          <a:spcPts val="1200"/>
                        </a:spcBef>
                        <a:spcAft>
                          <a:spcPts val="1200"/>
                        </a:spcAft>
                        <a:buNone/>
                      </a:pPr>
                      <a:r>
                        <a:rPr lang="en" sz="1000" b="1">
                          <a:latin typeface="Times New Roman"/>
                          <a:ea typeface="Times New Roman"/>
                          <a:cs typeface="Times New Roman"/>
                          <a:sym typeface="Times New Roman"/>
                        </a:rPr>
                        <a:t>97.6</a:t>
                      </a:r>
                      <a:endParaRPr sz="1000" b="1">
                        <a:latin typeface="Times New Roman"/>
                        <a:ea typeface="Times New Roman"/>
                        <a:cs typeface="Times New Roman"/>
                        <a:sym typeface="Times New Roman"/>
                      </a:endParaRPr>
                    </a:p>
                  </a:txBody>
                  <a:tcPr marL="63500" marR="63500" marT="63500" marB="63500">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b="1">
                          <a:latin typeface="Times New Roman"/>
                          <a:ea typeface="Times New Roman"/>
                          <a:cs typeface="Times New Roman"/>
                          <a:sym typeface="Times New Roman"/>
                        </a:rPr>
                        <a:t>97.4</a:t>
                      </a:r>
                      <a:endParaRPr sz="1000" b="1">
                        <a:latin typeface="Times New Roman"/>
                        <a:ea typeface="Times New Roman"/>
                        <a:cs typeface="Times New Roman"/>
                        <a:sym typeface="Times New Roman"/>
                      </a:endParaRPr>
                    </a:p>
                  </a:txBody>
                  <a:tcPr marL="63500" marR="63500" marT="63500" marB="63500">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b="1">
                          <a:latin typeface="Times New Roman"/>
                          <a:ea typeface="Times New Roman"/>
                          <a:cs typeface="Times New Roman"/>
                          <a:sym typeface="Times New Roman"/>
                        </a:rPr>
                        <a:t>96.3</a:t>
                      </a:r>
                      <a:endParaRPr sz="1000" b="1">
                        <a:latin typeface="Times New Roman"/>
                        <a:ea typeface="Times New Roman"/>
                        <a:cs typeface="Times New Roman"/>
                        <a:sym typeface="Times New Roman"/>
                      </a:endParaRPr>
                    </a:p>
                  </a:txBody>
                  <a:tcPr marL="63500" marR="63500" marT="63500" marB="63500">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b="1">
                          <a:latin typeface="Times New Roman"/>
                          <a:ea typeface="Times New Roman"/>
                          <a:cs typeface="Times New Roman"/>
                          <a:sym typeface="Times New Roman"/>
                        </a:rPr>
                        <a:t>96.7</a:t>
                      </a:r>
                      <a:endParaRPr sz="1000" b="1">
                        <a:latin typeface="Times New Roman"/>
                        <a:ea typeface="Times New Roman"/>
                        <a:cs typeface="Times New Roman"/>
                        <a:sym typeface="Times New Roman"/>
                      </a:endParaRPr>
                    </a:p>
                  </a:txBody>
                  <a:tcPr marL="63500" marR="63500" marT="63500" marB="63500">
                    <a:lnL w="10150" cap="flat" cmpd="sng">
                      <a:solidFill>
                        <a:srgbClr val="000000"/>
                      </a:solidFill>
                      <a:prstDash val="solid"/>
                      <a:round/>
                      <a:headEnd type="none" w="sm" len="sm"/>
                      <a:tailEnd type="none" w="sm" len="sm"/>
                    </a:lnL>
                    <a:lnR w="10150" cap="flat" cmpd="sng">
                      <a:solidFill>
                        <a:srgbClr val="000000"/>
                      </a:solidFill>
                      <a:prstDash val="solid"/>
                      <a:round/>
                      <a:headEnd type="none" w="sm" len="sm"/>
                      <a:tailEnd type="none" w="sm" len="sm"/>
                    </a:lnR>
                    <a:lnT w="10150" cap="flat" cmpd="sng">
                      <a:solidFill>
                        <a:srgbClr val="000000"/>
                      </a:solidFill>
                      <a:prstDash val="solid"/>
                      <a:round/>
                      <a:headEnd type="none" w="sm" len="sm"/>
                      <a:tailEnd type="none" w="sm" len="sm"/>
                    </a:lnT>
                    <a:lnB w="101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58" name="Google Shape;258;p46"/>
          <p:cNvPicPr preferRelativeResize="0"/>
          <p:nvPr/>
        </p:nvPicPr>
        <p:blipFill>
          <a:blip r:embed="rId3">
            <a:alphaModFix/>
          </a:blip>
          <a:stretch>
            <a:fillRect/>
          </a:stretch>
        </p:blipFill>
        <p:spPr>
          <a:xfrm>
            <a:off x="128476" y="2780225"/>
            <a:ext cx="3433475" cy="3077300"/>
          </a:xfrm>
          <a:prstGeom prst="rect">
            <a:avLst/>
          </a:prstGeom>
          <a:noFill/>
          <a:ln>
            <a:noFill/>
          </a:ln>
        </p:spPr>
      </p:pic>
      <p:pic>
        <p:nvPicPr>
          <p:cNvPr id="259" name="Google Shape;259;p46"/>
          <p:cNvPicPr preferRelativeResize="0"/>
          <p:nvPr/>
        </p:nvPicPr>
        <p:blipFill>
          <a:blip r:embed="rId4">
            <a:alphaModFix/>
          </a:blip>
          <a:stretch>
            <a:fillRect/>
          </a:stretch>
        </p:blipFill>
        <p:spPr>
          <a:xfrm>
            <a:off x="5558670" y="2780214"/>
            <a:ext cx="3322681" cy="3220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47"/>
          <p:cNvPicPr preferRelativeResize="0"/>
          <p:nvPr/>
        </p:nvPicPr>
        <p:blipFill>
          <a:blip r:embed="rId3">
            <a:alphaModFix/>
          </a:blip>
          <a:stretch>
            <a:fillRect/>
          </a:stretch>
        </p:blipFill>
        <p:spPr>
          <a:xfrm>
            <a:off x="152400" y="1009650"/>
            <a:ext cx="4533900" cy="4152900"/>
          </a:xfrm>
          <a:prstGeom prst="rect">
            <a:avLst/>
          </a:prstGeom>
          <a:noFill/>
          <a:ln>
            <a:noFill/>
          </a:ln>
        </p:spPr>
      </p:pic>
      <p:pic>
        <p:nvPicPr>
          <p:cNvPr id="265" name="Google Shape;265;p47"/>
          <p:cNvPicPr preferRelativeResize="0"/>
          <p:nvPr/>
        </p:nvPicPr>
        <p:blipFill>
          <a:blip r:embed="rId4">
            <a:alphaModFix/>
          </a:blip>
          <a:stretch>
            <a:fillRect/>
          </a:stretch>
        </p:blipFill>
        <p:spPr>
          <a:xfrm>
            <a:off x="4686300" y="1447914"/>
            <a:ext cx="4152900" cy="327636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8"/>
          <p:cNvSpPr txBox="1">
            <a:spLocks noGrp="1"/>
          </p:cNvSpPr>
          <p:nvPr>
            <p:ph type="title"/>
          </p:nvPr>
        </p:nvSpPr>
        <p:spPr>
          <a:xfrm>
            <a:off x="457200" y="1063228"/>
            <a:ext cx="8229600" cy="857250"/>
          </a:xfrm>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pPr>
            <a:r>
              <a:rPr lang="en"/>
              <a:t>Project work flow</a:t>
            </a:r>
            <a:endParaRPr/>
          </a:p>
        </p:txBody>
      </p:sp>
      <p:graphicFrame>
        <p:nvGraphicFramePr>
          <p:cNvPr id="271" name="Google Shape;271;p48"/>
          <p:cNvGraphicFramePr/>
          <p:nvPr/>
        </p:nvGraphicFramePr>
        <p:xfrm>
          <a:off x="952500" y="2176650"/>
          <a:ext cx="7239000" cy="4204947"/>
        </p:xfrm>
        <a:graphic>
          <a:graphicData uri="http://schemas.openxmlformats.org/drawingml/2006/table">
            <a:tbl>
              <a:tblPr>
                <a:noFill/>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TASK</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TIMELINE</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Literature survey  </a:t>
                      </a:r>
                      <a:endParaRPr>
                        <a:solidFill>
                          <a:srgbClr val="000000"/>
                        </a:solidFill>
                        <a:latin typeface="Times New Roman"/>
                        <a:ea typeface="Times New Roman"/>
                        <a:cs typeface="Times New Roman"/>
                        <a:sym typeface="Times New Roman"/>
                      </a:endParaRPr>
                    </a:p>
                    <a:p>
                      <a:pPr marL="0" lvl="0" indent="0" algn="ctr" rtl="0">
                        <a:lnSpc>
                          <a:spcPct val="115000"/>
                        </a:lnSpc>
                        <a:spcBef>
                          <a:spcPts val="1200"/>
                        </a:spcBef>
                        <a:spcAft>
                          <a:spcPts val="1200"/>
                        </a:spcAft>
                        <a:buNone/>
                      </a:pPr>
                      <a:endParaRPr>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1100"/>
                        <a:buFont typeface="Arial"/>
                        <a:buNone/>
                      </a:pPr>
                      <a:r>
                        <a:rPr lang="en">
                          <a:solidFill>
                            <a:srgbClr val="000000"/>
                          </a:solidFill>
                          <a:latin typeface="Times New Roman"/>
                          <a:ea typeface="Times New Roman"/>
                          <a:cs typeface="Times New Roman"/>
                          <a:sym typeface="Times New Roman"/>
                        </a:rPr>
                        <a:t>February</a:t>
                      </a:r>
                      <a:endParaRPr>
                        <a:solidFill>
                          <a:srgbClr val="000000"/>
                        </a:solidFill>
                        <a:latin typeface="Times New Roman"/>
                        <a:ea typeface="Times New Roman"/>
                        <a:cs typeface="Times New Roman"/>
                        <a:sym typeface="Times New Roman"/>
                      </a:endParaRPr>
                    </a:p>
                    <a:p>
                      <a:pPr marL="0" lvl="0" indent="0" algn="ctr" rtl="0">
                        <a:spcBef>
                          <a:spcPts val="1200"/>
                        </a:spcBef>
                        <a:spcAft>
                          <a:spcPts val="0"/>
                        </a:spcAft>
                        <a:buNone/>
                      </a:pP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lnSpc>
                          <a:spcPct val="115000"/>
                        </a:lnSpc>
                        <a:spcBef>
                          <a:spcPts val="0"/>
                        </a:spcBef>
                        <a:spcAft>
                          <a:spcPts val="1200"/>
                        </a:spcAft>
                        <a:buNone/>
                      </a:pPr>
                      <a:r>
                        <a:rPr lang="en">
                          <a:solidFill>
                            <a:srgbClr val="000000"/>
                          </a:solidFill>
                          <a:latin typeface="Times New Roman"/>
                          <a:ea typeface="Times New Roman"/>
                          <a:cs typeface="Times New Roman"/>
                          <a:sym typeface="Times New Roman"/>
                        </a:rPr>
                        <a:t> Backend development  </a:t>
                      </a:r>
                      <a:endParaRPr>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1100"/>
                        <a:buFont typeface="Arial"/>
                        <a:buNone/>
                      </a:pPr>
                      <a:r>
                        <a:rPr lang="en">
                          <a:solidFill>
                            <a:srgbClr val="000000"/>
                          </a:solidFill>
                          <a:latin typeface="Times New Roman"/>
                          <a:ea typeface="Times New Roman"/>
                          <a:cs typeface="Times New Roman"/>
                          <a:sym typeface="Times New Roman"/>
                        </a:rPr>
                        <a:t>February</a:t>
                      </a:r>
                      <a:endParaRPr>
                        <a:solidFill>
                          <a:srgbClr val="000000"/>
                        </a:solidFill>
                        <a:latin typeface="Times New Roman"/>
                        <a:ea typeface="Times New Roman"/>
                        <a:cs typeface="Times New Roman"/>
                        <a:sym typeface="Times New Roman"/>
                      </a:endParaRPr>
                    </a:p>
                    <a:p>
                      <a:pPr marL="0" lvl="0" indent="0" algn="ctr" rtl="0">
                        <a:spcBef>
                          <a:spcPts val="1200"/>
                        </a:spcBef>
                        <a:spcAft>
                          <a:spcPts val="0"/>
                        </a:spcAft>
                        <a:buNone/>
                      </a:pPr>
                      <a:endParaRPr>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 Integration of frontend </a:t>
                      </a:r>
                      <a:endParaRPr>
                        <a:solidFill>
                          <a:srgbClr val="000000"/>
                        </a:solidFill>
                        <a:latin typeface="Times New Roman"/>
                        <a:ea typeface="Times New Roman"/>
                        <a:cs typeface="Times New Roman"/>
                        <a:sym typeface="Times New Roman"/>
                      </a:endParaRPr>
                    </a:p>
                    <a:p>
                      <a:pPr marL="0" lvl="0" indent="0" algn="ctr" rtl="0">
                        <a:lnSpc>
                          <a:spcPct val="115000"/>
                        </a:lnSpc>
                        <a:spcBef>
                          <a:spcPts val="1200"/>
                        </a:spcBef>
                        <a:spcAft>
                          <a:spcPts val="1200"/>
                        </a:spcAft>
                        <a:buNone/>
                      </a:pPr>
                      <a:endParaRPr>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000000"/>
                          </a:solidFill>
                          <a:latin typeface="Times New Roman"/>
                          <a:ea typeface="Times New Roman"/>
                          <a:cs typeface="Times New Roman"/>
                          <a:sym typeface="Times New Roman"/>
                        </a:rPr>
                        <a:t>March</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lnSpc>
                          <a:spcPct val="115000"/>
                        </a:lnSpc>
                        <a:spcBef>
                          <a:spcPts val="0"/>
                        </a:spcBef>
                        <a:spcAft>
                          <a:spcPts val="0"/>
                        </a:spcAft>
                        <a:buNone/>
                      </a:pPr>
                      <a:r>
                        <a:rPr lang="en" dirty="0">
                          <a:solidFill>
                            <a:srgbClr val="000000"/>
                          </a:solidFill>
                          <a:latin typeface="Times New Roman"/>
                          <a:ea typeface="Times New Roman"/>
                          <a:cs typeface="Times New Roman"/>
                          <a:sym typeface="Times New Roman"/>
                        </a:rPr>
                        <a:t>Documentation </a:t>
                      </a:r>
                      <a:endParaRPr dirty="0">
                        <a:solidFill>
                          <a:srgbClr val="000000"/>
                        </a:solidFill>
                        <a:latin typeface="Times New Roman"/>
                        <a:ea typeface="Times New Roman"/>
                        <a:cs typeface="Times New Roman"/>
                        <a:sym typeface="Times New Roman"/>
                      </a:endParaRPr>
                    </a:p>
                    <a:p>
                      <a:pPr marL="0" lvl="0" indent="0" algn="ctr" rtl="0">
                        <a:lnSpc>
                          <a:spcPct val="115000"/>
                        </a:lnSpc>
                        <a:spcBef>
                          <a:spcPts val="1200"/>
                        </a:spcBef>
                        <a:spcAft>
                          <a:spcPts val="1200"/>
                        </a:spcAft>
                        <a:buNone/>
                      </a:pPr>
                      <a:endParaRPr dirty="0">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Times New Roman"/>
                          <a:ea typeface="Times New Roman"/>
                          <a:cs typeface="Times New Roman"/>
                          <a:sym typeface="Times New Roman"/>
                        </a:rPr>
                        <a:t>April</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Sample Input and Output</a:t>
            </a:r>
            <a:endParaRPr lang="en-IN" dirty="0"/>
          </a:p>
        </p:txBody>
      </p:sp>
      <p:pic>
        <p:nvPicPr>
          <p:cNvPr id="5" name="Picture 4">
            <a:extLst>
              <a:ext uri="{FF2B5EF4-FFF2-40B4-BE49-F238E27FC236}">
                <a16:creationId xmlns:a16="http://schemas.microsoft.com/office/drawing/2014/main" id="{CB6CD0E1-2C61-5BDC-C05D-E81FF11E06AD}"/>
              </a:ext>
            </a:extLst>
          </p:cNvPr>
          <p:cNvPicPr>
            <a:picLocks noChangeAspect="1"/>
          </p:cNvPicPr>
          <p:nvPr/>
        </p:nvPicPr>
        <p:blipFill>
          <a:blip r:embed="rId2"/>
          <a:stretch>
            <a:fillRect/>
          </a:stretch>
        </p:blipFill>
        <p:spPr>
          <a:xfrm>
            <a:off x="1143000" y="3962400"/>
            <a:ext cx="5486400" cy="2408155"/>
          </a:xfrm>
          <a:prstGeom prst="rect">
            <a:avLst/>
          </a:prstGeom>
        </p:spPr>
      </p:pic>
      <p:pic>
        <p:nvPicPr>
          <p:cNvPr id="9" name="Content Placeholder 8">
            <a:extLst>
              <a:ext uri="{FF2B5EF4-FFF2-40B4-BE49-F238E27FC236}">
                <a16:creationId xmlns:a16="http://schemas.microsoft.com/office/drawing/2014/main" id="{574CB32A-BD2F-3C04-1A0C-26B6326F76F0}"/>
              </a:ext>
            </a:extLst>
          </p:cNvPr>
          <p:cNvPicPr>
            <a:picLocks noGrp="1" noChangeAspect="1"/>
          </p:cNvPicPr>
          <p:nvPr>
            <p:ph idx="1"/>
          </p:nvPr>
        </p:nvPicPr>
        <p:blipFill>
          <a:blip r:embed="rId3"/>
          <a:stretch>
            <a:fillRect/>
          </a:stretch>
        </p:blipFill>
        <p:spPr>
          <a:xfrm>
            <a:off x="1219200" y="1224099"/>
            <a:ext cx="5410200" cy="2461473"/>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960F-4CE5-F21D-FBAC-902989B85EB8}"/>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EA0591C3-C1D3-9D08-854A-D3CE121FC2DD}"/>
              </a:ext>
            </a:extLst>
          </p:cNvPr>
          <p:cNvPicPr>
            <a:picLocks noGrp="1" noChangeAspect="1"/>
          </p:cNvPicPr>
          <p:nvPr>
            <p:ph idx="1"/>
          </p:nvPr>
        </p:nvPicPr>
        <p:blipFill>
          <a:blip r:embed="rId2"/>
          <a:stretch>
            <a:fillRect/>
          </a:stretch>
        </p:blipFill>
        <p:spPr>
          <a:xfrm>
            <a:off x="533400" y="439677"/>
            <a:ext cx="6553200" cy="2621023"/>
          </a:xfrm>
        </p:spPr>
      </p:pic>
      <p:pic>
        <p:nvPicPr>
          <p:cNvPr id="9" name="Picture 8">
            <a:extLst>
              <a:ext uri="{FF2B5EF4-FFF2-40B4-BE49-F238E27FC236}">
                <a16:creationId xmlns:a16="http://schemas.microsoft.com/office/drawing/2014/main" id="{76699D3D-284A-8E8F-2691-555E84B1F351}"/>
              </a:ext>
            </a:extLst>
          </p:cNvPr>
          <p:cNvPicPr>
            <a:picLocks noChangeAspect="1"/>
          </p:cNvPicPr>
          <p:nvPr/>
        </p:nvPicPr>
        <p:blipFill>
          <a:blip r:embed="rId3"/>
          <a:stretch>
            <a:fillRect/>
          </a:stretch>
        </p:blipFill>
        <p:spPr>
          <a:xfrm>
            <a:off x="533399" y="3060700"/>
            <a:ext cx="6629401" cy="3627434"/>
          </a:xfrm>
          <a:prstGeom prst="rect">
            <a:avLst/>
          </a:prstGeom>
        </p:spPr>
      </p:pic>
    </p:spTree>
    <p:extLst>
      <p:ext uri="{BB962C8B-B14F-4D97-AF65-F5344CB8AC3E}">
        <p14:creationId xmlns:p14="http://schemas.microsoft.com/office/powerpoint/2010/main" val="139261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9AA7-71F7-CDD2-E7CB-77F69C670BC4}"/>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A8CB9751-9133-06CD-E992-362E2B8383CD}"/>
              </a:ext>
            </a:extLst>
          </p:cNvPr>
          <p:cNvPicPr>
            <a:picLocks noChangeAspect="1"/>
          </p:cNvPicPr>
          <p:nvPr/>
        </p:nvPicPr>
        <p:blipFill>
          <a:blip r:embed="rId2"/>
          <a:stretch>
            <a:fillRect/>
          </a:stretch>
        </p:blipFill>
        <p:spPr>
          <a:xfrm>
            <a:off x="2186687" y="457200"/>
            <a:ext cx="3680713" cy="2209799"/>
          </a:xfrm>
          <a:prstGeom prst="rect">
            <a:avLst/>
          </a:prstGeom>
        </p:spPr>
      </p:pic>
      <p:pic>
        <p:nvPicPr>
          <p:cNvPr id="7" name="Content Placeholder 6">
            <a:extLst>
              <a:ext uri="{FF2B5EF4-FFF2-40B4-BE49-F238E27FC236}">
                <a16:creationId xmlns:a16="http://schemas.microsoft.com/office/drawing/2014/main" id="{04C6EE91-558B-630B-2C13-6A5726B9EE39}"/>
              </a:ext>
            </a:extLst>
          </p:cNvPr>
          <p:cNvPicPr>
            <a:picLocks noGrp="1" noChangeAspect="1"/>
          </p:cNvPicPr>
          <p:nvPr>
            <p:ph idx="1"/>
          </p:nvPr>
        </p:nvPicPr>
        <p:blipFill>
          <a:blip r:embed="rId3"/>
          <a:stretch>
            <a:fillRect/>
          </a:stretch>
        </p:blipFill>
        <p:spPr>
          <a:xfrm>
            <a:off x="996829" y="2925174"/>
            <a:ext cx="6089772" cy="3475625"/>
          </a:xfrm>
          <a:prstGeom prst="rect">
            <a:avLst/>
          </a:prstGeom>
        </p:spPr>
      </p:pic>
    </p:spTree>
    <p:extLst>
      <p:ext uri="{BB962C8B-B14F-4D97-AF65-F5344CB8AC3E}">
        <p14:creationId xmlns:p14="http://schemas.microsoft.com/office/powerpoint/2010/main" val="80713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8"/>
          <p:cNvSpPr txBox="1">
            <a:spLocks noGrp="1"/>
          </p:cNvSpPr>
          <p:nvPr>
            <p:ph type="title"/>
          </p:nvPr>
        </p:nvSpPr>
        <p:spPr>
          <a:xfrm>
            <a:off x="457200" y="1063228"/>
            <a:ext cx="8229600" cy="857250"/>
          </a:xfrm>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pPr>
            <a:r>
              <a:rPr lang="en"/>
              <a:t>Project work flow</a:t>
            </a:r>
            <a:endParaRPr/>
          </a:p>
        </p:txBody>
      </p:sp>
      <p:graphicFrame>
        <p:nvGraphicFramePr>
          <p:cNvPr id="271" name="Google Shape;271;p48"/>
          <p:cNvGraphicFramePr/>
          <p:nvPr>
            <p:extLst>
              <p:ext uri="{D42A27DB-BD31-4B8C-83A1-F6EECF244321}">
                <p14:modId xmlns:p14="http://schemas.microsoft.com/office/powerpoint/2010/main" val="770059820"/>
              </p:ext>
            </p:extLst>
          </p:nvPr>
        </p:nvGraphicFramePr>
        <p:xfrm>
          <a:off x="952500" y="2176651"/>
          <a:ext cx="7239000" cy="4204947"/>
        </p:xfrm>
        <a:graphic>
          <a:graphicData uri="http://schemas.openxmlformats.org/drawingml/2006/table">
            <a:tbl>
              <a:tblPr>
                <a:noFill/>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TASK</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TIMELINE</a:t>
                      </a:r>
                      <a:endParaRPr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Literature survey  </a:t>
                      </a:r>
                      <a:endParaRPr>
                        <a:solidFill>
                          <a:srgbClr val="000000"/>
                        </a:solidFill>
                        <a:latin typeface="Times New Roman"/>
                        <a:ea typeface="Times New Roman"/>
                        <a:cs typeface="Times New Roman"/>
                        <a:sym typeface="Times New Roman"/>
                      </a:endParaRPr>
                    </a:p>
                    <a:p>
                      <a:pPr marL="0" lvl="0" indent="0" algn="ctr" rtl="0">
                        <a:lnSpc>
                          <a:spcPct val="115000"/>
                        </a:lnSpc>
                        <a:spcBef>
                          <a:spcPts val="1200"/>
                        </a:spcBef>
                        <a:spcAft>
                          <a:spcPts val="1200"/>
                        </a:spcAft>
                        <a:buNone/>
                      </a:pPr>
                      <a:endParaRPr>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1100"/>
                        <a:buFont typeface="Arial"/>
                        <a:buNone/>
                      </a:pPr>
                      <a:r>
                        <a:rPr lang="en">
                          <a:solidFill>
                            <a:srgbClr val="000000"/>
                          </a:solidFill>
                          <a:latin typeface="Times New Roman"/>
                          <a:ea typeface="Times New Roman"/>
                          <a:cs typeface="Times New Roman"/>
                          <a:sym typeface="Times New Roman"/>
                        </a:rPr>
                        <a:t>February</a:t>
                      </a:r>
                      <a:endParaRPr>
                        <a:solidFill>
                          <a:srgbClr val="000000"/>
                        </a:solidFill>
                        <a:latin typeface="Times New Roman"/>
                        <a:ea typeface="Times New Roman"/>
                        <a:cs typeface="Times New Roman"/>
                        <a:sym typeface="Times New Roman"/>
                      </a:endParaRPr>
                    </a:p>
                    <a:p>
                      <a:pPr marL="0" lvl="0" indent="0" algn="ctr" rtl="0">
                        <a:spcBef>
                          <a:spcPts val="1200"/>
                        </a:spcBef>
                        <a:spcAft>
                          <a:spcPts val="0"/>
                        </a:spcAft>
                        <a:buNone/>
                      </a:pP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lnSpc>
                          <a:spcPct val="115000"/>
                        </a:lnSpc>
                        <a:spcBef>
                          <a:spcPts val="0"/>
                        </a:spcBef>
                        <a:spcAft>
                          <a:spcPts val="1200"/>
                        </a:spcAft>
                        <a:buNone/>
                      </a:pPr>
                      <a:r>
                        <a:rPr lang="en">
                          <a:solidFill>
                            <a:srgbClr val="000000"/>
                          </a:solidFill>
                          <a:latin typeface="Times New Roman"/>
                          <a:ea typeface="Times New Roman"/>
                          <a:cs typeface="Times New Roman"/>
                          <a:sym typeface="Times New Roman"/>
                        </a:rPr>
                        <a:t> Backend development  </a:t>
                      </a:r>
                      <a:endParaRPr>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1100"/>
                        <a:buFont typeface="Arial"/>
                        <a:buNone/>
                      </a:pPr>
                      <a:r>
                        <a:rPr lang="en">
                          <a:solidFill>
                            <a:srgbClr val="000000"/>
                          </a:solidFill>
                          <a:latin typeface="Times New Roman"/>
                          <a:ea typeface="Times New Roman"/>
                          <a:cs typeface="Times New Roman"/>
                          <a:sym typeface="Times New Roman"/>
                        </a:rPr>
                        <a:t>February</a:t>
                      </a:r>
                      <a:endParaRPr>
                        <a:solidFill>
                          <a:srgbClr val="000000"/>
                        </a:solidFill>
                        <a:latin typeface="Times New Roman"/>
                        <a:ea typeface="Times New Roman"/>
                        <a:cs typeface="Times New Roman"/>
                        <a:sym typeface="Times New Roman"/>
                      </a:endParaRPr>
                    </a:p>
                    <a:p>
                      <a:pPr marL="0" lvl="0" indent="0" algn="ctr" rtl="0">
                        <a:spcBef>
                          <a:spcPts val="1200"/>
                        </a:spcBef>
                        <a:spcAft>
                          <a:spcPts val="0"/>
                        </a:spcAft>
                        <a:buNone/>
                      </a:pPr>
                      <a:endParaRPr>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 Integration of frontend </a:t>
                      </a:r>
                      <a:endParaRPr>
                        <a:solidFill>
                          <a:srgbClr val="000000"/>
                        </a:solidFill>
                        <a:latin typeface="Times New Roman"/>
                        <a:ea typeface="Times New Roman"/>
                        <a:cs typeface="Times New Roman"/>
                        <a:sym typeface="Times New Roman"/>
                      </a:endParaRPr>
                    </a:p>
                    <a:p>
                      <a:pPr marL="0" lvl="0" indent="0" algn="ctr" rtl="0">
                        <a:lnSpc>
                          <a:spcPct val="115000"/>
                        </a:lnSpc>
                        <a:spcBef>
                          <a:spcPts val="1200"/>
                        </a:spcBef>
                        <a:spcAft>
                          <a:spcPts val="1200"/>
                        </a:spcAft>
                        <a:buNone/>
                      </a:pPr>
                      <a:endParaRPr>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000000"/>
                          </a:solidFill>
                          <a:latin typeface="Times New Roman"/>
                          <a:ea typeface="Times New Roman"/>
                          <a:cs typeface="Times New Roman"/>
                          <a:sym typeface="Times New Roman"/>
                        </a:rPr>
                        <a:t>March</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Documentation </a:t>
                      </a:r>
                      <a:endParaRPr>
                        <a:solidFill>
                          <a:srgbClr val="000000"/>
                        </a:solidFill>
                        <a:latin typeface="Times New Roman"/>
                        <a:ea typeface="Times New Roman"/>
                        <a:cs typeface="Times New Roman"/>
                        <a:sym typeface="Times New Roman"/>
                      </a:endParaRPr>
                    </a:p>
                    <a:p>
                      <a:pPr marL="0" lvl="0" indent="0" algn="ctr" rtl="0">
                        <a:lnSpc>
                          <a:spcPct val="115000"/>
                        </a:lnSpc>
                        <a:spcBef>
                          <a:spcPts val="1200"/>
                        </a:spcBef>
                        <a:spcAft>
                          <a:spcPts val="1200"/>
                        </a:spcAft>
                        <a:buNone/>
                      </a:pPr>
                      <a:endParaRPr>
                        <a:solidFill>
                          <a:srgbClr val="000000"/>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Times New Roman"/>
                          <a:ea typeface="Times New Roman"/>
                          <a:cs typeface="Times New Roman"/>
                          <a:sym typeface="Times New Roman"/>
                        </a:rPr>
                        <a:t>March</a:t>
                      </a:r>
                      <a:endParaRPr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8790-F0C7-580D-18E9-BD7F1B4F94C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A77B51C-735B-DCBA-DF2C-AFADE04B21F9}"/>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Fertilizer suggestion recommends the right fertilizers based on soil nutrient levels and crop requirements, ensuring healthy plant growth while minimizing environmental impact.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Plant disease detection employs advanced imaging technology to identify diseases early, allowing farmers to take timely action and protect their crops.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Together, these technologies form a powerful toolkit for sustainable and efficient agriculture, helping farmers make informed decisions and safeguard their livelihoods."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343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0"/>
          <p:cNvSpPr txBox="1">
            <a:spLocks noGrp="1"/>
          </p:cNvSpPr>
          <p:nvPr>
            <p:ph type="title"/>
          </p:nvPr>
        </p:nvSpPr>
        <p:spPr>
          <a:xfrm>
            <a:off x="457200" y="-76200"/>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pPr>
            <a:r>
              <a:rPr lang="en" dirty="0"/>
              <a:t>References</a:t>
            </a:r>
            <a:endParaRPr dirty="0"/>
          </a:p>
        </p:txBody>
      </p:sp>
      <p:sp>
        <p:nvSpPr>
          <p:cNvPr id="283" name="Google Shape;283;p50"/>
          <p:cNvSpPr txBox="1">
            <a:spLocks noGrp="1"/>
          </p:cNvSpPr>
          <p:nvPr>
            <p:ph idx="1"/>
          </p:nvPr>
        </p:nvSpPr>
        <p:spPr>
          <a:xfrm>
            <a:off x="457200" y="762000"/>
            <a:ext cx="8229600" cy="5638800"/>
          </a:xfrm>
          <a:prstGeom prst="rect">
            <a:avLst/>
          </a:prstGeom>
          <a:noFill/>
          <a:ln>
            <a:noFill/>
          </a:ln>
        </p:spPr>
        <p:txBody>
          <a:bodyPr spcFirstLastPara="1" vert="horz" wrap="square" lIns="91425" tIns="45700" rIns="91425" bIns="45700" numCol="1" anchor="t" anchorCtr="0" compatLnSpc="1">
            <a:prstTxWarp prst="textNoShape">
              <a:avLst/>
            </a:prstTxWarp>
            <a:noAutofit/>
          </a:bodyPr>
          <a:lstStyle/>
          <a:p>
            <a:pPr marL="457200" indent="-292100">
              <a:lnSpc>
                <a:spcPct val="200000"/>
              </a:lnSpc>
              <a:spcBef>
                <a:spcPts val="880"/>
              </a:spcBef>
              <a:spcAft>
                <a:spcPts val="0"/>
              </a:spcAft>
              <a:buSzPts val="1000"/>
            </a:pPr>
            <a:r>
              <a:rPr lang="en-IN" sz="1800" dirty="0">
                <a:latin typeface="Times New Roman" panose="02020603050405020304" pitchFamily="18" charset="0"/>
                <a:cs typeface="Times New Roman" panose="02020603050405020304" pitchFamily="18" charset="0"/>
              </a:rPr>
              <a:t>Gopi, P. S. S., &amp; Karthikeyan, M. (2023). Multimodal Machine Learning Based Crop Recommendation and Yield Prediction Model. </a:t>
            </a:r>
            <a:r>
              <a:rPr lang="en-IN" sz="1800" dirty="0" err="1">
                <a:latin typeface="Times New Roman" panose="02020603050405020304" pitchFamily="18" charset="0"/>
                <a:cs typeface="Times New Roman" panose="02020603050405020304" pitchFamily="18" charset="0"/>
              </a:rPr>
              <a:t>Intell</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Autom</a:t>
            </a:r>
            <a:r>
              <a:rPr lang="en-IN" sz="1800" dirty="0">
                <a:latin typeface="Times New Roman" panose="02020603050405020304" pitchFamily="18" charset="0"/>
                <a:cs typeface="Times New Roman" panose="02020603050405020304" pitchFamily="18" charset="0"/>
              </a:rPr>
              <a:t>. Soft </a:t>
            </a:r>
            <a:r>
              <a:rPr lang="en-IN" sz="1800" dirty="0" err="1">
                <a:latin typeface="Times New Roman" panose="02020603050405020304" pitchFamily="18" charset="0"/>
                <a:cs typeface="Times New Roman" panose="02020603050405020304" pitchFamily="18" charset="0"/>
              </a:rPr>
              <a:t>Comput</a:t>
            </a:r>
            <a:r>
              <a:rPr lang="en-IN" sz="1800" dirty="0">
                <a:latin typeface="Times New Roman" panose="02020603050405020304" pitchFamily="18" charset="0"/>
                <a:cs typeface="Times New Roman" panose="02020603050405020304" pitchFamily="18" charset="0"/>
              </a:rPr>
              <a:t>, 36, 313-326.</a:t>
            </a:r>
          </a:p>
          <a:p>
            <a:pPr marL="457200" indent="-292100">
              <a:lnSpc>
                <a:spcPct val="200000"/>
              </a:lnSpc>
              <a:spcBef>
                <a:spcPts val="0"/>
              </a:spcBef>
              <a:spcAft>
                <a:spcPts val="0"/>
              </a:spcAft>
              <a:buSzPts val="1000"/>
            </a:pPr>
            <a:r>
              <a:rPr lang="en-IN" sz="1800"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Kumar, P., Bhagat, K., Lata, K., &amp; </a:t>
            </a:r>
            <a:r>
              <a:rPr lang="en-IN" sz="1800" dirty="0" err="1">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Jhingran</a:t>
            </a:r>
            <a:r>
              <a:rPr lang="en-IN" sz="1800"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 S. (2023, May). Crop recommendation using machine learning algorithms. In </a:t>
            </a:r>
            <a:r>
              <a:rPr lang="en-IN" sz="1800" i="1"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2023 International Conference on Disruptive Technologies (ICDT)</a:t>
            </a:r>
            <a:r>
              <a:rPr lang="en-IN" sz="1800"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 (pp. 100-103). IEEE.</a:t>
            </a:r>
          </a:p>
          <a:p>
            <a:pPr marL="457200" indent="-292100">
              <a:lnSpc>
                <a:spcPct val="200000"/>
              </a:lnSpc>
              <a:spcBef>
                <a:spcPts val="0"/>
              </a:spcBef>
              <a:spcAft>
                <a:spcPts val="0"/>
              </a:spcAft>
              <a:buClr>
                <a:srgbClr val="222222"/>
              </a:buClr>
              <a:buSzPts val="1000"/>
              <a:buFont typeface="Arial"/>
              <a:buChar char="•"/>
            </a:pPr>
            <a:r>
              <a:rPr lang="en-IN" sz="1800"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Nehra, V., Anand, A., &amp; Kumari, N. (2023, January). Fertilizer and Crop Recommendation using </a:t>
            </a:r>
            <a:r>
              <a:rPr lang="en-IN" sz="1800" dirty="0" err="1">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IoUT</a:t>
            </a:r>
            <a:r>
              <a:rPr lang="en-IN" sz="1800"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 and Machine Learning. In </a:t>
            </a:r>
            <a:r>
              <a:rPr lang="en-IN" sz="1800" i="1"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2023 13th International Conference on Cloud Computing, Data Science &amp; Engineering (Confluence)</a:t>
            </a:r>
            <a:r>
              <a:rPr lang="en-IN" sz="1800" dirty="0">
                <a:solidFill>
                  <a:srgbClr val="222222"/>
                </a:solidFill>
                <a:highlight>
                  <a:srgbClr val="FFFFFF"/>
                </a:highlight>
                <a:latin typeface="Times New Roman" panose="02020603050405020304" pitchFamily="18" charset="0"/>
                <a:ea typeface="Arial"/>
                <a:cs typeface="Times New Roman" panose="02020603050405020304" pitchFamily="18" charset="0"/>
                <a:sym typeface="Arial"/>
              </a:rPr>
              <a:t> (pp. 629-634). IEEE.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1"/>
          <p:cNvSpPr txBox="1">
            <a:spLocks noGrp="1"/>
          </p:cNvSpPr>
          <p:nvPr>
            <p:ph type="title"/>
          </p:nvPr>
        </p:nvSpPr>
        <p:spPr>
          <a:xfrm>
            <a:off x="457200" y="304800"/>
            <a:ext cx="8229600" cy="914400"/>
          </a:xfrm>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pPr>
            <a:r>
              <a:rPr lang="en" dirty="0"/>
              <a:t>References</a:t>
            </a:r>
            <a:endParaRPr dirty="0"/>
          </a:p>
        </p:txBody>
      </p:sp>
      <p:sp>
        <p:nvSpPr>
          <p:cNvPr id="289" name="Google Shape;289;p51"/>
          <p:cNvSpPr txBox="1">
            <a:spLocks noGrp="1"/>
          </p:cNvSpPr>
          <p:nvPr>
            <p:ph idx="1"/>
          </p:nvPr>
        </p:nvSpPr>
        <p:spPr>
          <a:xfrm>
            <a:off x="457200" y="990600"/>
            <a:ext cx="8229600" cy="4461300"/>
          </a:xfrm>
          <a:prstGeom prst="rect">
            <a:avLst/>
          </a:prstGeom>
          <a:noFill/>
          <a:ln>
            <a:noFill/>
          </a:ln>
        </p:spPr>
        <p:txBody>
          <a:bodyPr spcFirstLastPara="1" vert="horz" wrap="square" lIns="91425" tIns="45700" rIns="91425" bIns="45700" numCol="1" anchor="t" anchorCtr="0" compatLnSpc="1">
            <a:prstTxWarp prst="textNoShape">
              <a:avLst/>
            </a:prstTxWarp>
            <a:noAutofit/>
          </a:bodyPr>
          <a:lstStyle/>
          <a:p>
            <a:pPr indent="-292100">
              <a:lnSpc>
                <a:spcPct val="200000"/>
              </a:lnSpc>
              <a:spcBef>
                <a:spcPts val="880"/>
              </a:spcBef>
              <a:spcAft>
                <a:spcPts val="0"/>
              </a:spcAft>
              <a:buSzPts val="1000"/>
            </a:pPr>
            <a:r>
              <a:rPr lang="en" sz="1800" dirty="0">
                <a:latin typeface="Times New Roman" panose="02020603050405020304" pitchFamily="18" charset="0"/>
                <a:cs typeface="Times New Roman" panose="02020603050405020304" pitchFamily="18" charset="0"/>
              </a:rPr>
              <a:t>Rani, G. E., Venkatesh, E., Balaji, K., Yugandher, B., Kumar, A. N., &amp; SakthiMohan, M. (2022, April). An automated prediction of crop and fertilizer disease using Convolutional Neural Networks (CNN). In 2022 2nd International Conference on Advance Computing and Innovative Technologies in Engineering (ICACITE) (pp. 1990-1993). IEEE.</a:t>
            </a:r>
            <a:endParaRPr sz="1800" dirty="0">
              <a:latin typeface="Times New Roman" panose="02020603050405020304" pitchFamily="18" charset="0"/>
              <a:cs typeface="Times New Roman" panose="02020603050405020304" pitchFamily="18" charset="0"/>
            </a:endParaRPr>
          </a:p>
          <a:p>
            <a:pPr indent="-292100">
              <a:lnSpc>
                <a:spcPct val="200000"/>
              </a:lnSpc>
              <a:spcBef>
                <a:spcPts val="880"/>
              </a:spcBef>
              <a:spcAft>
                <a:spcPts val="0"/>
              </a:spcAft>
              <a:buSzPts val="1000"/>
            </a:pPr>
            <a:r>
              <a:rPr lang="en" sz="1800" dirty="0">
                <a:latin typeface="Times New Roman" panose="02020603050405020304" pitchFamily="18" charset="0"/>
                <a:cs typeface="Times New Roman" panose="02020603050405020304" pitchFamily="18" charset="0"/>
              </a:rPr>
              <a:t>Swaminathan, B., Palani, S., Vairavasundaram, S., Kotecha, K., &amp; Kumar, V. (2022). IoT-driven artificial intelligence technique for fertilizer recommendation model. IEEE Consumer Electronics Magazine, 12(2), 109-117.</a:t>
            </a:r>
            <a:endParaRPr sz="1800" dirty="0">
              <a:latin typeface="Times New Roman" panose="02020603050405020304" pitchFamily="18" charset="0"/>
              <a:cs typeface="Times New Roman" panose="02020603050405020304" pitchFamily="18" charset="0"/>
            </a:endParaRPr>
          </a:p>
          <a:p>
            <a:pPr indent="0">
              <a:lnSpc>
                <a:spcPct val="200000"/>
              </a:lnSpc>
              <a:spcBef>
                <a:spcPts val="880"/>
              </a:spcBef>
              <a:spcAft>
                <a:spcPts val="0"/>
              </a:spcAft>
              <a:buNone/>
            </a:pPr>
            <a:endParaRPr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2"/>
          <p:cNvSpPr txBox="1">
            <a:spLocks noGrp="1"/>
          </p:cNvSpPr>
          <p:nvPr>
            <p:ph type="title"/>
          </p:nvPr>
        </p:nvSpPr>
        <p:spPr>
          <a:xfrm>
            <a:off x="457200" y="304800"/>
            <a:ext cx="8229600" cy="762000"/>
          </a:xfrm>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pPr>
            <a:r>
              <a:rPr lang="en" dirty="0"/>
              <a:t>References</a:t>
            </a:r>
            <a:endParaRPr dirty="0"/>
          </a:p>
        </p:txBody>
      </p:sp>
      <p:sp>
        <p:nvSpPr>
          <p:cNvPr id="295" name="Google Shape;295;p52"/>
          <p:cNvSpPr txBox="1">
            <a:spLocks noGrp="1"/>
          </p:cNvSpPr>
          <p:nvPr>
            <p:ph idx="1"/>
          </p:nvPr>
        </p:nvSpPr>
        <p:spPr>
          <a:xfrm>
            <a:off x="457200" y="990600"/>
            <a:ext cx="8229600" cy="5562600"/>
          </a:xfrm>
          <a:prstGeom prst="rect">
            <a:avLst/>
          </a:prstGeom>
          <a:noFill/>
          <a:ln>
            <a:noFill/>
          </a:ln>
        </p:spPr>
        <p:txBody>
          <a:bodyPr spcFirstLastPara="1" vert="horz" wrap="square" lIns="91425" tIns="45700" rIns="91425" bIns="45700" numCol="1" anchor="t" anchorCtr="0" compatLnSpc="1">
            <a:prstTxWarp prst="textNoShape">
              <a:avLst/>
            </a:prstTxWarp>
            <a:noAutofit/>
          </a:bodyPr>
          <a:lstStyle/>
          <a:p>
            <a:pPr indent="-292100">
              <a:lnSpc>
                <a:spcPct val="200000"/>
              </a:lnSpc>
              <a:spcBef>
                <a:spcPts val="880"/>
              </a:spcBef>
              <a:spcAft>
                <a:spcPts val="0"/>
              </a:spcAft>
              <a:buSzPts val="1000"/>
            </a:pPr>
            <a:r>
              <a:rPr lang="en" sz="1800" dirty="0">
                <a:latin typeface="Times New Roman" panose="02020603050405020304" pitchFamily="18" charset="0"/>
                <a:cs typeface="Times New Roman" panose="02020603050405020304" pitchFamily="18" charset="0"/>
              </a:rPr>
              <a:t>Vaishnavi, S., Shobana, M., Sabitha, R., &amp; Karthik, S. (2021, March). Agricultural crop recommendations based on productivity and season. In 2021 7th international conference on advanced computing and communication systems (ICACCS) (Vol. 1, pp. 883-886). IEEE.</a:t>
            </a:r>
            <a:endParaRPr sz="1800" dirty="0">
              <a:latin typeface="Times New Roman" panose="02020603050405020304" pitchFamily="18" charset="0"/>
              <a:cs typeface="Times New Roman" panose="02020603050405020304" pitchFamily="18" charset="0"/>
            </a:endParaRPr>
          </a:p>
          <a:p>
            <a:pPr indent="-292100">
              <a:lnSpc>
                <a:spcPct val="200000"/>
              </a:lnSpc>
              <a:spcBef>
                <a:spcPts val="880"/>
              </a:spcBef>
              <a:spcAft>
                <a:spcPts val="0"/>
              </a:spcAft>
              <a:buSzPts val="1000"/>
            </a:pPr>
            <a:r>
              <a:rPr lang="en" sz="1800" dirty="0">
                <a:latin typeface="Times New Roman" panose="02020603050405020304" pitchFamily="18" charset="0"/>
                <a:cs typeface="Times New Roman" panose="02020603050405020304" pitchFamily="18" charset="0"/>
              </a:rPr>
              <a:t>Dharani, M. K., Thamilselvan, R., Natesan, P., Kalaivaani, P. C. D., &amp; Santhoshkumar, S. (2021, February). Review on crop prediction using deep learning techniques. In Journal of Physics: Conference Series (Vol. 1767, No. 1, p. 012026). IOP Publishing.</a:t>
            </a:r>
            <a:endParaRPr sz="1800" dirty="0">
              <a:latin typeface="Times New Roman" panose="02020603050405020304" pitchFamily="18" charset="0"/>
              <a:cs typeface="Times New Roman" panose="02020603050405020304" pitchFamily="18" charset="0"/>
            </a:endParaRPr>
          </a:p>
          <a:p>
            <a:pPr marL="50800" indent="0">
              <a:lnSpc>
                <a:spcPct val="200000"/>
              </a:lnSpc>
              <a:spcBef>
                <a:spcPts val="880"/>
              </a:spcBef>
              <a:spcAft>
                <a:spcPts val="0"/>
              </a:spcAft>
              <a:buSzPts val="1000"/>
              <a:buNone/>
            </a:pPr>
            <a:endParaRPr sz="1800" dirty="0"/>
          </a:p>
          <a:p>
            <a:pPr indent="0">
              <a:lnSpc>
                <a:spcPct val="200000"/>
              </a:lnSpc>
              <a:spcBef>
                <a:spcPts val="880"/>
              </a:spcBef>
              <a:spcAft>
                <a:spcPts val="0"/>
              </a:spcAft>
              <a:buNone/>
            </a:pPr>
            <a:endParaRPr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80209A-2260-B726-C110-C69D3B9FB517}"/>
              </a:ext>
            </a:extLst>
          </p:cNvPr>
          <p:cNvSpPr txBox="1"/>
          <p:nvPr/>
        </p:nvSpPr>
        <p:spPr>
          <a:xfrm>
            <a:off x="1066800" y="1371600"/>
            <a:ext cx="6629400" cy="2308324"/>
          </a:xfrm>
          <a:prstGeom prst="rect">
            <a:avLst/>
          </a:prstGeom>
          <a:noFill/>
        </p:spPr>
        <p:txBody>
          <a:bodyPr wrap="square" rtlCol="0">
            <a:spAutoFit/>
          </a:bodyPr>
          <a:lstStyle/>
          <a:p>
            <a:pPr algn="just"/>
            <a:endParaRPr lang="en-IN" sz="3600" dirty="0"/>
          </a:p>
          <a:p>
            <a:pPr algn="just"/>
            <a:endParaRPr lang="en-IN" sz="3600" dirty="0"/>
          </a:p>
          <a:p>
            <a:pPr algn="just"/>
            <a:endParaRPr lang="en-IN" sz="3600" dirty="0"/>
          </a:p>
          <a:p>
            <a:pPr algn="just"/>
            <a:r>
              <a:rPr lang="en-IN" sz="3600" dirty="0"/>
              <a:t>            THANK YOU</a:t>
            </a:r>
          </a:p>
        </p:txBody>
      </p:sp>
    </p:spTree>
    <p:extLst>
      <p:ext uri="{BB962C8B-B14F-4D97-AF65-F5344CB8AC3E}">
        <p14:creationId xmlns:p14="http://schemas.microsoft.com/office/powerpoint/2010/main" val="294995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idx="4294967295"/>
          </p:nvPr>
        </p:nvSpPr>
        <p:spPr>
          <a:xfrm>
            <a:off x="0" y="612775"/>
            <a:ext cx="8229600" cy="858838"/>
          </a:xfrm>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pPr>
            <a:r>
              <a:rPr lang="en"/>
              <a:t>Literature Survey</a:t>
            </a:r>
            <a:endParaRPr/>
          </a:p>
        </p:txBody>
      </p:sp>
      <p:graphicFrame>
        <p:nvGraphicFramePr>
          <p:cNvPr id="148" name="Google Shape;148;p28"/>
          <p:cNvGraphicFramePr/>
          <p:nvPr>
            <p:extLst>
              <p:ext uri="{D42A27DB-BD31-4B8C-83A1-F6EECF244321}">
                <p14:modId xmlns:p14="http://schemas.microsoft.com/office/powerpoint/2010/main" val="772542080"/>
              </p:ext>
            </p:extLst>
          </p:nvPr>
        </p:nvGraphicFramePr>
        <p:xfrm>
          <a:off x="533399" y="1470950"/>
          <a:ext cx="6623374" cy="5336099"/>
        </p:xfrm>
        <a:graphic>
          <a:graphicData uri="http://schemas.openxmlformats.org/drawingml/2006/table">
            <a:tbl>
              <a:tblPr firstRow="1" bandRow="1">
                <a:noFill/>
              </a:tblPr>
              <a:tblGrid>
                <a:gridCol w="649625">
                  <a:extLst>
                    <a:ext uri="{9D8B030D-6E8A-4147-A177-3AD203B41FA5}">
                      <a16:colId xmlns:a16="http://schemas.microsoft.com/office/drawing/2014/main" val="20000"/>
                    </a:ext>
                  </a:extLst>
                </a:gridCol>
                <a:gridCol w="1996109">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325880">
                  <a:extLst>
                    <a:ext uri="{9D8B030D-6E8A-4147-A177-3AD203B41FA5}">
                      <a16:colId xmlns:a16="http://schemas.microsoft.com/office/drawing/2014/main" val="20004"/>
                    </a:ext>
                  </a:extLst>
                </a:gridCol>
              </a:tblGrid>
              <a:tr h="604550">
                <a:tc>
                  <a:txBody>
                    <a:bodyPr/>
                    <a:lstStyle/>
                    <a:p>
                      <a:pPr marL="0" marR="0" lvl="0" indent="0" algn="l" rtl="0">
                        <a:spcBef>
                          <a:spcPts val="0"/>
                        </a:spcBef>
                        <a:spcAft>
                          <a:spcPts val="0"/>
                        </a:spcAft>
                        <a:buNone/>
                      </a:pPr>
                      <a:r>
                        <a:rPr lang="en" sz="1400" u="none" strike="noStrike" cap="none"/>
                        <a:t>S. No</a:t>
                      </a:r>
                      <a:endParaRPr sz="1400"/>
                    </a:p>
                  </a:txBody>
                  <a:tcPr marL="91450" marR="91450" marT="34275" marB="34275">
                    <a:lnB cap="flat" cmpd="sng">
                      <a:solidFill>
                        <a:srgbClr val="E3E3E3"/>
                      </a:solidFill>
                      <a:prstDash val="solid"/>
                      <a:round/>
                      <a:headEnd type="none" w="sm" len="sm"/>
                      <a:tailEnd type="none" w="sm" len="sm"/>
                    </a:lnB>
                  </a:tcPr>
                </a:tc>
                <a:tc>
                  <a:txBody>
                    <a:bodyPr/>
                    <a:lstStyle/>
                    <a:p>
                      <a:pPr marL="0" marR="0" lvl="0" indent="0" algn="l" rtl="0">
                        <a:spcBef>
                          <a:spcPts val="0"/>
                        </a:spcBef>
                        <a:spcAft>
                          <a:spcPts val="0"/>
                        </a:spcAft>
                        <a:buNone/>
                      </a:pPr>
                      <a:r>
                        <a:rPr lang="en" sz="1400"/>
                        <a:t>Name of the paper with year</a:t>
                      </a:r>
                      <a:endParaRPr sz="1400"/>
                    </a:p>
                  </a:txBody>
                  <a:tcPr marL="91450" marR="91450" marT="34275" marB="34275">
                    <a:lnB cap="flat" cmpd="sng">
                      <a:solidFill>
                        <a:srgbClr val="E3E3E3"/>
                      </a:solidFill>
                      <a:prstDash val="solid"/>
                      <a:round/>
                      <a:headEnd type="none" w="sm" len="sm"/>
                      <a:tailEnd type="none" w="sm" len="sm"/>
                    </a:lnB>
                  </a:tcPr>
                </a:tc>
                <a:tc>
                  <a:txBody>
                    <a:bodyPr/>
                    <a:lstStyle/>
                    <a:p>
                      <a:pPr marL="0" marR="0" lvl="0" indent="0" algn="l" rtl="0">
                        <a:spcBef>
                          <a:spcPts val="0"/>
                        </a:spcBef>
                        <a:spcAft>
                          <a:spcPts val="0"/>
                        </a:spcAft>
                        <a:buNone/>
                      </a:pPr>
                      <a:r>
                        <a:rPr lang="en" sz="1400"/>
                        <a:t>Objective </a:t>
                      </a:r>
                      <a:endParaRPr sz="1400"/>
                    </a:p>
                  </a:txBody>
                  <a:tcPr marL="91450" marR="91450" marT="34275" marB="34275">
                    <a:lnB cap="flat" cmpd="sng">
                      <a:solidFill>
                        <a:srgbClr val="E3E3E3"/>
                      </a:solidFill>
                      <a:prstDash val="solid"/>
                      <a:round/>
                      <a:headEnd type="none" w="sm" len="sm"/>
                      <a:tailEnd type="none" w="sm" len="sm"/>
                    </a:lnB>
                  </a:tcPr>
                </a:tc>
                <a:tc>
                  <a:txBody>
                    <a:bodyPr/>
                    <a:lstStyle/>
                    <a:p>
                      <a:pPr marL="0" marR="0" lvl="0" indent="0" algn="l" rtl="0">
                        <a:spcBef>
                          <a:spcPts val="0"/>
                        </a:spcBef>
                        <a:spcAft>
                          <a:spcPts val="0"/>
                        </a:spcAft>
                        <a:buNone/>
                      </a:pPr>
                      <a:r>
                        <a:rPr lang="en" sz="1400"/>
                        <a:t>Pros </a:t>
                      </a:r>
                      <a:endParaRPr sz="1400"/>
                    </a:p>
                  </a:txBody>
                  <a:tcPr marL="91450" marR="91450" marT="34275" marB="34275">
                    <a:lnB cap="flat" cmpd="sng">
                      <a:solidFill>
                        <a:srgbClr val="E3E3E3"/>
                      </a:solidFill>
                      <a:prstDash val="solid"/>
                      <a:round/>
                      <a:headEnd type="none" w="sm" len="sm"/>
                      <a:tailEnd type="none" w="sm" len="sm"/>
                    </a:lnB>
                  </a:tcPr>
                </a:tc>
                <a:tc>
                  <a:txBody>
                    <a:bodyPr/>
                    <a:lstStyle/>
                    <a:p>
                      <a:pPr marL="0" marR="0" lvl="0" indent="0" algn="l" rtl="0">
                        <a:spcBef>
                          <a:spcPts val="0"/>
                        </a:spcBef>
                        <a:spcAft>
                          <a:spcPts val="0"/>
                        </a:spcAft>
                        <a:buNone/>
                      </a:pPr>
                      <a:r>
                        <a:rPr lang="en" sz="1400"/>
                        <a:t>Cons </a:t>
                      </a:r>
                      <a:endParaRPr sz="1400"/>
                    </a:p>
                  </a:txBody>
                  <a:tcPr marL="91450" marR="91450" marT="34275" marB="34275">
                    <a:lnB cap="flat" cmpd="sng">
                      <a:solidFill>
                        <a:srgbClr val="E3E3E3"/>
                      </a:solidFill>
                      <a:prstDash val="solid"/>
                      <a:round/>
                      <a:headEnd type="none" w="sm" len="sm"/>
                      <a:tailEnd type="none" w="sm" len="sm"/>
                    </a:lnB>
                  </a:tcPr>
                </a:tc>
                <a:extLst>
                  <a:ext uri="{0D108BD9-81ED-4DB2-BD59-A6C34878D82A}">
                    <a16:rowId xmlns:a16="http://schemas.microsoft.com/office/drawing/2014/main" val="10000"/>
                  </a:ext>
                </a:extLst>
              </a:tr>
              <a:tr h="604550">
                <a:tc>
                  <a:txBody>
                    <a:bodyPr/>
                    <a:lstStyle/>
                    <a:p>
                      <a:pPr marL="0" lvl="0" indent="0" algn="l" rtl="0">
                        <a:lnSpc>
                          <a:spcPct val="171429"/>
                        </a:lnSpc>
                        <a:spcBef>
                          <a:spcPts val="0"/>
                        </a:spcBef>
                        <a:spcAft>
                          <a:spcPts val="0"/>
                        </a:spcAft>
                        <a:buNone/>
                      </a:pPr>
                      <a:r>
                        <a:rPr lang="en" sz="1100">
                          <a:solidFill>
                            <a:srgbClr val="0D0D0D"/>
                          </a:solidFill>
                          <a:latin typeface="Times New Roman"/>
                          <a:ea typeface="Times New Roman"/>
                          <a:cs typeface="Times New Roman"/>
                          <a:sym typeface="Times New Roman"/>
                        </a:rPr>
                        <a:t>1</a:t>
                      </a:r>
                      <a:endParaRPr sz="1100" u="none" strike="noStrike" cap="none">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1100" dirty="0">
                          <a:solidFill>
                            <a:srgbClr val="0D0D0D"/>
                          </a:solidFill>
                          <a:latin typeface="Times New Roman"/>
                          <a:ea typeface="Times New Roman"/>
                          <a:cs typeface="Times New Roman"/>
                          <a:sym typeface="Times New Roman"/>
                        </a:rPr>
                        <a:t>Gopi, P. S. S., &amp; Karthikeyan, M. (2023). Multimodal Machine Learning Based Crop Recommendation and Yield Prediction Model.</a:t>
                      </a:r>
                      <a:endParaRPr sz="1100" dirty="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1100" dirty="0">
                          <a:solidFill>
                            <a:srgbClr val="0D0D0D"/>
                          </a:solidFill>
                          <a:latin typeface="Times New Roman"/>
                          <a:ea typeface="Times New Roman"/>
                          <a:cs typeface="Times New Roman"/>
                          <a:sym typeface="Times New Roman"/>
                        </a:rPr>
                        <a:t>Develop a crop recommendation and yield prediction model using multimodal machine learning</a:t>
                      </a:r>
                      <a:endParaRPr sz="1100" dirty="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1100">
                          <a:solidFill>
                            <a:srgbClr val="0D0D0D"/>
                          </a:solidFill>
                          <a:latin typeface="Times New Roman"/>
                          <a:ea typeface="Times New Roman"/>
                          <a:cs typeface="Times New Roman"/>
                          <a:sym typeface="Times New Roman"/>
                        </a:rPr>
                        <a:t>Incorporates multiple data sources</a:t>
                      </a:r>
                      <a:endParaRPr sz="11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1100" dirty="0">
                          <a:solidFill>
                            <a:srgbClr val="0D0D0D"/>
                          </a:solidFill>
                          <a:latin typeface="Times New Roman"/>
                          <a:ea typeface="Times New Roman"/>
                          <a:cs typeface="Times New Roman"/>
                          <a:sym typeface="Times New Roman"/>
                        </a:rPr>
                        <a:t>Complexity in integrating different modalities</a:t>
                      </a:r>
                      <a:endParaRPr sz="1100" dirty="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extLst>
                  <a:ext uri="{0D108BD9-81ED-4DB2-BD59-A6C34878D82A}">
                    <a16:rowId xmlns:a16="http://schemas.microsoft.com/office/drawing/2014/main" val="10001"/>
                  </a:ext>
                </a:extLst>
              </a:tr>
              <a:tr h="604550">
                <a:tc>
                  <a:txBody>
                    <a:bodyPr/>
                    <a:lstStyle/>
                    <a:p>
                      <a:pPr marL="0" lvl="0" indent="0" algn="l" rtl="0">
                        <a:lnSpc>
                          <a:spcPct val="171429"/>
                        </a:lnSpc>
                        <a:spcBef>
                          <a:spcPts val="0"/>
                        </a:spcBef>
                        <a:spcAft>
                          <a:spcPts val="0"/>
                        </a:spcAft>
                        <a:buNone/>
                      </a:pPr>
                      <a:r>
                        <a:rPr lang="en" sz="1100">
                          <a:solidFill>
                            <a:srgbClr val="0D0D0D"/>
                          </a:solidFill>
                          <a:latin typeface="Times New Roman"/>
                          <a:ea typeface="Times New Roman"/>
                          <a:cs typeface="Times New Roman"/>
                          <a:sym typeface="Times New Roman"/>
                        </a:rPr>
                        <a:t>2</a:t>
                      </a:r>
                      <a:endParaRPr sz="1100" u="none" strike="noStrike" cap="none">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1100">
                          <a:solidFill>
                            <a:srgbClr val="0D0D0D"/>
                          </a:solidFill>
                          <a:latin typeface="Times New Roman"/>
                          <a:ea typeface="Times New Roman"/>
                          <a:cs typeface="Times New Roman"/>
                          <a:sym typeface="Times New Roman"/>
                        </a:rPr>
                        <a:t>Kumar, P., Bhagat, K., Lata, K., &amp; Jhingran, S. (2023, May). Crop recommendation using machine learning algorithms.</a:t>
                      </a:r>
                      <a:endParaRPr sz="11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1100" dirty="0">
                          <a:solidFill>
                            <a:srgbClr val="0D0D0D"/>
                          </a:solidFill>
                          <a:latin typeface="Times New Roman"/>
                          <a:ea typeface="Times New Roman"/>
                          <a:cs typeface="Times New Roman"/>
                          <a:sym typeface="Times New Roman"/>
                        </a:rPr>
                        <a:t>Utilize machine learning algorithms for crop recommendation</a:t>
                      </a:r>
                      <a:endParaRPr sz="1100" dirty="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1100" dirty="0">
                          <a:solidFill>
                            <a:srgbClr val="0D0D0D"/>
                          </a:solidFill>
                          <a:latin typeface="Times New Roman"/>
                          <a:ea typeface="Times New Roman"/>
                          <a:cs typeface="Times New Roman"/>
                          <a:sym typeface="Times New Roman"/>
                        </a:rPr>
                        <a:t>Wide range of algorithms considered</a:t>
                      </a:r>
                      <a:endParaRPr sz="1100" dirty="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1100" dirty="0">
                          <a:solidFill>
                            <a:srgbClr val="0D0D0D"/>
                          </a:solidFill>
                          <a:latin typeface="Times New Roman"/>
                          <a:ea typeface="Times New Roman"/>
                          <a:cs typeface="Times New Roman"/>
                          <a:sym typeface="Times New Roman"/>
                        </a:rPr>
                        <a:t>May lack specific focus on certain crops</a:t>
                      </a:r>
                      <a:endParaRPr sz="1100" dirty="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extLst>
                  <a:ext uri="{0D108BD9-81ED-4DB2-BD59-A6C34878D82A}">
                    <a16:rowId xmlns:a16="http://schemas.microsoft.com/office/drawing/2014/main" val="10002"/>
                  </a:ext>
                </a:extLst>
              </a:tr>
              <a:tr h="604550">
                <a:tc>
                  <a:txBody>
                    <a:bodyPr/>
                    <a:lstStyle/>
                    <a:p>
                      <a:pPr marL="0" lvl="0" indent="0" algn="l" rtl="0">
                        <a:lnSpc>
                          <a:spcPct val="171429"/>
                        </a:lnSpc>
                        <a:spcBef>
                          <a:spcPts val="0"/>
                        </a:spcBef>
                        <a:spcAft>
                          <a:spcPts val="0"/>
                        </a:spcAft>
                        <a:buNone/>
                      </a:pPr>
                      <a:r>
                        <a:rPr lang="en" sz="1100">
                          <a:solidFill>
                            <a:srgbClr val="0D0D0D"/>
                          </a:solidFill>
                          <a:latin typeface="Times New Roman"/>
                          <a:ea typeface="Times New Roman"/>
                          <a:cs typeface="Times New Roman"/>
                          <a:sym typeface="Times New Roman"/>
                        </a:rPr>
                        <a:t>3</a:t>
                      </a:r>
                      <a:endParaRPr sz="1100" u="none" strike="noStrike" cap="none">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1100">
                          <a:solidFill>
                            <a:srgbClr val="0D0D0D"/>
                          </a:solidFill>
                          <a:latin typeface="Times New Roman"/>
                          <a:ea typeface="Times New Roman"/>
                          <a:cs typeface="Times New Roman"/>
                          <a:sym typeface="Times New Roman"/>
                        </a:rPr>
                        <a:t>Nehra, V., Anand, A., &amp; Kumari, N. (2023, January). Fertilizer and Crop Recommendation using IoUT and Machine Learning.</a:t>
                      </a:r>
                      <a:endParaRPr sz="11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1100">
                          <a:solidFill>
                            <a:srgbClr val="0D0D0D"/>
                          </a:solidFill>
                          <a:latin typeface="Times New Roman"/>
                          <a:ea typeface="Times New Roman"/>
                          <a:cs typeface="Times New Roman"/>
                          <a:sym typeface="Times New Roman"/>
                        </a:rPr>
                        <a:t>Propose IoUT and machine learning for fertilizer and crop recommendation</a:t>
                      </a:r>
                      <a:endParaRPr sz="11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1100">
                          <a:solidFill>
                            <a:srgbClr val="0D0D0D"/>
                          </a:solidFill>
                          <a:latin typeface="Times New Roman"/>
                          <a:ea typeface="Times New Roman"/>
                          <a:cs typeface="Times New Roman"/>
                          <a:sym typeface="Times New Roman"/>
                        </a:rPr>
                        <a:t>Potential for precision agriculture</a:t>
                      </a:r>
                      <a:endParaRPr sz="11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1100" dirty="0">
                          <a:solidFill>
                            <a:srgbClr val="0D0D0D"/>
                          </a:solidFill>
                          <a:latin typeface="Times New Roman"/>
                          <a:ea typeface="Times New Roman"/>
                          <a:cs typeface="Times New Roman"/>
                          <a:sym typeface="Times New Roman"/>
                        </a:rPr>
                        <a:t>Requires robust data infrastructure</a:t>
                      </a:r>
                      <a:endParaRPr sz="1100" dirty="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aphicFrame>
        <p:nvGraphicFramePr>
          <p:cNvPr id="153" name="Google Shape;153;p29"/>
          <p:cNvGraphicFramePr/>
          <p:nvPr>
            <p:extLst>
              <p:ext uri="{D42A27DB-BD31-4B8C-83A1-F6EECF244321}">
                <p14:modId xmlns:p14="http://schemas.microsoft.com/office/powerpoint/2010/main" val="1883828604"/>
              </p:ext>
            </p:extLst>
          </p:nvPr>
        </p:nvGraphicFramePr>
        <p:xfrm>
          <a:off x="428427" y="1118150"/>
          <a:ext cx="6734372" cy="5435050"/>
        </p:xfrm>
        <a:graphic>
          <a:graphicData uri="http://schemas.openxmlformats.org/drawingml/2006/table">
            <a:tbl>
              <a:tblPr firstRow="1" bandRow="1">
                <a:noFill/>
              </a:tblPr>
              <a:tblGrid>
                <a:gridCol w="386286">
                  <a:extLst>
                    <a:ext uri="{9D8B030D-6E8A-4147-A177-3AD203B41FA5}">
                      <a16:colId xmlns:a16="http://schemas.microsoft.com/office/drawing/2014/main" val="20000"/>
                    </a:ext>
                  </a:extLst>
                </a:gridCol>
                <a:gridCol w="2467310">
                  <a:extLst>
                    <a:ext uri="{9D8B030D-6E8A-4147-A177-3AD203B41FA5}">
                      <a16:colId xmlns:a16="http://schemas.microsoft.com/office/drawing/2014/main" val="20001"/>
                    </a:ext>
                  </a:extLst>
                </a:gridCol>
                <a:gridCol w="1626607">
                  <a:extLst>
                    <a:ext uri="{9D8B030D-6E8A-4147-A177-3AD203B41FA5}">
                      <a16:colId xmlns:a16="http://schemas.microsoft.com/office/drawing/2014/main" val="20002"/>
                    </a:ext>
                  </a:extLst>
                </a:gridCol>
                <a:gridCol w="907299">
                  <a:extLst>
                    <a:ext uri="{9D8B030D-6E8A-4147-A177-3AD203B41FA5}">
                      <a16:colId xmlns:a16="http://schemas.microsoft.com/office/drawing/2014/main" val="20003"/>
                    </a:ext>
                  </a:extLst>
                </a:gridCol>
                <a:gridCol w="1346870">
                  <a:extLst>
                    <a:ext uri="{9D8B030D-6E8A-4147-A177-3AD203B41FA5}">
                      <a16:colId xmlns:a16="http://schemas.microsoft.com/office/drawing/2014/main" val="20004"/>
                    </a:ext>
                  </a:extLst>
                </a:gridCol>
              </a:tblGrid>
              <a:tr h="483403">
                <a:tc>
                  <a:txBody>
                    <a:bodyPr/>
                    <a:lstStyle/>
                    <a:p>
                      <a:pPr marL="0" marR="0" lvl="0" indent="0" algn="l" rtl="0">
                        <a:lnSpc>
                          <a:spcPct val="100000"/>
                        </a:lnSpc>
                        <a:spcBef>
                          <a:spcPts val="0"/>
                        </a:spcBef>
                        <a:spcAft>
                          <a:spcPts val="0"/>
                        </a:spcAft>
                        <a:buNone/>
                      </a:pPr>
                      <a:r>
                        <a:rPr lang="en" sz="900" u="none" strike="noStrike" cap="none">
                          <a:latin typeface="Times New Roman"/>
                          <a:ea typeface="Times New Roman"/>
                          <a:cs typeface="Times New Roman"/>
                          <a:sym typeface="Times New Roman"/>
                        </a:rPr>
                        <a:t>S. No</a:t>
                      </a:r>
                      <a:endParaRPr sz="900">
                        <a:latin typeface="Times New Roman"/>
                        <a:ea typeface="Times New Roman"/>
                        <a:cs typeface="Times New Roman"/>
                        <a:sym typeface="Times New Roman"/>
                      </a:endParaRPr>
                    </a:p>
                  </a:txBody>
                  <a:tcPr marL="91450" marR="91450" marT="34275" marB="34275">
                    <a:lnB cap="flat" cmpd="sng">
                      <a:solidFill>
                        <a:srgbClr val="E3E3E3"/>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a:latin typeface="Times New Roman"/>
                          <a:ea typeface="Times New Roman"/>
                          <a:cs typeface="Times New Roman"/>
                          <a:sym typeface="Times New Roman"/>
                        </a:rPr>
                        <a:t>Name of the paper with year</a:t>
                      </a:r>
                      <a:endParaRPr sz="900">
                        <a:latin typeface="Times New Roman"/>
                        <a:ea typeface="Times New Roman"/>
                        <a:cs typeface="Times New Roman"/>
                        <a:sym typeface="Times New Roman"/>
                      </a:endParaRPr>
                    </a:p>
                  </a:txBody>
                  <a:tcPr marL="91450" marR="91450" marT="34275" marB="34275">
                    <a:lnB cap="flat" cmpd="sng">
                      <a:solidFill>
                        <a:srgbClr val="E3E3E3"/>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a:latin typeface="Times New Roman"/>
                          <a:ea typeface="Times New Roman"/>
                          <a:cs typeface="Times New Roman"/>
                          <a:sym typeface="Times New Roman"/>
                        </a:rPr>
                        <a:t>Objective </a:t>
                      </a:r>
                      <a:endParaRPr sz="900">
                        <a:latin typeface="Times New Roman"/>
                        <a:ea typeface="Times New Roman"/>
                        <a:cs typeface="Times New Roman"/>
                        <a:sym typeface="Times New Roman"/>
                      </a:endParaRPr>
                    </a:p>
                  </a:txBody>
                  <a:tcPr marL="91450" marR="91450" marT="34275" marB="34275">
                    <a:lnB cap="flat" cmpd="sng">
                      <a:solidFill>
                        <a:srgbClr val="E3E3E3"/>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a:latin typeface="Times New Roman"/>
                          <a:ea typeface="Times New Roman"/>
                          <a:cs typeface="Times New Roman"/>
                          <a:sym typeface="Times New Roman"/>
                        </a:rPr>
                        <a:t>Pros </a:t>
                      </a:r>
                      <a:endParaRPr sz="900">
                        <a:latin typeface="Times New Roman"/>
                        <a:ea typeface="Times New Roman"/>
                        <a:cs typeface="Times New Roman"/>
                        <a:sym typeface="Times New Roman"/>
                      </a:endParaRPr>
                    </a:p>
                  </a:txBody>
                  <a:tcPr marL="91450" marR="91450" marT="34275" marB="34275">
                    <a:lnB cap="flat" cmpd="sng">
                      <a:solidFill>
                        <a:srgbClr val="E3E3E3"/>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a:latin typeface="Times New Roman"/>
                          <a:ea typeface="Times New Roman"/>
                          <a:cs typeface="Times New Roman"/>
                          <a:sym typeface="Times New Roman"/>
                        </a:rPr>
                        <a:t>Cons </a:t>
                      </a:r>
                      <a:endParaRPr sz="900">
                        <a:latin typeface="Times New Roman"/>
                        <a:ea typeface="Times New Roman"/>
                        <a:cs typeface="Times New Roman"/>
                        <a:sym typeface="Times New Roman"/>
                      </a:endParaRPr>
                    </a:p>
                  </a:txBody>
                  <a:tcPr marL="91450" marR="91450" marT="34275" marB="34275">
                    <a:lnB cap="flat" cmpd="sng">
                      <a:solidFill>
                        <a:srgbClr val="E3E3E3"/>
                      </a:solidFill>
                      <a:prstDash val="solid"/>
                      <a:round/>
                      <a:headEnd type="none" w="sm" len="sm"/>
                      <a:tailEnd type="none" w="sm" len="sm"/>
                    </a:lnB>
                  </a:tcPr>
                </a:tc>
                <a:extLst>
                  <a:ext uri="{0D108BD9-81ED-4DB2-BD59-A6C34878D82A}">
                    <a16:rowId xmlns:a16="http://schemas.microsoft.com/office/drawing/2014/main" val="10000"/>
                  </a:ext>
                </a:extLst>
              </a:tr>
              <a:tr h="1463623">
                <a:tc>
                  <a:txBody>
                    <a:bodyPr/>
                    <a:lstStyle/>
                    <a:p>
                      <a:pPr marL="0" lvl="0" indent="0" algn="l" rtl="0">
                        <a:lnSpc>
                          <a:spcPct val="100000"/>
                        </a:lnSpc>
                        <a:spcBef>
                          <a:spcPts val="0"/>
                        </a:spcBef>
                        <a:spcAft>
                          <a:spcPts val="0"/>
                        </a:spcAft>
                        <a:buNone/>
                      </a:pPr>
                      <a:r>
                        <a:rPr lang="en" sz="900">
                          <a:solidFill>
                            <a:srgbClr val="0D0D0D"/>
                          </a:solidFill>
                          <a:latin typeface="Times New Roman"/>
                          <a:ea typeface="Times New Roman"/>
                          <a:cs typeface="Times New Roman"/>
                          <a:sym typeface="Times New Roman"/>
                        </a:rPr>
                        <a:t>4</a:t>
                      </a:r>
                      <a:endParaRPr sz="900" u="none" strike="noStrike" cap="none">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0D0D0D"/>
                          </a:solidFill>
                          <a:latin typeface="Times New Roman"/>
                          <a:ea typeface="Times New Roman"/>
                          <a:cs typeface="Times New Roman"/>
                          <a:sym typeface="Times New Roman"/>
                        </a:rPr>
                        <a:t>Sivanandam, K., Prasanth, M., Naveen, B., &amp; Saran, S. (2023, March). An Efficient Machine Learning Approaches for Crop Recommendation based on Soil Characteristics.	</a:t>
                      </a:r>
                      <a:endParaRPr sz="9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0D0D0D"/>
                          </a:solidFill>
                          <a:latin typeface="Times New Roman"/>
                          <a:ea typeface="Times New Roman"/>
                          <a:cs typeface="Times New Roman"/>
                          <a:sym typeface="Times New Roman"/>
                        </a:rPr>
                        <a:t>Develop efficient machine learning approaches for crop recommendation based on soil characteristics	</a:t>
                      </a:r>
                      <a:endParaRPr sz="9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0D0D0D"/>
                          </a:solidFill>
                          <a:latin typeface="Times New Roman"/>
                          <a:ea typeface="Times New Roman"/>
                          <a:cs typeface="Times New Roman"/>
                          <a:sym typeface="Times New Roman"/>
                        </a:rPr>
                        <a:t>Focus on soil characteristics	</a:t>
                      </a:r>
                      <a:endParaRPr sz="9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Clr>
                          <a:schemeClr val="dk1"/>
                        </a:buClr>
                        <a:buSzPts val="1100"/>
                        <a:buFont typeface="Arial"/>
                        <a:buNone/>
                      </a:pPr>
                      <a:r>
                        <a:rPr lang="en" sz="900">
                          <a:solidFill>
                            <a:srgbClr val="0D0D0D"/>
                          </a:solidFill>
                          <a:latin typeface="Times New Roman"/>
                          <a:ea typeface="Times New Roman"/>
                          <a:cs typeface="Times New Roman"/>
                          <a:sym typeface="Times New Roman"/>
                        </a:rPr>
                        <a:t>May require extensive data collection</a:t>
                      </a:r>
                      <a:endParaRPr sz="900">
                        <a:solidFill>
                          <a:srgbClr val="0D0D0D"/>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sz="900">
                        <a:solidFill>
                          <a:srgbClr val="0D0D0D"/>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9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extLst>
                  <a:ext uri="{0D108BD9-81ED-4DB2-BD59-A6C34878D82A}">
                    <a16:rowId xmlns:a16="http://schemas.microsoft.com/office/drawing/2014/main" val="10001"/>
                  </a:ext>
                </a:extLst>
              </a:tr>
              <a:tr h="1744012">
                <a:tc>
                  <a:txBody>
                    <a:bodyPr/>
                    <a:lstStyle/>
                    <a:p>
                      <a:pPr marL="0" lvl="0" indent="0" algn="l" rtl="0">
                        <a:lnSpc>
                          <a:spcPct val="100000"/>
                        </a:lnSpc>
                        <a:spcBef>
                          <a:spcPts val="0"/>
                        </a:spcBef>
                        <a:spcAft>
                          <a:spcPts val="0"/>
                        </a:spcAft>
                        <a:buNone/>
                      </a:pPr>
                      <a:r>
                        <a:rPr lang="en" sz="900">
                          <a:solidFill>
                            <a:srgbClr val="0D0D0D"/>
                          </a:solidFill>
                          <a:latin typeface="Times New Roman"/>
                          <a:ea typeface="Times New Roman"/>
                          <a:cs typeface="Times New Roman"/>
                          <a:sym typeface="Times New Roman"/>
                        </a:rPr>
                        <a:t>5</a:t>
                      </a:r>
                      <a:endParaRPr sz="900" u="none" strike="noStrike" cap="none">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0D0D0D"/>
                          </a:solidFill>
                          <a:latin typeface="Times New Roman"/>
                          <a:ea typeface="Times New Roman"/>
                          <a:cs typeface="Times New Roman"/>
                          <a:sym typeface="Times New Roman"/>
                        </a:rPr>
                        <a:t>Kuradusenge, M., Hitimana, E., Hanyurwimfura, D., Rukundo, P., Mtonga, K., Mukasine, A., ... &amp; Uwamahoro, A. (2023). Crop yield prediction using machine learning models: case of Irish potato and maize.	</a:t>
                      </a:r>
                      <a:endParaRPr sz="9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dirty="0">
                          <a:solidFill>
                            <a:srgbClr val="0D0D0D"/>
                          </a:solidFill>
                          <a:latin typeface="Times New Roman"/>
                          <a:ea typeface="Times New Roman"/>
                          <a:cs typeface="Times New Roman"/>
                          <a:sym typeface="Times New Roman"/>
                        </a:rPr>
                        <a:t>Predict crop yields using machine learning models	</a:t>
                      </a:r>
                      <a:endParaRPr sz="900" dirty="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0D0D0D"/>
                          </a:solidFill>
                          <a:latin typeface="Times New Roman"/>
                          <a:ea typeface="Times New Roman"/>
                          <a:cs typeface="Times New Roman"/>
                          <a:sym typeface="Times New Roman"/>
                        </a:rPr>
                        <a:t>Specific focus on crop yield prediction	</a:t>
                      </a:r>
                      <a:endParaRPr sz="9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Clr>
                          <a:schemeClr val="dk1"/>
                        </a:buClr>
                        <a:buSzPts val="1100"/>
                        <a:buFont typeface="Arial"/>
                        <a:buNone/>
                      </a:pPr>
                      <a:r>
                        <a:rPr lang="en" sz="900">
                          <a:solidFill>
                            <a:srgbClr val="0D0D0D"/>
                          </a:solidFill>
                          <a:latin typeface="Times New Roman"/>
                          <a:ea typeface="Times New Roman"/>
                          <a:cs typeface="Times New Roman"/>
                          <a:sym typeface="Times New Roman"/>
                        </a:rPr>
                        <a:t>Limited to specific crops</a:t>
                      </a:r>
                      <a:endParaRPr sz="900">
                        <a:solidFill>
                          <a:srgbClr val="0D0D0D"/>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sz="900">
                        <a:solidFill>
                          <a:srgbClr val="0D0D0D"/>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sz="900">
                        <a:solidFill>
                          <a:srgbClr val="0D0D0D"/>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sz="900">
                        <a:solidFill>
                          <a:srgbClr val="0D0D0D"/>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sz="900">
                        <a:solidFill>
                          <a:srgbClr val="0D0D0D"/>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9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cap="flat" cmpd="sng">
                      <a:solidFill>
                        <a:srgbClr val="E3E3E3"/>
                      </a:solidFill>
                      <a:prstDash val="solid"/>
                      <a:round/>
                      <a:headEnd type="none" w="sm" len="sm"/>
                      <a:tailEnd type="none" w="sm" len="sm"/>
                    </a:lnB>
                  </a:tcPr>
                </a:tc>
                <a:extLst>
                  <a:ext uri="{0D108BD9-81ED-4DB2-BD59-A6C34878D82A}">
                    <a16:rowId xmlns:a16="http://schemas.microsoft.com/office/drawing/2014/main" val="10002"/>
                  </a:ext>
                </a:extLst>
              </a:tr>
              <a:tr h="1744012">
                <a:tc>
                  <a:txBody>
                    <a:bodyPr/>
                    <a:lstStyle/>
                    <a:p>
                      <a:pPr marL="0" lvl="0" indent="0" algn="l" rtl="0">
                        <a:lnSpc>
                          <a:spcPct val="100000"/>
                        </a:lnSpc>
                        <a:spcBef>
                          <a:spcPts val="0"/>
                        </a:spcBef>
                        <a:spcAft>
                          <a:spcPts val="0"/>
                        </a:spcAft>
                        <a:buNone/>
                      </a:pPr>
                      <a:r>
                        <a:rPr lang="en" sz="900">
                          <a:latin typeface="Times New Roman"/>
                          <a:ea typeface="Times New Roman"/>
                          <a:cs typeface="Times New Roman"/>
                          <a:sym typeface="Times New Roman"/>
                        </a:rPr>
                        <a:t>6</a:t>
                      </a:r>
                      <a:endParaRPr sz="900">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0D0D0D"/>
                          </a:solidFill>
                          <a:latin typeface="Times New Roman"/>
                          <a:ea typeface="Times New Roman"/>
                          <a:cs typeface="Times New Roman"/>
                          <a:sym typeface="Times New Roman"/>
                        </a:rPr>
                        <a:t>Rani, G. E., Venkatesh, E., Balaji, K., Yugandher, B., Kumar, A. N., &amp; SakthiMohan, M. (2022, April). An automated prediction of crop and fertilizer disease using Convolutional Neural Networks (CNN).</a:t>
                      </a:r>
                      <a:endParaRPr sz="9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0D0D0D"/>
                          </a:solidFill>
                          <a:latin typeface="Times New Roman"/>
                          <a:ea typeface="Times New Roman"/>
                          <a:cs typeface="Times New Roman"/>
                          <a:sym typeface="Times New Roman"/>
                        </a:rPr>
                        <a:t>Develop an automated system for predicting crop and fertilizer diseases using CNN</a:t>
                      </a:r>
                      <a:endParaRPr sz="9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solidFill>
                            <a:srgbClr val="0D0D0D"/>
                          </a:solidFill>
                          <a:latin typeface="Times New Roman"/>
                          <a:ea typeface="Times New Roman"/>
                          <a:cs typeface="Times New Roman"/>
                          <a:sym typeface="Times New Roman"/>
                        </a:rPr>
                        <a:t>Utilizes advanced deep learning techniques</a:t>
                      </a:r>
                      <a:endParaRPr sz="90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dirty="0">
                          <a:solidFill>
                            <a:srgbClr val="0D0D0D"/>
                          </a:solidFill>
                          <a:latin typeface="Times New Roman"/>
                          <a:ea typeface="Times New Roman"/>
                          <a:cs typeface="Times New Roman"/>
                          <a:sym typeface="Times New Roman"/>
                        </a:rPr>
                        <a:t>May require extensive training data</a:t>
                      </a:r>
                      <a:endParaRPr sz="900" dirty="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graphicFrame>
        <p:nvGraphicFramePr>
          <p:cNvPr id="158" name="Google Shape;158;p30"/>
          <p:cNvGraphicFramePr/>
          <p:nvPr>
            <p:extLst>
              <p:ext uri="{D42A27DB-BD31-4B8C-83A1-F6EECF244321}">
                <p14:modId xmlns:p14="http://schemas.microsoft.com/office/powerpoint/2010/main" val="2565047335"/>
              </p:ext>
            </p:extLst>
          </p:nvPr>
        </p:nvGraphicFramePr>
        <p:xfrm>
          <a:off x="533400" y="609600"/>
          <a:ext cx="7010401" cy="6281434"/>
        </p:xfrm>
        <a:graphic>
          <a:graphicData uri="http://schemas.openxmlformats.org/drawingml/2006/table">
            <a:tbl>
              <a:tblPr firstRow="1" bandRow="1">
                <a:noFill/>
              </a:tblPr>
              <a:tblGrid>
                <a:gridCol w="649546">
                  <a:extLst>
                    <a:ext uri="{9D8B030D-6E8A-4147-A177-3AD203B41FA5}">
                      <a16:colId xmlns:a16="http://schemas.microsoft.com/office/drawing/2014/main" val="20000"/>
                    </a:ext>
                  </a:extLst>
                </a:gridCol>
                <a:gridCol w="1977510">
                  <a:extLst>
                    <a:ext uri="{9D8B030D-6E8A-4147-A177-3AD203B41FA5}">
                      <a16:colId xmlns:a16="http://schemas.microsoft.com/office/drawing/2014/main" val="20001"/>
                    </a:ext>
                  </a:extLst>
                </a:gridCol>
                <a:gridCol w="1313528">
                  <a:extLst>
                    <a:ext uri="{9D8B030D-6E8A-4147-A177-3AD203B41FA5}">
                      <a16:colId xmlns:a16="http://schemas.microsoft.com/office/drawing/2014/main" val="20002"/>
                    </a:ext>
                  </a:extLst>
                </a:gridCol>
                <a:gridCol w="1313528">
                  <a:extLst>
                    <a:ext uri="{9D8B030D-6E8A-4147-A177-3AD203B41FA5}">
                      <a16:colId xmlns:a16="http://schemas.microsoft.com/office/drawing/2014/main" val="20003"/>
                    </a:ext>
                  </a:extLst>
                </a:gridCol>
                <a:gridCol w="1756289">
                  <a:extLst>
                    <a:ext uri="{9D8B030D-6E8A-4147-A177-3AD203B41FA5}">
                      <a16:colId xmlns:a16="http://schemas.microsoft.com/office/drawing/2014/main" val="20004"/>
                    </a:ext>
                  </a:extLst>
                </a:gridCol>
              </a:tblGrid>
              <a:tr h="557926">
                <a:tc>
                  <a:txBody>
                    <a:bodyPr/>
                    <a:lstStyle/>
                    <a:p>
                      <a:pPr marL="0" marR="0" lvl="0" indent="0" algn="l" rtl="0">
                        <a:spcBef>
                          <a:spcPts val="0"/>
                        </a:spcBef>
                        <a:spcAft>
                          <a:spcPts val="0"/>
                        </a:spcAft>
                        <a:buNone/>
                      </a:pPr>
                      <a:r>
                        <a:rPr lang="en" sz="1400" u="none" strike="noStrike" cap="none">
                          <a:latin typeface="Times New Roman"/>
                          <a:ea typeface="Times New Roman"/>
                          <a:cs typeface="Times New Roman"/>
                          <a:sym typeface="Times New Roman"/>
                        </a:rPr>
                        <a:t>S. No</a:t>
                      </a:r>
                      <a:endParaRPr sz="1400">
                        <a:latin typeface="Times New Roman"/>
                        <a:ea typeface="Times New Roman"/>
                        <a:cs typeface="Times New Roman"/>
                        <a:sym typeface="Times New Roman"/>
                      </a:endParaRPr>
                    </a:p>
                  </a:txBody>
                  <a:tcPr marL="91450" marR="91450" marT="34275" marB="34275">
                    <a:lnB cap="flat" cmpd="sng">
                      <a:solidFill>
                        <a:srgbClr val="E3E3E3"/>
                      </a:solidFill>
                      <a:prstDash val="solid"/>
                      <a:round/>
                      <a:headEnd type="none" w="sm" len="sm"/>
                      <a:tailEnd type="none" w="sm" len="sm"/>
                    </a:lnB>
                  </a:tcPr>
                </a:tc>
                <a:tc>
                  <a:txBody>
                    <a:bodyPr/>
                    <a:lstStyle/>
                    <a:p>
                      <a:pPr marL="0" marR="0" lvl="0" indent="0" algn="l" rtl="0">
                        <a:spcBef>
                          <a:spcPts val="0"/>
                        </a:spcBef>
                        <a:spcAft>
                          <a:spcPts val="0"/>
                        </a:spcAft>
                        <a:buNone/>
                      </a:pPr>
                      <a:r>
                        <a:rPr lang="en" sz="1400">
                          <a:latin typeface="Times New Roman"/>
                          <a:ea typeface="Times New Roman"/>
                          <a:cs typeface="Times New Roman"/>
                          <a:sym typeface="Times New Roman"/>
                        </a:rPr>
                        <a:t>Name of the paper with year</a:t>
                      </a:r>
                      <a:endParaRPr sz="1400">
                        <a:latin typeface="Times New Roman"/>
                        <a:ea typeface="Times New Roman"/>
                        <a:cs typeface="Times New Roman"/>
                        <a:sym typeface="Times New Roman"/>
                      </a:endParaRPr>
                    </a:p>
                  </a:txBody>
                  <a:tcPr marL="91450" marR="91450" marT="34275" marB="34275">
                    <a:lnB cap="flat" cmpd="sng">
                      <a:solidFill>
                        <a:srgbClr val="E3E3E3"/>
                      </a:solidFill>
                      <a:prstDash val="solid"/>
                      <a:round/>
                      <a:headEnd type="none" w="sm" len="sm"/>
                      <a:tailEnd type="none" w="sm" len="sm"/>
                    </a:lnB>
                  </a:tcPr>
                </a:tc>
                <a:tc>
                  <a:txBody>
                    <a:bodyPr/>
                    <a:lstStyle/>
                    <a:p>
                      <a:pPr marL="0" marR="0" lvl="0" indent="0" algn="l" rtl="0">
                        <a:spcBef>
                          <a:spcPts val="0"/>
                        </a:spcBef>
                        <a:spcAft>
                          <a:spcPts val="0"/>
                        </a:spcAft>
                        <a:buNone/>
                      </a:pPr>
                      <a:r>
                        <a:rPr lang="en" sz="1400">
                          <a:latin typeface="Times New Roman"/>
                          <a:ea typeface="Times New Roman"/>
                          <a:cs typeface="Times New Roman"/>
                          <a:sym typeface="Times New Roman"/>
                        </a:rPr>
                        <a:t>Objective </a:t>
                      </a:r>
                      <a:endParaRPr sz="1400">
                        <a:latin typeface="Times New Roman"/>
                        <a:ea typeface="Times New Roman"/>
                        <a:cs typeface="Times New Roman"/>
                        <a:sym typeface="Times New Roman"/>
                      </a:endParaRPr>
                    </a:p>
                  </a:txBody>
                  <a:tcPr marL="91450" marR="91450" marT="34275" marB="34275">
                    <a:lnB cap="flat" cmpd="sng">
                      <a:solidFill>
                        <a:srgbClr val="E3E3E3"/>
                      </a:solidFill>
                      <a:prstDash val="solid"/>
                      <a:round/>
                      <a:headEnd type="none" w="sm" len="sm"/>
                      <a:tailEnd type="none" w="sm" len="sm"/>
                    </a:lnB>
                  </a:tcPr>
                </a:tc>
                <a:tc>
                  <a:txBody>
                    <a:bodyPr/>
                    <a:lstStyle/>
                    <a:p>
                      <a:pPr marL="0" marR="0" lvl="0" indent="0" algn="l" rtl="0">
                        <a:spcBef>
                          <a:spcPts val="0"/>
                        </a:spcBef>
                        <a:spcAft>
                          <a:spcPts val="0"/>
                        </a:spcAft>
                        <a:buNone/>
                      </a:pPr>
                      <a:r>
                        <a:rPr lang="en" sz="1400">
                          <a:latin typeface="Times New Roman"/>
                          <a:ea typeface="Times New Roman"/>
                          <a:cs typeface="Times New Roman"/>
                          <a:sym typeface="Times New Roman"/>
                        </a:rPr>
                        <a:t>Pros </a:t>
                      </a:r>
                      <a:endParaRPr sz="1400">
                        <a:latin typeface="Times New Roman"/>
                        <a:ea typeface="Times New Roman"/>
                        <a:cs typeface="Times New Roman"/>
                        <a:sym typeface="Times New Roman"/>
                      </a:endParaRPr>
                    </a:p>
                  </a:txBody>
                  <a:tcPr marL="91450" marR="91450" marT="34275" marB="34275">
                    <a:lnB cap="flat" cmpd="sng">
                      <a:solidFill>
                        <a:srgbClr val="E3E3E3"/>
                      </a:solidFill>
                      <a:prstDash val="solid"/>
                      <a:round/>
                      <a:headEnd type="none" w="sm" len="sm"/>
                      <a:tailEnd type="none" w="sm" len="sm"/>
                    </a:lnB>
                  </a:tcPr>
                </a:tc>
                <a:tc>
                  <a:txBody>
                    <a:bodyPr/>
                    <a:lstStyle/>
                    <a:p>
                      <a:pPr marL="0" marR="0" lvl="0" indent="0" algn="l" rtl="0">
                        <a:spcBef>
                          <a:spcPts val="0"/>
                        </a:spcBef>
                        <a:spcAft>
                          <a:spcPts val="0"/>
                        </a:spcAft>
                        <a:buNone/>
                      </a:pPr>
                      <a:r>
                        <a:rPr lang="en" sz="1400">
                          <a:latin typeface="Times New Roman"/>
                          <a:ea typeface="Times New Roman"/>
                          <a:cs typeface="Times New Roman"/>
                          <a:sym typeface="Times New Roman"/>
                        </a:rPr>
                        <a:t>Cons </a:t>
                      </a:r>
                      <a:endParaRPr sz="1400">
                        <a:latin typeface="Times New Roman"/>
                        <a:ea typeface="Times New Roman"/>
                        <a:cs typeface="Times New Roman"/>
                        <a:sym typeface="Times New Roman"/>
                      </a:endParaRPr>
                    </a:p>
                  </a:txBody>
                  <a:tcPr marL="91450" marR="91450" marT="34275" marB="34275">
                    <a:lnB cap="flat" cmpd="sng">
                      <a:solidFill>
                        <a:srgbClr val="E3E3E3"/>
                      </a:solidFill>
                      <a:prstDash val="solid"/>
                      <a:round/>
                      <a:headEnd type="none" w="sm" len="sm"/>
                      <a:tailEnd type="none" w="sm" len="sm"/>
                    </a:lnB>
                  </a:tcPr>
                </a:tc>
                <a:extLst>
                  <a:ext uri="{0D108BD9-81ED-4DB2-BD59-A6C34878D82A}">
                    <a16:rowId xmlns:a16="http://schemas.microsoft.com/office/drawing/2014/main" val="10000"/>
                  </a:ext>
                </a:extLst>
              </a:tr>
              <a:tr h="1325380">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7</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Swaminathan, B., Palani, S., Vairavasundaram, S., Kotecha, K., &amp; Kumar, V. (2022). IoT-driven artificial intelligence technique for fertilizer recommendation model.</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Propose an IoT-driven AI technique for fertilizer recommendation</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Incorporates IoT data for precise recommendations</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Dependence on IoT infrastructure may be a limitation</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extLst>
                  <a:ext uri="{0D108BD9-81ED-4DB2-BD59-A6C34878D82A}">
                    <a16:rowId xmlns:a16="http://schemas.microsoft.com/office/drawing/2014/main" val="10001"/>
                  </a:ext>
                </a:extLst>
              </a:tr>
              <a:tr h="1561934">
                <a:tc>
                  <a:txBody>
                    <a:bodyPr/>
                    <a:lstStyle/>
                    <a:p>
                      <a:pPr marL="0" lvl="0" indent="0" algn="l" rtl="0">
                        <a:lnSpc>
                          <a:spcPct val="171429"/>
                        </a:lnSpc>
                        <a:spcBef>
                          <a:spcPts val="0"/>
                        </a:spcBef>
                        <a:spcAft>
                          <a:spcPts val="0"/>
                        </a:spcAft>
                        <a:buNone/>
                      </a:pPr>
                      <a:r>
                        <a:rPr lang="en" sz="950" dirty="0">
                          <a:solidFill>
                            <a:srgbClr val="0D0D0D"/>
                          </a:solidFill>
                          <a:latin typeface="Times New Roman"/>
                          <a:ea typeface="Times New Roman"/>
                          <a:cs typeface="Times New Roman"/>
                          <a:sym typeface="Times New Roman"/>
                        </a:rPr>
                        <a:t>8</a:t>
                      </a:r>
                      <a:endParaRPr sz="950" dirty="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Siddiqua, A., Kabir, M. A., Ferdous, T., Ali, I. B., &amp; Weston, L. A. (2022). Evaluating plant disease detection mobile applications: Quality and limitations.</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Evaluate the quality and limitations of plant disease detection mobile applications</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Provides insights into the effectiveness of apps</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dirty="0">
                          <a:solidFill>
                            <a:srgbClr val="0D0D0D"/>
                          </a:solidFill>
                          <a:latin typeface="Times New Roman"/>
                          <a:ea typeface="Times New Roman"/>
                          <a:cs typeface="Times New Roman"/>
                          <a:sym typeface="Times New Roman"/>
                        </a:rPr>
                        <a:t>Limited to evaluation, does not propose new methods</a:t>
                      </a:r>
                      <a:endParaRPr sz="950" dirty="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extLst>
                  <a:ext uri="{0D108BD9-81ED-4DB2-BD59-A6C34878D82A}">
                    <a16:rowId xmlns:a16="http://schemas.microsoft.com/office/drawing/2014/main" val="10002"/>
                  </a:ext>
                </a:extLst>
              </a:tr>
              <a:tr h="1561934">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9</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Meenakshi, M., &amp; Naresh, R. (2022). Soil health analysis and fertilizer prediction for crop image identification by Inception-V3 and random forest.</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Analyze soil health and predict fertilizers for crop image identification using Inception-V3 and random forest</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Utilizes machine learning for soil analysis</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dirty="0">
                          <a:solidFill>
                            <a:srgbClr val="0D0D0D"/>
                          </a:solidFill>
                          <a:latin typeface="Times New Roman"/>
                          <a:ea typeface="Times New Roman"/>
                          <a:cs typeface="Times New Roman"/>
                          <a:sym typeface="Times New Roman"/>
                        </a:rPr>
                        <a:t>May require expertise in machine learning</a:t>
                      </a:r>
                      <a:endParaRPr sz="950" dirty="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extLst>
                  <a:ext uri="{0D108BD9-81ED-4DB2-BD59-A6C34878D82A}">
                    <a16:rowId xmlns:a16="http://schemas.microsoft.com/office/drawing/2014/main" val="10003"/>
                  </a:ext>
                </a:extLst>
              </a:tr>
              <a:tr h="1088826">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10</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Radha, N., &amp; Swathika, R. (2021, March). A polyhouse: plant monitoring and diseases detection using CNN.</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Develop a system for plant monitoring and disease detection using CNN</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D0D0D"/>
                          </a:solidFill>
                          <a:latin typeface="Times New Roman"/>
                          <a:ea typeface="Times New Roman"/>
                          <a:cs typeface="Times New Roman"/>
                          <a:sym typeface="Times New Roman"/>
                        </a:rPr>
                        <a:t>Utilizes CNN for disease detection</a:t>
                      </a:r>
                      <a:endParaRPr sz="95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dirty="0">
                          <a:solidFill>
                            <a:srgbClr val="0D0D0D"/>
                          </a:solidFill>
                          <a:latin typeface="Times New Roman"/>
                          <a:ea typeface="Times New Roman"/>
                          <a:cs typeface="Times New Roman"/>
                          <a:sym typeface="Times New Roman"/>
                        </a:rPr>
                        <a:t>Limited information on effectiveness of the system</a:t>
                      </a:r>
                      <a:endParaRPr sz="950" dirty="0">
                        <a:solidFill>
                          <a:srgbClr val="0D0D0D"/>
                        </a:solidFill>
                        <a:latin typeface="Times New Roman"/>
                        <a:ea typeface="Times New Roman"/>
                        <a:cs typeface="Times New Roman"/>
                        <a:sym typeface="Times New Roman"/>
                      </a:endParaRPr>
                    </a:p>
                  </a:txBody>
                  <a:tcPr marL="91425" marR="91425" marT="91425" marB="91425" anchor="ctr">
                    <a:lnL w="10150" cap="flat" cmpd="sng">
                      <a:solidFill>
                        <a:srgbClr val="E3E3E3"/>
                      </a:solidFill>
                      <a:prstDash val="solid"/>
                      <a:round/>
                      <a:headEnd type="none" w="sm" len="sm"/>
                      <a:tailEnd type="none" w="sm" len="sm"/>
                    </a:lnL>
                    <a:lnR w="10150" cap="flat" cmpd="sng">
                      <a:solidFill>
                        <a:srgbClr val="E3E3E3"/>
                      </a:solidFill>
                      <a:prstDash val="solid"/>
                      <a:round/>
                      <a:headEnd type="none" w="sm" len="sm"/>
                      <a:tailEnd type="none" w="sm" len="sm"/>
                    </a:lnR>
                    <a:lnT w="10150" cap="flat" cmpd="sng">
                      <a:solidFill>
                        <a:srgbClr val="E3E3E3"/>
                      </a:solidFill>
                      <a:prstDash val="solid"/>
                      <a:round/>
                      <a:headEnd type="none" w="sm" len="sm"/>
                      <a:tailEnd type="none" w="sm" len="sm"/>
                    </a:lnT>
                    <a:lnB w="10150" cap="flat" cmpd="sng">
                      <a:solidFill>
                        <a:srgbClr val="E3E3E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457200" y="152401"/>
            <a:ext cx="8229600" cy="914400"/>
          </a:xfrm>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pPr>
            <a:r>
              <a:rPr lang="en" dirty="0"/>
              <a:t>Existing System	</a:t>
            </a:r>
            <a:endParaRPr dirty="0"/>
          </a:p>
        </p:txBody>
      </p:sp>
      <p:sp>
        <p:nvSpPr>
          <p:cNvPr id="164" name="Google Shape;164;p31"/>
          <p:cNvSpPr txBox="1">
            <a:spLocks noGrp="1"/>
          </p:cNvSpPr>
          <p:nvPr>
            <p:ph idx="1"/>
          </p:nvPr>
        </p:nvSpPr>
        <p:spPr>
          <a:xfrm>
            <a:off x="457200" y="990600"/>
            <a:ext cx="7010400" cy="4205950"/>
          </a:xfrm>
          <a:prstGeom prst="rect">
            <a:avLst/>
          </a:prstGeom>
          <a:noFill/>
          <a:ln>
            <a:noFill/>
          </a:ln>
        </p:spPr>
        <p:txBody>
          <a:bodyPr spcFirstLastPara="1" vert="horz" wrap="square" lIns="91425" tIns="45700" rIns="91425" bIns="45700" numCol="1" anchor="t" anchorCtr="0" compatLnSpc="1">
            <a:prstTxWarp prst="textNoShape">
              <a:avLst/>
            </a:prstTxWarp>
            <a:noAutofit/>
          </a:bodyPr>
          <a:lstStyle/>
          <a:p>
            <a:pPr marL="457200" indent="-311150">
              <a:lnSpc>
                <a:spcPct val="200000"/>
              </a:lnSpc>
              <a:spcBef>
                <a:spcPts val="880"/>
              </a:spcBef>
              <a:spcAft>
                <a:spcPts val="0"/>
              </a:spcAft>
              <a:buSzPts val="1300"/>
            </a:pPr>
            <a:r>
              <a:rPr lang="en" sz="1800" dirty="0">
                <a:latin typeface="Times New Roman" panose="02020603050405020304" pitchFamily="18" charset="0"/>
                <a:cs typeface="Times New Roman" panose="02020603050405020304" pitchFamily="18" charset="0"/>
              </a:rPr>
              <a:t>Traditional farming relies on manual decision-making processes, where farmers make choices based on experience, local knowledge, and general agricultural practices.</a:t>
            </a:r>
            <a:endParaRPr sz="1800" dirty="0">
              <a:latin typeface="Times New Roman" panose="02020603050405020304" pitchFamily="18" charset="0"/>
              <a:cs typeface="Times New Roman" panose="02020603050405020304" pitchFamily="18" charset="0"/>
            </a:endParaRPr>
          </a:p>
          <a:p>
            <a:pPr marL="457200" indent="-311150">
              <a:lnSpc>
                <a:spcPct val="200000"/>
              </a:lnSpc>
              <a:spcBef>
                <a:spcPts val="0"/>
              </a:spcBef>
              <a:spcAft>
                <a:spcPts val="0"/>
              </a:spcAft>
              <a:buSzPts val="1300"/>
            </a:pPr>
            <a:r>
              <a:rPr lang="en" sz="1800" dirty="0">
                <a:latin typeface="Times New Roman" panose="02020603050405020304" pitchFamily="18" charset="0"/>
                <a:cs typeface="Times New Roman" panose="02020603050405020304" pitchFamily="18" charset="0"/>
              </a:rPr>
              <a:t>Limited use of data analytics and technology, leading to suboptimal crop choices, fertilizer usage, and delayed disease detection.</a:t>
            </a:r>
            <a:endParaRPr sz="1800" dirty="0">
              <a:latin typeface="Times New Roman" panose="02020603050405020304" pitchFamily="18" charset="0"/>
              <a:cs typeface="Times New Roman" panose="02020603050405020304" pitchFamily="18" charset="0"/>
            </a:endParaRPr>
          </a:p>
          <a:p>
            <a:pPr marL="457200" indent="-311150">
              <a:lnSpc>
                <a:spcPct val="200000"/>
              </a:lnSpc>
              <a:spcBef>
                <a:spcPts val="0"/>
              </a:spcBef>
              <a:spcAft>
                <a:spcPts val="0"/>
              </a:spcAft>
              <a:buSzPts val="1300"/>
            </a:pPr>
            <a:r>
              <a:rPr lang="en" sz="1800" dirty="0">
                <a:latin typeface="Times New Roman" panose="02020603050405020304" pitchFamily="18" charset="0"/>
                <a:cs typeface="Times New Roman" panose="02020603050405020304" pitchFamily="18" charset="0"/>
              </a:rPr>
              <a:t>Lack of precision in crop recommendations, often resulting in reduced yields and inefficient resource utilization.</a:t>
            </a:r>
            <a:endParaRPr sz="1800" dirty="0">
              <a:latin typeface="Times New Roman" panose="02020603050405020304" pitchFamily="18" charset="0"/>
              <a:cs typeface="Times New Roman" panose="02020603050405020304" pitchFamily="18" charset="0"/>
            </a:endParaRPr>
          </a:p>
          <a:p>
            <a:pPr marL="457200" indent="-311150">
              <a:lnSpc>
                <a:spcPct val="200000"/>
              </a:lnSpc>
              <a:spcBef>
                <a:spcPts val="0"/>
              </a:spcBef>
              <a:spcAft>
                <a:spcPts val="0"/>
              </a:spcAft>
              <a:buSzPts val="1300"/>
            </a:pPr>
            <a:r>
              <a:rPr lang="en" sz="1800" dirty="0">
                <a:latin typeface="Times New Roman" panose="02020603050405020304" pitchFamily="18" charset="0"/>
                <a:cs typeface="Times New Roman" panose="02020603050405020304" pitchFamily="18" charset="0"/>
              </a:rPr>
              <a:t>Manual monitoring makes it challenging to identify and address plant diseases in the early stages, leading to increased crop losses.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457200" y="380999"/>
            <a:ext cx="8229600" cy="838201"/>
          </a:xfrm>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pPr>
            <a:r>
              <a:rPr lang="en" dirty="0"/>
              <a:t>Proposed System</a:t>
            </a:r>
            <a:endParaRPr dirty="0"/>
          </a:p>
        </p:txBody>
      </p:sp>
      <p:sp>
        <p:nvSpPr>
          <p:cNvPr id="170" name="Google Shape;170;p32"/>
          <p:cNvSpPr txBox="1">
            <a:spLocks noGrp="1"/>
          </p:cNvSpPr>
          <p:nvPr>
            <p:ph idx="1"/>
          </p:nvPr>
        </p:nvSpPr>
        <p:spPr>
          <a:xfrm>
            <a:off x="400594" y="1371600"/>
            <a:ext cx="6762206" cy="4800600"/>
          </a:xfrm>
          <a:prstGeom prst="rect">
            <a:avLst/>
          </a:prstGeom>
          <a:noFill/>
          <a:ln>
            <a:noFill/>
          </a:ln>
        </p:spPr>
        <p:txBody>
          <a:bodyPr spcFirstLastPara="1" vert="horz" wrap="square" lIns="91425" tIns="45700" rIns="91425" bIns="45700" numCol="1" anchor="t" anchorCtr="0" compatLnSpc="1">
            <a:prstTxWarp prst="textNoShape">
              <a:avLst/>
            </a:prstTxWarp>
            <a:noAutofit/>
          </a:bodyPr>
          <a:lstStyle/>
          <a:p>
            <a:pPr marL="457200" indent="-323850" algn="just">
              <a:spcBef>
                <a:spcPts val="880"/>
              </a:spcBef>
              <a:spcAft>
                <a:spcPts val="0"/>
              </a:spcAft>
              <a:buSzPts val="1500"/>
            </a:pPr>
            <a:r>
              <a:rPr lang="en" sz="1800" dirty="0">
                <a:latin typeface="Times New Roman" panose="02020603050405020304" pitchFamily="18" charset="0"/>
                <a:cs typeface="Times New Roman" panose="02020603050405020304" pitchFamily="18" charset="0"/>
              </a:rPr>
              <a:t>Data-Driven Decision Making:</a:t>
            </a:r>
            <a:endParaRPr sz="1800" dirty="0">
              <a:latin typeface="Times New Roman" panose="02020603050405020304" pitchFamily="18" charset="0"/>
              <a:cs typeface="Times New Roman" panose="02020603050405020304" pitchFamily="18" charset="0"/>
            </a:endParaRPr>
          </a:p>
          <a:p>
            <a:pPr marL="0" indent="0" algn="just">
              <a:spcBef>
                <a:spcPts val="880"/>
              </a:spcBef>
              <a:spcAft>
                <a:spcPts val="0"/>
              </a:spcAft>
              <a:buNone/>
            </a:pPr>
            <a:r>
              <a:rPr lang="en" sz="1800" dirty="0">
                <a:latin typeface="Times New Roman" panose="02020603050405020304" pitchFamily="18" charset="0"/>
                <a:cs typeface="Times New Roman" panose="02020603050405020304" pitchFamily="18" charset="0"/>
              </a:rPr>
              <a:t>Introducing a cutting-edge precision agriculture system leveraging data analytics for precise crop recommendations, optimized fertilizer suggestions, and early plant disease detection.</a:t>
            </a:r>
            <a:endParaRPr sz="1800" dirty="0">
              <a:latin typeface="Times New Roman" panose="02020603050405020304" pitchFamily="18" charset="0"/>
              <a:cs typeface="Times New Roman" panose="02020603050405020304" pitchFamily="18" charset="0"/>
            </a:endParaRPr>
          </a:p>
          <a:p>
            <a:pPr marL="0" indent="0" algn="just">
              <a:spcBef>
                <a:spcPts val="880"/>
              </a:spcBef>
              <a:spcAft>
                <a:spcPts val="0"/>
              </a:spcAft>
              <a:buNone/>
            </a:pPr>
            <a:r>
              <a:rPr lang="en" sz="1800" dirty="0">
                <a:latin typeface="Times New Roman" panose="02020603050405020304" pitchFamily="18" charset="0"/>
                <a:cs typeface="Times New Roman" panose="02020603050405020304" pitchFamily="18" charset="0"/>
              </a:rPr>
              <a:t>Harnessing comprehensive data, including soil health, climate patterns, and historical crop performance, for informed decision-making.</a:t>
            </a:r>
          </a:p>
          <a:p>
            <a:pPr marL="0" indent="0" algn="just">
              <a:spcBef>
                <a:spcPts val="880"/>
              </a:spcBef>
              <a:spcAft>
                <a:spcPts val="0"/>
              </a:spcAft>
              <a:buNone/>
            </a:pPr>
            <a:endParaRPr sz="1800" dirty="0">
              <a:latin typeface="Times New Roman" panose="02020603050405020304" pitchFamily="18" charset="0"/>
              <a:cs typeface="Times New Roman" panose="02020603050405020304" pitchFamily="18" charset="0"/>
            </a:endParaRPr>
          </a:p>
          <a:p>
            <a:pPr marL="457200" indent="-323850" algn="just">
              <a:spcBef>
                <a:spcPts val="880"/>
              </a:spcBef>
              <a:spcAft>
                <a:spcPts val="0"/>
              </a:spcAft>
              <a:buSzPts val="1500"/>
            </a:pPr>
            <a:r>
              <a:rPr lang="en" sz="1800" dirty="0">
                <a:latin typeface="Times New Roman" panose="02020603050405020304" pitchFamily="18" charset="0"/>
                <a:cs typeface="Times New Roman" panose="02020603050405020304" pitchFamily="18" charset="0"/>
              </a:rPr>
              <a:t>Technology Integration:</a:t>
            </a:r>
            <a:endParaRPr sz="1800" dirty="0">
              <a:latin typeface="Times New Roman" panose="02020603050405020304" pitchFamily="18" charset="0"/>
              <a:cs typeface="Times New Roman" panose="02020603050405020304" pitchFamily="18" charset="0"/>
            </a:endParaRPr>
          </a:p>
          <a:p>
            <a:pPr marL="0" indent="0" algn="just">
              <a:spcBef>
                <a:spcPts val="880"/>
              </a:spcBef>
              <a:spcAft>
                <a:spcPts val="0"/>
              </a:spcAft>
              <a:buNone/>
            </a:pPr>
            <a:r>
              <a:rPr lang="en" sz="1800" dirty="0">
                <a:latin typeface="Times New Roman" panose="02020603050405020304" pitchFamily="18" charset="0"/>
                <a:cs typeface="Times New Roman" panose="02020603050405020304" pitchFamily="18" charset="0"/>
              </a:rPr>
              <a:t>Utilizing advanced technologies such as machine learning and image recognition for accurate crop and disease identification.</a:t>
            </a:r>
            <a:endParaRPr sz="1800" dirty="0">
              <a:latin typeface="Times New Roman" panose="02020603050405020304" pitchFamily="18" charset="0"/>
              <a:cs typeface="Times New Roman" panose="02020603050405020304" pitchFamily="18" charset="0"/>
            </a:endParaRPr>
          </a:p>
          <a:p>
            <a:pPr marL="0" indent="0" algn="just">
              <a:spcBef>
                <a:spcPts val="880"/>
              </a:spcBef>
              <a:spcAft>
                <a:spcPts val="0"/>
              </a:spcAft>
              <a:buNone/>
            </a:pPr>
            <a:r>
              <a:rPr lang="en" sz="1800" dirty="0">
                <a:latin typeface="Times New Roman" panose="02020603050405020304" pitchFamily="18" charset="0"/>
                <a:cs typeface="Times New Roman" panose="02020603050405020304" pitchFamily="18" charset="0"/>
              </a:rPr>
              <a:t>Real-time data analysis ensures up-to-date insights, enabling farmers to make timely and informed decisions.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081B-E37D-F9F6-1BD7-A64B2AD3F89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31BCBEA-5A5F-654D-08F2-00F1F5973959}"/>
              </a:ext>
            </a:extLst>
          </p:cNvPr>
          <p:cNvSpPr>
            <a:spLocks noGrp="1"/>
          </p:cNvSpPr>
          <p:nvPr>
            <p:ph idx="1"/>
          </p:nvPr>
        </p:nvSpPr>
        <p:spPr/>
        <p:txBody>
          <a:bodyPr/>
          <a:lstStyle/>
          <a:p>
            <a:pPr marL="457200" indent="-323850" algn="just">
              <a:spcBef>
                <a:spcPts val="880"/>
              </a:spcBef>
              <a:spcAft>
                <a:spcPts val="0"/>
              </a:spcAft>
              <a:buSzPts val="1500"/>
            </a:pPr>
            <a:r>
              <a:rPr lang="en-IN" sz="1800" dirty="0">
                <a:latin typeface="Times New Roman" panose="02020603050405020304" pitchFamily="18" charset="0"/>
                <a:cs typeface="Times New Roman" panose="02020603050405020304" pitchFamily="18" charset="0"/>
              </a:rPr>
              <a:t>Smart Crop Recommendations:</a:t>
            </a:r>
          </a:p>
          <a:p>
            <a:pPr marL="457200" indent="-323850" algn="just">
              <a:spcBef>
                <a:spcPts val="880"/>
              </a:spcBef>
              <a:spcAft>
                <a:spcPts val="0"/>
              </a:spcAft>
              <a:buSzPts val="1500"/>
            </a:pPr>
            <a:endParaRPr lang="en-IN" sz="1800" dirty="0">
              <a:latin typeface="Times New Roman" panose="02020603050405020304" pitchFamily="18" charset="0"/>
              <a:cs typeface="Times New Roman" panose="02020603050405020304" pitchFamily="18" charset="0"/>
            </a:endParaRPr>
          </a:p>
          <a:p>
            <a:pPr marL="0" indent="0" algn="just">
              <a:spcBef>
                <a:spcPts val="880"/>
              </a:spcBef>
              <a:spcAft>
                <a:spcPts val="0"/>
              </a:spcAft>
              <a:buNone/>
            </a:pPr>
            <a:r>
              <a:rPr lang="en-IN" sz="1800" dirty="0">
                <a:latin typeface="Times New Roman" panose="02020603050405020304" pitchFamily="18" charset="0"/>
                <a:cs typeface="Times New Roman" panose="02020603050405020304" pitchFamily="18" charset="0"/>
              </a:rPr>
              <a:t>Tailored suggestions based on factors like soil composition, moisture levels, and temperature, optimizing crop choices for specific geographical regions.</a:t>
            </a:r>
          </a:p>
          <a:p>
            <a:pPr marL="0" indent="0" algn="just">
              <a:spcBef>
                <a:spcPts val="880"/>
              </a:spcBef>
              <a:spcAft>
                <a:spcPts val="0"/>
              </a:spcAft>
              <a:buNone/>
            </a:pPr>
            <a:r>
              <a:rPr lang="en-IN" sz="1800" dirty="0">
                <a:latin typeface="Times New Roman" panose="02020603050405020304" pitchFamily="18" charset="0"/>
                <a:cs typeface="Times New Roman" panose="02020603050405020304" pitchFamily="18" charset="0"/>
              </a:rPr>
              <a:t>Enhanced resource management to maximize yields and promote sustainable agricultural practices.</a:t>
            </a:r>
          </a:p>
          <a:p>
            <a:endParaRPr lang="en-IN" dirty="0"/>
          </a:p>
        </p:txBody>
      </p:sp>
    </p:spTree>
    <p:extLst>
      <p:ext uri="{BB962C8B-B14F-4D97-AF65-F5344CB8AC3E}">
        <p14:creationId xmlns:p14="http://schemas.microsoft.com/office/powerpoint/2010/main" val="30972338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177</TotalTime>
  <Words>2417</Words>
  <Application>Microsoft Office PowerPoint</Application>
  <PresentationFormat>On-screen Show (4:3)</PresentationFormat>
  <Paragraphs>220</Paragraphs>
  <Slides>33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Delivery</vt:lpstr>
      <vt:lpstr>Roboto</vt:lpstr>
      <vt:lpstr>Söhne</vt:lpstr>
      <vt:lpstr>Times New Roman</vt:lpstr>
      <vt:lpstr>Trebuchet MS</vt:lpstr>
      <vt:lpstr>Wingdings 3</vt:lpstr>
      <vt:lpstr>Facet</vt:lpstr>
      <vt:lpstr>    Crop recommendation with fertilizer suggestion and plant disease detection</vt:lpstr>
      <vt:lpstr>Abstract</vt:lpstr>
      <vt:lpstr>PowerPoint Presentation</vt:lpstr>
      <vt:lpstr>Literature Survey</vt:lpstr>
      <vt:lpstr>PowerPoint Presentation</vt:lpstr>
      <vt:lpstr>PowerPoint Presentation</vt:lpstr>
      <vt:lpstr>Existing System </vt:lpstr>
      <vt:lpstr>Proposed System</vt:lpstr>
      <vt:lpstr>PowerPoint Presentation</vt:lpstr>
      <vt:lpstr>Software &amp; hardware Requirements</vt:lpstr>
      <vt:lpstr>Architecture diagram</vt:lpstr>
      <vt:lpstr>Algorithm/Methodology</vt:lpstr>
      <vt:lpstr>PowerPoint Presentation</vt:lpstr>
      <vt:lpstr>PowerPoint Presentation</vt:lpstr>
      <vt:lpstr>Novelty</vt:lpstr>
      <vt:lpstr>PowerPoint Presentation</vt:lpstr>
      <vt:lpstr>Modules Split up Crop Recommendation</vt:lpstr>
      <vt:lpstr>Fertilizer Suggestion </vt:lpstr>
      <vt:lpstr>Plant Disease Detection</vt:lpstr>
      <vt:lpstr>Flow Diagram for Crop Recommendation</vt:lpstr>
      <vt:lpstr>Flow Diagram for Fertilizer Suggestion </vt:lpstr>
      <vt:lpstr>Flow Diagram for Plant Disease Detection</vt:lpstr>
      <vt:lpstr>Performance measures of Proposed System</vt:lpstr>
      <vt:lpstr>PowerPoint Presentation</vt:lpstr>
      <vt:lpstr>Project work flow</vt:lpstr>
      <vt:lpstr>Sample Input and Output</vt:lpstr>
      <vt:lpstr>PowerPoint Presentation</vt:lpstr>
      <vt:lpstr>PowerPoint Presentation</vt:lpstr>
      <vt:lpstr>Project work flow</vt:lpstr>
      <vt:lpstr>References</vt:lpstr>
      <vt:lpstr>References</vt:lpstr>
      <vt:lpstr>References</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gunavathie</dc:creator>
  <cp:lastModifiedBy>MANIKANDAN R</cp:lastModifiedBy>
  <cp:revision>30</cp:revision>
  <dcterms:created xsi:type="dcterms:W3CDTF">2015-02-25T19:09:12Z</dcterms:created>
  <dcterms:modified xsi:type="dcterms:W3CDTF">2024-03-26T17:46:27Z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36915f3-2f02-4945-8997-f2963298db46_Enabled">
    <vt:lpwstr>true</vt:lpwstr>
  </property>
  <property fmtid="{D5CDD505-2E9C-101B-9397-08002B2CF9AE}" pid="3" name="MSIP_Label_736915f3-2f02-4945-8997-f2963298db46_SetDate">
    <vt:lpwstr>2024-03-26T15:19:01Z</vt:lpwstr>
  </property>
  <property fmtid="{D5CDD505-2E9C-101B-9397-08002B2CF9AE}" pid="4" name="MSIP_Label_736915f3-2f02-4945-8997-f2963298db46_Method">
    <vt:lpwstr>Standard</vt:lpwstr>
  </property>
  <property fmtid="{D5CDD505-2E9C-101B-9397-08002B2CF9AE}" pid="5" name="MSIP_Label_736915f3-2f02-4945-8997-f2963298db46_Name">
    <vt:lpwstr>Internal</vt:lpwstr>
  </property>
  <property fmtid="{D5CDD505-2E9C-101B-9397-08002B2CF9AE}" pid="6" name="MSIP_Label_736915f3-2f02-4945-8997-f2963298db46_SiteId">
    <vt:lpwstr>cd99fef8-1cd3-4a2a-9bdf-15531181d65e</vt:lpwstr>
  </property>
  <property fmtid="{D5CDD505-2E9C-101B-9397-08002B2CF9AE}" pid="7" name="MSIP_Label_736915f3-2f02-4945-8997-f2963298db46_ActionId">
    <vt:lpwstr>a3ea9162-3bf9-4185-92dd-3b7586df6fb2</vt:lpwstr>
  </property>
  <property fmtid="{D5CDD505-2E9C-101B-9397-08002B2CF9AE}" pid="8" name="MSIP_Label_736915f3-2f02-4945-8997-f2963298db46_ContentBits">
    <vt:lpwstr>1</vt:lpwstr>
  </property>
  <property fmtid="{D5CDD505-2E9C-101B-9397-08002B2CF9AE}" pid="9" name="ClassificationContentMarkingHeaderLocations">
    <vt:lpwstr>Office Theme:3</vt:lpwstr>
  </property>
  <property fmtid="{D5CDD505-2E9C-101B-9397-08002B2CF9AE}" pid="10" name="ClassificationContentMarkingHeaderText">
    <vt:lpwstr>FOR INTERNAL USE</vt:lpwstr>
  </property>
</Properties>
</file>