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67" r:id="rId5"/>
    <p:sldId id="258" r:id="rId6"/>
    <p:sldId id="259" r:id="rId7"/>
    <p:sldId id="262" r:id="rId8"/>
    <p:sldId id="261" r:id="rId9"/>
    <p:sldId id="265" r:id="rId10"/>
    <p:sldId id="268" r:id="rId11"/>
    <p:sldId id="269" r:id="rId12"/>
    <p:sldId id="260" r:id="rId13"/>
    <p:sldId id="270" r:id="rId14"/>
    <p:sldId id="271" r:id="rId15"/>
    <p:sldId id="272" r:id="rId16"/>
    <p:sldId id="273" r:id="rId17"/>
    <p:sldId id="274" r:id="rId18"/>
    <p:sldId id="283" r:id="rId19"/>
    <p:sldId id="276" r:id="rId20"/>
    <p:sldId id="284" r:id="rId21"/>
    <p:sldId id="277" r:id="rId22"/>
    <p:sldId id="278" r:id="rId23"/>
    <p:sldId id="279" r:id="rId24"/>
    <p:sldId id="280" r:id="rId25"/>
    <p:sldId id="282" r:id="rId26"/>
    <p:sldId id="286" r:id="rId27"/>
    <p:sldId id="26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6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F138863-0887-474A-AB96-53C8958E8C7E}" type="datetimeFigureOut">
              <a:rPr lang="en-US" smtClean="0"/>
              <a:t>4/13/18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124888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57215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4799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1497227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37910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36044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2019380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89598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2092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138863-0887-474A-AB96-53C8958E8C7E}" type="datetimeFigureOut">
              <a:rPr lang="en-US" smtClean="0"/>
              <a:t>4/13/18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68526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138863-0887-474A-AB96-53C8958E8C7E}"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34466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138863-0887-474A-AB96-53C8958E8C7E}" type="datetimeFigureOut">
              <a:rPr lang="en-US" smtClean="0"/>
              <a:t>4/13/18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9711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38863-0887-474A-AB96-53C8958E8C7E}" type="datetimeFigureOut">
              <a:rPr lang="en-US" smtClean="0"/>
              <a:t>4/13/18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51884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38863-0887-474A-AB96-53C8958E8C7E}" type="datetimeFigureOut">
              <a:rPr lang="en-US" smtClean="0"/>
              <a:t>4/13/18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139171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38863-0887-474A-AB96-53C8958E8C7E}"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23064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38863-0887-474A-AB96-53C8958E8C7E}" type="datetimeFigureOut">
              <a:rPr lang="en-US" smtClean="0"/>
              <a:t>4/13/18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F392-80B0-BB44-8A97-617964FA062F}" type="slidenum">
              <a:rPr lang="en-US" smtClean="0"/>
              <a:t>‹#›</a:t>
            </a:fld>
            <a:endParaRPr lang="en-US"/>
          </a:p>
        </p:txBody>
      </p:sp>
    </p:spTree>
    <p:extLst>
      <p:ext uri="{BB962C8B-B14F-4D97-AF65-F5344CB8AC3E}">
        <p14:creationId xmlns:p14="http://schemas.microsoft.com/office/powerpoint/2010/main" val="225977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F138863-0887-474A-AB96-53C8958E8C7E}" type="datetimeFigureOut">
              <a:rPr lang="en-US" smtClean="0"/>
              <a:t>4/13/18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57FF392-80B0-BB44-8A97-617964FA062F}" type="slidenum">
              <a:rPr lang="en-US" smtClean="0"/>
              <a:t>‹#›</a:t>
            </a:fld>
            <a:endParaRPr lang="en-US"/>
          </a:p>
        </p:txBody>
      </p:sp>
    </p:spTree>
    <p:extLst>
      <p:ext uri="{BB962C8B-B14F-4D97-AF65-F5344CB8AC3E}">
        <p14:creationId xmlns:p14="http://schemas.microsoft.com/office/powerpoint/2010/main" val="1094584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3619" y="1190846"/>
            <a:ext cx="7581014" cy="1323439"/>
          </a:xfrm>
          <a:prstGeom prst="rect">
            <a:avLst/>
          </a:prstGeom>
          <a:noFill/>
        </p:spPr>
        <p:txBody>
          <a:bodyPr wrap="square" rtlCol="0">
            <a:spAutoFit/>
          </a:bodyPr>
          <a:lstStyle/>
          <a:p>
            <a:pPr algn="ctr"/>
            <a:r>
              <a:rPr lang="en-US" sz="4000" dirty="0" smtClean="0">
                <a:latin typeface="Times New Roman" charset="0"/>
                <a:ea typeface="Times New Roman" charset="0"/>
                <a:cs typeface="Times New Roman" charset="0"/>
              </a:rPr>
              <a:t>Decentralized Application using Blockchain</a:t>
            </a:r>
            <a:endParaRPr lang="en-US" sz="4000" dirty="0">
              <a:latin typeface="Times New Roman" charset="0"/>
              <a:ea typeface="Times New Roman" charset="0"/>
              <a:cs typeface="Times New Roman" charset="0"/>
            </a:endParaRPr>
          </a:p>
        </p:txBody>
      </p:sp>
      <p:sp>
        <p:nvSpPr>
          <p:cNvPr id="5" name="TextBox 4"/>
          <p:cNvSpPr txBox="1"/>
          <p:nvPr/>
        </p:nvSpPr>
        <p:spPr>
          <a:xfrm>
            <a:off x="3625702" y="2514285"/>
            <a:ext cx="3476847" cy="646331"/>
          </a:xfrm>
          <a:prstGeom prst="rect">
            <a:avLst/>
          </a:prstGeom>
          <a:noFill/>
        </p:spPr>
        <p:txBody>
          <a:bodyPr wrap="square" rtlCol="0">
            <a:spAutoFit/>
          </a:bodyPr>
          <a:lstStyle/>
          <a:p>
            <a:pPr algn="ctr"/>
            <a:r>
              <a:rPr lang="en-US" dirty="0" smtClean="0">
                <a:latin typeface="Times New Roman" charset="0"/>
                <a:ea typeface="Times New Roman" charset="0"/>
                <a:cs typeface="Times New Roman" charset="0"/>
              </a:rPr>
              <a:t>Managing government </a:t>
            </a:r>
            <a:r>
              <a:rPr lang="en-US" dirty="0" smtClean="0">
                <a:latin typeface="Times New Roman" charset="0"/>
                <a:ea typeface="Times New Roman" charset="0"/>
                <a:cs typeface="Times New Roman" charset="0"/>
              </a:rPr>
              <a:t>corruption using Distributed Ledger</a:t>
            </a:r>
            <a:endParaRPr lang="en-US" dirty="0">
              <a:latin typeface="Times New Roman" charset="0"/>
              <a:ea typeface="Times New Roman" charset="0"/>
              <a:cs typeface="Times New Roman" charset="0"/>
            </a:endParaRPr>
          </a:p>
        </p:txBody>
      </p:sp>
      <p:sp>
        <p:nvSpPr>
          <p:cNvPr id="2" name="TextBox 1"/>
          <p:cNvSpPr txBox="1"/>
          <p:nvPr/>
        </p:nvSpPr>
        <p:spPr>
          <a:xfrm>
            <a:off x="409354" y="4742120"/>
            <a:ext cx="3705445" cy="1754326"/>
          </a:xfrm>
          <a:prstGeom prst="rect">
            <a:avLst/>
          </a:prstGeom>
          <a:noFill/>
        </p:spPr>
        <p:txBody>
          <a:bodyPr wrap="square" rtlCol="0">
            <a:spAutoFit/>
          </a:bodyPr>
          <a:lstStyle/>
          <a:p>
            <a:r>
              <a:rPr lang="en-US" dirty="0" smtClean="0">
                <a:latin typeface="Times New Roman" charset="0"/>
                <a:ea typeface="Times New Roman" charset="0"/>
                <a:cs typeface="Times New Roman" charset="0"/>
              </a:rPr>
              <a:t>Team members:</a:t>
            </a:r>
          </a:p>
          <a:p>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Prakash Kumar M(211414205071</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Prasanna M(211414205072)</a:t>
            </a:r>
          </a:p>
          <a:p>
            <a:r>
              <a:rPr lang="en-US" dirty="0" smtClean="0">
                <a:latin typeface="Times New Roman" charset="0"/>
                <a:ea typeface="Times New Roman" charset="0"/>
                <a:cs typeface="Times New Roman" charset="0"/>
              </a:rPr>
              <a:t>Aslam S M(211414205093)</a:t>
            </a:r>
          </a:p>
          <a:p>
            <a:r>
              <a:rPr lang="en-US" dirty="0" smtClean="0">
                <a:latin typeface="Times New Roman" charset="0"/>
                <a:ea typeface="Times New Roman" charset="0"/>
                <a:cs typeface="Times New Roman" charset="0"/>
              </a:rPr>
              <a:t>Shijil R(211414205096)</a:t>
            </a:r>
          </a:p>
        </p:txBody>
      </p:sp>
      <p:sp>
        <p:nvSpPr>
          <p:cNvPr id="3" name="TextBox 2"/>
          <p:cNvSpPr txBox="1"/>
          <p:nvPr/>
        </p:nvSpPr>
        <p:spPr>
          <a:xfrm>
            <a:off x="8984512" y="4774018"/>
            <a:ext cx="2955852" cy="1200329"/>
          </a:xfrm>
          <a:prstGeom prst="rect">
            <a:avLst/>
          </a:prstGeom>
          <a:noFill/>
        </p:spPr>
        <p:txBody>
          <a:bodyPr wrap="square" rtlCol="0">
            <a:spAutoFit/>
          </a:bodyPr>
          <a:lstStyle/>
          <a:p>
            <a:r>
              <a:rPr lang="en-US" dirty="0" smtClean="0">
                <a:latin typeface="Times New Roman" charset="0"/>
                <a:ea typeface="Times New Roman" charset="0"/>
                <a:cs typeface="Times New Roman" charset="0"/>
              </a:rPr>
              <a:t>Project Guide</a:t>
            </a:r>
          </a:p>
          <a:p>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Mr. S Gopi </a:t>
            </a:r>
            <a:r>
              <a:rPr lang="en-US" smtClean="0">
                <a:latin typeface="Times New Roman" charset="0"/>
                <a:ea typeface="Times New Roman" charset="0"/>
                <a:cs typeface="Times New Roman" charset="0"/>
              </a:rPr>
              <a:t>M.Tech</a:t>
            </a:r>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(Assistant Professor)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68835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8679" y="1690577"/>
            <a:ext cx="7453423" cy="1785104"/>
          </a:xfrm>
          <a:prstGeom prst="rect">
            <a:avLst/>
          </a:prstGeom>
          <a:noFill/>
        </p:spPr>
        <p:txBody>
          <a:bodyPr wrap="square" rtlCol="0">
            <a:spAutoFit/>
          </a:bodyPr>
          <a:lstStyle/>
          <a:p>
            <a:r>
              <a:rPr lang="en-US" sz="2000" dirty="0" smtClean="0">
                <a:latin typeface="Times New Roman" charset="0"/>
                <a:ea typeface="Times New Roman" charset="0"/>
                <a:cs typeface="Times New Roman" charset="0"/>
              </a:rPr>
              <a:t>For Example:</a:t>
            </a:r>
          </a:p>
          <a:p>
            <a:endParaRPr lang="en-US" dirty="0">
              <a:latin typeface="Times New Roman" charset="0"/>
              <a:ea typeface="Times New Roman" charset="0"/>
              <a:cs typeface="Times New Roman" charset="0"/>
            </a:endParaRPr>
          </a:p>
          <a:p>
            <a:pPr algn="just"/>
            <a:r>
              <a:rPr lang="en-US" dirty="0" smtClean="0">
                <a:latin typeface="Times New Roman" charset="0"/>
                <a:ea typeface="Times New Roman" charset="0"/>
                <a:cs typeface="Times New Roman" charset="0"/>
              </a:rPr>
              <a:t>	Let's </a:t>
            </a:r>
            <a:r>
              <a:rPr lang="en-US" dirty="0">
                <a:latin typeface="Times New Roman" charset="0"/>
                <a:ea typeface="Times New Roman" charset="0"/>
                <a:cs typeface="Times New Roman" charset="0"/>
              </a:rPr>
              <a:t>say the base string that we are going to do work on is "Hello, world!". Our target is to find a variation of it that SHA-256 hashes to a value beginning with '000'. We vary the string by adding an integer value to the end called a nonce and incrementing it each time.</a:t>
            </a:r>
          </a:p>
        </p:txBody>
      </p:sp>
      <p:sp>
        <p:nvSpPr>
          <p:cNvPr id="6" name="Rectangle 5"/>
          <p:cNvSpPr/>
          <p:nvPr/>
        </p:nvSpPr>
        <p:spPr>
          <a:xfrm>
            <a:off x="2569535" y="4158181"/>
            <a:ext cx="8339470" cy="646331"/>
          </a:xfrm>
          <a:prstGeom prst="rect">
            <a:avLst/>
          </a:prstGeom>
        </p:spPr>
        <p:txBody>
          <a:bodyPr wrap="square">
            <a:spAutoFit/>
          </a:bodyPr>
          <a:lstStyle/>
          <a:p>
            <a:r>
              <a:rPr lang="en-US">
                <a:latin typeface="Times New Roman" charset="0"/>
                <a:ea typeface="Times New Roman" charset="0"/>
                <a:cs typeface="Times New Roman" charset="0"/>
              </a:rPr>
              <a:t>"Hello, world!4250" =&gt; 0000c3af42fc31103f1fdc0151fa747ff87349a4714df7cc52ea464e12dcd4e9</a:t>
            </a:r>
          </a:p>
        </p:txBody>
      </p:sp>
    </p:spTree>
    <p:extLst>
      <p:ext uri="{BB962C8B-B14F-4D97-AF65-F5344CB8AC3E}">
        <p14:creationId xmlns:p14="http://schemas.microsoft.com/office/powerpoint/2010/main" val="250000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1990" y="776176"/>
            <a:ext cx="3912782"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SHA </a:t>
            </a:r>
            <a:r>
              <a:rPr lang="mr-IN" sz="3200" dirty="0" smtClean="0">
                <a:latin typeface="Times New Roman" charset="0"/>
                <a:ea typeface="Times New Roman" charset="0"/>
                <a:cs typeface="Times New Roman" charset="0"/>
              </a:rPr>
              <a:t>–</a:t>
            </a:r>
            <a:r>
              <a:rPr lang="en-US" sz="3200" dirty="0" smtClean="0">
                <a:latin typeface="Times New Roman" charset="0"/>
                <a:ea typeface="Times New Roman" charset="0"/>
                <a:cs typeface="Times New Roman" charset="0"/>
              </a:rPr>
              <a:t> 256 Algorithm</a:t>
            </a:r>
            <a:endParaRPr lang="en-US" sz="3200" dirty="0">
              <a:latin typeface="Times New Roman" charset="0"/>
              <a:ea typeface="Times New Roman" charset="0"/>
              <a:cs typeface="Times New Roman" charset="0"/>
            </a:endParaRPr>
          </a:p>
        </p:txBody>
      </p:sp>
      <p:sp>
        <p:nvSpPr>
          <p:cNvPr id="5" name="TextBox 4"/>
          <p:cNvSpPr txBox="1"/>
          <p:nvPr/>
        </p:nvSpPr>
        <p:spPr>
          <a:xfrm>
            <a:off x="1913860" y="1701210"/>
            <a:ext cx="8102010" cy="1754326"/>
          </a:xfrm>
          <a:prstGeom prst="rect">
            <a:avLst/>
          </a:prstGeom>
          <a:noFill/>
        </p:spPr>
        <p:txBody>
          <a:bodyPr wrap="square" rtlCol="0">
            <a:spAutoFit/>
          </a:bodyPr>
          <a:lstStyle/>
          <a:p>
            <a:pPr algn="just"/>
            <a:r>
              <a:rPr lang="en-US" dirty="0" smtClean="0">
                <a:latin typeface="Times New Roman" charset="0"/>
                <a:ea typeface="Times New Roman" charset="0"/>
                <a:cs typeface="Times New Roman" charset="0"/>
              </a:rPr>
              <a:t>	SHA-256 </a:t>
            </a:r>
            <a:r>
              <a:rPr lang="en-US" dirty="0">
                <a:latin typeface="Times New Roman" charset="0"/>
                <a:ea typeface="Times New Roman" charset="0"/>
                <a:cs typeface="Times New Roman" charset="0"/>
              </a:rPr>
              <a:t>is a member of the SHA-2 cryptographic hash functions designed by the NSA. SHA stands for Secure Hash Algorithm. Cryptographic hash functions are mathematical operations run on digital data; by comparing the computed "hash" (the output from execution of the algorithm) to a known and expected hash value, a person can determine the data's integrity. A one-way hash can be generated from any piece of data, but the data cannot be generated from the hash.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15" y="3795795"/>
            <a:ext cx="8877300" cy="2540000"/>
          </a:xfrm>
          <a:prstGeom prst="rect">
            <a:avLst/>
          </a:prstGeom>
        </p:spPr>
      </p:pic>
    </p:spTree>
    <p:extLst>
      <p:ext uri="{BB962C8B-B14F-4D97-AF65-F5344CB8AC3E}">
        <p14:creationId xmlns:p14="http://schemas.microsoft.com/office/powerpoint/2010/main" val="132716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876" y="1879305"/>
            <a:ext cx="7277100" cy="2959100"/>
          </a:xfrm>
          <a:prstGeom prst="rect">
            <a:avLst/>
          </a:prstGeom>
        </p:spPr>
      </p:pic>
      <p:sp>
        <p:nvSpPr>
          <p:cNvPr id="2" name="TextBox 1"/>
          <p:cNvSpPr txBox="1"/>
          <p:nvPr/>
        </p:nvSpPr>
        <p:spPr>
          <a:xfrm>
            <a:off x="861237" y="606056"/>
            <a:ext cx="4614530" cy="523220"/>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Representation </a:t>
            </a:r>
            <a:r>
              <a:rPr lang="en-US" sz="2800" smtClean="0">
                <a:latin typeface="Times New Roman" charset="0"/>
                <a:ea typeface="Times New Roman" charset="0"/>
                <a:cs typeface="Times New Roman" charset="0"/>
              </a:rPr>
              <a:t>of blockchain</a:t>
            </a:r>
            <a:endParaRPr lang="en-US" sz="2800">
              <a:latin typeface="Times New Roman" charset="0"/>
              <a:ea typeface="Times New Roman" charset="0"/>
              <a:cs typeface="Times New Roman" charset="0"/>
            </a:endParaRPr>
          </a:p>
        </p:txBody>
      </p:sp>
    </p:spTree>
    <p:extLst>
      <p:ext uri="{BB962C8B-B14F-4D97-AF65-F5344CB8AC3E}">
        <p14:creationId xmlns:p14="http://schemas.microsoft.com/office/powerpoint/2010/main" val="862073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8316" y="733647"/>
            <a:ext cx="1743740"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Novelty</a:t>
            </a:r>
            <a:endParaRPr lang="en-US" sz="3200">
              <a:latin typeface="Times New Roman" charset="0"/>
              <a:ea typeface="Times New Roman" charset="0"/>
              <a:cs typeface="Times New Roman" charset="0"/>
            </a:endParaRPr>
          </a:p>
        </p:txBody>
      </p:sp>
      <p:sp>
        <p:nvSpPr>
          <p:cNvPr id="5" name="TextBox 4"/>
          <p:cNvSpPr txBox="1"/>
          <p:nvPr/>
        </p:nvSpPr>
        <p:spPr>
          <a:xfrm>
            <a:off x="2743200" y="2137144"/>
            <a:ext cx="6379534" cy="2862322"/>
          </a:xfrm>
          <a:prstGeom prst="rect">
            <a:avLst/>
          </a:prstGeom>
          <a:noFill/>
        </p:spPr>
        <p:txBody>
          <a:bodyPr wrap="square" rtlCol="0">
            <a:spAutoFit/>
          </a:bodyPr>
          <a:lstStyle/>
          <a:p>
            <a:pPr algn="just"/>
            <a:r>
              <a:rPr lang="en-US" dirty="0" smtClean="0">
                <a:latin typeface="Times New Roman" charset="0"/>
                <a:ea typeface="Times New Roman" charset="0"/>
                <a:cs typeface="Times New Roman" charset="0"/>
              </a:rPr>
              <a:t>The novelty of this project is instead </a:t>
            </a:r>
            <a:r>
              <a:rPr lang="en-US" dirty="0">
                <a:latin typeface="Times New Roman" charset="0"/>
                <a:ea typeface="Times New Roman" charset="0"/>
                <a:cs typeface="Times New Roman" charset="0"/>
              </a:rPr>
              <a:t>of generating a specific hash value which is a time consuming task, we can generate a hash value for the given data and a separate hash value for the file in which the data and its hash value is stored. Only this hash value is to check the integrity of the entire blockchain instead of calculating the hash value for each and every data </a:t>
            </a:r>
            <a:r>
              <a:rPr lang="en-US" dirty="0" smtClean="0">
                <a:latin typeface="Times New Roman" charset="0"/>
                <a:ea typeface="Times New Roman" charset="0"/>
                <a:cs typeface="Times New Roman" charset="0"/>
              </a:rPr>
              <a:t>. This reduced the computational resource required for generating hash value and also reduces the time required for checking the integrity of the blockchain.</a:t>
            </a:r>
            <a:endParaRPr lang="en-US" dirty="0">
              <a:latin typeface="Times New Roman" charset="0"/>
              <a:ea typeface="Times New Roman" charset="0"/>
              <a:cs typeface="Times New Roman" charset="0"/>
            </a:endParaRPr>
          </a:p>
          <a:p>
            <a:pPr algn="just"/>
            <a:endParaRPr lang="en-US"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75426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051" y="850604"/>
            <a:ext cx="2041451"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Modules</a:t>
            </a:r>
            <a:endParaRPr lang="en-US" sz="3200">
              <a:latin typeface="Times New Roman" charset="0"/>
              <a:ea typeface="Times New Roman" charset="0"/>
              <a:cs typeface="Times New Roman" charset="0"/>
            </a:endParaRPr>
          </a:p>
        </p:txBody>
      </p:sp>
      <p:sp>
        <p:nvSpPr>
          <p:cNvPr id="5" name="TextBox 4"/>
          <p:cNvSpPr txBox="1"/>
          <p:nvPr/>
        </p:nvSpPr>
        <p:spPr>
          <a:xfrm>
            <a:off x="2445488" y="2009553"/>
            <a:ext cx="6698512" cy="3139321"/>
          </a:xfrm>
          <a:prstGeom prst="rect">
            <a:avLst/>
          </a:prstGeom>
          <a:noFill/>
        </p:spPr>
        <p:txBody>
          <a:bodyPr wrap="square" rtlCol="0">
            <a:spAutoFit/>
          </a:bodyPr>
          <a:lstStyle/>
          <a:p>
            <a:pPr marL="285750" indent="-285750" algn="just">
              <a:buFont typeface="Arial" charset="0"/>
              <a:buChar char="•"/>
            </a:pPr>
            <a:r>
              <a:rPr lang="en-US" b="1" dirty="0" err="1" smtClean="0">
                <a:latin typeface="Times New Roman" charset="0"/>
                <a:ea typeface="Times New Roman" charset="0"/>
                <a:cs typeface="Times New Roman" charset="0"/>
              </a:rPr>
              <a:t>MainBLock</a:t>
            </a:r>
            <a:r>
              <a:rPr lang="en-US"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creation of blockchain, insertion of block, checking blockchain integrity and writing blockchain to file</a:t>
            </a:r>
          </a:p>
          <a:p>
            <a:pPr algn="just"/>
            <a:endParaRPr lang="en-US" dirty="0" smtClean="0">
              <a:latin typeface="Times New Roman" charset="0"/>
              <a:ea typeface="Times New Roman" charset="0"/>
              <a:cs typeface="Times New Roman" charset="0"/>
            </a:endParaRPr>
          </a:p>
          <a:p>
            <a:pPr marL="285750" indent="-285750" algn="just">
              <a:buFont typeface="Arial" charset="0"/>
              <a:buChar char="•"/>
            </a:pPr>
            <a:r>
              <a:rPr lang="en-US" b="1" dirty="0" smtClean="0">
                <a:latin typeface="Times New Roman" charset="0"/>
                <a:ea typeface="Times New Roman" charset="0"/>
                <a:cs typeface="Times New Roman" charset="0"/>
              </a:rPr>
              <a:t>Block</a:t>
            </a:r>
            <a:r>
              <a:rPr lang="en-US"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Used for creating a block with data and hash value</a:t>
            </a:r>
          </a:p>
          <a:p>
            <a:pPr algn="just"/>
            <a:endParaRPr lang="en-US" dirty="0" smtClean="0">
              <a:latin typeface="Times New Roman" charset="0"/>
              <a:ea typeface="Times New Roman" charset="0"/>
              <a:cs typeface="Times New Roman" charset="0"/>
            </a:endParaRPr>
          </a:p>
          <a:p>
            <a:pPr marL="285750" indent="-285750" algn="just">
              <a:buFont typeface="Arial" charset="0"/>
              <a:buChar char="•"/>
            </a:pPr>
            <a:r>
              <a:rPr lang="en-US" b="1" dirty="0" err="1" smtClean="0">
                <a:latin typeface="Times New Roman" charset="0"/>
                <a:ea typeface="Times New Roman" charset="0"/>
                <a:cs typeface="Times New Roman" charset="0"/>
              </a:rPr>
              <a:t>FileHasher</a:t>
            </a:r>
            <a:r>
              <a:rPr lang="en-US"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Used for generating hash value for the given file</a:t>
            </a:r>
          </a:p>
          <a:p>
            <a:pPr algn="just"/>
            <a:endParaRPr lang="en-US" dirty="0" smtClean="0">
              <a:latin typeface="Times New Roman" charset="0"/>
              <a:ea typeface="Times New Roman" charset="0"/>
              <a:cs typeface="Times New Roman" charset="0"/>
            </a:endParaRPr>
          </a:p>
          <a:p>
            <a:pPr marL="285750" indent="-285750" algn="just">
              <a:buFont typeface="Arial" charset="0"/>
              <a:buChar char="•"/>
            </a:pPr>
            <a:r>
              <a:rPr lang="en-US" b="1" dirty="0" err="1" smtClean="0">
                <a:latin typeface="Times New Roman" charset="0"/>
                <a:ea typeface="Times New Roman" charset="0"/>
                <a:cs typeface="Times New Roman" charset="0"/>
              </a:rPr>
              <a:t>BlockchainIntegrity</a:t>
            </a:r>
            <a:r>
              <a:rPr lang="en-US"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Used for checking the integrity of the blockchain</a:t>
            </a:r>
          </a:p>
          <a:p>
            <a:pPr algn="just"/>
            <a:endParaRPr lang="en-US" dirty="0" smtClean="0">
              <a:latin typeface="Times New Roman" charset="0"/>
              <a:ea typeface="Times New Roman" charset="0"/>
              <a:cs typeface="Times New Roman" charset="0"/>
            </a:endParaRPr>
          </a:p>
          <a:p>
            <a:pPr marL="285750" indent="-285750" algn="just">
              <a:buFont typeface="Arial" charset="0"/>
              <a:buChar char="•"/>
            </a:pPr>
            <a:r>
              <a:rPr lang="en-US" b="1" dirty="0" smtClean="0">
                <a:latin typeface="Times New Roman" charset="0"/>
                <a:ea typeface="Times New Roman" charset="0"/>
                <a:cs typeface="Times New Roman" charset="0"/>
              </a:rPr>
              <a:t>SHA-256</a:t>
            </a:r>
            <a:r>
              <a:rPr lang="en-US" dirty="0" smtClean="0">
                <a:latin typeface="Times New Roman" charset="0"/>
                <a:ea typeface="Times New Roman" charset="0"/>
                <a:cs typeface="Times New Roman" charset="0"/>
              </a:rPr>
              <a:t>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Used for generating hash value for the given data</a:t>
            </a:r>
          </a:p>
        </p:txBody>
      </p:sp>
    </p:spTree>
    <p:extLst>
      <p:ext uri="{BB962C8B-B14F-4D97-AF65-F5344CB8AC3E}">
        <p14:creationId xmlns:p14="http://schemas.microsoft.com/office/powerpoint/2010/main" val="1435219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40" t="17054" r="9922" b="42791"/>
          <a:stretch/>
        </p:blipFill>
        <p:spPr>
          <a:xfrm>
            <a:off x="2573080" y="2200939"/>
            <a:ext cx="6294474" cy="2753833"/>
          </a:xfrm>
          <a:prstGeom prst="rect">
            <a:avLst/>
          </a:prstGeom>
        </p:spPr>
      </p:pic>
      <p:sp>
        <p:nvSpPr>
          <p:cNvPr id="5" name="TextBox 4"/>
          <p:cNvSpPr txBox="1"/>
          <p:nvPr/>
        </p:nvSpPr>
        <p:spPr>
          <a:xfrm>
            <a:off x="1174898" y="988828"/>
            <a:ext cx="2987749"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File Hasher</a:t>
            </a: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5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9702" y="850605"/>
            <a:ext cx="2849526"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SHA - 256</a:t>
            </a:r>
            <a:endParaRPr lang="en-US" sz="3200">
              <a:latin typeface="Times New Roman" charset="0"/>
              <a:ea typeface="Times New Roman" charset="0"/>
              <a:cs typeface="Times New Roman"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1589" t="16435" r="9806" b="42790"/>
          <a:stretch/>
        </p:blipFill>
        <p:spPr>
          <a:xfrm>
            <a:off x="2764465" y="2179674"/>
            <a:ext cx="6273209" cy="2796363"/>
          </a:xfrm>
          <a:prstGeom prst="rect">
            <a:avLst/>
          </a:prstGeom>
        </p:spPr>
      </p:pic>
    </p:spTree>
    <p:extLst>
      <p:ext uri="{BB962C8B-B14F-4D97-AF65-F5344CB8AC3E}">
        <p14:creationId xmlns:p14="http://schemas.microsoft.com/office/powerpoint/2010/main" val="1182616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446" y="723014"/>
            <a:ext cx="3742660"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Blockchain Integrity</a:t>
            </a:r>
            <a:endParaRPr lang="en-US" sz="3200">
              <a:latin typeface="Times New Roman" charset="0"/>
              <a:ea typeface="Times New Roman" charset="0"/>
              <a:cs typeface="Times New Roman"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17" t="6822" r="7946" b="11163"/>
          <a:stretch/>
        </p:blipFill>
        <p:spPr>
          <a:xfrm>
            <a:off x="2413590" y="1451832"/>
            <a:ext cx="7347097" cy="5087191"/>
          </a:xfrm>
          <a:prstGeom prst="rect">
            <a:avLst/>
          </a:prstGeom>
        </p:spPr>
      </p:pic>
    </p:spTree>
    <p:extLst>
      <p:ext uri="{BB962C8B-B14F-4D97-AF65-F5344CB8AC3E}">
        <p14:creationId xmlns:p14="http://schemas.microsoft.com/office/powerpoint/2010/main" val="346388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5033" y="754912"/>
            <a:ext cx="2296632"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MainBlock</a:t>
            </a:r>
            <a:endParaRPr lang="en-US" sz="3200" dirty="0">
              <a:latin typeface="Times New Roman" charset="0"/>
              <a:ea typeface="Times New Roman" charset="0"/>
              <a:cs typeface="Times New Roman" charset="0"/>
            </a:endParaRPr>
          </a:p>
        </p:txBody>
      </p:sp>
      <p:sp>
        <p:nvSpPr>
          <p:cNvPr id="6" name="TextBox 5"/>
          <p:cNvSpPr txBox="1"/>
          <p:nvPr/>
        </p:nvSpPr>
        <p:spPr>
          <a:xfrm>
            <a:off x="3221665" y="1892596"/>
            <a:ext cx="829339" cy="400110"/>
          </a:xfrm>
          <a:prstGeom prst="rect">
            <a:avLst/>
          </a:prstGeom>
          <a:noFill/>
        </p:spPr>
        <p:txBody>
          <a:bodyPr wrap="square" rtlCol="0">
            <a:spAutoFit/>
          </a:bodyPr>
          <a:lstStyle/>
          <a:p>
            <a:r>
              <a:rPr lang="en-US" sz="2000" smtClean="0">
                <a:latin typeface="Times New Roman" charset="0"/>
                <a:ea typeface="Times New Roman" charset="0"/>
                <a:cs typeface="Times New Roman" charset="0"/>
              </a:rPr>
              <a:t>Input</a:t>
            </a:r>
            <a:r>
              <a:rPr lang="en-US" smtClean="0"/>
              <a:t> </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334" y="2375195"/>
            <a:ext cx="5582094" cy="921489"/>
          </a:xfrm>
          <a:prstGeom prst="rect">
            <a:avLst/>
          </a:prstGeom>
        </p:spPr>
      </p:pic>
      <p:sp>
        <p:nvSpPr>
          <p:cNvPr id="8" name="TextBox 7"/>
          <p:cNvSpPr txBox="1"/>
          <p:nvPr/>
        </p:nvSpPr>
        <p:spPr>
          <a:xfrm>
            <a:off x="1403498" y="1431475"/>
            <a:ext cx="1818167" cy="36933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Creation of block</a:t>
            </a:r>
            <a:endParaRPr lang="en-US" dirty="0">
              <a:latin typeface="Times New Roman" charset="0"/>
              <a:ea typeface="Times New Roman" charset="0"/>
              <a:cs typeface="Times New Roman" charset="0"/>
            </a:endParaRPr>
          </a:p>
        </p:txBody>
      </p:sp>
      <p:sp>
        <p:nvSpPr>
          <p:cNvPr id="9" name="TextBox 8"/>
          <p:cNvSpPr txBox="1"/>
          <p:nvPr/>
        </p:nvSpPr>
        <p:spPr>
          <a:xfrm>
            <a:off x="3221665" y="3735573"/>
            <a:ext cx="1052623" cy="400110"/>
          </a:xfrm>
          <a:prstGeom prst="rect">
            <a:avLst/>
          </a:prstGeom>
          <a:noFill/>
        </p:spPr>
        <p:txBody>
          <a:bodyPr wrap="square" rtlCol="0">
            <a:spAutoFit/>
          </a:bodyPr>
          <a:lstStyle/>
          <a:p>
            <a:r>
              <a:rPr lang="en-US" sz="2000" dirty="0" smtClean="0">
                <a:latin typeface="Times New Roman" charset="0"/>
                <a:ea typeface="Times New Roman" charset="0"/>
                <a:cs typeface="Times New Roman" charset="0"/>
              </a:rPr>
              <a:t>Output</a:t>
            </a:r>
            <a:r>
              <a:rPr lang="en-US" dirty="0" smtClean="0"/>
              <a:t>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6335" y="4574572"/>
            <a:ext cx="5582094" cy="1340031"/>
          </a:xfrm>
          <a:prstGeom prst="rect">
            <a:avLst/>
          </a:prstGeom>
        </p:spPr>
      </p:pic>
    </p:spTree>
    <p:extLst>
      <p:ext uri="{BB962C8B-B14F-4D97-AF65-F5344CB8AC3E}">
        <p14:creationId xmlns:p14="http://schemas.microsoft.com/office/powerpoint/2010/main" val="1823837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5665" y="871870"/>
            <a:ext cx="3965944" cy="400110"/>
          </a:xfrm>
          <a:prstGeom prst="rect">
            <a:avLst/>
          </a:prstGeom>
          <a:noFill/>
        </p:spPr>
        <p:txBody>
          <a:bodyPr wrap="square" rtlCol="0">
            <a:spAutoFit/>
          </a:bodyPr>
          <a:lstStyle/>
          <a:p>
            <a:r>
              <a:rPr lang="en-US" sz="2000" smtClean="0">
                <a:latin typeface="Times New Roman" charset="0"/>
                <a:ea typeface="Times New Roman" charset="0"/>
                <a:cs typeface="Times New Roman" charset="0"/>
              </a:rPr>
              <a:t>Insertion of block</a:t>
            </a:r>
            <a:endParaRPr lang="en-US" sz="2000">
              <a:latin typeface="Times New Roman" charset="0"/>
              <a:ea typeface="Times New Roman" charset="0"/>
              <a:cs typeface="Times New Roman" charset="0"/>
            </a:endParaRPr>
          </a:p>
        </p:txBody>
      </p:sp>
      <p:sp>
        <p:nvSpPr>
          <p:cNvPr id="5" name="TextBox 4"/>
          <p:cNvSpPr txBox="1"/>
          <p:nvPr/>
        </p:nvSpPr>
        <p:spPr>
          <a:xfrm>
            <a:off x="2918637" y="1616149"/>
            <a:ext cx="829339" cy="400110"/>
          </a:xfrm>
          <a:prstGeom prst="rect">
            <a:avLst/>
          </a:prstGeom>
          <a:noFill/>
        </p:spPr>
        <p:txBody>
          <a:bodyPr wrap="square" rtlCol="0">
            <a:spAutoFit/>
          </a:bodyPr>
          <a:lstStyle/>
          <a:p>
            <a:r>
              <a:rPr lang="en-US" sz="2000" smtClean="0">
                <a:latin typeface="Times New Roman" charset="0"/>
                <a:ea typeface="Times New Roman" charset="0"/>
                <a:cs typeface="Times New Roman" charset="0"/>
              </a:rPr>
              <a:t>Input</a:t>
            </a:r>
            <a:r>
              <a:rPr lang="en-US" smtClean="0"/>
              <a:t> </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976" y="2360428"/>
            <a:ext cx="5332229" cy="536743"/>
          </a:xfrm>
          <a:prstGeom prst="rect">
            <a:avLst/>
          </a:prstGeom>
        </p:spPr>
      </p:pic>
      <p:sp>
        <p:nvSpPr>
          <p:cNvPr id="7" name="TextBox 6"/>
          <p:cNvSpPr txBox="1"/>
          <p:nvPr/>
        </p:nvSpPr>
        <p:spPr>
          <a:xfrm>
            <a:off x="2918637" y="3241340"/>
            <a:ext cx="1052623" cy="400110"/>
          </a:xfrm>
          <a:prstGeom prst="rect">
            <a:avLst/>
          </a:prstGeom>
          <a:noFill/>
        </p:spPr>
        <p:txBody>
          <a:bodyPr wrap="square" rtlCol="0">
            <a:spAutoFit/>
          </a:bodyPr>
          <a:lstStyle/>
          <a:p>
            <a:r>
              <a:rPr lang="en-US" sz="2000" dirty="0" smtClean="0">
                <a:latin typeface="Times New Roman" charset="0"/>
                <a:ea typeface="Times New Roman" charset="0"/>
                <a:cs typeface="Times New Roman" charset="0"/>
              </a:rPr>
              <a:t>Output</a:t>
            </a:r>
            <a:r>
              <a:rPr lang="en-US" dirty="0" smtClean="0"/>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976" y="3985620"/>
            <a:ext cx="5332229" cy="1967668"/>
          </a:xfrm>
          <a:prstGeom prst="rect">
            <a:avLst/>
          </a:prstGeom>
        </p:spPr>
      </p:pic>
    </p:spTree>
    <p:extLst>
      <p:ext uri="{BB962C8B-B14F-4D97-AF65-F5344CB8AC3E}">
        <p14:creationId xmlns:p14="http://schemas.microsoft.com/office/powerpoint/2010/main" val="476236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111" y="988828"/>
            <a:ext cx="1860698"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Abstract</a:t>
            </a:r>
            <a:endParaRPr lang="en-US" sz="3200" dirty="0">
              <a:latin typeface="Times New Roman" charset="0"/>
              <a:ea typeface="Times New Roman" charset="0"/>
              <a:cs typeface="Times New Roman" charset="0"/>
            </a:endParaRPr>
          </a:p>
        </p:txBody>
      </p:sp>
      <p:sp>
        <p:nvSpPr>
          <p:cNvPr id="5" name="TextBox 4"/>
          <p:cNvSpPr txBox="1"/>
          <p:nvPr/>
        </p:nvSpPr>
        <p:spPr>
          <a:xfrm>
            <a:off x="2466754" y="2009554"/>
            <a:ext cx="7485321" cy="3693319"/>
          </a:xfrm>
          <a:prstGeom prst="rect">
            <a:avLst/>
          </a:prstGeom>
          <a:noFill/>
        </p:spPr>
        <p:txBody>
          <a:bodyPr wrap="square" rtlCol="0">
            <a:spAutoFit/>
          </a:bodyPr>
          <a:lstStyle/>
          <a:p>
            <a:pPr marL="285750" indent="-285750" algn="just">
              <a:buFont typeface="Arial" charset="0"/>
              <a:buChar char="•"/>
            </a:pPr>
            <a:r>
              <a:rPr lang="en-US" dirty="0">
                <a:latin typeface="Times New Roman" charset="0"/>
                <a:ea typeface="Times New Roman" charset="0"/>
                <a:cs typeface="Times New Roman" charset="0"/>
              </a:rPr>
              <a:t>A Blockchain is a continuously growing records, called blocks, which are linked and secured using cryptography such as hashing.</a:t>
            </a:r>
            <a:r>
              <a:rPr lang="en-GB" dirty="0" smtClean="0">
                <a:effectLst/>
                <a:latin typeface="Times New Roman" charset="0"/>
                <a:ea typeface="Times New Roman" charset="0"/>
                <a:cs typeface="Times New Roman" charset="0"/>
              </a:rPr>
              <a:t> </a:t>
            </a:r>
          </a:p>
          <a:p>
            <a:pPr marL="285750" indent="-285750" algn="just">
              <a:buFont typeface="Arial" charset="0"/>
              <a:buChar char="•"/>
            </a:pPr>
            <a:r>
              <a:rPr lang="en-US" dirty="0">
                <a:latin typeface="Times New Roman" charset="0"/>
                <a:ea typeface="Times New Roman" charset="0"/>
                <a:cs typeface="Times New Roman" charset="0"/>
              </a:rPr>
              <a:t>Each block contains a hash pointer as a link to the previous block, a timestamp and transaction data.</a:t>
            </a:r>
            <a:r>
              <a:rPr lang="en-GB" dirty="0" smtClean="0">
                <a:effectLst/>
                <a:latin typeface="Times New Roman" charset="0"/>
                <a:ea typeface="Times New Roman" charset="0"/>
                <a:cs typeface="Times New Roman" charset="0"/>
              </a:rPr>
              <a:t> </a:t>
            </a:r>
          </a:p>
          <a:p>
            <a:pPr marL="285750" indent="-285750" algn="just">
              <a:buFont typeface="Arial" charset="0"/>
              <a:buChar char="•"/>
            </a:pPr>
            <a:r>
              <a:rPr lang="en-US" dirty="0">
                <a:latin typeface="Times New Roman" charset="0"/>
                <a:ea typeface="Times New Roman" charset="0"/>
                <a:cs typeface="Times New Roman" charset="0"/>
              </a:rPr>
              <a:t>By design, blockchains are inherently resistant to modification of the data. It is similar to a ledger, but in this case it is a decentralized ledger which can record transactions between two different parties efficiently in a verifiable and permanent way.</a:t>
            </a:r>
            <a:r>
              <a:rPr lang="en-GB" dirty="0" smtClean="0">
                <a:effectLst/>
                <a:latin typeface="Times New Roman" charset="0"/>
                <a:ea typeface="Times New Roman" charset="0"/>
                <a:cs typeface="Times New Roman" charset="0"/>
              </a:rPr>
              <a:t> </a:t>
            </a:r>
          </a:p>
          <a:p>
            <a:pPr marL="285750" indent="-285750" algn="just">
              <a:buFont typeface="Arial" charset="0"/>
              <a:buChar char="•"/>
            </a:pPr>
            <a:r>
              <a:rPr lang="en-US" dirty="0">
                <a:latin typeface="Times New Roman" charset="0"/>
                <a:ea typeface="Times New Roman" charset="0"/>
                <a:cs typeface="Times New Roman" charset="0"/>
              </a:rPr>
              <a:t>The data stored in the block is permanently stored and it cannot be modified or deleted.</a:t>
            </a:r>
            <a:r>
              <a:rPr lang="en-GB" dirty="0" smtClean="0">
                <a:effectLst/>
                <a:latin typeface="Times New Roman" charset="0"/>
                <a:ea typeface="Times New Roman" charset="0"/>
                <a:cs typeface="Times New Roman" charset="0"/>
              </a:rPr>
              <a:t> </a:t>
            </a:r>
          </a:p>
          <a:p>
            <a:pPr marL="285750" indent="-285750" algn="just">
              <a:buFont typeface="Arial" charset="0"/>
              <a:buChar char="•"/>
            </a:pPr>
            <a:r>
              <a:rPr lang="en-US" dirty="0">
                <a:latin typeface="Times New Roman" charset="0"/>
                <a:ea typeface="Times New Roman" charset="0"/>
                <a:cs typeface="Times New Roman" charset="0"/>
              </a:rPr>
              <a:t>In this project using the blockchain technology a decentralized application or a database </a:t>
            </a:r>
            <a:r>
              <a:rPr lang="en-US" dirty="0" smtClean="0">
                <a:latin typeface="Times New Roman" charset="0"/>
                <a:ea typeface="Times New Roman" charset="0"/>
                <a:cs typeface="Times New Roman" charset="0"/>
              </a:rPr>
              <a:t>can be </a:t>
            </a:r>
            <a:r>
              <a:rPr lang="en-US" dirty="0">
                <a:latin typeface="Times New Roman" charset="0"/>
                <a:ea typeface="Times New Roman" charset="0"/>
                <a:cs typeface="Times New Roman" charset="0"/>
              </a:rPr>
              <a:t>implemented to record the </a:t>
            </a:r>
            <a:r>
              <a:rPr lang="en-US" dirty="0" smtClean="0">
                <a:latin typeface="Times New Roman" charset="0"/>
                <a:ea typeface="Times New Roman" charset="0"/>
                <a:cs typeface="Times New Roman" charset="0"/>
              </a:rPr>
              <a:t>transactions taking </a:t>
            </a:r>
            <a:r>
              <a:rPr lang="en-US" smtClean="0">
                <a:latin typeface="Times New Roman" charset="0"/>
                <a:ea typeface="Times New Roman" charset="0"/>
                <a:cs typeface="Times New Roman" charset="0"/>
              </a:rPr>
              <a:t>place between </a:t>
            </a:r>
            <a:r>
              <a:rPr lang="en-US" dirty="0" smtClean="0">
                <a:latin typeface="Times New Roman" charset="0"/>
                <a:ea typeface="Times New Roman" charset="0"/>
                <a:cs typeface="Times New Roman" charset="0"/>
              </a:rPr>
              <a:t>the government </a:t>
            </a:r>
            <a:r>
              <a:rPr lang="en-US" dirty="0">
                <a:latin typeface="Times New Roman" charset="0"/>
                <a:ea typeface="Times New Roman" charset="0"/>
                <a:cs typeface="Times New Roman" charset="0"/>
              </a:rPr>
              <a:t>so that corruption can be stopped.</a:t>
            </a:r>
            <a:r>
              <a:rPr lang="en-GB" dirty="0" smtClean="0">
                <a:effectLst/>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89300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4912" y="765544"/>
            <a:ext cx="4210493"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Block</a:t>
            </a:r>
            <a:endParaRPr lang="en-US" sz="320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158" y="3783601"/>
            <a:ext cx="5332229" cy="1967668"/>
          </a:xfrm>
          <a:prstGeom prst="rect">
            <a:avLst/>
          </a:prstGeom>
        </p:spPr>
      </p:pic>
      <p:sp>
        <p:nvSpPr>
          <p:cNvPr id="6" name="TextBox 5"/>
          <p:cNvSpPr txBox="1"/>
          <p:nvPr/>
        </p:nvSpPr>
        <p:spPr>
          <a:xfrm>
            <a:off x="1850065" y="1594884"/>
            <a:ext cx="3795823" cy="923330"/>
          </a:xfrm>
          <a:prstGeom prst="rect">
            <a:avLst/>
          </a:prstGeom>
          <a:noFill/>
        </p:spPr>
        <p:txBody>
          <a:bodyPr wrap="square" rtlCol="0">
            <a:spAutoFit/>
          </a:bodyPr>
          <a:lstStyle/>
          <a:p>
            <a:r>
              <a:rPr lang="en-US" dirty="0" smtClean="0">
                <a:latin typeface="Times New Roman" charset="0"/>
                <a:ea typeface="Times New Roman" charset="0"/>
                <a:cs typeface="Times New Roman" charset="0"/>
              </a:rPr>
              <a:t>Input : </a:t>
            </a:r>
          </a:p>
          <a:p>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Data</a:t>
            </a:r>
          </a:p>
          <a:p>
            <a:r>
              <a:rPr lang="en-US" dirty="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PrevHash</a:t>
            </a:r>
            <a:endParaRPr lang="en-US" dirty="0">
              <a:latin typeface="Times New Roman" charset="0"/>
              <a:ea typeface="Times New Roman" charset="0"/>
              <a:cs typeface="Times New Roman" charset="0"/>
            </a:endParaRPr>
          </a:p>
        </p:txBody>
      </p:sp>
      <p:sp>
        <p:nvSpPr>
          <p:cNvPr id="7" name="TextBox 6"/>
          <p:cNvSpPr txBox="1"/>
          <p:nvPr/>
        </p:nvSpPr>
        <p:spPr>
          <a:xfrm>
            <a:off x="1850064" y="3148455"/>
            <a:ext cx="3795823" cy="36933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Output : </a:t>
            </a:r>
          </a:p>
        </p:txBody>
      </p:sp>
    </p:spTree>
    <p:extLst>
      <p:ext uri="{BB962C8B-B14F-4D97-AF65-F5344CB8AC3E}">
        <p14:creationId xmlns:p14="http://schemas.microsoft.com/office/powerpoint/2010/main" val="6309403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544" y="2730328"/>
            <a:ext cx="6262872" cy="2274626"/>
          </a:xfrm>
          <a:prstGeom prst="rect">
            <a:avLst/>
          </a:prstGeom>
        </p:spPr>
      </p:pic>
      <p:sp>
        <p:nvSpPr>
          <p:cNvPr id="2" name="TextBox 1"/>
          <p:cNvSpPr txBox="1"/>
          <p:nvPr/>
        </p:nvSpPr>
        <p:spPr>
          <a:xfrm>
            <a:off x="691117" y="606056"/>
            <a:ext cx="3540641" cy="584775"/>
          </a:xfrm>
          <a:prstGeom prst="rect">
            <a:avLst/>
          </a:prstGeom>
          <a:noFill/>
        </p:spPr>
        <p:txBody>
          <a:bodyPr wrap="square" rtlCol="0">
            <a:spAutoFit/>
          </a:bodyPr>
          <a:lstStyle/>
          <a:p>
            <a:r>
              <a:rPr lang="en-US" sz="3200" smtClean="0">
                <a:latin typeface="Times New Roman" charset="0"/>
                <a:ea typeface="Times New Roman" charset="0"/>
                <a:cs typeface="Times New Roman" charset="0"/>
              </a:rPr>
              <a:t>FileHasher</a:t>
            </a:r>
            <a:endParaRPr lang="en-US" sz="3200" dirty="0">
              <a:latin typeface="Times New Roman" charset="0"/>
              <a:ea typeface="Times New Roman" charset="0"/>
              <a:cs typeface="Times New Roman" charset="0"/>
            </a:endParaRPr>
          </a:p>
        </p:txBody>
      </p:sp>
      <p:sp>
        <p:nvSpPr>
          <p:cNvPr id="3" name="TextBox 2"/>
          <p:cNvSpPr txBox="1"/>
          <p:nvPr/>
        </p:nvSpPr>
        <p:spPr>
          <a:xfrm>
            <a:off x="1477926" y="1637414"/>
            <a:ext cx="8793125" cy="646331"/>
          </a:xfrm>
          <a:prstGeom prst="rect">
            <a:avLst/>
          </a:prstGeom>
          <a:noFill/>
        </p:spPr>
        <p:txBody>
          <a:bodyPr wrap="square" rtlCol="0">
            <a:spAutoFit/>
          </a:bodyPr>
          <a:lstStyle/>
          <a:p>
            <a:r>
              <a:rPr lang="en-US" dirty="0" smtClean="0"/>
              <a:t>Input : </a:t>
            </a:r>
          </a:p>
          <a:p>
            <a:r>
              <a:rPr lang="en-US" dirty="0"/>
              <a:t>	</a:t>
            </a:r>
            <a:r>
              <a:rPr lang="en-US" dirty="0" smtClean="0"/>
              <a:t>/</a:t>
            </a:r>
            <a:r>
              <a:rPr lang="mr-IN" dirty="0" smtClean="0"/>
              <a:t>…</a:t>
            </a:r>
            <a:r>
              <a:rPr lang="en-US" dirty="0" smtClean="0"/>
              <a:t> /Eclipse workspace/</a:t>
            </a:r>
            <a:r>
              <a:rPr lang="en-US" dirty="0" err="1" smtClean="0"/>
              <a:t>File_hasher</a:t>
            </a:r>
            <a:r>
              <a:rPr lang="en-US" dirty="0" smtClean="0"/>
              <a:t>/</a:t>
            </a:r>
            <a:r>
              <a:rPr lang="en-US" dirty="0" err="1" smtClean="0"/>
              <a:t>src</a:t>
            </a:r>
            <a:r>
              <a:rPr lang="en-US" dirty="0" smtClean="0"/>
              <a:t>/</a:t>
            </a:r>
            <a:r>
              <a:rPr lang="en-US" dirty="0" err="1" smtClean="0"/>
              <a:t>File_hasher</a:t>
            </a:r>
            <a:r>
              <a:rPr lang="en-US" dirty="0" smtClean="0"/>
              <a:t>/blockchain1.txt </a:t>
            </a:r>
            <a:endParaRPr lang="en-US" dirty="0"/>
          </a:p>
        </p:txBody>
      </p:sp>
    </p:spTree>
    <p:extLst>
      <p:ext uri="{BB962C8B-B14F-4D97-AF65-F5344CB8AC3E}">
        <p14:creationId xmlns:p14="http://schemas.microsoft.com/office/powerpoint/2010/main" val="269035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140" y="202019"/>
            <a:ext cx="3870251" cy="584775"/>
          </a:xfrm>
          <a:prstGeom prst="rect">
            <a:avLst/>
          </a:prstGeom>
          <a:noFill/>
        </p:spPr>
        <p:txBody>
          <a:bodyPr wrap="square" rtlCol="0">
            <a:spAutoFit/>
          </a:bodyPr>
          <a:lstStyle/>
          <a:p>
            <a:r>
              <a:rPr lang="en-US" sz="3200" dirty="0" err="1" smtClean="0">
                <a:latin typeface="Times New Roman" charset="0"/>
                <a:ea typeface="Times New Roman" charset="0"/>
                <a:cs typeface="Times New Roman" charset="0"/>
              </a:rPr>
              <a:t>BlockchainIntegrity</a:t>
            </a:r>
            <a:endParaRPr lang="en-US" sz="3200" dirty="0">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796" y="2190322"/>
            <a:ext cx="5222948" cy="142043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099" y="2190322"/>
            <a:ext cx="5222948" cy="1420430"/>
          </a:xfrm>
          <a:prstGeom prst="rect">
            <a:avLst/>
          </a:prstGeom>
        </p:spPr>
      </p:pic>
      <p:sp>
        <p:nvSpPr>
          <p:cNvPr id="6" name="TextBox 5"/>
          <p:cNvSpPr txBox="1"/>
          <p:nvPr/>
        </p:nvSpPr>
        <p:spPr>
          <a:xfrm>
            <a:off x="571795" y="1648933"/>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File 1</a:t>
            </a:r>
            <a:endParaRPr lang="en-US" dirty="0">
              <a:latin typeface="Times New Roman" charset="0"/>
              <a:ea typeface="Times New Roman" charset="0"/>
              <a:cs typeface="Times New Roman" charset="0"/>
            </a:endParaRPr>
          </a:p>
        </p:txBody>
      </p:sp>
      <p:sp>
        <p:nvSpPr>
          <p:cNvPr id="7" name="TextBox 6"/>
          <p:cNvSpPr txBox="1"/>
          <p:nvPr/>
        </p:nvSpPr>
        <p:spPr>
          <a:xfrm>
            <a:off x="6331099" y="1648933"/>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File 2</a:t>
            </a:r>
            <a:endParaRPr lang="en-US" dirty="0">
              <a:latin typeface="Times New Roman" charset="0"/>
              <a:ea typeface="Times New Roman" charset="0"/>
              <a:cs typeface="Times New Roman" charset="0"/>
            </a:endParaRPr>
          </a:p>
        </p:txBody>
      </p:sp>
      <p:sp>
        <p:nvSpPr>
          <p:cNvPr id="8" name="TextBox 7"/>
          <p:cNvSpPr txBox="1"/>
          <p:nvPr/>
        </p:nvSpPr>
        <p:spPr>
          <a:xfrm>
            <a:off x="571795" y="1266161"/>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Input</a:t>
            </a:r>
            <a:endParaRPr lang="en-US" dirty="0">
              <a:latin typeface="Times New Roman" charset="0"/>
              <a:ea typeface="Times New Roman" charset="0"/>
              <a:cs typeface="Times New Roman" charset="0"/>
            </a:endParaRPr>
          </a:p>
        </p:txBody>
      </p:sp>
      <p:sp>
        <p:nvSpPr>
          <p:cNvPr id="9" name="TextBox 8"/>
          <p:cNvSpPr txBox="1"/>
          <p:nvPr/>
        </p:nvSpPr>
        <p:spPr>
          <a:xfrm>
            <a:off x="571794" y="4152141"/>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Output</a:t>
            </a:r>
            <a:endParaRPr lang="en-US" dirty="0">
              <a:latin typeface="Times New Roman" charset="0"/>
              <a:ea typeface="Times New Roman" charset="0"/>
              <a:cs typeface="Times New Roman"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76" y="4922284"/>
            <a:ext cx="6716824" cy="951732"/>
          </a:xfrm>
          <a:prstGeom prst="rect">
            <a:avLst/>
          </a:prstGeom>
        </p:spPr>
      </p:pic>
    </p:spTree>
    <p:extLst>
      <p:ext uri="{BB962C8B-B14F-4D97-AF65-F5344CB8AC3E}">
        <p14:creationId xmlns:p14="http://schemas.microsoft.com/office/powerpoint/2010/main" val="632714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96" y="1690592"/>
            <a:ext cx="5222948" cy="1420430"/>
          </a:xfrm>
          <a:prstGeom prst="rect">
            <a:avLst/>
          </a:prstGeom>
        </p:spPr>
      </p:pic>
      <p:sp>
        <p:nvSpPr>
          <p:cNvPr id="5" name="TextBox 4"/>
          <p:cNvSpPr txBox="1"/>
          <p:nvPr/>
        </p:nvSpPr>
        <p:spPr>
          <a:xfrm>
            <a:off x="1028995" y="1149203"/>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File 1</a:t>
            </a:r>
            <a:endParaRPr lang="en-US" dirty="0">
              <a:latin typeface="Times New Roman" charset="0"/>
              <a:ea typeface="Times New Roman" charset="0"/>
              <a:cs typeface="Times New Roman" charset="0"/>
            </a:endParaRPr>
          </a:p>
        </p:txBody>
      </p:sp>
      <p:sp>
        <p:nvSpPr>
          <p:cNvPr id="6" name="TextBox 5"/>
          <p:cNvSpPr txBox="1"/>
          <p:nvPr/>
        </p:nvSpPr>
        <p:spPr>
          <a:xfrm>
            <a:off x="1028995" y="766431"/>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Input</a:t>
            </a:r>
            <a:endParaRPr lang="en-US" dirty="0">
              <a:latin typeface="Times New Roman" charset="0"/>
              <a:ea typeface="Times New Roman" charset="0"/>
              <a:cs typeface="Times New Roman" charset="0"/>
            </a:endParaRPr>
          </a:p>
        </p:txBody>
      </p:sp>
      <p:sp>
        <p:nvSpPr>
          <p:cNvPr id="7" name="TextBox 6"/>
          <p:cNvSpPr txBox="1"/>
          <p:nvPr/>
        </p:nvSpPr>
        <p:spPr>
          <a:xfrm>
            <a:off x="1028994" y="3652411"/>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Output</a:t>
            </a:r>
            <a:endParaRPr lang="en-US" dirty="0">
              <a:latin typeface="Times New Roman" charset="0"/>
              <a:ea typeface="Times New Roman" charset="0"/>
              <a:cs typeface="Times New Roman"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455" y="1690592"/>
            <a:ext cx="5190707" cy="1420430"/>
          </a:xfrm>
          <a:prstGeom prst="rect">
            <a:avLst/>
          </a:prstGeom>
        </p:spPr>
      </p:pic>
      <p:sp>
        <p:nvSpPr>
          <p:cNvPr id="8" name="TextBox 7"/>
          <p:cNvSpPr txBox="1"/>
          <p:nvPr/>
        </p:nvSpPr>
        <p:spPr>
          <a:xfrm>
            <a:off x="6546455" y="1144337"/>
            <a:ext cx="2065077" cy="38277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File 2</a:t>
            </a:r>
            <a:endParaRPr lang="en-US" dirty="0">
              <a:latin typeface="Times New Roman" charset="0"/>
              <a:ea typeface="Times New Roman" charset="0"/>
              <a:cs typeface="Times New Roman"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994" y="4259297"/>
            <a:ext cx="6732773" cy="900632"/>
          </a:xfrm>
          <a:prstGeom prst="rect">
            <a:avLst/>
          </a:prstGeom>
        </p:spPr>
      </p:pic>
    </p:spTree>
    <p:extLst>
      <p:ext uri="{BB962C8B-B14F-4D97-AF65-F5344CB8AC3E}">
        <p14:creationId xmlns:p14="http://schemas.microsoft.com/office/powerpoint/2010/main" val="1722973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1870" y="659219"/>
            <a:ext cx="3211032"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SHA - 256</a:t>
            </a:r>
            <a:endParaRPr lang="en-US" sz="3200" dirty="0">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625" y="1624419"/>
            <a:ext cx="5657407" cy="2141355"/>
          </a:xfrm>
          <a:prstGeom prst="rect">
            <a:avLst/>
          </a:prstGeom>
        </p:spPr>
      </p:pic>
      <p:sp>
        <p:nvSpPr>
          <p:cNvPr id="5" name="TextBox 4"/>
          <p:cNvSpPr txBox="1"/>
          <p:nvPr/>
        </p:nvSpPr>
        <p:spPr>
          <a:xfrm>
            <a:off x="1127052" y="4029739"/>
            <a:ext cx="9314120" cy="1754326"/>
          </a:xfrm>
          <a:prstGeom prst="rect">
            <a:avLst/>
          </a:prstGeom>
          <a:noFill/>
        </p:spPr>
        <p:txBody>
          <a:bodyPr wrap="square" rtlCol="0">
            <a:spAutoFit/>
          </a:bodyPr>
          <a:lstStyle/>
          <a:p>
            <a:r>
              <a:rPr lang="en-US" dirty="0" smtClean="0">
                <a:latin typeface="Times New Roman" charset="0"/>
                <a:ea typeface="Times New Roman" charset="0"/>
                <a:cs typeface="Times New Roman" charset="0"/>
              </a:rPr>
              <a:t>Input : </a:t>
            </a:r>
          </a:p>
          <a:p>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Data </a:t>
            </a:r>
            <a:r>
              <a:rPr lang="mr-IN" dirty="0" smtClean="0">
                <a:latin typeface="Times New Roman" charset="0"/>
                <a:ea typeface="Times New Roman" charset="0"/>
                <a:cs typeface="Times New Roman" charset="0"/>
              </a:rPr>
              <a:t>–</a:t>
            </a:r>
            <a:r>
              <a:rPr lang="en-US" dirty="0" smtClean="0">
                <a:latin typeface="Times New Roman" charset="0"/>
                <a:ea typeface="Times New Roman" charset="0"/>
                <a:cs typeface="Times New Roman" charset="0"/>
              </a:rPr>
              <a:t> test</a:t>
            </a:r>
          </a:p>
          <a:p>
            <a:r>
              <a:rPr lang="en-US" dirty="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Prevhash</a:t>
            </a:r>
            <a:r>
              <a:rPr lang="en-US" dirty="0" smtClean="0">
                <a:latin typeface="Times New Roman" charset="0"/>
                <a:ea typeface="Times New Roman" charset="0"/>
                <a:cs typeface="Times New Roman" charset="0"/>
              </a:rPr>
              <a:t> </a:t>
            </a:r>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a96e0beb59a16b085a7d2b3b5ffd6e5971870aa2903c6df86f26fa908ded2e21</a:t>
            </a:r>
          </a:p>
          <a:p>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Output : </a:t>
            </a:r>
          </a:p>
          <a:p>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Hash - </a:t>
            </a:r>
            <a:r>
              <a:rPr lang="de-DE" dirty="0">
                <a:latin typeface="Times New Roman" charset="0"/>
                <a:ea typeface="Times New Roman" charset="0"/>
                <a:cs typeface="Times New Roman" charset="0"/>
              </a:rPr>
              <a:t>7cc2cebc94c793376a35d02fb05abb768473a020e55406d24ebc8c5bf39a27c4</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3159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465" y="574158"/>
            <a:ext cx="2456121"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Sample Code</a:t>
            </a:r>
            <a:endParaRPr lang="en-US" sz="3200" dirty="0">
              <a:latin typeface="Times New Roman" charset="0"/>
              <a:ea typeface="Times New Roman" charset="0"/>
              <a:cs typeface="Times New Roman" charset="0"/>
            </a:endParaRPr>
          </a:p>
        </p:txBody>
      </p:sp>
      <p:sp>
        <p:nvSpPr>
          <p:cNvPr id="5" name="TextBox 4"/>
          <p:cNvSpPr txBox="1"/>
          <p:nvPr/>
        </p:nvSpPr>
        <p:spPr>
          <a:xfrm>
            <a:off x="3519376" y="754911"/>
            <a:ext cx="6996224" cy="5447645"/>
          </a:xfrm>
          <a:prstGeom prst="rect">
            <a:avLst/>
          </a:prstGeom>
          <a:noFill/>
        </p:spPr>
        <p:txBody>
          <a:bodyPr wrap="square" rtlCol="0">
            <a:spAutoFit/>
          </a:bodyPr>
          <a:lstStyle/>
          <a:p>
            <a:r>
              <a:rPr lang="en-US" sz="1200" b="1" dirty="0">
                <a:latin typeface="Times New Roman" charset="0"/>
                <a:ea typeface="Times New Roman" charset="0"/>
                <a:cs typeface="Times New Roman" charset="0"/>
              </a:rPr>
              <a:t>package </a:t>
            </a:r>
            <a:r>
              <a:rPr lang="en-US" sz="1200" b="1" dirty="0" err="1">
                <a:latin typeface="Times New Roman" charset="0"/>
                <a:ea typeface="Times New Roman" charset="0"/>
                <a:cs typeface="Times New Roman" charset="0"/>
              </a:rPr>
              <a:t>BlockChain</a:t>
            </a:r>
            <a:r>
              <a:rPr lang="en-US" sz="1200" b="1" dirty="0">
                <a:latin typeface="Times New Roman" charset="0"/>
                <a:ea typeface="Times New Roman" charset="0"/>
                <a:cs typeface="Times New Roman" charset="0"/>
              </a:rPr>
              <a:t>;</a:t>
            </a:r>
          </a:p>
          <a:p>
            <a:r>
              <a:rPr lang="en-US" sz="1200" b="1" dirty="0">
                <a:latin typeface="Times New Roman" charset="0"/>
                <a:ea typeface="Times New Roman" charset="0"/>
                <a:cs typeface="Times New Roman" charset="0"/>
              </a:rPr>
              <a:t>import </a:t>
            </a:r>
            <a:r>
              <a:rPr lang="en-US" sz="1200" b="1" dirty="0" err="1">
                <a:latin typeface="Times New Roman" charset="0"/>
                <a:ea typeface="Times New Roman" charset="0"/>
                <a:cs typeface="Times New Roman" charset="0"/>
              </a:rPr>
              <a:t>java.security.NoSuchAlgorithmException</a:t>
            </a:r>
            <a:r>
              <a:rPr lang="en-US" sz="1200" b="1" dirty="0" smtClean="0">
                <a:latin typeface="Times New Roman" charset="0"/>
                <a:ea typeface="Times New Roman" charset="0"/>
                <a:cs typeface="Times New Roman" charset="0"/>
              </a:rPr>
              <a:t>;</a:t>
            </a:r>
            <a:endParaRPr lang="en-US" sz="1200" dirty="0">
              <a:latin typeface="Times New Roman" charset="0"/>
              <a:ea typeface="Times New Roman" charset="0"/>
              <a:cs typeface="Times New Roman" charset="0"/>
            </a:endParaRPr>
          </a:p>
          <a:p>
            <a:endParaRPr lang="en-US" sz="1200" dirty="0">
              <a:latin typeface="Times New Roman" charset="0"/>
              <a:ea typeface="Times New Roman" charset="0"/>
              <a:cs typeface="Times New Roman" charset="0"/>
            </a:endParaRPr>
          </a:p>
          <a:p>
            <a:r>
              <a:rPr lang="en-US" sz="1200" b="1" dirty="0">
                <a:latin typeface="Times New Roman" charset="0"/>
                <a:ea typeface="Times New Roman" charset="0"/>
                <a:cs typeface="Times New Roman" charset="0"/>
              </a:rPr>
              <a:t>public class Block {</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public String hash;</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public String </a:t>
            </a:r>
            <a:r>
              <a:rPr lang="en-US" sz="1200" b="1" dirty="0" err="1">
                <a:latin typeface="Times New Roman" charset="0"/>
                <a:ea typeface="Times New Roman" charset="0"/>
                <a:cs typeface="Times New Roman" charset="0"/>
              </a:rPr>
              <a:t>prevHash</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private String data</a:t>
            </a:r>
            <a:r>
              <a:rPr lang="en-US" sz="1200" b="1" dirty="0" smtClean="0">
                <a:latin typeface="Times New Roman" charset="0"/>
                <a:ea typeface="Times New Roman" charset="0"/>
                <a:cs typeface="Times New Roman" charset="0"/>
              </a:rPr>
              <a:t>;</a:t>
            </a:r>
            <a:endParaRPr lang="en-US" sz="1200" dirty="0">
              <a:latin typeface="Times New Roman" charset="0"/>
              <a:ea typeface="Times New Roman" charset="0"/>
              <a:cs typeface="Times New Roman" charset="0"/>
            </a:endParaRP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public Block(String data, String </a:t>
            </a:r>
            <a:r>
              <a:rPr lang="en-US" sz="1200" b="1" dirty="0" err="1">
                <a:latin typeface="Times New Roman" charset="0"/>
                <a:ea typeface="Times New Roman" charset="0"/>
                <a:cs typeface="Times New Roman" charset="0"/>
              </a:rPr>
              <a:t>prevHash</a:t>
            </a:r>
            <a:r>
              <a:rPr lang="en-US" sz="1200" b="1" dirty="0">
                <a:latin typeface="Times New Roman" charset="0"/>
                <a:ea typeface="Times New Roman" charset="0"/>
                <a:cs typeface="Times New Roman" charset="0"/>
              </a:rPr>
              <a:t>) throws </a:t>
            </a:r>
            <a:r>
              <a:rPr lang="en-US" sz="1200" b="1" dirty="0" err="1">
                <a:latin typeface="Times New Roman" charset="0"/>
                <a:ea typeface="Times New Roman" charset="0"/>
                <a:cs typeface="Times New Roman" charset="0"/>
              </a:rPr>
              <a:t>NoSuchAlgorithmException</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r>
              <a:rPr lang="en-US" sz="1200" b="1" dirty="0" err="1">
                <a:latin typeface="Times New Roman" charset="0"/>
                <a:ea typeface="Times New Roman" charset="0"/>
                <a:cs typeface="Times New Roman" charset="0"/>
              </a:rPr>
              <a:t>this.data</a:t>
            </a:r>
            <a:r>
              <a:rPr lang="en-US" sz="1200" b="1" dirty="0">
                <a:latin typeface="Times New Roman" charset="0"/>
                <a:ea typeface="Times New Roman" charset="0"/>
                <a:cs typeface="Times New Roman" charset="0"/>
              </a:rPr>
              <a:t> = data;</a:t>
            </a:r>
          </a:p>
          <a:p>
            <a:r>
              <a:rPr lang="en-US" sz="1200" dirty="0">
                <a:latin typeface="Times New Roman" charset="0"/>
                <a:ea typeface="Times New Roman" charset="0"/>
                <a:cs typeface="Times New Roman" charset="0"/>
              </a:rPr>
              <a:t>		</a:t>
            </a:r>
            <a:r>
              <a:rPr lang="en-US" sz="1200" b="1" dirty="0" err="1">
                <a:latin typeface="Times New Roman" charset="0"/>
                <a:ea typeface="Times New Roman" charset="0"/>
                <a:cs typeface="Times New Roman" charset="0"/>
              </a:rPr>
              <a:t>this.prevHash</a:t>
            </a:r>
            <a:r>
              <a:rPr lang="en-US" sz="1200" b="1" dirty="0">
                <a:latin typeface="Times New Roman" charset="0"/>
                <a:ea typeface="Times New Roman" charset="0"/>
                <a:cs typeface="Times New Roman" charset="0"/>
              </a:rPr>
              <a:t> = </a:t>
            </a:r>
            <a:r>
              <a:rPr lang="en-US" sz="1200" b="1" dirty="0" err="1">
                <a:latin typeface="Times New Roman" charset="0"/>
                <a:ea typeface="Times New Roman" charset="0"/>
                <a:cs typeface="Times New Roman" charset="0"/>
              </a:rPr>
              <a:t>prevHash</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r>
              <a:rPr lang="en-US" sz="1200" b="1" dirty="0" err="1">
                <a:latin typeface="Times New Roman" charset="0"/>
                <a:ea typeface="Times New Roman" charset="0"/>
                <a:cs typeface="Times New Roman" charset="0"/>
              </a:rPr>
              <a:t>this.hash</a:t>
            </a:r>
            <a:r>
              <a:rPr lang="en-US" sz="1200" b="1" dirty="0">
                <a:latin typeface="Times New Roman" charset="0"/>
                <a:ea typeface="Times New Roman" charset="0"/>
                <a:cs typeface="Times New Roman" charset="0"/>
              </a:rPr>
              <a:t> = </a:t>
            </a:r>
            <a:r>
              <a:rPr lang="en-US" sz="1200" b="1" dirty="0" err="1">
                <a:latin typeface="Times New Roman" charset="0"/>
                <a:ea typeface="Times New Roman" charset="0"/>
                <a:cs typeface="Times New Roman" charset="0"/>
              </a:rPr>
              <a:t>blockHASH</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String </a:t>
            </a:r>
            <a:r>
              <a:rPr lang="en-US" sz="1200" b="1" dirty="0" err="1">
                <a:latin typeface="Times New Roman" charset="0"/>
                <a:ea typeface="Times New Roman" charset="0"/>
                <a:cs typeface="Times New Roman" charset="0"/>
              </a:rPr>
              <a:t>blockHASH</a:t>
            </a:r>
            <a:r>
              <a:rPr lang="en-US" sz="1200" b="1" dirty="0">
                <a:latin typeface="Times New Roman" charset="0"/>
                <a:ea typeface="Times New Roman" charset="0"/>
                <a:cs typeface="Times New Roman" charset="0"/>
              </a:rPr>
              <a:t>() throws </a:t>
            </a:r>
            <a:r>
              <a:rPr lang="en-US" sz="1200" b="1" dirty="0" err="1">
                <a:latin typeface="Times New Roman" charset="0"/>
                <a:ea typeface="Times New Roman" charset="0"/>
                <a:cs typeface="Times New Roman" charset="0"/>
              </a:rPr>
              <a:t>NoSuchAlgorithmException</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String </a:t>
            </a:r>
            <a:r>
              <a:rPr lang="en-US" sz="1200" b="1" dirty="0" err="1">
                <a:latin typeface="Times New Roman" charset="0"/>
                <a:ea typeface="Times New Roman" charset="0"/>
                <a:cs typeface="Times New Roman" charset="0"/>
              </a:rPr>
              <a:t>calculatedBlockHash</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SHA_256 </a:t>
            </a:r>
            <a:r>
              <a:rPr lang="en-US" sz="1200" b="1" dirty="0" err="1">
                <a:latin typeface="Times New Roman" charset="0"/>
                <a:ea typeface="Times New Roman" charset="0"/>
                <a:cs typeface="Times New Roman" charset="0"/>
              </a:rPr>
              <a:t>sh</a:t>
            </a:r>
            <a:r>
              <a:rPr lang="en-US" sz="1200" b="1" dirty="0">
                <a:latin typeface="Times New Roman" charset="0"/>
                <a:ea typeface="Times New Roman" charset="0"/>
                <a:cs typeface="Times New Roman" charset="0"/>
              </a:rPr>
              <a:t> = new SHA_256();</a:t>
            </a:r>
          </a:p>
          <a:p>
            <a:r>
              <a:rPr lang="en-US" sz="1200" dirty="0">
                <a:latin typeface="Times New Roman" charset="0"/>
                <a:ea typeface="Times New Roman" charset="0"/>
                <a:cs typeface="Times New Roman" charset="0"/>
              </a:rPr>
              <a:t>		</a:t>
            </a:r>
            <a:r>
              <a:rPr lang="en-US" sz="1200" dirty="0" err="1">
                <a:latin typeface="Times New Roman" charset="0"/>
                <a:ea typeface="Times New Roman" charset="0"/>
                <a:cs typeface="Times New Roman" charset="0"/>
              </a:rPr>
              <a:t>calculatedBlockHash</a:t>
            </a:r>
            <a:r>
              <a:rPr lang="en-US" sz="1200" dirty="0">
                <a:latin typeface="Times New Roman" charset="0"/>
                <a:ea typeface="Times New Roman" charset="0"/>
                <a:cs typeface="Times New Roman" charset="0"/>
              </a:rPr>
              <a:t> = </a:t>
            </a:r>
            <a:r>
              <a:rPr lang="en-US" sz="1200" dirty="0" err="1">
                <a:latin typeface="Times New Roman" charset="0"/>
                <a:ea typeface="Times New Roman" charset="0"/>
                <a:cs typeface="Times New Roman" charset="0"/>
              </a:rPr>
              <a:t>sh.retSHA</a:t>
            </a:r>
            <a:r>
              <a:rPr lang="en-US" sz="1200" dirty="0">
                <a:latin typeface="Times New Roman" charset="0"/>
                <a:ea typeface="Times New Roman" charset="0"/>
                <a:cs typeface="Times New Roman" charset="0"/>
              </a:rPr>
              <a:t>(</a:t>
            </a:r>
            <a:r>
              <a:rPr lang="en-US" sz="1200" dirty="0" err="1">
                <a:latin typeface="Times New Roman" charset="0"/>
                <a:ea typeface="Times New Roman" charset="0"/>
                <a:cs typeface="Times New Roman" charset="0"/>
              </a:rPr>
              <a:t>prevHash+data</a:t>
            </a:r>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return </a:t>
            </a:r>
            <a:r>
              <a:rPr lang="en-US" sz="1200" b="1" dirty="0" err="1">
                <a:latin typeface="Times New Roman" charset="0"/>
                <a:ea typeface="Times New Roman" charset="0"/>
                <a:cs typeface="Times New Roman" charset="0"/>
              </a:rPr>
              <a:t>calculatedBlockHash</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r>
              <a:rPr lang="en-US" sz="1200" b="1" dirty="0">
                <a:latin typeface="Times New Roman" charset="0"/>
                <a:ea typeface="Times New Roman" charset="0"/>
                <a:cs typeface="Times New Roman" charset="0"/>
              </a:rPr>
              <a:t>public void </a:t>
            </a:r>
            <a:r>
              <a:rPr lang="en-US" sz="1200" b="1" dirty="0" err="1">
                <a:latin typeface="Times New Roman" charset="0"/>
                <a:ea typeface="Times New Roman" charset="0"/>
                <a:cs typeface="Times New Roman" charset="0"/>
              </a:rPr>
              <a:t>displayBlockHash</a:t>
            </a:r>
            <a:r>
              <a:rPr lang="en-US" sz="1200" b="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		</a:t>
            </a:r>
            <a:r>
              <a:rPr lang="en-US" sz="1200" b="1" dirty="0" err="1">
                <a:latin typeface="Times New Roman" charset="0"/>
                <a:ea typeface="Times New Roman" charset="0"/>
                <a:cs typeface="Times New Roman" charset="0"/>
              </a:rPr>
              <a:t>System.</a:t>
            </a:r>
            <a:r>
              <a:rPr lang="en-US" sz="1200" b="1" i="1" dirty="0" err="1">
                <a:latin typeface="Times New Roman" charset="0"/>
                <a:ea typeface="Times New Roman" charset="0"/>
                <a:cs typeface="Times New Roman" charset="0"/>
              </a:rPr>
              <a:t>out.println</a:t>
            </a:r>
            <a:r>
              <a:rPr lang="en-US" sz="1200" b="1" i="1" dirty="0">
                <a:latin typeface="Times New Roman" charset="0"/>
                <a:ea typeface="Times New Roman" charset="0"/>
                <a:cs typeface="Times New Roman" charset="0"/>
              </a:rPr>
              <a:t>("Block Data :"+data);</a:t>
            </a:r>
          </a:p>
          <a:p>
            <a:r>
              <a:rPr lang="en-US" sz="1200" dirty="0">
                <a:latin typeface="Times New Roman" charset="0"/>
                <a:ea typeface="Times New Roman" charset="0"/>
                <a:cs typeface="Times New Roman" charset="0"/>
              </a:rPr>
              <a:t>		</a:t>
            </a:r>
            <a:r>
              <a:rPr lang="en-US" sz="1200" b="1" dirty="0" err="1">
                <a:latin typeface="Times New Roman" charset="0"/>
                <a:ea typeface="Times New Roman" charset="0"/>
                <a:cs typeface="Times New Roman" charset="0"/>
              </a:rPr>
              <a:t>System.</a:t>
            </a:r>
            <a:r>
              <a:rPr lang="en-US" sz="1200" b="1" i="1" dirty="0" err="1">
                <a:latin typeface="Times New Roman" charset="0"/>
                <a:ea typeface="Times New Roman" charset="0"/>
                <a:cs typeface="Times New Roman" charset="0"/>
              </a:rPr>
              <a:t>out.println</a:t>
            </a:r>
            <a:r>
              <a:rPr lang="en-US" sz="1200" b="1" i="1" dirty="0">
                <a:latin typeface="Times New Roman" charset="0"/>
                <a:ea typeface="Times New Roman" charset="0"/>
                <a:cs typeface="Times New Roman" charset="0"/>
              </a:rPr>
              <a:t>("Block HASH:"+hash);</a:t>
            </a:r>
          </a:p>
          <a:p>
            <a:r>
              <a:rPr lang="en-US" sz="1200" dirty="0">
                <a:latin typeface="Times New Roman" charset="0"/>
                <a:ea typeface="Times New Roman" charset="0"/>
                <a:cs typeface="Times New Roman" charset="0"/>
              </a:rPr>
              <a:t>		</a:t>
            </a:r>
            <a:r>
              <a:rPr lang="en-US" sz="1200" b="1" dirty="0" err="1">
                <a:latin typeface="Times New Roman" charset="0"/>
                <a:ea typeface="Times New Roman" charset="0"/>
                <a:cs typeface="Times New Roman" charset="0"/>
              </a:rPr>
              <a:t>System.</a:t>
            </a:r>
            <a:r>
              <a:rPr lang="en-US" sz="1200" b="1" i="1" dirty="0" err="1">
                <a:latin typeface="Times New Roman" charset="0"/>
                <a:ea typeface="Times New Roman" charset="0"/>
                <a:cs typeface="Times New Roman" charset="0"/>
              </a:rPr>
              <a:t>out.println</a:t>
            </a:r>
            <a:r>
              <a:rPr lang="en-US" sz="1200" b="1" i="1" dirty="0">
                <a:latin typeface="Times New Roman" charset="0"/>
                <a:ea typeface="Times New Roman" charset="0"/>
                <a:cs typeface="Times New Roman" charset="0"/>
              </a:rPr>
              <a:t>("Block PREV_HASH:"+</a:t>
            </a:r>
            <a:r>
              <a:rPr lang="en-US" sz="1200" b="1" i="1" dirty="0" err="1">
                <a:latin typeface="Times New Roman" charset="0"/>
                <a:ea typeface="Times New Roman" charset="0"/>
                <a:cs typeface="Times New Roman" charset="0"/>
              </a:rPr>
              <a:t>prevHash</a:t>
            </a:r>
            <a:r>
              <a:rPr lang="en-US" sz="1200" b="1" i="1" dirty="0">
                <a:latin typeface="Times New Roman" charset="0"/>
                <a:ea typeface="Times New Roman" charset="0"/>
                <a:cs typeface="Times New Roman" charset="0"/>
              </a:rPr>
              <a:t>);</a:t>
            </a:r>
          </a:p>
          <a:p>
            <a:r>
              <a:rPr lang="en-US" sz="1200" dirty="0">
                <a:latin typeface="Times New Roman" charset="0"/>
                <a:ea typeface="Times New Roman" charset="0"/>
                <a:cs typeface="Times New Roman" charset="0"/>
              </a:rPr>
              <a:t>	</a:t>
            </a:r>
            <a:r>
              <a:rPr lang="en-US" sz="1200" dirty="0" smtClean="0">
                <a:latin typeface="Times New Roman" charset="0"/>
                <a:ea typeface="Times New Roman" charset="0"/>
                <a:cs typeface="Times New Roman" charset="0"/>
              </a:rPr>
              <a:t>}</a:t>
            </a:r>
            <a:r>
              <a:rPr lang="en-US" sz="1200" dirty="0">
                <a:latin typeface="Times New Roman" charset="0"/>
                <a:ea typeface="Times New Roman" charset="0"/>
                <a:cs typeface="Times New Roman" charset="0"/>
              </a:rPr>
              <a:t>	</a:t>
            </a:r>
          </a:p>
          <a:p>
            <a:r>
              <a:rPr lang="en-US" sz="1200" dirty="0">
                <a:latin typeface="Times New Roman" charset="0"/>
                <a:ea typeface="Times New Roman" charset="0"/>
                <a:cs typeface="Times New Roman" charset="0"/>
              </a:rPr>
              <a:t>}</a:t>
            </a:r>
            <a:endParaRPr lang="en-US" sz="105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76452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358" y="584791"/>
            <a:ext cx="3827721"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Future enhancement</a:t>
            </a:r>
            <a:endParaRPr lang="en-US" sz="3200" dirty="0">
              <a:latin typeface="Times New Roman" charset="0"/>
              <a:ea typeface="Times New Roman" charset="0"/>
              <a:cs typeface="Times New Roman" charset="0"/>
            </a:endParaRPr>
          </a:p>
        </p:txBody>
      </p:sp>
      <p:sp>
        <p:nvSpPr>
          <p:cNvPr id="5" name="TextBox 4"/>
          <p:cNvSpPr txBox="1"/>
          <p:nvPr/>
        </p:nvSpPr>
        <p:spPr>
          <a:xfrm>
            <a:off x="2775097" y="2200939"/>
            <a:ext cx="6156251" cy="1477328"/>
          </a:xfrm>
          <a:prstGeom prst="rect">
            <a:avLst/>
          </a:prstGeom>
          <a:noFill/>
        </p:spPr>
        <p:txBody>
          <a:bodyPr wrap="square" rtlCol="0">
            <a:spAutoFit/>
          </a:bodyPr>
          <a:lstStyle/>
          <a:p>
            <a:pPr marL="285750" indent="-285750">
              <a:buFont typeface="Arial" charset="0"/>
              <a:buChar char="•"/>
            </a:pPr>
            <a:r>
              <a:rPr lang="en-US" dirty="0" smtClean="0">
                <a:latin typeface="Times New Roman" charset="0"/>
                <a:ea typeface="Times New Roman" charset="0"/>
                <a:cs typeface="Times New Roman" charset="0"/>
              </a:rPr>
              <a:t>Enhance the security of the system</a:t>
            </a:r>
          </a:p>
          <a:p>
            <a:pPr marL="285750" indent="-285750">
              <a:buFont typeface="Arial" charset="0"/>
              <a:buChar char="•"/>
            </a:pPr>
            <a:r>
              <a:rPr lang="en-US" dirty="0" smtClean="0">
                <a:latin typeface="Times New Roman" charset="0"/>
                <a:ea typeface="Times New Roman" charset="0"/>
                <a:cs typeface="Times New Roman" charset="0"/>
              </a:rPr>
              <a:t>Support for storing multiple types of data and files</a:t>
            </a:r>
          </a:p>
          <a:p>
            <a:pPr marL="285750" indent="-285750">
              <a:buFont typeface="Arial" charset="0"/>
              <a:buChar char="•"/>
            </a:pPr>
            <a:r>
              <a:rPr lang="en-US" dirty="0" smtClean="0">
                <a:latin typeface="Times New Roman" charset="0"/>
                <a:ea typeface="Times New Roman" charset="0"/>
                <a:cs typeface="Times New Roman" charset="0"/>
              </a:rPr>
              <a:t>Support for multiple storage technology</a:t>
            </a:r>
          </a:p>
          <a:p>
            <a:pPr marL="285750" indent="-285750">
              <a:buFont typeface="Arial" charset="0"/>
              <a:buChar char="•"/>
            </a:pPr>
            <a:r>
              <a:rPr lang="en-US" dirty="0" smtClean="0">
                <a:latin typeface="Times New Roman" charset="0"/>
                <a:ea typeface="Times New Roman" charset="0"/>
                <a:cs typeface="Times New Roman" charset="0"/>
              </a:rPr>
              <a:t>Further improve the resources and time required for computing hash value</a:t>
            </a:r>
          </a:p>
        </p:txBody>
      </p:sp>
    </p:spTree>
    <p:extLst>
      <p:ext uri="{BB962C8B-B14F-4D97-AF65-F5344CB8AC3E}">
        <p14:creationId xmlns:p14="http://schemas.microsoft.com/office/powerpoint/2010/main" val="57567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395" y="893134"/>
            <a:ext cx="4093535" cy="523220"/>
          </a:xfrm>
          <a:prstGeom prst="rect">
            <a:avLst/>
          </a:prstGeom>
          <a:noFill/>
        </p:spPr>
        <p:txBody>
          <a:bodyPr wrap="square" rtlCol="0">
            <a:spAutoFit/>
          </a:bodyPr>
          <a:lstStyle/>
          <a:p>
            <a:r>
              <a:rPr lang="en-US" sz="2800" smtClean="0">
                <a:latin typeface="Times New Roman" charset="0"/>
                <a:ea typeface="Times New Roman" charset="0"/>
                <a:cs typeface="Times New Roman" charset="0"/>
              </a:rPr>
              <a:t>References</a:t>
            </a:r>
            <a:endParaRPr lang="en-US" sz="2800">
              <a:latin typeface="Times New Roman" charset="0"/>
              <a:ea typeface="Times New Roman" charset="0"/>
              <a:cs typeface="Times New Roman" charset="0"/>
            </a:endParaRPr>
          </a:p>
        </p:txBody>
      </p:sp>
      <p:sp>
        <p:nvSpPr>
          <p:cNvPr id="2" name="TextBox 1"/>
          <p:cNvSpPr txBox="1"/>
          <p:nvPr/>
        </p:nvSpPr>
        <p:spPr>
          <a:xfrm>
            <a:off x="2573079" y="2147777"/>
            <a:ext cx="6847367" cy="1477328"/>
          </a:xfrm>
          <a:prstGeom prst="rect">
            <a:avLst/>
          </a:prstGeom>
          <a:noFill/>
        </p:spPr>
        <p:txBody>
          <a:bodyPr wrap="square" rtlCol="0">
            <a:spAutoFit/>
          </a:bodyPr>
          <a:lstStyle/>
          <a:p>
            <a:pPr marL="285750" indent="-285750">
              <a:buFont typeface="Arial" charset="0"/>
              <a:buChar char="•"/>
            </a:pPr>
            <a:r>
              <a:rPr lang="en-US" dirty="0"/>
              <a:t>http://</a:t>
            </a:r>
            <a:r>
              <a:rPr lang="en-US" dirty="0" smtClean="0"/>
              <a:t>searchcio.techtarget.com/definition/blockchain</a:t>
            </a:r>
          </a:p>
          <a:p>
            <a:pPr marL="285750" indent="-285750">
              <a:buFont typeface="Arial" charset="0"/>
              <a:buChar char="•"/>
            </a:pPr>
            <a:r>
              <a:rPr lang="en-US" dirty="0"/>
              <a:t>https://</a:t>
            </a:r>
            <a:r>
              <a:rPr lang="en-US" dirty="0" smtClean="0"/>
              <a:t>blockgeeks.com/guides/what-is-blockchain-technology</a:t>
            </a:r>
          </a:p>
          <a:p>
            <a:pPr marL="285750" indent="-285750">
              <a:buFont typeface="Arial" charset="0"/>
              <a:buChar char="•"/>
            </a:pPr>
            <a:r>
              <a:rPr lang="en-US" dirty="0"/>
              <a:t>https://</a:t>
            </a:r>
            <a:r>
              <a:rPr lang="en-US" dirty="0" smtClean="0"/>
              <a:t>en.wikipedia.org/wiki/Blockchain</a:t>
            </a:r>
          </a:p>
          <a:p>
            <a:pPr marL="285750" indent="-285750">
              <a:buFont typeface="Arial" charset="0"/>
              <a:buChar char="•"/>
            </a:pPr>
            <a:r>
              <a:rPr lang="en-US" dirty="0"/>
              <a:t>https://</a:t>
            </a:r>
            <a:r>
              <a:rPr lang="en-US" dirty="0" err="1"/>
              <a:t>medium.com</a:t>
            </a:r>
            <a:r>
              <a:rPr lang="en-US" dirty="0"/>
              <a:t>/programmers-blockchain</a:t>
            </a:r>
            <a:r>
              <a:rPr lang="en-US" dirty="0" smtClean="0"/>
              <a:t>/</a:t>
            </a:r>
            <a:endParaRPr lang="en-US" dirty="0"/>
          </a:p>
        </p:txBody>
      </p:sp>
    </p:spTree>
    <p:extLst>
      <p:ext uri="{BB962C8B-B14F-4D97-AF65-F5344CB8AC3E}">
        <p14:creationId xmlns:p14="http://schemas.microsoft.com/office/powerpoint/2010/main" val="122703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4755" y="2956702"/>
            <a:ext cx="40511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Thanking you</a:t>
            </a:r>
            <a:endParaRPr lang="en-US" sz="5400" b="0" cap="none" spc="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732089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744" y="744279"/>
            <a:ext cx="5103628" cy="584775"/>
          </a:xfrm>
          <a:prstGeom prst="rect">
            <a:avLst/>
          </a:prstGeom>
          <a:noFill/>
        </p:spPr>
        <p:txBody>
          <a:bodyPr wrap="square" rtlCol="0">
            <a:spAutoFit/>
          </a:bodyPr>
          <a:lstStyle/>
          <a:p>
            <a:r>
              <a:rPr lang="en-US" sz="3200" dirty="0" smtClean="0">
                <a:latin typeface="Times New Roman" charset="0"/>
                <a:ea typeface="Times New Roman" charset="0"/>
                <a:cs typeface="Times New Roman" charset="0"/>
              </a:rPr>
              <a:t>Literature Survey</a:t>
            </a:r>
            <a:endParaRPr lang="en-US" sz="3200" dirty="0">
              <a:latin typeface="Times New Roman" charset="0"/>
              <a:ea typeface="Times New Roman" charset="0"/>
              <a:cs typeface="Times New Roman"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0538772"/>
              </p:ext>
            </p:extLst>
          </p:nvPr>
        </p:nvGraphicFramePr>
        <p:xfrm>
          <a:off x="1851247" y="1751024"/>
          <a:ext cx="8940800" cy="3997960"/>
        </p:xfrm>
        <a:graphic>
          <a:graphicData uri="http://schemas.openxmlformats.org/drawingml/2006/table">
            <a:tbl>
              <a:tblPr firstRow="1" bandRow="1">
                <a:tableStyleId>{5C22544A-7EE6-4342-B048-85BDC9FD1C3A}</a:tableStyleId>
              </a:tblPr>
              <a:tblGrid>
                <a:gridCol w="874882"/>
                <a:gridCol w="3961750"/>
                <a:gridCol w="4104168"/>
              </a:tblGrid>
              <a:tr h="370840">
                <a:tc>
                  <a:txBody>
                    <a:bodyPr/>
                    <a:lstStyle/>
                    <a:p>
                      <a:pPr algn="ctr"/>
                      <a:r>
                        <a:rPr lang="en-US" sz="1600" dirty="0" err="1" smtClean="0">
                          <a:latin typeface="Times New Roman" charset="0"/>
                          <a:ea typeface="Times New Roman" charset="0"/>
                          <a:cs typeface="Times New Roman" charset="0"/>
                        </a:rPr>
                        <a:t>S.no</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Name of the paper with year</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Objective</a:t>
                      </a:r>
                      <a:endParaRPr lang="en-US" sz="1600" dirty="0">
                        <a:latin typeface="Times New Roman" charset="0"/>
                        <a:ea typeface="Times New Roman" charset="0"/>
                        <a:cs typeface="Times New Roman" charset="0"/>
                      </a:endParaRPr>
                    </a:p>
                  </a:txBody>
                  <a:tcPr/>
                </a:tc>
              </a:tr>
              <a:tr h="370840">
                <a:tc>
                  <a:txBody>
                    <a:bodyPr/>
                    <a:lstStyle/>
                    <a:p>
                      <a:pPr algn="ctr"/>
                      <a:r>
                        <a:rPr lang="en-US" sz="1600" dirty="0" smtClean="0">
                          <a:latin typeface="Times New Roman" charset="0"/>
                          <a:ea typeface="Times New Roman" charset="0"/>
                          <a:cs typeface="Times New Roman" charset="0"/>
                        </a:rPr>
                        <a:t>1</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Blockchain Technology as an enabler of</a:t>
                      </a:r>
                      <a:r>
                        <a:rPr lang="en-US" sz="1600" baseline="0" dirty="0" smtClean="0">
                          <a:latin typeface="Times New Roman" charset="0"/>
                          <a:ea typeface="Times New Roman" charset="0"/>
                          <a:cs typeface="Times New Roman" charset="0"/>
                        </a:rPr>
                        <a:t> service (Aug 2017)  - </a:t>
                      </a:r>
                      <a:r>
                        <a:rPr lang="en-US" sz="1600" baseline="0" dirty="0" err="1" smtClean="0">
                          <a:latin typeface="Times New Roman" charset="0"/>
                          <a:ea typeface="Times New Roman" charset="0"/>
                          <a:cs typeface="Times New Roman" charset="0"/>
                        </a:rPr>
                        <a:t>Stefen</a:t>
                      </a:r>
                      <a:r>
                        <a:rPr lang="en-US" sz="1600" baseline="0" dirty="0" smtClean="0">
                          <a:latin typeface="Times New Roman" charset="0"/>
                          <a:ea typeface="Times New Roman" charset="0"/>
                          <a:cs typeface="Times New Roman" charset="0"/>
                        </a:rPr>
                        <a:t> </a:t>
                      </a:r>
                      <a:r>
                        <a:rPr lang="en-US" sz="1600" baseline="0" dirty="0" err="1" smtClean="0">
                          <a:latin typeface="Times New Roman" charset="0"/>
                          <a:ea typeface="Times New Roman" charset="0"/>
                          <a:cs typeface="Times New Roman" charset="0"/>
                        </a:rPr>
                        <a:t>Seebacher</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Research on blockchain technology</a:t>
                      </a:r>
                      <a:endParaRPr lang="en-US" sz="1600" dirty="0">
                        <a:latin typeface="Times New Roman" charset="0"/>
                        <a:ea typeface="Times New Roman" charset="0"/>
                        <a:cs typeface="Times New Roman" charset="0"/>
                      </a:endParaRPr>
                    </a:p>
                  </a:txBody>
                  <a:tcPr/>
                </a:tc>
              </a:tr>
              <a:tr h="370840">
                <a:tc>
                  <a:txBody>
                    <a:bodyPr/>
                    <a:lstStyle/>
                    <a:p>
                      <a:pPr algn="ctr"/>
                      <a:r>
                        <a:rPr lang="en-US" sz="1600" dirty="0" smtClean="0">
                          <a:latin typeface="Times New Roman" charset="0"/>
                          <a:ea typeface="Times New Roman" charset="0"/>
                          <a:cs typeface="Times New Roman" charset="0"/>
                        </a:rPr>
                        <a:t>2</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A review of blockchain (Nov 2016) </a:t>
                      </a:r>
                      <a:r>
                        <a:rPr lang="mr-IN" sz="1600" dirty="0" smtClean="0">
                          <a:latin typeface="Times New Roman" charset="0"/>
                          <a:ea typeface="Times New Roman" charset="0"/>
                          <a:cs typeface="Times New Roman" charset="0"/>
                        </a:rPr>
                        <a:t>–</a:t>
                      </a:r>
                      <a:r>
                        <a:rPr lang="en-US" sz="1600" dirty="0" smtClean="0">
                          <a:latin typeface="Times New Roman" charset="0"/>
                          <a:ea typeface="Times New Roman" charset="0"/>
                          <a:cs typeface="Times New Roman" charset="0"/>
                        </a:rPr>
                        <a:t> George </a:t>
                      </a:r>
                      <a:r>
                        <a:rPr lang="en-US" sz="1600" dirty="0" err="1" smtClean="0">
                          <a:latin typeface="Times New Roman" charset="0"/>
                          <a:ea typeface="Times New Roman" charset="0"/>
                          <a:cs typeface="Times New Roman" charset="0"/>
                        </a:rPr>
                        <a:t>Pirlea</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Research on Bitcoin</a:t>
                      </a:r>
                      <a:r>
                        <a:rPr lang="en-US" sz="1600" baseline="0" dirty="0" smtClean="0">
                          <a:latin typeface="Times New Roman" charset="0"/>
                          <a:ea typeface="Times New Roman" charset="0"/>
                          <a:cs typeface="Times New Roman" charset="0"/>
                        </a:rPr>
                        <a:t> and </a:t>
                      </a:r>
                      <a:r>
                        <a:rPr lang="en-US" sz="1600" baseline="0" dirty="0" err="1" smtClean="0">
                          <a:latin typeface="Times New Roman" charset="0"/>
                          <a:ea typeface="Times New Roman" charset="0"/>
                          <a:cs typeface="Times New Roman" charset="0"/>
                        </a:rPr>
                        <a:t>Ethereum</a:t>
                      </a:r>
                      <a:endParaRPr lang="en-US" sz="1600" dirty="0">
                        <a:latin typeface="Times New Roman" charset="0"/>
                        <a:ea typeface="Times New Roman" charset="0"/>
                        <a:cs typeface="Times New Roman" charset="0"/>
                      </a:endParaRPr>
                    </a:p>
                  </a:txBody>
                  <a:tcPr/>
                </a:tc>
              </a:tr>
              <a:tr h="370840">
                <a:tc>
                  <a:txBody>
                    <a:bodyPr/>
                    <a:lstStyle/>
                    <a:p>
                      <a:pPr algn="ctr"/>
                      <a:r>
                        <a:rPr lang="en-US" sz="1600" dirty="0" smtClean="0">
                          <a:latin typeface="Times New Roman" charset="0"/>
                          <a:ea typeface="Times New Roman" charset="0"/>
                          <a:cs typeface="Times New Roman" charset="0"/>
                        </a:rPr>
                        <a:t>3</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A comprehensive Literature review on Blockchain (January</a:t>
                      </a:r>
                      <a:r>
                        <a:rPr lang="en-US" sz="1600" baseline="0" dirty="0" smtClean="0">
                          <a:latin typeface="Times New Roman" charset="0"/>
                          <a:ea typeface="Times New Roman" charset="0"/>
                          <a:cs typeface="Times New Roman" charset="0"/>
                        </a:rPr>
                        <a:t> 2018) </a:t>
                      </a:r>
                      <a:r>
                        <a:rPr lang="mr-IN" sz="1600" baseline="0" dirty="0" smtClean="0">
                          <a:latin typeface="Times New Roman" charset="0"/>
                          <a:ea typeface="Times New Roman" charset="0"/>
                          <a:cs typeface="Times New Roman" charset="0"/>
                        </a:rPr>
                        <a:t>–</a:t>
                      </a:r>
                      <a:r>
                        <a:rPr lang="en-US" sz="1600" baseline="0" dirty="0" smtClean="0">
                          <a:latin typeface="Times New Roman" charset="0"/>
                          <a:ea typeface="Times New Roman" charset="0"/>
                          <a:cs typeface="Times New Roman" charset="0"/>
                        </a:rPr>
                        <a:t> </a:t>
                      </a:r>
                      <a:r>
                        <a:rPr lang="en-US" sz="1600" baseline="0" dirty="0" err="1" smtClean="0">
                          <a:latin typeface="Times New Roman" charset="0"/>
                          <a:ea typeface="Times New Roman" charset="0"/>
                          <a:cs typeface="Times New Roman" charset="0"/>
                        </a:rPr>
                        <a:t>Stefen</a:t>
                      </a:r>
                      <a:r>
                        <a:rPr lang="en-US" sz="1600" baseline="0" dirty="0" smtClean="0">
                          <a:latin typeface="Times New Roman" charset="0"/>
                          <a:ea typeface="Times New Roman" charset="0"/>
                          <a:cs typeface="Times New Roman" charset="0"/>
                        </a:rPr>
                        <a:t> K. Johansen</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Complete analysis of Blockchain technology in Information system</a:t>
                      </a:r>
                      <a:endParaRPr lang="en-US" sz="1600" dirty="0">
                        <a:latin typeface="Times New Roman" charset="0"/>
                        <a:ea typeface="Times New Roman" charset="0"/>
                        <a:cs typeface="Times New Roman" charset="0"/>
                      </a:endParaRPr>
                    </a:p>
                  </a:txBody>
                  <a:tcPr/>
                </a:tc>
              </a:tr>
              <a:tr h="370840">
                <a:tc>
                  <a:txBody>
                    <a:bodyPr/>
                    <a:lstStyle/>
                    <a:p>
                      <a:pPr algn="ctr"/>
                      <a:r>
                        <a:rPr lang="en-US" sz="1600" dirty="0" smtClean="0">
                          <a:latin typeface="Times New Roman" charset="0"/>
                          <a:ea typeface="Times New Roman" charset="0"/>
                          <a:cs typeface="Times New Roman" charset="0"/>
                        </a:rPr>
                        <a:t>4</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A framework for Blockchain based application</a:t>
                      </a:r>
                      <a:r>
                        <a:rPr lang="en-US" sz="1600" baseline="0" dirty="0" smtClean="0">
                          <a:latin typeface="Times New Roman" charset="0"/>
                          <a:ea typeface="Times New Roman" charset="0"/>
                          <a:cs typeface="Times New Roman" charset="0"/>
                        </a:rPr>
                        <a:t> (Mar 2018) </a:t>
                      </a:r>
                      <a:r>
                        <a:rPr lang="mr-IN" sz="1600" baseline="0" dirty="0" smtClean="0">
                          <a:latin typeface="Times New Roman" charset="0"/>
                          <a:ea typeface="Times New Roman" charset="0"/>
                          <a:cs typeface="Times New Roman" charset="0"/>
                        </a:rPr>
                        <a:t>–</a:t>
                      </a:r>
                      <a:r>
                        <a:rPr lang="en-US" sz="1600" baseline="0" dirty="0" smtClean="0">
                          <a:latin typeface="Times New Roman" charset="0"/>
                          <a:ea typeface="Times New Roman" charset="0"/>
                          <a:cs typeface="Times New Roman" charset="0"/>
                        </a:rPr>
                        <a:t> Ephraim </a:t>
                      </a:r>
                      <a:r>
                        <a:rPr lang="en-US" sz="1600" baseline="0" dirty="0" err="1" smtClean="0">
                          <a:latin typeface="Times New Roman" charset="0"/>
                          <a:ea typeface="Times New Roman" charset="0"/>
                          <a:cs typeface="Times New Roman" charset="0"/>
                        </a:rPr>
                        <a:t>Feig</a:t>
                      </a:r>
                      <a:endParaRPr lang="en-US" sz="1600" dirty="0">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Providing</a:t>
                      </a:r>
                      <a:r>
                        <a:rPr lang="en-US" sz="1600" baseline="0" dirty="0" smtClean="0">
                          <a:latin typeface="Times New Roman" charset="0"/>
                          <a:ea typeface="Times New Roman" charset="0"/>
                          <a:cs typeface="Times New Roman" charset="0"/>
                        </a:rPr>
                        <a:t> framework for how to implement blockchain technology in industries</a:t>
                      </a:r>
                      <a:endParaRPr lang="en-US" sz="1600" dirty="0">
                        <a:latin typeface="Times New Roman" charset="0"/>
                        <a:ea typeface="Times New Roman" charset="0"/>
                        <a:cs typeface="Times New Roman" charset="0"/>
                      </a:endParaRPr>
                    </a:p>
                  </a:txBody>
                  <a:tcPr/>
                </a:tc>
              </a:tr>
              <a:tr h="370840">
                <a:tc>
                  <a:txBody>
                    <a:bodyPr/>
                    <a:lstStyle/>
                    <a:p>
                      <a:pPr algn="ctr"/>
                      <a:r>
                        <a:rPr lang="en-US" sz="1600" dirty="0" smtClean="0">
                          <a:latin typeface="Times New Roman" charset="0"/>
                          <a:ea typeface="Times New Roman" charset="0"/>
                          <a:cs typeface="Times New Roman" charset="0"/>
                        </a:rPr>
                        <a:t>5</a:t>
                      </a:r>
                      <a:endParaRPr lang="en-US" sz="1600" dirty="0">
                        <a:latin typeface="Times New Roman" charset="0"/>
                        <a:ea typeface="Times New Roman" charset="0"/>
                        <a:cs typeface="Times New Roman"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Times New Roman" charset="0"/>
                          <a:ea typeface="Times New Roman" charset="0"/>
                          <a:cs typeface="Times New Roman" charset="0"/>
                        </a:rPr>
                        <a:t>Using Blockchain Technology to Validate the Integrity and Confidentiality of Backups Versions on the Cloud</a:t>
                      </a:r>
                      <a:r>
                        <a:rPr lang="en-US" sz="1600" b="0" i="0" kern="1200" baseline="0" dirty="0" smtClean="0">
                          <a:solidFill>
                            <a:schemeClr val="dk1"/>
                          </a:solidFill>
                          <a:effectLst/>
                          <a:latin typeface="Times New Roman" charset="0"/>
                          <a:ea typeface="Times New Roman" charset="0"/>
                          <a:cs typeface="Times New Roman" charset="0"/>
                        </a:rPr>
                        <a:t> (Feb 2018) </a:t>
                      </a:r>
                      <a:r>
                        <a:rPr lang="mr-IN" sz="1600" b="0" i="0" kern="1200" baseline="0" dirty="0" smtClean="0">
                          <a:solidFill>
                            <a:schemeClr val="dk1"/>
                          </a:solidFill>
                          <a:effectLst/>
                          <a:latin typeface="Times New Roman" charset="0"/>
                          <a:ea typeface="Times New Roman" charset="0"/>
                          <a:cs typeface="Times New Roman" charset="0"/>
                        </a:rPr>
                        <a:t>–</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Badr</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Aleidi</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Abdulaziz</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Albesher</a:t>
                      </a:r>
                      <a:endParaRPr lang="en-US" sz="1600" b="0" i="0" kern="1200" dirty="0" smtClean="0">
                        <a:solidFill>
                          <a:schemeClr val="dk1"/>
                        </a:solidFill>
                        <a:effectLst/>
                        <a:latin typeface="Times New Roman" charset="0"/>
                        <a:ea typeface="Times New Roman" charset="0"/>
                        <a:cs typeface="Times New Roman" charset="0"/>
                      </a:endParaRPr>
                    </a:p>
                  </a:txBody>
                  <a:tcPr/>
                </a:tc>
                <a:tc>
                  <a:txBody>
                    <a:bodyPr/>
                    <a:lstStyle/>
                    <a:p>
                      <a:pPr algn="ctr"/>
                      <a:r>
                        <a:rPr lang="en-US" sz="1600" dirty="0" smtClean="0">
                          <a:latin typeface="Times New Roman" charset="0"/>
                          <a:ea typeface="Times New Roman" charset="0"/>
                          <a:cs typeface="Times New Roman" charset="0"/>
                        </a:rPr>
                        <a:t>Storage of backups</a:t>
                      </a:r>
                      <a:r>
                        <a:rPr lang="en-US" sz="1600" baseline="0" dirty="0" smtClean="0">
                          <a:latin typeface="Times New Roman" charset="0"/>
                          <a:ea typeface="Times New Roman" charset="0"/>
                          <a:cs typeface="Times New Roman" charset="0"/>
                        </a:rPr>
                        <a:t> of sensitive data in cloud to maintain its integrity</a:t>
                      </a:r>
                      <a:endParaRPr lang="en-US" sz="1600" dirty="0">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307908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44338692"/>
              </p:ext>
            </p:extLst>
          </p:nvPr>
        </p:nvGraphicFramePr>
        <p:xfrm>
          <a:off x="2106428" y="762196"/>
          <a:ext cx="8127999" cy="5217160"/>
        </p:xfrm>
        <a:graphic>
          <a:graphicData uri="http://schemas.openxmlformats.org/drawingml/2006/table">
            <a:tbl>
              <a:tblPr firstRow="1" bandRow="1">
                <a:tableStyleId>{5C22544A-7EE6-4342-B048-85BDC9FD1C3A}</a:tableStyleId>
              </a:tblPr>
              <a:tblGrid>
                <a:gridCol w="881320"/>
                <a:gridCol w="4537346"/>
                <a:gridCol w="2709333"/>
              </a:tblGrid>
              <a:tr h="370840">
                <a:tc>
                  <a:txBody>
                    <a:bodyPr/>
                    <a:lstStyle/>
                    <a:p>
                      <a:r>
                        <a:rPr lang="en-US" sz="1600" dirty="0" err="1" smtClean="0">
                          <a:latin typeface="Times New Roman" charset="0"/>
                          <a:ea typeface="Times New Roman" charset="0"/>
                          <a:cs typeface="Times New Roman" charset="0"/>
                        </a:rPr>
                        <a:t>S.no</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Name of the paper with year</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Objective</a:t>
                      </a:r>
                      <a:endParaRPr lang="en-US" sz="1600" dirty="0">
                        <a:latin typeface="Times New Roman" charset="0"/>
                        <a:ea typeface="Times New Roman" charset="0"/>
                        <a:cs typeface="Times New Roman" charset="0"/>
                      </a:endParaRPr>
                    </a:p>
                  </a:txBody>
                  <a:tcPr/>
                </a:tc>
              </a:tr>
              <a:tr h="370840">
                <a:tc>
                  <a:txBody>
                    <a:bodyPr/>
                    <a:lstStyle/>
                    <a:p>
                      <a:r>
                        <a:rPr lang="en-US" sz="1600" dirty="0" smtClean="0">
                          <a:latin typeface="Times New Roman" charset="0"/>
                          <a:ea typeface="Times New Roman" charset="0"/>
                          <a:cs typeface="Times New Roman" charset="0"/>
                        </a:rPr>
                        <a:t>6</a:t>
                      </a:r>
                      <a:endParaRPr lang="en-US" sz="1600" dirty="0">
                        <a:latin typeface="Times New Roman" charset="0"/>
                        <a:ea typeface="Times New Roman" charset="0"/>
                        <a:cs typeface="Times New Roman" charset="0"/>
                      </a:endParaRPr>
                    </a:p>
                  </a:txBody>
                  <a:tcPr/>
                </a:tc>
                <a:tc>
                  <a:txBody>
                    <a:bodyPr/>
                    <a:lstStyle/>
                    <a:p>
                      <a:r>
                        <a:rPr lang="en-US" sz="1600" b="0" i="0" kern="1200" dirty="0" smtClean="0">
                          <a:solidFill>
                            <a:schemeClr val="dk1"/>
                          </a:solidFill>
                          <a:effectLst/>
                          <a:latin typeface="Times New Roman" charset="0"/>
                          <a:ea typeface="Times New Roman" charset="0"/>
                          <a:cs typeface="Times New Roman" charset="0"/>
                        </a:rPr>
                        <a:t>Blockchain platform with proof-of-work based on analog Hamiltonian optimizers (Feb 2018)</a:t>
                      </a:r>
                      <a:r>
                        <a:rPr lang="en-US" sz="1600" b="0" i="0" kern="1200" baseline="0" dirty="0" smtClean="0">
                          <a:solidFill>
                            <a:schemeClr val="dk1"/>
                          </a:solidFill>
                          <a:effectLst/>
                          <a:latin typeface="Times New Roman" charset="0"/>
                          <a:ea typeface="Times New Roman" charset="0"/>
                          <a:cs typeface="Times New Roman" charset="0"/>
                        </a:rPr>
                        <a:t> </a:t>
                      </a:r>
                      <a:r>
                        <a:rPr lang="mr-IN" sz="1600" b="0" i="0" kern="1200" baseline="0" dirty="0" smtClean="0">
                          <a:solidFill>
                            <a:schemeClr val="dk1"/>
                          </a:solidFill>
                          <a:effectLst/>
                          <a:latin typeface="Times New Roman" charset="0"/>
                          <a:ea typeface="Times New Roman" charset="0"/>
                          <a:cs typeface="Times New Roman" charset="0"/>
                        </a:rPr>
                        <a:t>–</a:t>
                      </a:r>
                      <a:r>
                        <a:rPr lang="en-US" sz="1600" b="0" i="0" kern="1200" baseline="0" dirty="0" smtClean="0">
                          <a:solidFill>
                            <a:schemeClr val="dk1"/>
                          </a:solidFill>
                          <a:effectLst/>
                          <a:latin typeface="Times New Roman" charset="0"/>
                          <a:ea typeface="Times New Roman" charset="0"/>
                          <a:cs typeface="Times New Roman" charset="0"/>
                        </a:rPr>
                        <a:t> K. P. Kalinin</a:t>
                      </a:r>
                      <a:endParaRPr lang="en-US" sz="1600" b="0" i="0" kern="1200" dirty="0">
                        <a:solidFill>
                          <a:schemeClr val="dk1"/>
                        </a:solidFill>
                        <a:effectLst/>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Use</a:t>
                      </a:r>
                      <a:r>
                        <a:rPr lang="en-US" sz="1600" baseline="0" dirty="0" smtClean="0">
                          <a:latin typeface="Times New Roman" charset="0"/>
                          <a:ea typeface="Times New Roman" charset="0"/>
                          <a:cs typeface="Times New Roman" charset="0"/>
                        </a:rPr>
                        <a:t> of blockchain technology to store confidential data securely in decentralized system.</a:t>
                      </a:r>
                      <a:endParaRPr lang="en-US" sz="1600" dirty="0">
                        <a:latin typeface="Times New Roman" charset="0"/>
                        <a:ea typeface="Times New Roman" charset="0"/>
                        <a:cs typeface="Times New Roman" charset="0"/>
                      </a:endParaRPr>
                    </a:p>
                  </a:txBody>
                  <a:tcPr/>
                </a:tc>
              </a:tr>
              <a:tr h="370840">
                <a:tc>
                  <a:txBody>
                    <a:bodyPr/>
                    <a:lstStyle/>
                    <a:p>
                      <a:r>
                        <a:rPr lang="en-US" sz="1600" dirty="0" smtClean="0">
                          <a:latin typeface="Times New Roman" charset="0"/>
                          <a:ea typeface="Times New Roman" charset="0"/>
                          <a:cs typeface="Times New Roman" charset="0"/>
                        </a:rPr>
                        <a:t>7</a:t>
                      </a:r>
                      <a:endParaRPr lang="en-US" sz="1600" dirty="0">
                        <a:latin typeface="Times New Roman" charset="0"/>
                        <a:ea typeface="Times New Roman" charset="0"/>
                        <a:cs typeface="Times New Roman"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Times New Roman" charset="0"/>
                          <a:ea typeface="Times New Roman" charset="0"/>
                          <a:cs typeface="Times New Roman" charset="0"/>
                        </a:rPr>
                        <a:t>A Blockchain based Privacy-Preserving Incentive Mechanism in Crowd sensing Applications (Mar 2018) </a:t>
                      </a:r>
                      <a:r>
                        <a:rPr lang="mr-IN" sz="1600" b="0" i="0" kern="1200" dirty="0" smtClean="0">
                          <a:solidFill>
                            <a:schemeClr val="dk1"/>
                          </a:solidFill>
                          <a:effectLst/>
                          <a:latin typeface="Times New Roman" charset="0"/>
                          <a:ea typeface="Times New Roman" charset="0"/>
                          <a:cs typeface="Times New Roman" charset="0"/>
                        </a:rPr>
                        <a:t>–</a:t>
                      </a:r>
                      <a:r>
                        <a:rPr lang="en-US" sz="1600" b="0" i="0" kern="1200" dirty="0" smtClean="0">
                          <a:solidFill>
                            <a:schemeClr val="dk1"/>
                          </a:solidFill>
                          <a:effectLst/>
                          <a:latin typeface="Times New Roman" charset="0"/>
                          <a:ea typeface="Times New Roman" charset="0"/>
                          <a:cs typeface="Times New Roman" charset="0"/>
                        </a:rPr>
                        <a:t> </a:t>
                      </a:r>
                      <a:r>
                        <a:rPr lang="en-US" sz="1600" b="0" i="0" kern="1200" dirty="0" err="1" smtClean="0">
                          <a:solidFill>
                            <a:schemeClr val="dk1"/>
                          </a:solidFill>
                          <a:effectLst/>
                          <a:latin typeface="Times New Roman" charset="0"/>
                          <a:ea typeface="Times New Roman" charset="0"/>
                          <a:cs typeface="Times New Roman" charset="0"/>
                        </a:rPr>
                        <a:t>Jingzhong</a:t>
                      </a:r>
                      <a:r>
                        <a:rPr lang="en-US" sz="1600" b="0" i="0" kern="1200" baseline="0" dirty="0" smtClean="0">
                          <a:solidFill>
                            <a:schemeClr val="dk1"/>
                          </a:solidFill>
                          <a:effectLst/>
                          <a:latin typeface="Times New Roman" charset="0"/>
                          <a:ea typeface="Times New Roman" charset="0"/>
                          <a:cs typeface="Times New Roman" charset="0"/>
                        </a:rPr>
                        <a:t> Wang</a:t>
                      </a:r>
                      <a:endParaRPr lang="en-US" sz="1600" b="0" i="0" kern="1200" dirty="0" smtClean="0">
                        <a:solidFill>
                          <a:schemeClr val="dk1"/>
                        </a:solidFill>
                        <a:effectLst/>
                        <a:latin typeface="Times New Roman" charset="0"/>
                        <a:ea typeface="Times New Roman" charset="0"/>
                        <a:cs typeface="Times New Roman" charset="0"/>
                      </a:endParaRPr>
                    </a:p>
                    <a:p>
                      <a:endParaRPr lang="en-US" sz="1600" dirty="0">
                        <a:latin typeface="Times New Roman" charset="0"/>
                        <a:ea typeface="Times New Roman" charset="0"/>
                        <a:cs typeface="Times New Roman" charset="0"/>
                      </a:endParaRPr>
                    </a:p>
                  </a:txBody>
                  <a:tcPr/>
                </a:tc>
                <a:tc>
                  <a:txBody>
                    <a:bodyPr/>
                    <a:lstStyle/>
                    <a:p>
                      <a:r>
                        <a:rPr lang="en-US" sz="1600" b="0" i="0" kern="1200" dirty="0" smtClean="0">
                          <a:solidFill>
                            <a:schemeClr val="dk1"/>
                          </a:solidFill>
                          <a:effectLst/>
                          <a:latin typeface="Times New Roman" charset="0"/>
                          <a:ea typeface="Times New Roman" charset="0"/>
                          <a:cs typeface="Times New Roman" charset="0"/>
                        </a:rPr>
                        <a:t>Use of</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dirty="0" smtClean="0">
                          <a:solidFill>
                            <a:schemeClr val="dk1"/>
                          </a:solidFill>
                          <a:effectLst/>
                          <a:latin typeface="Times New Roman" charset="0"/>
                          <a:ea typeface="Times New Roman" charset="0"/>
                          <a:cs typeface="Times New Roman" charset="0"/>
                        </a:rPr>
                        <a:t>crypto currency built on blockchains is used as a secure incentive way.</a:t>
                      </a:r>
                      <a:endParaRPr lang="en-US" sz="1400" dirty="0">
                        <a:latin typeface="Times New Roman" charset="0"/>
                        <a:ea typeface="Times New Roman" charset="0"/>
                        <a:cs typeface="Times New Roman" charset="0"/>
                      </a:endParaRPr>
                    </a:p>
                  </a:txBody>
                  <a:tcPr/>
                </a:tc>
              </a:tr>
              <a:tr h="370840">
                <a:tc>
                  <a:txBody>
                    <a:bodyPr/>
                    <a:lstStyle/>
                    <a:p>
                      <a:r>
                        <a:rPr lang="en-US" sz="1600" dirty="0" smtClean="0">
                          <a:latin typeface="Times New Roman" charset="0"/>
                          <a:ea typeface="Times New Roman" charset="0"/>
                          <a:cs typeface="Times New Roman" charset="0"/>
                        </a:rPr>
                        <a:t>8</a:t>
                      </a:r>
                      <a:endParaRPr lang="en-US" sz="1600" dirty="0">
                        <a:latin typeface="Times New Roman" charset="0"/>
                        <a:ea typeface="Times New Roman" charset="0"/>
                        <a:cs typeface="Times New Roman"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Times New Roman" charset="0"/>
                          <a:ea typeface="Times New Roman" charset="0"/>
                          <a:cs typeface="Times New Roman" charset="0"/>
                        </a:rPr>
                        <a:t>Efficient Distributed Admission and Revocation using Blockchain for Cooperative ITS (Feb</a:t>
                      </a:r>
                      <a:r>
                        <a:rPr lang="en-US" sz="1600" b="0" i="0" kern="1200" baseline="0" dirty="0" smtClean="0">
                          <a:solidFill>
                            <a:schemeClr val="dk1"/>
                          </a:solidFill>
                          <a:effectLst/>
                          <a:latin typeface="Times New Roman" charset="0"/>
                          <a:ea typeface="Times New Roman" charset="0"/>
                          <a:cs typeface="Times New Roman" charset="0"/>
                        </a:rPr>
                        <a:t> 2018) </a:t>
                      </a:r>
                      <a:r>
                        <a:rPr lang="mr-IN" sz="1600" b="0" i="0" kern="1200" baseline="0" dirty="0" smtClean="0">
                          <a:solidFill>
                            <a:schemeClr val="dk1"/>
                          </a:solidFill>
                          <a:effectLst/>
                          <a:latin typeface="Times New Roman" charset="0"/>
                          <a:ea typeface="Times New Roman" charset="0"/>
                          <a:cs typeface="Times New Roman" charset="0"/>
                        </a:rPr>
                        <a:t>–</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Noureddine</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Lasla</a:t>
                      </a:r>
                      <a:endParaRPr lang="en-US" sz="1600" b="0" i="0" kern="1200" dirty="0" smtClean="0">
                        <a:solidFill>
                          <a:schemeClr val="dk1"/>
                        </a:solidFill>
                        <a:effectLst/>
                        <a:latin typeface="Times New Roman" charset="0"/>
                        <a:ea typeface="Times New Roman" charset="0"/>
                        <a:cs typeface="Times New Roman" charset="0"/>
                      </a:endParaRPr>
                    </a:p>
                  </a:txBody>
                  <a:tcPr/>
                </a:tc>
                <a:tc>
                  <a:txBody>
                    <a:bodyPr/>
                    <a:lstStyle/>
                    <a:p>
                      <a:r>
                        <a:rPr lang="en-US" sz="1600" b="0" i="0" kern="1200" dirty="0" smtClean="0">
                          <a:solidFill>
                            <a:schemeClr val="dk1"/>
                          </a:solidFill>
                          <a:effectLst/>
                          <a:latin typeface="Times New Roman" charset="0"/>
                          <a:ea typeface="Times New Roman" charset="0"/>
                          <a:cs typeface="Times New Roman" charset="0"/>
                        </a:rPr>
                        <a:t>Use of Blockchain to keep track of the certificate of each vehicle</a:t>
                      </a:r>
                      <a:endParaRPr lang="en-US" sz="1400" dirty="0">
                        <a:latin typeface="Times New Roman" charset="0"/>
                        <a:ea typeface="Times New Roman" charset="0"/>
                        <a:cs typeface="Times New Roman" charset="0"/>
                      </a:endParaRPr>
                    </a:p>
                  </a:txBody>
                  <a:tcPr/>
                </a:tc>
              </a:tr>
              <a:tr h="370840">
                <a:tc>
                  <a:txBody>
                    <a:bodyPr/>
                    <a:lstStyle/>
                    <a:p>
                      <a:r>
                        <a:rPr lang="en-US" sz="1600" dirty="0" smtClean="0">
                          <a:latin typeface="Times New Roman" charset="0"/>
                          <a:ea typeface="Times New Roman" charset="0"/>
                          <a:cs typeface="Times New Roman" charset="0"/>
                        </a:rPr>
                        <a:t>9</a:t>
                      </a:r>
                      <a:endParaRPr lang="en-US" sz="1600" dirty="0">
                        <a:latin typeface="Times New Roman" charset="0"/>
                        <a:ea typeface="Times New Roman" charset="0"/>
                        <a:cs typeface="Times New Roman"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Times New Roman" charset="0"/>
                          <a:ea typeface="Times New Roman" charset="0"/>
                          <a:cs typeface="Times New Roman" charset="0"/>
                        </a:rPr>
                        <a:t>Blockchain Technology for Providing an Architecture Model of Decentralized Personal Health Information (Jan 2018) </a:t>
                      </a:r>
                      <a:r>
                        <a:rPr lang="mr-IN" sz="1600" b="0" i="0" kern="1200" dirty="0" smtClean="0">
                          <a:solidFill>
                            <a:schemeClr val="dk1"/>
                          </a:solidFill>
                          <a:effectLst/>
                          <a:latin typeface="Times New Roman" charset="0"/>
                          <a:ea typeface="Times New Roman" charset="0"/>
                          <a:cs typeface="Times New Roman" charset="0"/>
                        </a:rPr>
                        <a:t>–</a:t>
                      </a:r>
                      <a:r>
                        <a:rPr lang="en-US" sz="1600" b="0" i="0" kern="1200" dirty="0" smtClean="0">
                          <a:solidFill>
                            <a:schemeClr val="dk1"/>
                          </a:solidFill>
                          <a:effectLst/>
                          <a:latin typeface="Times New Roman" charset="0"/>
                          <a:ea typeface="Times New Roman" charset="0"/>
                          <a:cs typeface="Times New Roman" charset="0"/>
                        </a:rPr>
                        <a:t> Sandi</a:t>
                      </a:r>
                      <a:r>
                        <a:rPr lang="en-US" sz="1600" b="0" i="0" kern="1200" baseline="0" dirty="0" smtClean="0">
                          <a:solidFill>
                            <a:schemeClr val="dk1"/>
                          </a:solidFill>
                          <a:effectLst/>
                          <a:latin typeface="Times New Roman" charset="0"/>
                          <a:ea typeface="Times New Roman" charset="0"/>
                          <a:cs typeface="Times New Roman" charset="0"/>
                        </a:rPr>
                        <a:t> </a:t>
                      </a:r>
                      <a:r>
                        <a:rPr lang="en-US" sz="1600" b="0" i="0" kern="1200" baseline="0" dirty="0" err="1" smtClean="0">
                          <a:solidFill>
                            <a:schemeClr val="dk1"/>
                          </a:solidFill>
                          <a:effectLst/>
                          <a:latin typeface="Times New Roman" charset="0"/>
                          <a:ea typeface="Times New Roman" charset="0"/>
                          <a:cs typeface="Times New Roman" charset="0"/>
                        </a:rPr>
                        <a:t>Rahmadika</a:t>
                      </a:r>
                      <a:endParaRPr lang="en-US" sz="1600" b="0" i="0" kern="1200" dirty="0" smtClean="0">
                        <a:solidFill>
                          <a:schemeClr val="dk1"/>
                        </a:solidFill>
                        <a:effectLst/>
                        <a:latin typeface="Times New Roman" charset="0"/>
                        <a:ea typeface="Times New Roman" charset="0"/>
                        <a:cs typeface="Times New Roman" charset="0"/>
                      </a:endParaRPr>
                    </a:p>
                    <a:p>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Management of Personal Health Information</a:t>
                      </a:r>
                      <a:r>
                        <a:rPr lang="en-US" sz="1600" baseline="0" dirty="0" smtClean="0">
                          <a:latin typeface="Times New Roman" charset="0"/>
                          <a:ea typeface="Times New Roman" charset="0"/>
                          <a:cs typeface="Times New Roman" charset="0"/>
                        </a:rPr>
                        <a:t> (PHI)</a:t>
                      </a:r>
                      <a:endParaRPr lang="en-US" sz="1600" dirty="0">
                        <a:latin typeface="Times New Roman" charset="0"/>
                        <a:ea typeface="Times New Roman" charset="0"/>
                        <a:cs typeface="Times New Roman" charset="0"/>
                      </a:endParaRPr>
                    </a:p>
                  </a:txBody>
                  <a:tcPr/>
                </a:tc>
              </a:tr>
              <a:tr h="370840">
                <a:tc>
                  <a:txBody>
                    <a:bodyPr/>
                    <a:lstStyle/>
                    <a:p>
                      <a:r>
                        <a:rPr lang="en-US" sz="1600" dirty="0" smtClean="0">
                          <a:latin typeface="Times New Roman" charset="0"/>
                          <a:ea typeface="Times New Roman" charset="0"/>
                          <a:cs typeface="Times New Roman" charset="0"/>
                        </a:rPr>
                        <a:t>10</a:t>
                      </a:r>
                      <a:endParaRPr lang="en-US" sz="1600" dirty="0">
                        <a:latin typeface="Times New Roman" charset="0"/>
                        <a:ea typeface="Times New Roman" charset="0"/>
                        <a:cs typeface="Times New Roman"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Times New Roman" charset="0"/>
                          <a:ea typeface="Times New Roman" charset="0"/>
                          <a:cs typeface="Times New Roman" charset="0"/>
                        </a:rPr>
                        <a:t>Blockchain and Smart Contracts for Insurance</a:t>
                      </a:r>
                    </a:p>
                    <a:p>
                      <a:r>
                        <a:rPr lang="en-US" sz="1600" dirty="0" smtClean="0">
                          <a:latin typeface="Times New Roman" charset="0"/>
                          <a:ea typeface="Times New Roman" charset="0"/>
                          <a:cs typeface="Times New Roman" charset="0"/>
                        </a:rPr>
                        <a:t>(Feb 2018) </a:t>
                      </a:r>
                      <a:r>
                        <a:rPr lang="mr-IN" sz="1600" dirty="0" smtClean="0">
                          <a:latin typeface="Times New Roman" charset="0"/>
                          <a:ea typeface="Times New Roman" charset="0"/>
                          <a:cs typeface="Times New Roman" charset="0"/>
                        </a:rPr>
                        <a:t>–</a:t>
                      </a:r>
                      <a:r>
                        <a:rPr lang="en-US" sz="1600" dirty="0" smtClean="0">
                          <a:latin typeface="Times New Roman" charset="0"/>
                          <a:ea typeface="Times New Roman" charset="0"/>
                          <a:cs typeface="Times New Roman" charset="0"/>
                        </a:rPr>
                        <a:t> Valentina </a:t>
                      </a:r>
                      <a:r>
                        <a:rPr lang="en-US" sz="1600" dirty="0" err="1" smtClean="0">
                          <a:latin typeface="Times New Roman" charset="0"/>
                          <a:ea typeface="Times New Roman" charset="0"/>
                          <a:cs typeface="Times New Roman" charset="0"/>
                        </a:rPr>
                        <a:t>Gatteschi</a:t>
                      </a:r>
                      <a:endParaRPr lang="en-US" sz="1600" dirty="0">
                        <a:latin typeface="Times New Roman" charset="0"/>
                        <a:ea typeface="Times New Roman" charset="0"/>
                        <a:cs typeface="Times New Roman" charset="0"/>
                      </a:endParaRPr>
                    </a:p>
                  </a:txBody>
                  <a:tcPr/>
                </a:tc>
                <a:tc>
                  <a:txBody>
                    <a:bodyPr/>
                    <a:lstStyle/>
                    <a:p>
                      <a:r>
                        <a:rPr lang="en-US" sz="1600" dirty="0" smtClean="0">
                          <a:latin typeface="Times New Roman" charset="0"/>
                          <a:ea typeface="Times New Roman" charset="0"/>
                          <a:cs typeface="Times New Roman" charset="0"/>
                        </a:rPr>
                        <a:t>Analysis of usage of blockchain in insurance companies</a:t>
                      </a:r>
                      <a:endParaRPr lang="en-US" sz="1600" dirty="0">
                        <a:latin typeface="Times New Roman" charset="0"/>
                        <a:ea typeface="Times New Roman" charset="0"/>
                        <a:cs typeface="Times New Roman" charset="0"/>
                      </a:endParaRPr>
                    </a:p>
                  </a:txBody>
                  <a:tcPr/>
                </a:tc>
              </a:tr>
            </a:tbl>
          </a:graphicData>
        </a:graphic>
      </p:graphicFrame>
    </p:spTree>
    <p:extLst>
      <p:ext uri="{BB962C8B-B14F-4D97-AF65-F5344CB8AC3E}">
        <p14:creationId xmlns:p14="http://schemas.microsoft.com/office/powerpoint/2010/main" val="1638730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460" y="648586"/>
            <a:ext cx="2583711" cy="523220"/>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Existing System</a:t>
            </a:r>
            <a:endParaRPr lang="en-US" sz="2800" dirty="0">
              <a:latin typeface="Times New Roman" charset="0"/>
              <a:ea typeface="Times New Roman" charset="0"/>
              <a:cs typeface="Times New Roman" charset="0"/>
            </a:endParaRPr>
          </a:p>
        </p:txBody>
      </p:sp>
      <p:sp>
        <p:nvSpPr>
          <p:cNvPr id="5" name="TextBox 4"/>
          <p:cNvSpPr txBox="1"/>
          <p:nvPr/>
        </p:nvSpPr>
        <p:spPr>
          <a:xfrm>
            <a:off x="2291315" y="1339703"/>
            <a:ext cx="7517219" cy="2308324"/>
          </a:xfrm>
          <a:prstGeom prst="rect">
            <a:avLst/>
          </a:prstGeom>
          <a:noFill/>
        </p:spPr>
        <p:txBody>
          <a:bodyPr wrap="square" rtlCol="0">
            <a:spAutoFit/>
          </a:bodyPr>
          <a:lstStyle/>
          <a:p>
            <a:pPr marL="285750" indent="-285750" algn="just">
              <a:buFont typeface="Arial" charset="0"/>
              <a:buChar char="•"/>
            </a:pPr>
            <a:r>
              <a:rPr lang="en-US" dirty="0" smtClean="0">
                <a:latin typeface="Times New Roman" charset="0"/>
                <a:ea typeface="Times New Roman" charset="0"/>
                <a:cs typeface="Times New Roman" charset="0"/>
              </a:rPr>
              <a:t>Government data or transactions are </a:t>
            </a:r>
            <a:r>
              <a:rPr lang="en-US" dirty="0">
                <a:latin typeface="Times New Roman" charset="0"/>
                <a:ea typeface="Times New Roman" charset="0"/>
                <a:cs typeface="Times New Roman" charset="0"/>
              </a:rPr>
              <a:t>handled by government organization centrally by each states and Central government. Fund allocation is done by central government using the taxes collected and is distributed as per the Finance commission recommendation</a:t>
            </a:r>
            <a:r>
              <a:rPr lang="en-US" dirty="0" smtClean="0">
                <a:latin typeface="Times New Roman" charset="0"/>
                <a:ea typeface="Times New Roman" charset="0"/>
                <a:cs typeface="Times New Roman" charset="0"/>
              </a:rPr>
              <a:t>.</a:t>
            </a:r>
          </a:p>
          <a:p>
            <a:pPr marL="285750" indent="-285750" algn="just">
              <a:buFont typeface="Arial" charset="0"/>
              <a:buChar char="•"/>
            </a:pPr>
            <a:r>
              <a:rPr lang="en-US" dirty="0" smtClean="0">
                <a:latin typeface="Times New Roman" charset="0"/>
                <a:ea typeface="Times New Roman" charset="0"/>
                <a:cs typeface="Times New Roman" charset="0"/>
              </a:rPr>
              <a:t>Most of the files and transaction related to government are handled by government members.</a:t>
            </a:r>
          </a:p>
          <a:p>
            <a:pPr marL="285750" indent="-285750" algn="just">
              <a:buFont typeface="Arial" charset="0"/>
              <a:buChar char="•"/>
            </a:pPr>
            <a:r>
              <a:rPr lang="en-US" dirty="0" smtClean="0">
                <a:latin typeface="Times New Roman" charset="0"/>
                <a:ea typeface="Times New Roman" charset="0"/>
                <a:cs typeface="Times New Roman" charset="0"/>
              </a:rPr>
              <a:t>These data and files are modified to the own will of government members to meet their needs which thus leads to corruption. </a:t>
            </a:r>
            <a:endParaRPr lang="en-US" dirty="0">
              <a:latin typeface="Times New Roman" charset="0"/>
              <a:ea typeface="Times New Roman" charset="0"/>
              <a:cs typeface="Times New Roman" charset="0"/>
            </a:endParaRPr>
          </a:p>
        </p:txBody>
      </p:sp>
      <p:sp>
        <p:nvSpPr>
          <p:cNvPr id="6" name="TextBox 5"/>
          <p:cNvSpPr txBox="1"/>
          <p:nvPr/>
        </p:nvSpPr>
        <p:spPr>
          <a:xfrm>
            <a:off x="999460" y="3815924"/>
            <a:ext cx="2828260" cy="400110"/>
          </a:xfrm>
          <a:prstGeom prst="rect">
            <a:avLst/>
          </a:prstGeom>
          <a:noFill/>
        </p:spPr>
        <p:txBody>
          <a:bodyPr wrap="square" rtlCol="0">
            <a:spAutoFit/>
          </a:bodyPr>
          <a:lstStyle/>
          <a:p>
            <a:r>
              <a:rPr lang="en-US" sz="2000" dirty="0" smtClean="0">
                <a:latin typeface="Times New Roman" charset="0"/>
                <a:ea typeface="Times New Roman" charset="0"/>
                <a:cs typeface="Times New Roman" charset="0"/>
              </a:rPr>
              <a:t>Issues </a:t>
            </a:r>
            <a:r>
              <a:rPr lang="en-US" sz="2000" smtClean="0">
                <a:latin typeface="Times New Roman" charset="0"/>
                <a:ea typeface="Times New Roman" charset="0"/>
                <a:cs typeface="Times New Roman" charset="0"/>
              </a:rPr>
              <a:t>in Existing system</a:t>
            </a:r>
            <a:endParaRPr lang="en-US" sz="2000">
              <a:latin typeface="Times New Roman" charset="0"/>
              <a:ea typeface="Times New Roman" charset="0"/>
              <a:cs typeface="Times New Roman" charset="0"/>
            </a:endParaRPr>
          </a:p>
        </p:txBody>
      </p:sp>
      <p:sp>
        <p:nvSpPr>
          <p:cNvPr id="7" name="TextBox 6"/>
          <p:cNvSpPr txBox="1"/>
          <p:nvPr/>
        </p:nvSpPr>
        <p:spPr>
          <a:xfrm>
            <a:off x="2604976" y="4383931"/>
            <a:ext cx="7091917" cy="1200329"/>
          </a:xfrm>
          <a:prstGeom prst="rect">
            <a:avLst/>
          </a:prstGeom>
          <a:noFill/>
        </p:spPr>
        <p:txBody>
          <a:bodyPr wrap="square" rtlCol="0">
            <a:spAutoFit/>
          </a:bodyPr>
          <a:lstStyle/>
          <a:p>
            <a:pPr algn="just"/>
            <a:r>
              <a:rPr lang="en-US" dirty="0" smtClean="0">
                <a:latin typeface="Times New Roman" charset="0"/>
                <a:ea typeface="Times New Roman" charset="0"/>
                <a:cs typeface="Times New Roman" charset="0"/>
              </a:rPr>
              <a:t>Since data or files or transactions associated with government are modified, there is no proper way to manage this activity and there is no proof that the file or data or a transaction is original or modified, thus leading to corruption.</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120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6930" y="648586"/>
            <a:ext cx="3094075" cy="523220"/>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Proposed System</a:t>
            </a:r>
            <a:endParaRPr lang="en-US" sz="2800" dirty="0">
              <a:latin typeface="Times New Roman" charset="0"/>
              <a:ea typeface="Times New Roman" charset="0"/>
              <a:cs typeface="Times New Roman" charset="0"/>
            </a:endParaRPr>
          </a:p>
        </p:txBody>
      </p:sp>
      <p:sp>
        <p:nvSpPr>
          <p:cNvPr id="5" name="TextBox 4"/>
          <p:cNvSpPr txBox="1"/>
          <p:nvPr/>
        </p:nvSpPr>
        <p:spPr>
          <a:xfrm>
            <a:off x="2137144" y="1350335"/>
            <a:ext cx="7602279" cy="4801314"/>
          </a:xfrm>
          <a:prstGeom prst="rect">
            <a:avLst/>
          </a:prstGeom>
          <a:noFill/>
        </p:spPr>
        <p:txBody>
          <a:bodyPr wrap="square" rtlCol="0">
            <a:spAutoFit/>
          </a:bodyPr>
          <a:lstStyle/>
          <a:p>
            <a:pPr marL="285750" indent="-285750" algn="just">
              <a:buFont typeface="Arial" charset="0"/>
              <a:buChar char="•"/>
            </a:pPr>
            <a:r>
              <a:rPr lang="en-US" dirty="0" smtClean="0">
                <a:latin typeface="Times New Roman" charset="0"/>
                <a:ea typeface="Times New Roman" charset="0"/>
                <a:cs typeface="Times New Roman" charset="0"/>
              </a:rPr>
              <a:t>Instead of handling all the files, data or transactions related to government by each government member separately, we can use blockchain technology to handle how the data, file or log of the transaction is stored and used.</a:t>
            </a:r>
          </a:p>
          <a:p>
            <a:pPr marL="285750" indent="-285750" algn="just">
              <a:buFont typeface="Arial" charset="0"/>
              <a:buChar char="•"/>
            </a:pPr>
            <a:r>
              <a:rPr lang="en-US" dirty="0" smtClean="0">
                <a:latin typeface="Times New Roman" charset="0"/>
                <a:ea typeface="Times New Roman" charset="0"/>
                <a:cs typeface="Times New Roman" charset="0"/>
              </a:rPr>
              <a:t>We can build a decentralized database using blockchain, to handle all the files, data and transaction.</a:t>
            </a:r>
          </a:p>
          <a:p>
            <a:pPr marL="285750" indent="-285750" algn="just">
              <a:buFont typeface="Arial" charset="0"/>
              <a:buChar char="•"/>
            </a:pPr>
            <a:r>
              <a:rPr lang="en-US" dirty="0" smtClean="0">
                <a:latin typeface="Times New Roman" charset="0"/>
                <a:ea typeface="Times New Roman" charset="0"/>
                <a:cs typeface="Times New Roman" charset="0"/>
              </a:rPr>
              <a:t>All the members involved in this process have a copy of the database and and any update to the database is reflected to all the copies of the database.</a:t>
            </a:r>
          </a:p>
          <a:p>
            <a:pPr marL="285750" indent="-285750" algn="just">
              <a:buFont typeface="Arial" charset="0"/>
              <a:buChar char="•"/>
            </a:pPr>
            <a:r>
              <a:rPr lang="en-US" dirty="0" smtClean="0">
                <a:latin typeface="Times New Roman" charset="0"/>
                <a:ea typeface="Times New Roman" charset="0"/>
                <a:cs typeface="Times New Roman" charset="0"/>
              </a:rPr>
              <a:t>Anything stored in the database is subjected to hashing and each block is linked to each other using the block hash as a pointer to previous block, thus forming a blockchain.</a:t>
            </a:r>
          </a:p>
          <a:p>
            <a:pPr marL="285750" indent="-285750" algn="just">
              <a:buFont typeface="Arial" charset="0"/>
              <a:buChar char="•"/>
            </a:pPr>
            <a:r>
              <a:rPr lang="en-US" dirty="0" smtClean="0">
                <a:latin typeface="Times New Roman" charset="0"/>
                <a:ea typeface="Times New Roman" charset="0"/>
                <a:cs typeface="Times New Roman" charset="0"/>
              </a:rPr>
              <a:t>When ever the blockchain is updated, it is reflected to all the copies of the blockchain.</a:t>
            </a:r>
          </a:p>
          <a:p>
            <a:pPr marL="285750" indent="-285750" algn="just">
              <a:buFont typeface="Arial" charset="0"/>
              <a:buChar char="•"/>
            </a:pPr>
            <a:r>
              <a:rPr lang="en-US" dirty="0" smtClean="0">
                <a:latin typeface="Times New Roman" charset="0"/>
                <a:ea typeface="Times New Roman" charset="0"/>
                <a:cs typeface="Times New Roman" charset="0"/>
              </a:rPr>
              <a:t>Since hashing is used, any modification to the data stored in block can affect the other block and the copies of it in the blockchain as it contradict with the computed hash value. Thus we can know that the block has been modified without the consensus between all the members involved.</a:t>
            </a:r>
          </a:p>
          <a:p>
            <a:pPr marL="285750" indent="-285750" algn="just">
              <a:buFont typeface="Arial" charset="0"/>
              <a:buChar char="•"/>
            </a:pP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3908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7683" y="988828"/>
            <a:ext cx="5401339" cy="523220"/>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Software and hardware requirement</a:t>
            </a:r>
            <a:endParaRPr lang="en-US" sz="2800" dirty="0">
              <a:latin typeface="Times New Roman" charset="0"/>
              <a:ea typeface="Times New Roman" charset="0"/>
              <a:cs typeface="Times New Roman" charset="0"/>
            </a:endParaRPr>
          </a:p>
        </p:txBody>
      </p:sp>
      <p:sp>
        <p:nvSpPr>
          <p:cNvPr id="5" name="TextBox 4"/>
          <p:cNvSpPr txBox="1"/>
          <p:nvPr/>
        </p:nvSpPr>
        <p:spPr>
          <a:xfrm>
            <a:off x="1956391" y="1977656"/>
            <a:ext cx="7240772" cy="3139321"/>
          </a:xfrm>
          <a:prstGeom prst="rect">
            <a:avLst/>
          </a:prstGeom>
          <a:noFill/>
        </p:spPr>
        <p:txBody>
          <a:bodyPr wrap="square" rtlCol="0">
            <a:spAutoFit/>
          </a:bodyPr>
          <a:lstStyle/>
          <a:p>
            <a:r>
              <a:rPr lang="en-US" dirty="0" smtClean="0">
                <a:latin typeface="Times New Roman" charset="0"/>
                <a:ea typeface="Times New Roman" charset="0"/>
                <a:cs typeface="Times New Roman" charset="0"/>
              </a:rPr>
              <a:t>Software requirement:</a:t>
            </a:r>
          </a:p>
          <a:p>
            <a:pPr marL="285750" indent="-285750">
              <a:buFont typeface="Arial" charset="0"/>
              <a:buChar char="•"/>
            </a:pPr>
            <a:r>
              <a:rPr lang="en-US" dirty="0" smtClean="0">
                <a:latin typeface="Times New Roman" charset="0"/>
                <a:ea typeface="Times New Roman" charset="0"/>
                <a:cs typeface="Times New Roman" charset="0"/>
              </a:rPr>
              <a:t>Eclipse IDE</a:t>
            </a:r>
          </a:p>
          <a:p>
            <a:pPr marL="285750" indent="-285750">
              <a:buFont typeface="Arial" charset="0"/>
              <a:buChar char="•"/>
            </a:pPr>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Programming language used:</a:t>
            </a:r>
          </a:p>
          <a:p>
            <a:pPr marL="285750" indent="-285750">
              <a:buFont typeface="Arial" charset="0"/>
              <a:buChar char="•"/>
            </a:pPr>
            <a:r>
              <a:rPr lang="en-US" dirty="0" smtClean="0">
                <a:latin typeface="Times New Roman" charset="0"/>
                <a:ea typeface="Times New Roman" charset="0"/>
                <a:cs typeface="Times New Roman" charset="0"/>
              </a:rPr>
              <a:t>JAVA</a:t>
            </a:r>
          </a:p>
          <a:p>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Hardware requirements:</a:t>
            </a:r>
          </a:p>
          <a:p>
            <a:pPr marL="285750" lvl="0" indent="-285750">
              <a:buFont typeface="Arial" charset="0"/>
              <a:buChar char="•"/>
            </a:pPr>
            <a:r>
              <a:rPr lang="en-US" dirty="0">
                <a:latin typeface="Times New Roman" charset="0"/>
                <a:ea typeface="Times New Roman" charset="0"/>
                <a:cs typeface="Times New Roman" charset="0"/>
              </a:rPr>
              <a:t>Operating system – Windows 7 and above (or) Linux (or) Mac OS</a:t>
            </a:r>
            <a:endParaRPr lang="en-GB" dirty="0">
              <a:latin typeface="Times New Roman" charset="0"/>
              <a:ea typeface="Times New Roman" charset="0"/>
              <a:cs typeface="Times New Roman" charset="0"/>
            </a:endParaRPr>
          </a:p>
          <a:p>
            <a:pPr marL="285750" lvl="0" indent="-285750">
              <a:buFont typeface="Arial" charset="0"/>
              <a:buChar char="•"/>
            </a:pPr>
            <a:r>
              <a:rPr lang="en-US" dirty="0">
                <a:latin typeface="Times New Roman" charset="0"/>
                <a:ea typeface="Times New Roman" charset="0"/>
                <a:cs typeface="Times New Roman" charset="0"/>
              </a:rPr>
              <a:t>Processor – Intel i3 processor (min)</a:t>
            </a:r>
            <a:endParaRPr lang="en-GB" dirty="0">
              <a:latin typeface="Times New Roman" charset="0"/>
              <a:ea typeface="Times New Roman" charset="0"/>
              <a:cs typeface="Times New Roman" charset="0"/>
            </a:endParaRPr>
          </a:p>
          <a:p>
            <a:pPr marL="285750" lvl="0" indent="-285750">
              <a:buFont typeface="Arial" charset="0"/>
              <a:buChar char="•"/>
            </a:pPr>
            <a:r>
              <a:rPr lang="en-US" dirty="0">
                <a:latin typeface="Times New Roman" charset="0"/>
                <a:ea typeface="Times New Roman" charset="0"/>
                <a:cs typeface="Times New Roman" charset="0"/>
              </a:rPr>
              <a:t>RAM – 4GB (min)</a:t>
            </a:r>
            <a:endParaRPr lang="en-GB" dirty="0">
              <a:latin typeface="Times New Roman" charset="0"/>
              <a:ea typeface="Times New Roman" charset="0"/>
              <a:cs typeface="Times New Roman" charset="0"/>
            </a:endParaRPr>
          </a:p>
          <a:p>
            <a:pPr marL="285750" indent="-285750">
              <a:buFont typeface="Arial" charset="0"/>
              <a:buChar char="•"/>
            </a:pPr>
            <a:r>
              <a:rPr lang="en-US" dirty="0">
                <a:latin typeface="Times New Roman" charset="0"/>
                <a:ea typeface="Times New Roman" charset="0"/>
                <a:cs typeface="Times New Roman" charset="0"/>
              </a:rPr>
              <a:t>Storage – 500GB(min)</a:t>
            </a:r>
            <a:r>
              <a:rPr lang="en-GB" dirty="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29231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809" y="606056"/>
            <a:ext cx="4486940" cy="523220"/>
          </a:xfrm>
          <a:prstGeom prst="rect">
            <a:avLst/>
          </a:prstGeom>
          <a:noFill/>
        </p:spPr>
        <p:txBody>
          <a:bodyPr wrap="square" rtlCol="0">
            <a:spAutoFit/>
          </a:bodyPr>
          <a:lstStyle/>
          <a:p>
            <a:r>
              <a:rPr lang="en-US" sz="2800" smtClean="0">
                <a:latin typeface="Times New Roman" charset="0"/>
                <a:ea typeface="Times New Roman" charset="0"/>
                <a:cs typeface="Times New Roman" charset="0"/>
              </a:rPr>
              <a:t>Architecture Diagram</a:t>
            </a:r>
            <a:endParaRPr lang="en-US" sz="2800">
              <a:latin typeface="Times New Roman" charset="0"/>
              <a:ea typeface="Times New Roman" charset="0"/>
              <a:cs typeface="Times New Roman"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566" t="5891" r="4342" b="30388"/>
          <a:stretch/>
        </p:blipFill>
        <p:spPr>
          <a:xfrm>
            <a:off x="2083982" y="1626782"/>
            <a:ext cx="7963786" cy="4369982"/>
          </a:xfrm>
          <a:prstGeom prst="rect">
            <a:avLst/>
          </a:prstGeom>
        </p:spPr>
      </p:pic>
    </p:spTree>
    <p:extLst>
      <p:ext uri="{BB962C8B-B14F-4D97-AF65-F5344CB8AC3E}">
        <p14:creationId xmlns:p14="http://schemas.microsoft.com/office/powerpoint/2010/main" val="1428878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461" y="659219"/>
            <a:ext cx="3487479" cy="954107"/>
          </a:xfrm>
          <a:prstGeom prst="rect">
            <a:avLst/>
          </a:prstGeom>
          <a:noFill/>
        </p:spPr>
        <p:txBody>
          <a:bodyPr wrap="square" rtlCol="0">
            <a:spAutoFit/>
          </a:bodyPr>
          <a:lstStyle/>
          <a:p>
            <a:r>
              <a:rPr lang="en-US" sz="2800" dirty="0" smtClean="0">
                <a:latin typeface="Times New Roman" charset="0"/>
                <a:ea typeface="Times New Roman" charset="0"/>
                <a:cs typeface="Times New Roman" charset="0"/>
              </a:rPr>
              <a:t>Algorithm &amp; Methodology</a:t>
            </a:r>
            <a:endParaRPr lang="en-US" sz="2800" dirty="0">
              <a:latin typeface="Times New Roman" charset="0"/>
              <a:ea typeface="Times New Roman" charset="0"/>
              <a:cs typeface="Times New Roman" charset="0"/>
            </a:endParaRPr>
          </a:p>
        </p:txBody>
      </p:sp>
      <p:sp>
        <p:nvSpPr>
          <p:cNvPr id="2" name="TextBox 1"/>
          <p:cNvSpPr txBox="1"/>
          <p:nvPr/>
        </p:nvSpPr>
        <p:spPr>
          <a:xfrm>
            <a:off x="1998920" y="2434856"/>
            <a:ext cx="7017489" cy="2031325"/>
          </a:xfrm>
          <a:prstGeom prst="rect">
            <a:avLst/>
          </a:prstGeom>
          <a:noFill/>
        </p:spPr>
        <p:txBody>
          <a:bodyPr wrap="square" rtlCol="0">
            <a:spAutoFit/>
          </a:bodyPr>
          <a:lstStyle/>
          <a:p>
            <a:r>
              <a:rPr lang="en-US" dirty="0" smtClean="0">
                <a:latin typeface="Times New Roman" charset="0"/>
                <a:ea typeface="Times New Roman" charset="0"/>
                <a:cs typeface="Times New Roman" charset="0"/>
              </a:rPr>
              <a:t>Proof of Work (</a:t>
            </a:r>
            <a:r>
              <a:rPr lang="en-US" dirty="0" err="1" smtClean="0">
                <a:latin typeface="Times New Roman" charset="0"/>
                <a:ea typeface="Times New Roman" charset="0"/>
                <a:cs typeface="Times New Roman" charset="0"/>
              </a:rPr>
              <a:t>PoF</a:t>
            </a:r>
            <a:r>
              <a:rPr lang="en-US" dirty="0" smtClean="0">
                <a:latin typeface="Times New Roman" charset="0"/>
                <a:ea typeface="Times New Roman" charset="0"/>
                <a:cs typeface="Times New Roman" charset="0"/>
              </a:rPr>
              <a:t>) Algorithm:</a:t>
            </a:r>
          </a:p>
          <a:p>
            <a:endParaRPr lang="en-US" dirty="0">
              <a:latin typeface="Times New Roman" charset="0"/>
              <a:ea typeface="Times New Roman" charset="0"/>
              <a:cs typeface="Times New Roman" charset="0"/>
            </a:endParaRPr>
          </a:p>
          <a:p>
            <a:pPr algn="just"/>
            <a:r>
              <a:rPr lang="en-US" dirty="0">
                <a:latin typeface="Times New Roman" charset="0"/>
                <a:ea typeface="Times New Roman" charset="0"/>
                <a:cs typeface="Times New Roman" charset="0"/>
              </a:rPr>
              <a:t>A proof of work is a piece of data which is difficult (costly, time-consuming) to produce but easy for others to verify and which satisfies certain requirements. Producing a proof of work can be a random process with low probability so that a lot of trial and error is required on average before a valid proof of work is generated.</a:t>
            </a:r>
          </a:p>
        </p:txBody>
      </p:sp>
    </p:spTree>
    <p:extLst>
      <p:ext uri="{BB962C8B-B14F-4D97-AF65-F5344CB8AC3E}">
        <p14:creationId xmlns:p14="http://schemas.microsoft.com/office/powerpoint/2010/main" val="762648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365</TotalTime>
  <Words>1133</Words>
  <Application>Microsoft Macintosh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Mangal</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59</cp:revision>
  <dcterms:created xsi:type="dcterms:W3CDTF">2017-12-27T10:19:55Z</dcterms:created>
  <dcterms:modified xsi:type="dcterms:W3CDTF">2018-04-13T02:34:27Z</dcterms:modified>
</cp:coreProperties>
</file>