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elvetica World" charset="1" panose="020B0500040000020004"/>
      <p:regular r:id="rId10"/>
    </p:embeddedFont>
    <p:embeddedFont>
      <p:font typeface="Helvetica World Bold" charset="1" panose="020B0800040000020004"/>
      <p:regular r:id="rId11"/>
    </p:embeddedFont>
    <p:embeddedFont>
      <p:font typeface="Helvetica World Italics" charset="1" panose="020B0500040000090004"/>
      <p:regular r:id="rId12"/>
    </p:embeddedFont>
    <p:embeddedFont>
      <p:font typeface="Helvetica World Bold Italics" charset="1" panose="020B08000400000900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slides/slide17.xml" Type="http://schemas.openxmlformats.org/officeDocument/2006/relationships/slide"/><Relationship Id="rId31" Target="slides/slide18.xml" Type="http://schemas.openxmlformats.org/officeDocument/2006/relationships/slide"/><Relationship Id="rId32" Target="slides/slide19.xml" Type="http://schemas.openxmlformats.org/officeDocument/2006/relationships/slide"/><Relationship Id="rId33" Target="slides/slide20.xml" Type="http://schemas.openxmlformats.org/officeDocument/2006/relationships/slide"/><Relationship Id="rId34" Target="slides/slide21.xml" Type="http://schemas.openxmlformats.org/officeDocument/2006/relationships/slide"/><Relationship Id="rId35" Target="slides/slide22.xml" Type="http://schemas.openxmlformats.org/officeDocument/2006/relationships/slide"/><Relationship Id="rId36" Target="slides/slide23.xml" Type="http://schemas.openxmlformats.org/officeDocument/2006/relationships/slide"/><Relationship Id="rId37" Target="slides/slide24.xml" Type="http://schemas.openxmlformats.org/officeDocument/2006/relationships/slide"/><Relationship Id="rId38" Target="slides/slide25.xml" Type="http://schemas.openxmlformats.org/officeDocument/2006/relationships/slide"/><Relationship Id="rId39" Target="slides/slide26.xml" Type="http://schemas.openxmlformats.org/officeDocument/2006/relationships/slide"/><Relationship Id="rId4" Target="theme/theme1.xml" Type="http://schemas.openxmlformats.org/officeDocument/2006/relationships/theme"/><Relationship Id="rId40" Target="slides/slide27.xml" Type="http://schemas.openxmlformats.org/officeDocument/2006/relationships/slide"/><Relationship Id="rId41" Target="slides/slide28.xml" Type="http://schemas.openxmlformats.org/officeDocument/2006/relationships/slide"/><Relationship Id="rId42" Target="slides/slide29.xml" Type="http://schemas.openxmlformats.org/officeDocument/2006/relationships/slide"/><Relationship Id="rId43" Target="slides/slide30.xml" Type="http://schemas.openxmlformats.org/officeDocument/2006/relationships/slide"/><Relationship Id="rId44" Target="slides/slide31.xml" Type="http://schemas.openxmlformats.org/officeDocument/2006/relationships/slide"/><Relationship Id="rId45" Target="slides/slide32.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6859" y="347976"/>
            <a:ext cx="2271978" cy="2219141"/>
          </a:xfrm>
          <a:custGeom>
            <a:avLst/>
            <a:gdLst/>
            <a:ahLst/>
            <a:cxnLst/>
            <a:rect r="r" b="b" t="t" l="l"/>
            <a:pathLst>
              <a:path h="2219141" w="2271978">
                <a:moveTo>
                  <a:pt x="0" y="0"/>
                </a:moveTo>
                <a:lnTo>
                  <a:pt x="2271978" y="0"/>
                </a:lnTo>
                <a:lnTo>
                  <a:pt x="2271978" y="2219141"/>
                </a:lnTo>
                <a:lnTo>
                  <a:pt x="0" y="2219141"/>
                </a:lnTo>
                <a:lnTo>
                  <a:pt x="0" y="0"/>
                </a:lnTo>
                <a:close/>
              </a:path>
            </a:pathLst>
          </a:custGeom>
          <a:blipFill>
            <a:blip r:embed="rId2"/>
            <a:stretch>
              <a:fillRect l="0" t="0" r="0" b="0"/>
            </a:stretch>
          </a:blipFill>
        </p:spPr>
      </p:sp>
      <p:sp>
        <p:nvSpPr>
          <p:cNvPr name="TextBox 3" id="3"/>
          <p:cNvSpPr txBox="true"/>
          <p:nvPr/>
        </p:nvSpPr>
        <p:spPr>
          <a:xfrm rot="0">
            <a:off x="2343602" y="3727518"/>
            <a:ext cx="13600796" cy="1415982"/>
          </a:xfrm>
          <a:prstGeom prst="rect">
            <a:avLst/>
          </a:prstGeom>
        </p:spPr>
        <p:txBody>
          <a:bodyPr anchor="t" rtlCol="false" tIns="0" lIns="0" bIns="0" rIns="0">
            <a:spAutoFit/>
          </a:bodyPr>
          <a:lstStyle/>
          <a:p>
            <a:pPr algn="ctr">
              <a:lnSpc>
                <a:spcPts val="3289"/>
              </a:lnSpc>
            </a:pPr>
            <a:r>
              <a:rPr lang="en-US" sz="4699">
                <a:solidFill>
                  <a:srgbClr val="000000"/>
                </a:solidFill>
                <a:latin typeface="Helvetica World Bold"/>
              </a:rPr>
              <a:t>DETECTION OF WATER-BED CYBER ATTACKS</a:t>
            </a:r>
          </a:p>
          <a:p>
            <a:pPr algn="ctr">
              <a:lnSpc>
                <a:spcPts val="3289"/>
              </a:lnSpc>
            </a:pPr>
          </a:p>
          <a:p>
            <a:pPr algn="ctr">
              <a:lnSpc>
                <a:spcPts val="3289"/>
              </a:lnSpc>
            </a:pPr>
            <a:r>
              <a:rPr lang="en-US" sz="4699">
                <a:solidFill>
                  <a:srgbClr val="000000"/>
                </a:solidFill>
                <a:latin typeface="Helvetica World Bold"/>
              </a:rPr>
              <a:t>USING ARTIFICIAL NEURAL NETWORKS</a:t>
            </a:r>
          </a:p>
        </p:txBody>
      </p:sp>
      <p:sp>
        <p:nvSpPr>
          <p:cNvPr name="TextBox 4" id="4"/>
          <p:cNvSpPr txBox="true"/>
          <p:nvPr/>
        </p:nvSpPr>
        <p:spPr>
          <a:xfrm rot="0">
            <a:off x="3465391" y="510889"/>
            <a:ext cx="13793832" cy="1931283"/>
          </a:xfrm>
          <a:prstGeom prst="rect">
            <a:avLst/>
          </a:prstGeom>
        </p:spPr>
        <p:txBody>
          <a:bodyPr anchor="t" rtlCol="false" tIns="0" lIns="0" bIns="0" rIns="0">
            <a:spAutoFit/>
          </a:bodyPr>
          <a:lstStyle/>
          <a:p>
            <a:pPr algn="ctr">
              <a:lnSpc>
                <a:spcPts val="4981"/>
              </a:lnSpc>
              <a:spcBef>
                <a:spcPct val="0"/>
              </a:spcBef>
            </a:pPr>
            <a:r>
              <a:rPr lang="en-US" sz="4699">
                <a:solidFill>
                  <a:srgbClr val="000000"/>
                </a:solidFill>
                <a:latin typeface="Arimo"/>
              </a:rPr>
              <a:t>PANIMALAR ENGINEERING COLLEGE</a:t>
            </a:r>
          </a:p>
          <a:p>
            <a:pPr algn="ctr">
              <a:lnSpc>
                <a:spcPts val="4981"/>
              </a:lnSpc>
              <a:spcBef>
                <a:spcPct val="0"/>
              </a:spcBef>
            </a:pPr>
            <a:r>
              <a:rPr lang="en-US" sz="4699">
                <a:solidFill>
                  <a:srgbClr val="000000"/>
                </a:solidFill>
                <a:latin typeface="Arimo"/>
              </a:rPr>
              <a:t>AN AUTONOMOUS INSTITUTION</a:t>
            </a:r>
          </a:p>
          <a:p>
            <a:pPr algn="ctr">
              <a:lnSpc>
                <a:spcPts val="4981"/>
              </a:lnSpc>
              <a:spcBef>
                <a:spcPct val="0"/>
              </a:spcBef>
            </a:pPr>
            <a:r>
              <a:rPr lang="en-US" sz="4699">
                <a:solidFill>
                  <a:srgbClr val="000000"/>
                </a:solidFill>
                <a:latin typeface="Arimo"/>
              </a:rPr>
              <a:t>DEPARTMENT OF INFORMATION TECHNOLOGY</a:t>
            </a:r>
          </a:p>
        </p:txBody>
      </p:sp>
      <p:sp>
        <p:nvSpPr>
          <p:cNvPr name="TextBox 5" id="5"/>
          <p:cNvSpPr txBox="true"/>
          <p:nvPr/>
        </p:nvSpPr>
        <p:spPr>
          <a:xfrm rot="0">
            <a:off x="346273" y="6155055"/>
            <a:ext cx="6238081" cy="3973195"/>
          </a:xfrm>
          <a:prstGeom prst="rect">
            <a:avLst/>
          </a:prstGeom>
        </p:spPr>
        <p:txBody>
          <a:bodyPr anchor="t" rtlCol="false" tIns="0" lIns="0" bIns="0" rIns="0">
            <a:spAutoFit/>
          </a:bodyPr>
          <a:lstStyle/>
          <a:p>
            <a:pPr algn="ctr">
              <a:lnSpc>
                <a:spcPts val="4480"/>
              </a:lnSpc>
              <a:spcBef>
                <a:spcPct val="0"/>
              </a:spcBef>
            </a:pPr>
          </a:p>
          <a:p>
            <a:pPr algn="ctr">
              <a:lnSpc>
                <a:spcPts val="4620"/>
              </a:lnSpc>
              <a:spcBef>
                <a:spcPct val="0"/>
              </a:spcBef>
            </a:pPr>
            <a:r>
              <a:rPr lang="en-US" sz="3300">
                <a:solidFill>
                  <a:srgbClr val="000000"/>
                </a:solidFill>
                <a:latin typeface="Helvetica World Bold"/>
              </a:rPr>
              <a:t>Team Members</a:t>
            </a:r>
          </a:p>
          <a:p>
            <a:pPr algn="ctr">
              <a:lnSpc>
                <a:spcPts val="4480"/>
              </a:lnSpc>
              <a:spcBef>
                <a:spcPct val="0"/>
              </a:spcBef>
            </a:pPr>
            <a:r>
              <a:rPr lang="en-US" sz="3200">
                <a:solidFill>
                  <a:srgbClr val="000000"/>
                </a:solidFill>
                <a:latin typeface="Helvetica World"/>
              </a:rPr>
              <a:t>211420205157  Sunil Kumar V</a:t>
            </a:r>
          </a:p>
          <a:p>
            <a:pPr algn="ctr">
              <a:lnSpc>
                <a:spcPts val="4480"/>
              </a:lnSpc>
              <a:spcBef>
                <a:spcPct val="0"/>
              </a:spcBef>
            </a:pPr>
            <a:r>
              <a:rPr lang="en-US" sz="3200">
                <a:solidFill>
                  <a:srgbClr val="000000"/>
                </a:solidFill>
                <a:latin typeface="Helvetica World"/>
              </a:rPr>
              <a:t> 211420205128  Ronal Regan S</a:t>
            </a:r>
          </a:p>
          <a:p>
            <a:pPr algn="ctr">
              <a:lnSpc>
                <a:spcPts val="4480"/>
              </a:lnSpc>
              <a:spcBef>
                <a:spcPct val="0"/>
              </a:spcBef>
            </a:pPr>
            <a:r>
              <a:rPr lang="en-US" sz="3200">
                <a:solidFill>
                  <a:srgbClr val="000000"/>
                </a:solidFill>
                <a:latin typeface="Helvetica World"/>
              </a:rPr>
              <a:t>    211420205122  Ranjith Kumar R</a:t>
            </a:r>
          </a:p>
          <a:p>
            <a:pPr algn="ctr">
              <a:lnSpc>
                <a:spcPts val="4480"/>
              </a:lnSpc>
              <a:spcBef>
                <a:spcPct val="0"/>
              </a:spcBef>
            </a:pPr>
            <a:r>
              <a:rPr lang="en-US" sz="3200">
                <a:solidFill>
                  <a:srgbClr val="000000"/>
                </a:solidFill>
                <a:latin typeface="Helvetica World"/>
              </a:rPr>
              <a:t>          </a:t>
            </a:r>
          </a:p>
          <a:p>
            <a:pPr algn="ctr">
              <a:lnSpc>
                <a:spcPts val="4480"/>
              </a:lnSpc>
              <a:spcBef>
                <a:spcPct val="0"/>
              </a:spcBef>
            </a:pPr>
          </a:p>
        </p:txBody>
      </p:sp>
      <p:sp>
        <p:nvSpPr>
          <p:cNvPr name="TextBox 6" id="6"/>
          <p:cNvSpPr txBox="true"/>
          <p:nvPr/>
        </p:nvSpPr>
        <p:spPr>
          <a:xfrm rot="0">
            <a:off x="13386320" y="6740573"/>
            <a:ext cx="2011146" cy="1216025"/>
          </a:xfrm>
          <a:prstGeom prst="rect">
            <a:avLst/>
          </a:prstGeom>
        </p:spPr>
        <p:txBody>
          <a:bodyPr anchor="t" rtlCol="false" tIns="0" lIns="0" bIns="0" rIns="0">
            <a:spAutoFit/>
          </a:bodyPr>
          <a:lstStyle/>
          <a:p>
            <a:pPr algn="ctr">
              <a:lnSpc>
                <a:spcPts val="4620"/>
              </a:lnSpc>
            </a:pPr>
            <a:r>
              <a:rPr lang="en-US" sz="3300">
                <a:solidFill>
                  <a:srgbClr val="000000"/>
                </a:solidFill>
                <a:latin typeface="Helvetica World Bold"/>
              </a:rPr>
              <a:t>Guide</a:t>
            </a:r>
          </a:p>
          <a:p>
            <a:pPr algn="ctr">
              <a:lnSpc>
                <a:spcPts val="4480"/>
              </a:lnSpc>
              <a:spcBef>
                <a:spcPct val="0"/>
              </a:spcBef>
            </a:pPr>
            <a:r>
              <a:rPr lang="en-US" sz="3200">
                <a:solidFill>
                  <a:srgbClr val="000000"/>
                </a:solidFill>
                <a:latin typeface="Helvetica World"/>
              </a:rPr>
              <a:t>MR</a:t>
            </a:r>
            <a:r>
              <a:rPr lang="en-US" sz="3200">
                <a:solidFill>
                  <a:srgbClr val="000000"/>
                </a:solidFill>
                <a:latin typeface="Helvetica World Bold"/>
              </a:rPr>
              <a:t>.</a:t>
            </a:r>
            <a:r>
              <a:rPr lang="en-US" sz="3200">
                <a:solidFill>
                  <a:srgbClr val="000000"/>
                </a:solidFill>
                <a:latin typeface="Helvetica World"/>
              </a:rPr>
              <a:t>Balaji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0855" y="2936492"/>
            <a:ext cx="15486290" cy="5481103"/>
          </a:xfrm>
          <a:custGeom>
            <a:avLst/>
            <a:gdLst/>
            <a:ahLst/>
            <a:cxnLst/>
            <a:rect r="r" b="b" t="t" l="l"/>
            <a:pathLst>
              <a:path h="5481103" w="15486290">
                <a:moveTo>
                  <a:pt x="0" y="0"/>
                </a:moveTo>
                <a:lnTo>
                  <a:pt x="15486290" y="0"/>
                </a:lnTo>
                <a:lnTo>
                  <a:pt x="15486290" y="5481102"/>
                </a:lnTo>
                <a:lnTo>
                  <a:pt x="0" y="5481102"/>
                </a:lnTo>
                <a:lnTo>
                  <a:pt x="0" y="0"/>
                </a:lnTo>
                <a:close/>
              </a:path>
            </a:pathLst>
          </a:custGeom>
          <a:blipFill>
            <a:blip r:embed="rId2"/>
            <a:stretch>
              <a:fillRect l="0" t="0" r="0" b="0"/>
            </a:stretch>
          </a:blipFill>
        </p:spPr>
      </p:sp>
      <p:sp>
        <p:nvSpPr>
          <p:cNvPr name="TextBox 3" id="3"/>
          <p:cNvSpPr txBox="true"/>
          <p:nvPr/>
        </p:nvSpPr>
        <p:spPr>
          <a:xfrm rot="0">
            <a:off x="6085880" y="562928"/>
            <a:ext cx="6116241" cy="855345"/>
          </a:xfrm>
          <a:prstGeom prst="rect">
            <a:avLst/>
          </a:prstGeom>
        </p:spPr>
        <p:txBody>
          <a:bodyPr anchor="t" rtlCol="false" tIns="0" lIns="0" bIns="0" rIns="0">
            <a:spAutoFit/>
          </a:bodyPr>
          <a:lstStyle/>
          <a:p>
            <a:pPr algn="ctr">
              <a:lnSpc>
                <a:spcPts val="6580"/>
              </a:lnSpc>
              <a:spcBef>
                <a:spcPct val="0"/>
              </a:spcBef>
            </a:pPr>
            <a:r>
              <a:rPr lang="en-US" sz="4700">
                <a:solidFill>
                  <a:srgbClr val="000000"/>
                </a:solidFill>
                <a:latin typeface="Helvetica World Bold"/>
              </a:rPr>
              <a:t>Architecture Diagram</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270700" y="562927"/>
            <a:ext cx="3746599" cy="855346"/>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Methodology</a:t>
            </a:r>
          </a:p>
        </p:txBody>
      </p:sp>
      <p:sp>
        <p:nvSpPr>
          <p:cNvPr name="TextBox 3" id="3"/>
          <p:cNvSpPr txBox="true"/>
          <p:nvPr/>
        </p:nvSpPr>
        <p:spPr>
          <a:xfrm rot="0">
            <a:off x="257175" y="2119630"/>
            <a:ext cx="17773650" cy="59810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Helvetica World"/>
              </a:rPr>
              <a:t>The methodology involves acquiring diverse datasets representing normal and anomalous network behavior. </a:t>
            </a:r>
          </a:p>
          <a:p>
            <a:pPr marL="734059" indent="-367030" lvl="1">
              <a:lnSpc>
                <a:spcPts val="4759"/>
              </a:lnSpc>
              <a:buFont typeface="Arial"/>
              <a:buChar char="•"/>
            </a:pPr>
            <a:r>
              <a:rPr lang="en-US" sz="3399">
                <a:solidFill>
                  <a:srgbClr val="000000"/>
                </a:solidFill>
                <a:latin typeface="Helvetica World"/>
              </a:rPr>
              <a:t>Preprocessing techniques, such as feature extraction and normalization, are applied to enhance data quality. </a:t>
            </a:r>
          </a:p>
          <a:p>
            <a:pPr marL="734059" indent="-367030" lvl="1">
              <a:lnSpc>
                <a:spcPts val="4759"/>
              </a:lnSpc>
              <a:buFont typeface="Arial"/>
              <a:buChar char="•"/>
            </a:pPr>
            <a:r>
              <a:rPr lang="en-US" sz="3399">
                <a:solidFill>
                  <a:srgbClr val="000000"/>
                </a:solidFill>
                <a:latin typeface="Helvetica World"/>
              </a:rPr>
              <a:t>An artificial neural network (ANN) is then trained using the prepared dataset, with a focus on optimizing network architecture and hyperparameters. </a:t>
            </a:r>
          </a:p>
          <a:p>
            <a:pPr marL="734059" indent="-367030" lvl="1">
              <a:lnSpc>
                <a:spcPts val="4759"/>
              </a:lnSpc>
              <a:buFont typeface="Arial"/>
              <a:buChar char="•"/>
            </a:pPr>
            <a:r>
              <a:rPr lang="en-US" sz="3399">
                <a:solidFill>
                  <a:srgbClr val="000000"/>
                </a:solidFill>
                <a:latin typeface="Helvetica World"/>
              </a:rPr>
              <a:t>Rigorous testing and validation are performed to assess the ANN's ability to accurately detect cyber attacks. </a:t>
            </a:r>
          </a:p>
          <a:p>
            <a:pPr marL="734059" indent="-367030" lvl="1">
              <a:lnSpc>
                <a:spcPts val="4759"/>
              </a:lnSpc>
              <a:buFont typeface="Arial"/>
              <a:buChar char="•"/>
            </a:pPr>
            <a:r>
              <a:rPr lang="en-US" sz="3399">
                <a:solidFill>
                  <a:srgbClr val="000000"/>
                </a:solidFill>
                <a:latin typeface="Helvetica World"/>
              </a:rPr>
              <a:t>The methodology also includes fine-tuning the model based on performance metrics to ensure robust and reliable cyber threat detection.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7359" y="2752922"/>
            <a:ext cx="18662717" cy="5358112"/>
          </a:xfrm>
          <a:custGeom>
            <a:avLst/>
            <a:gdLst/>
            <a:ahLst/>
            <a:cxnLst/>
            <a:rect r="r" b="b" t="t" l="l"/>
            <a:pathLst>
              <a:path h="5358112" w="18662717">
                <a:moveTo>
                  <a:pt x="0" y="0"/>
                </a:moveTo>
                <a:lnTo>
                  <a:pt x="18662718" y="0"/>
                </a:lnTo>
                <a:lnTo>
                  <a:pt x="18662718" y="5358112"/>
                </a:lnTo>
                <a:lnTo>
                  <a:pt x="0" y="5358112"/>
                </a:lnTo>
                <a:lnTo>
                  <a:pt x="0" y="0"/>
                </a:lnTo>
                <a:close/>
              </a:path>
            </a:pathLst>
          </a:custGeom>
          <a:blipFill>
            <a:blip r:embed="rId2"/>
            <a:stretch>
              <a:fillRect l="0" t="0" r="0" b="0"/>
            </a:stretch>
          </a:blipFill>
        </p:spPr>
      </p:sp>
      <p:sp>
        <p:nvSpPr>
          <p:cNvPr name="TextBox 3" id="3"/>
          <p:cNvSpPr txBox="true"/>
          <p:nvPr/>
        </p:nvSpPr>
        <p:spPr>
          <a:xfrm rot="0">
            <a:off x="7270700" y="562927"/>
            <a:ext cx="3746599" cy="855346"/>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Methodology</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056959" y="562927"/>
            <a:ext cx="2174081" cy="855346"/>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Novelty</a:t>
            </a:r>
          </a:p>
        </p:txBody>
      </p:sp>
      <p:sp>
        <p:nvSpPr>
          <p:cNvPr name="TextBox 3" id="3"/>
          <p:cNvSpPr txBox="true"/>
          <p:nvPr/>
        </p:nvSpPr>
        <p:spPr>
          <a:xfrm rot="0">
            <a:off x="332685" y="1769995"/>
            <a:ext cx="17955315" cy="8255635"/>
          </a:xfrm>
          <a:prstGeom prst="rect">
            <a:avLst/>
          </a:prstGeom>
        </p:spPr>
        <p:txBody>
          <a:bodyPr anchor="t" rtlCol="false" tIns="0" lIns="0" bIns="0" rIns="0">
            <a:spAutoFit/>
          </a:bodyPr>
          <a:lstStyle/>
          <a:p>
            <a:pPr>
              <a:lnSpc>
                <a:spcPts val="4340"/>
              </a:lnSpc>
            </a:pPr>
            <a:r>
              <a:rPr lang="en-US" sz="3100">
                <a:solidFill>
                  <a:srgbClr val="000000"/>
                </a:solidFill>
                <a:latin typeface="Helvetica World Bold"/>
              </a:rPr>
              <a:t>Integration of Threat Intelligence and Machine Learning:</a:t>
            </a:r>
          </a:p>
          <a:p>
            <a:pPr>
              <a:lnSpc>
                <a:spcPts val="4340"/>
              </a:lnSpc>
            </a:pPr>
            <a:r>
              <a:rPr lang="en-US" sz="3100">
                <a:solidFill>
                  <a:srgbClr val="000000"/>
                </a:solidFill>
                <a:latin typeface="Helvetica World"/>
              </a:rPr>
              <a:t>The project combines cyber threat intelligence with machine learning techniques, specifically artificial neural networks. This integration allows for a more comprehensive understanding of past attacks, aiding in attack reconstruction and prediction.</a:t>
            </a:r>
          </a:p>
          <a:p>
            <a:pPr>
              <a:lnSpc>
                <a:spcPts val="4340"/>
              </a:lnSpc>
            </a:pPr>
          </a:p>
          <a:p>
            <a:pPr>
              <a:lnSpc>
                <a:spcPts val="4340"/>
              </a:lnSpc>
            </a:pPr>
            <a:r>
              <a:rPr lang="en-US" sz="3100">
                <a:solidFill>
                  <a:srgbClr val="000000"/>
                </a:solidFill>
                <a:latin typeface="Helvetica World Bold"/>
              </a:rPr>
              <a:t>Focus on Attack Reconstruction and Ongoing Attack Prediction:</a:t>
            </a:r>
          </a:p>
          <a:p>
            <a:pPr>
              <a:lnSpc>
                <a:spcPts val="4340"/>
              </a:lnSpc>
            </a:pPr>
            <a:r>
              <a:rPr lang="en-US" sz="3100">
                <a:solidFill>
                  <a:srgbClr val="000000"/>
                </a:solidFill>
                <a:latin typeface="Helvetica World"/>
              </a:rPr>
              <a:t>The project emphasizes the importance of understanding past attacks to reconstruct them and predict the course of ongoing attacks. This approach provides cybersecurity analysts with valuable insights into the tools and attack patterns used by adversaries.</a:t>
            </a:r>
          </a:p>
          <a:p>
            <a:pPr>
              <a:lnSpc>
                <a:spcPts val="4340"/>
              </a:lnSpc>
            </a:pPr>
          </a:p>
          <a:p>
            <a:pPr>
              <a:lnSpc>
                <a:spcPts val="4340"/>
              </a:lnSpc>
            </a:pPr>
            <a:r>
              <a:rPr lang="en-US" sz="3100">
                <a:solidFill>
                  <a:srgbClr val="000000"/>
                </a:solidFill>
                <a:latin typeface="Helvetica World Bold"/>
              </a:rPr>
              <a:t>Efficiency of Model-Based Learning:</a:t>
            </a:r>
          </a:p>
          <a:p>
            <a:pPr>
              <a:lnSpc>
                <a:spcPts val="4340"/>
              </a:lnSpc>
            </a:pPr>
            <a:r>
              <a:rPr lang="en-US" sz="3100">
                <a:solidFill>
                  <a:srgbClr val="000000"/>
                </a:solidFill>
                <a:latin typeface="Helvetica World"/>
              </a:rPr>
              <a:t>The project highlights the efficiency of model-based learning in comparison to instance-based learning. Model-based learning involves forming boundaries between patterns and classifying them, which is considered more effective than memorizing specific instances. This distinction contributes to the effectiveness of the machine learning algorithms employed.</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056959" y="562927"/>
            <a:ext cx="2174081" cy="855346"/>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Novelty</a:t>
            </a:r>
          </a:p>
        </p:txBody>
      </p:sp>
      <p:sp>
        <p:nvSpPr>
          <p:cNvPr name="TextBox 3" id="3"/>
          <p:cNvSpPr txBox="true"/>
          <p:nvPr/>
        </p:nvSpPr>
        <p:spPr>
          <a:xfrm rot="0">
            <a:off x="365954" y="1651015"/>
            <a:ext cx="17922046" cy="8366125"/>
          </a:xfrm>
          <a:prstGeom prst="rect">
            <a:avLst/>
          </a:prstGeom>
        </p:spPr>
        <p:txBody>
          <a:bodyPr anchor="t" rtlCol="false" tIns="0" lIns="0" bIns="0" rIns="0">
            <a:spAutoFit/>
          </a:bodyPr>
          <a:lstStyle/>
          <a:p>
            <a:pPr>
              <a:lnSpc>
                <a:spcPts val="4759"/>
              </a:lnSpc>
              <a:spcBef>
                <a:spcPct val="0"/>
              </a:spcBef>
            </a:pPr>
            <a:r>
              <a:rPr lang="en-US" sz="3399">
                <a:solidFill>
                  <a:srgbClr val="000000"/>
                </a:solidFill>
                <a:latin typeface="Helvetica World Bold"/>
              </a:rPr>
              <a:t>Use of Advanced Visualizations:</a:t>
            </a:r>
          </a:p>
          <a:p>
            <a:pPr>
              <a:lnSpc>
                <a:spcPts val="4759"/>
              </a:lnSpc>
              <a:spcBef>
                <a:spcPct val="0"/>
              </a:spcBef>
            </a:pPr>
            <a:r>
              <a:rPr lang="en-US" sz="3399">
                <a:solidFill>
                  <a:srgbClr val="000000"/>
                </a:solidFill>
                <a:latin typeface="Helvetica World"/>
              </a:rPr>
              <a:t>The inclusion of advanced visualizations in the cybersecurity analysis process enhances the interpretability of results. Visualizations can help analysts gain a more intuitive understanding of complex attack patterns and trends. </a:t>
            </a:r>
          </a:p>
          <a:p>
            <a:pPr>
              <a:lnSpc>
                <a:spcPts val="4759"/>
              </a:lnSpc>
              <a:spcBef>
                <a:spcPct val="0"/>
              </a:spcBef>
            </a:pPr>
          </a:p>
          <a:p>
            <a:pPr>
              <a:lnSpc>
                <a:spcPts val="4759"/>
              </a:lnSpc>
              <a:spcBef>
                <a:spcPct val="0"/>
              </a:spcBef>
            </a:pPr>
            <a:r>
              <a:rPr lang="en-US" sz="3399">
                <a:solidFill>
                  <a:srgbClr val="000000"/>
                </a:solidFill>
                <a:latin typeface="Helvetica World Bold"/>
              </a:rPr>
              <a:t>Application to Cyber-Physical Systems (CPS):</a:t>
            </a:r>
          </a:p>
          <a:p>
            <a:pPr>
              <a:lnSpc>
                <a:spcPts val="4759"/>
              </a:lnSpc>
              <a:spcBef>
                <a:spcPct val="0"/>
              </a:spcBef>
            </a:pPr>
            <a:r>
              <a:rPr lang="en-US" sz="3399">
                <a:solidFill>
                  <a:srgbClr val="000000"/>
                </a:solidFill>
                <a:latin typeface="Helvetica World"/>
              </a:rPr>
              <a:t>The existing system discussed in the abstract pertains to the context of Cyber-Physical Systems (CPS). This context introduces unique challenges and considerations, such as the use of invariants expressed through design parameters and Boolean operators. </a:t>
            </a:r>
          </a:p>
          <a:p>
            <a:pPr>
              <a:lnSpc>
                <a:spcPts val="4759"/>
              </a:lnSpc>
              <a:spcBef>
                <a:spcPct val="0"/>
              </a:spcBef>
            </a:pPr>
          </a:p>
          <a:p>
            <a:pPr>
              <a:lnSpc>
                <a:spcPts val="4759"/>
              </a:lnSpc>
              <a:spcBef>
                <a:spcPct val="0"/>
              </a:spcBef>
            </a:pPr>
            <a:r>
              <a:rPr lang="en-US" sz="3399">
                <a:solidFill>
                  <a:srgbClr val="000000"/>
                </a:solidFill>
                <a:latin typeface="Helvetica World Bold"/>
              </a:rPr>
              <a:t>Demonstration on a Water Treatment Testbed:</a:t>
            </a:r>
          </a:p>
          <a:p>
            <a:pPr>
              <a:lnSpc>
                <a:spcPts val="4340"/>
              </a:lnSpc>
              <a:spcBef>
                <a:spcPct val="0"/>
              </a:spcBef>
            </a:pPr>
            <a:r>
              <a:rPr lang="en-US" sz="3100">
                <a:solidFill>
                  <a:srgbClr val="000000"/>
                </a:solidFill>
                <a:latin typeface="Helvetica World"/>
              </a:rPr>
              <a:t>The experiments conducted on an actual water treatment testbed add a practical dimension to the project. The use of a real-world scenario demonstrates the applicability and effectiveness of the proposed solution in a relevant and tangible environment.</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87304" y="1510763"/>
            <a:ext cx="3825974" cy="855345"/>
          </a:xfrm>
          <a:prstGeom prst="rect">
            <a:avLst/>
          </a:prstGeom>
        </p:spPr>
        <p:txBody>
          <a:bodyPr anchor="t" rtlCol="false" tIns="0" lIns="0" bIns="0" rIns="0">
            <a:spAutoFit/>
          </a:bodyPr>
          <a:lstStyle/>
          <a:p>
            <a:pPr algn="ctr">
              <a:lnSpc>
                <a:spcPts val="6580"/>
              </a:lnSpc>
              <a:spcBef>
                <a:spcPct val="0"/>
              </a:spcBef>
            </a:pPr>
            <a:r>
              <a:rPr lang="en-US" sz="4700">
                <a:solidFill>
                  <a:srgbClr val="000000"/>
                </a:solidFill>
                <a:latin typeface="Helvetica World Bold"/>
              </a:rPr>
              <a:t>List Modules:</a:t>
            </a:r>
          </a:p>
        </p:txBody>
      </p:sp>
      <p:sp>
        <p:nvSpPr>
          <p:cNvPr name="TextBox 3" id="3"/>
          <p:cNvSpPr txBox="true"/>
          <p:nvPr/>
        </p:nvSpPr>
        <p:spPr>
          <a:xfrm rot="0">
            <a:off x="5821689" y="3161030"/>
            <a:ext cx="3993356" cy="3879216"/>
          </a:xfrm>
          <a:prstGeom prst="rect">
            <a:avLst/>
          </a:prstGeom>
        </p:spPr>
        <p:txBody>
          <a:bodyPr anchor="t" rtlCol="false" tIns="0" lIns="0" bIns="0" rIns="0">
            <a:spAutoFit/>
          </a:bodyPr>
          <a:lstStyle/>
          <a:p>
            <a:pPr>
              <a:lnSpc>
                <a:spcPts val="6159"/>
              </a:lnSpc>
              <a:spcBef>
                <a:spcPct val="0"/>
              </a:spcBef>
            </a:pPr>
            <a:r>
              <a:rPr lang="en-US" sz="4399">
                <a:solidFill>
                  <a:srgbClr val="000000"/>
                </a:solidFill>
                <a:latin typeface="Helvetica World"/>
              </a:rPr>
              <a:t>1.</a:t>
            </a:r>
            <a:r>
              <a:rPr lang="en-US" sz="4399">
                <a:solidFill>
                  <a:srgbClr val="000000"/>
                </a:solidFill>
                <a:latin typeface="Helvetica World"/>
              </a:rPr>
              <a:t>TENSOFLOW</a:t>
            </a:r>
          </a:p>
          <a:p>
            <a:pPr>
              <a:lnSpc>
                <a:spcPts val="6159"/>
              </a:lnSpc>
              <a:spcBef>
                <a:spcPct val="0"/>
              </a:spcBef>
            </a:pPr>
          </a:p>
          <a:p>
            <a:pPr>
              <a:lnSpc>
                <a:spcPts val="6159"/>
              </a:lnSpc>
              <a:spcBef>
                <a:spcPct val="0"/>
              </a:spcBef>
            </a:pPr>
            <a:r>
              <a:rPr lang="en-US" sz="4399">
                <a:solidFill>
                  <a:srgbClr val="000000"/>
                </a:solidFill>
                <a:latin typeface="Helvetica World"/>
              </a:rPr>
              <a:t>2. PYTROCH</a:t>
            </a:r>
          </a:p>
          <a:p>
            <a:pPr>
              <a:lnSpc>
                <a:spcPts val="6159"/>
              </a:lnSpc>
              <a:spcBef>
                <a:spcPct val="0"/>
              </a:spcBef>
            </a:pPr>
          </a:p>
          <a:p>
            <a:pPr>
              <a:lnSpc>
                <a:spcPts val="6159"/>
              </a:lnSpc>
              <a:spcBef>
                <a:spcPct val="0"/>
              </a:spcBef>
            </a:pPr>
            <a:r>
              <a:rPr lang="en-US" sz="4399">
                <a:solidFill>
                  <a:srgbClr val="000000"/>
                </a:solidFill>
                <a:latin typeface="Helvetica World"/>
              </a:rPr>
              <a:t>3. DEPLOY</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242721" y="562927"/>
            <a:ext cx="3802559" cy="855346"/>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TENSOFLOW</a:t>
            </a:r>
          </a:p>
        </p:txBody>
      </p:sp>
      <p:sp>
        <p:nvSpPr>
          <p:cNvPr name="TextBox 3" id="3"/>
          <p:cNvSpPr txBox="true"/>
          <p:nvPr/>
        </p:nvSpPr>
        <p:spPr>
          <a:xfrm rot="0">
            <a:off x="384653" y="2756147"/>
            <a:ext cx="17903347" cy="59810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Helvetica World"/>
              </a:rPr>
              <a:t>TensorFlow is a Python library for fast numerical computing created and released by Google. It is a foundation library that can be used to create Deep Learning models directly or by using wrapper libraries that simplify the process built on top of TensorFlow.</a:t>
            </a:r>
          </a:p>
          <a:p>
            <a:pPr>
              <a:lnSpc>
                <a:spcPts val="4759"/>
              </a:lnSpc>
              <a:spcBef>
                <a:spcPct val="0"/>
              </a:spcBef>
            </a:pPr>
          </a:p>
          <a:p>
            <a:pPr marL="734059" indent="-367030" lvl="1">
              <a:lnSpc>
                <a:spcPts val="4759"/>
              </a:lnSpc>
              <a:buFont typeface="Arial"/>
              <a:buChar char="•"/>
            </a:pPr>
            <a:r>
              <a:rPr lang="en-US" sz="3399">
                <a:solidFill>
                  <a:srgbClr val="000000"/>
                </a:solidFill>
                <a:latin typeface="Helvetica World"/>
              </a:rPr>
              <a:t>TensorFlow is a software library or framework, designed by the Google team to implement machine learning and deep learning concepts in the easiest manner. It combines the computational algebra of optimization techniques for easy calculation of many mathematical expressions.</a:t>
            </a:r>
          </a:p>
          <a:p>
            <a:pPr>
              <a:lnSpc>
                <a:spcPts val="4759"/>
              </a:lnSpc>
              <a:spcBef>
                <a:spcPct val="0"/>
              </a:spcBef>
            </a:pPr>
          </a:p>
          <a:p>
            <a:pPr>
              <a:lnSpc>
                <a:spcPts val="475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698085" y="562927"/>
            <a:ext cx="2891830" cy="855346"/>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PYTROCH</a:t>
            </a:r>
          </a:p>
        </p:txBody>
      </p:sp>
      <p:sp>
        <p:nvSpPr>
          <p:cNvPr name="TextBox 3" id="3"/>
          <p:cNvSpPr txBox="true"/>
          <p:nvPr/>
        </p:nvSpPr>
        <p:spPr>
          <a:xfrm rot="0">
            <a:off x="514350" y="2419667"/>
            <a:ext cx="17773650" cy="59810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Helvetica World"/>
              </a:rPr>
              <a:t>In the realm of cybersecurity, PyTorch, a powerful deep learning framework, is harnessed for the detection of cyber attacks. Leveraging its flexibility and efficiency, artificial neural networks (ANNs) are implemented to analyze intricate patterns in network data, enabling the identification of anomalous activities indicative of potential threats. </a:t>
            </a:r>
          </a:p>
          <a:p>
            <a:pPr>
              <a:lnSpc>
                <a:spcPts val="4759"/>
              </a:lnSpc>
              <a:spcBef>
                <a:spcPct val="0"/>
              </a:spcBef>
            </a:pPr>
          </a:p>
          <a:p>
            <a:pPr marL="734059" indent="-367030" lvl="1">
              <a:lnSpc>
                <a:spcPts val="4759"/>
              </a:lnSpc>
              <a:buFont typeface="Arial"/>
              <a:buChar char="•"/>
            </a:pPr>
            <a:r>
              <a:rPr lang="en-US" sz="3399">
                <a:solidFill>
                  <a:srgbClr val="000000"/>
                </a:solidFill>
                <a:latin typeface="Helvetica World"/>
              </a:rPr>
              <a:t>Through PyTorch's seamless integration, the system facilitates the training and deployment of ANNs, enhancing the accuracy and responsiveness of cyber attack detection mechanisms. This approach not only showcases the efficacy of PyTorch in neural network development but also underscores its role in fortifying digital security against evolving cyber threats.</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138418" y="562927"/>
            <a:ext cx="2011164" cy="848908"/>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Deploy</a:t>
            </a:r>
          </a:p>
        </p:txBody>
      </p:sp>
      <p:sp>
        <p:nvSpPr>
          <p:cNvPr name="TextBox 3" id="3"/>
          <p:cNvSpPr txBox="true"/>
          <p:nvPr/>
        </p:nvSpPr>
        <p:spPr>
          <a:xfrm rot="0">
            <a:off x="514350" y="2112010"/>
            <a:ext cx="17773650" cy="3022913"/>
          </a:xfrm>
          <a:prstGeom prst="rect">
            <a:avLst/>
          </a:prstGeom>
        </p:spPr>
        <p:txBody>
          <a:bodyPr anchor="t" rtlCol="false" tIns="0" lIns="0" bIns="0" rIns="0">
            <a:spAutoFit/>
          </a:bodyPr>
          <a:lstStyle/>
          <a:p>
            <a:pPr>
              <a:lnSpc>
                <a:spcPts val="4759"/>
              </a:lnSpc>
              <a:spcBef>
                <a:spcPct val="0"/>
              </a:spcBef>
            </a:pPr>
            <a:r>
              <a:rPr lang="en-US" sz="3399">
                <a:solidFill>
                  <a:srgbClr val="000000"/>
                </a:solidFill>
                <a:latin typeface="Helvetica World Bold"/>
              </a:rPr>
              <a:t>Deploying the model in Django Framework and predicting output:</a:t>
            </a:r>
          </a:p>
          <a:p>
            <a:pPr>
              <a:lnSpc>
                <a:spcPts val="4759"/>
              </a:lnSpc>
              <a:spcBef>
                <a:spcPct val="0"/>
              </a:spcBef>
            </a:pPr>
            <a:r>
              <a:rPr lang="en-US" sz="3399">
                <a:solidFill>
                  <a:srgbClr val="000000"/>
                </a:solidFill>
                <a:latin typeface="Helvetica World"/>
              </a:rPr>
              <a:t>In this module the trained deep learning model is converted into hierarchical data format file (.h5 file) which is then deployed in our django framework for providing better user interface and predicting the output whether the given material image is Fabric / Glass / Plastic / Stone / Wooden.</a:t>
            </a:r>
          </a:p>
        </p:txBody>
      </p:sp>
      <p:sp>
        <p:nvSpPr>
          <p:cNvPr name="TextBox 4" id="4"/>
          <p:cNvSpPr txBox="true"/>
          <p:nvPr/>
        </p:nvSpPr>
        <p:spPr>
          <a:xfrm rot="0">
            <a:off x="514350" y="5838825"/>
            <a:ext cx="17259300" cy="3631565"/>
          </a:xfrm>
          <a:prstGeom prst="rect">
            <a:avLst/>
          </a:prstGeom>
        </p:spPr>
        <p:txBody>
          <a:bodyPr anchor="t" rtlCol="false" tIns="0" lIns="0" bIns="0" rIns="0">
            <a:spAutoFit/>
          </a:bodyPr>
          <a:lstStyle/>
          <a:p>
            <a:pPr>
              <a:lnSpc>
                <a:spcPts val="4759"/>
              </a:lnSpc>
              <a:spcBef>
                <a:spcPct val="0"/>
              </a:spcBef>
            </a:pPr>
            <a:r>
              <a:rPr lang="en-US" sz="3399">
                <a:solidFill>
                  <a:srgbClr val="000000"/>
                </a:solidFill>
                <a:latin typeface="Helvetica World Bold"/>
              </a:rPr>
              <a:t>D</a:t>
            </a:r>
            <a:r>
              <a:rPr lang="en-US" sz="3399">
                <a:solidFill>
                  <a:srgbClr val="000000"/>
                </a:solidFill>
                <a:latin typeface="Helvetica World Bold"/>
              </a:rPr>
              <a:t>jango:</a:t>
            </a:r>
          </a:p>
          <a:p>
            <a:pPr>
              <a:lnSpc>
                <a:spcPts val="4759"/>
              </a:lnSpc>
              <a:spcBef>
                <a:spcPct val="0"/>
              </a:spcBef>
            </a:pPr>
            <a:r>
              <a:rPr lang="en-US" sz="3399">
                <a:solidFill>
                  <a:srgbClr val="000000"/>
                </a:solidFill>
                <a:latin typeface="Helvetica World"/>
              </a:rPr>
              <a:t>Django is a high-level Python web framework that enables rapid development of secure and maintainable websites. Built by experienced developers, Django takes care of much of the hassle of web development, so you can focus on writing your app without needing to reinvent the wheel. It is free and open source, has a thriving and active community, great documentation, and many options for free and paid-for support.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7308" y="3082011"/>
            <a:ext cx="7765485" cy="4122978"/>
          </a:xfrm>
          <a:custGeom>
            <a:avLst/>
            <a:gdLst/>
            <a:ahLst/>
            <a:cxnLst/>
            <a:rect r="r" b="b" t="t" l="l"/>
            <a:pathLst>
              <a:path h="4122978" w="7765485">
                <a:moveTo>
                  <a:pt x="0" y="0"/>
                </a:moveTo>
                <a:lnTo>
                  <a:pt x="7765485" y="0"/>
                </a:lnTo>
                <a:lnTo>
                  <a:pt x="7765485" y="4122978"/>
                </a:lnTo>
                <a:lnTo>
                  <a:pt x="0" y="4122978"/>
                </a:lnTo>
                <a:lnTo>
                  <a:pt x="0" y="0"/>
                </a:lnTo>
                <a:close/>
              </a:path>
            </a:pathLst>
          </a:custGeom>
          <a:blipFill>
            <a:blip r:embed="rId2"/>
            <a:stretch>
              <a:fillRect l="0" t="0" r="0" b="-8884"/>
            </a:stretch>
          </a:blipFill>
        </p:spPr>
      </p:sp>
      <p:sp>
        <p:nvSpPr>
          <p:cNvPr name="Freeform 3" id="3"/>
          <p:cNvSpPr/>
          <p:nvPr/>
        </p:nvSpPr>
        <p:spPr>
          <a:xfrm flipH="false" flipV="false" rot="0">
            <a:off x="8689655" y="2898859"/>
            <a:ext cx="8569645" cy="4489282"/>
          </a:xfrm>
          <a:custGeom>
            <a:avLst/>
            <a:gdLst/>
            <a:ahLst/>
            <a:cxnLst/>
            <a:rect r="r" b="b" t="t" l="l"/>
            <a:pathLst>
              <a:path h="4489282" w="8569645">
                <a:moveTo>
                  <a:pt x="0" y="0"/>
                </a:moveTo>
                <a:lnTo>
                  <a:pt x="8569645" y="0"/>
                </a:lnTo>
                <a:lnTo>
                  <a:pt x="8569645" y="4489282"/>
                </a:lnTo>
                <a:lnTo>
                  <a:pt x="0" y="4489282"/>
                </a:lnTo>
                <a:lnTo>
                  <a:pt x="0" y="0"/>
                </a:lnTo>
                <a:close/>
              </a:path>
            </a:pathLst>
          </a:custGeom>
          <a:blipFill>
            <a:blip r:embed="rId3"/>
            <a:stretch>
              <a:fillRect l="0" t="0" r="0" b="-13961"/>
            </a:stretch>
          </a:blipFill>
        </p:spPr>
      </p:sp>
      <p:sp>
        <p:nvSpPr>
          <p:cNvPr name="TextBox 4" id="4"/>
          <p:cNvSpPr txBox="true"/>
          <p:nvPr/>
        </p:nvSpPr>
        <p:spPr>
          <a:xfrm rot="0">
            <a:off x="7303823" y="179792"/>
            <a:ext cx="3680354" cy="848908"/>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ScreenShots</a:t>
            </a:r>
          </a:p>
        </p:txBody>
      </p:sp>
      <p:sp>
        <p:nvSpPr>
          <p:cNvPr name="TextBox 5" id="5"/>
          <p:cNvSpPr txBox="true"/>
          <p:nvPr/>
        </p:nvSpPr>
        <p:spPr>
          <a:xfrm rot="0">
            <a:off x="5047313" y="8374512"/>
            <a:ext cx="8193374" cy="679384"/>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Helvetica World"/>
              </a:rPr>
              <a:t>Landing Page and Registration Page</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926387" y="952500"/>
            <a:ext cx="2435225" cy="855346"/>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Abstract</a:t>
            </a:r>
          </a:p>
        </p:txBody>
      </p:sp>
      <p:sp>
        <p:nvSpPr>
          <p:cNvPr name="TextBox 3" id="3"/>
          <p:cNvSpPr txBox="true"/>
          <p:nvPr/>
        </p:nvSpPr>
        <p:spPr>
          <a:xfrm rot="0">
            <a:off x="1099096" y="2167805"/>
            <a:ext cx="17188904" cy="7632277"/>
          </a:xfrm>
          <a:prstGeom prst="rect">
            <a:avLst/>
          </a:prstGeom>
        </p:spPr>
        <p:txBody>
          <a:bodyPr anchor="t" rtlCol="false" tIns="0" lIns="0" bIns="0" rIns="0">
            <a:spAutoFit/>
          </a:bodyPr>
          <a:lstStyle/>
          <a:p>
            <a:pPr>
              <a:lnSpc>
                <a:spcPts val="5039"/>
              </a:lnSpc>
            </a:pPr>
            <a:r>
              <a:rPr lang="en-US" sz="3599">
                <a:solidFill>
                  <a:srgbClr val="000000"/>
                </a:solidFill>
                <a:latin typeface="Helvetica World"/>
              </a:rPr>
              <a:t>Cyber threat intelligence on past attacks may help with attack reconstruction and</a:t>
            </a:r>
          </a:p>
          <a:p>
            <a:pPr>
              <a:lnSpc>
                <a:spcPts val="5039"/>
              </a:lnSpc>
            </a:pPr>
            <a:r>
              <a:rPr lang="en-US" sz="3599">
                <a:solidFill>
                  <a:srgbClr val="000000"/>
                </a:solidFill>
                <a:latin typeface="Helvetica World"/>
              </a:rPr>
              <a:t>the prediction of the course of an ongoing attack by providing deeper</a:t>
            </a:r>
          </a:p>
          <a:p>
            <a:pPr>
              <a:lnSpc>
                <a:spcPts val="5039"/>
              </a:lnSpc>
            </a:pPr>
            <a:r>
              <a:rPr lang="en-US" sz="3599">
                <a:solidFill>
                  <a:srgbClr val="000000"/>
                </a:solidFill>
                <a:latin typeface="Helvetica World"/>
              </a:rPr>
              <a:t>understanding of the tools and attack patterns used by attackers. </a:t>
            </a:r>
          </a:p>
          <a:p>
            <a:pPr>
              <a:lnSpc>
                <a:spcPts val="5039"/>
              </a:lnSpc>
            </a:pPr>
          </a:p>
          <a:p>
            <a:pPr>
              <a:lnSpc>
                <a:spcPts val="5039"/>
              </a:lnSpc>
            </a:pPr>
            <a:r>
              <a:rPr lang="en-US" sz="3599">
                <a:solidFill>
                  <a:srgbClr val="000000"/>
                </a:solidFill>
                <a:latin typeface="Helvetica World"/>
              </a:rPr>
              <a:t>Therefore,cyber security analysts employ threat intelligence, alert correlations, machine learning, and advanced visualizations in order to reduce this effects. </a:t>
            </a:r>
          </a:p>
          <a:p>
            <a:pPr>
              <a:lnSpc>
                <a:spcPts val="5039"/>
              </a:lnSpc>
            </a:pPr>
          </a:p>
          <a:p>
            <a:pPr>
              <a:lnSpc>
                <a:spcPts val="5039"/>
              </a:lnSpc>
            </a:pPr>
            <a:r>
              <a:rPr lang="en-US" sz="3599">
                <a:solidFill>
                  <a:srgbClr val="000000"/>
                </a:solidFill>
                <a:latin typeface="Helvetica World"/>
              </a:rPr>
              <a:t>The impact and development of machine learning algorithm are booming in the</a:t>
            </a:r>
          </a:p>
          <a:p>
            <a:pPr>
              <a:lnSpc>
                <a:spcPts val="5039"/>
              </a:lnSpc>
            </a:pPr>
            <a:r>
              <a:rPr lang="en-US" sz="3599">
                <a:solidFill>
                  <a:srgbClr val="000000"/>
                </a:solidFill>
                <a:latin typeface="Helvetica World"/>
              </a:rPr>
              <a:t>current scenario. These algorithm are working perfectly by identifying the</a:t>
            </a:r>
          </a:p>
          <a:p>
            <a:pPr>
              <a:lnSpc>
                <a:spcPts val="5039"/>
              </a:lnSpc>
            </a:pPr>
            <a:r>
              <a:rPr lang="en-US" sz="3599">
                <a:solidFill>
                  <a:srgbClr val="000000"/>
                </a:solidFill>
                <a:latin typeface="Helvetica World"/>
              </a:rPr>
              <a:t>pattern based on instance based or model based learning. </a:t>
            </a:r>
          </a:p>
          <a:p>
            <a:pPr>
              <a:lnSpc>
                <a:spcPts val="5039"/>
              </a:lnSpc>
            </a:pPr>
          </a:p>
          <a:p>
            <a:pPr>
              <a:lnSpc>
                <a:spcPts val="5039"/>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8716" y="2356104"/>
            <a:ext cx="8438455" cy="4396976"/>
          </a:xfrm>
          <a:custGeom>
            <a:avLst/>
            <a:gdLst/>
            <a:ahLst/>
            <a:cxnLst/>
            <a:rect r="r" b="b" t="t" l="l"/>
            <a:pathLst>
              <a:path h="4396976" w="8438455">
                <a:moveTo>
                  <a:pt x="0" y="0"/>
                </a:moveTo>
                <a:lnTo>
                  <a:pt x="8438455" y="0"/>
                </a:lnTo>
                <a:lnTo>
                  <a:pt x="8438455" y="4396976"/>
                </a:lnTo>
                <a:lnTo>
                  <a:pt x="0" y="4396976"/>
                </a:lnTo>
                <a:lnTo>
                  <a:pt x="0" y="0"/>
                </a:lnTo>
                <a:close/>
              </a:path>
            </a:pathLst>
          </a:custGeom>
          <a:blipFill>
            <a:blip r:embed="rId2"/>
            <a:stretch>
              <a:fillRect l="0" t="0" r="0" b="-8077"/>
            </a:stretch>
          </a:blipFill>
        </p:spPr>
      </p:sp>
      <p:sp>
        <p:nvSpPr>
          <p:cNvPr name="Freeform 3" id="3"/>
          <p:cNvSpPr/>
          <p:nvPr/>
        </p:nvSpPr>
        <p:spPr>
          <a:xfrm flipH="false" flipV="false" rot="0">
            <a:off x="9144000" y="2356104"/>
            <a:ext cx="8350551" cy="4371363"/>
          </a:xfrm>
          <a:custGeom>
            <a:avLst/>
            <a:gdLst/>
            <a:ahLst/>
            <a:cxnLst/>
            <a:rect r="r" b="b" t="t" l="l"/>
            <a:pathLst>
              <a:path h="4371363" w="8350551">
                <a:moveTo>
                  <a:pt x="0" y="0"/>
                </a:moveTo>
                <a:lnTo>
                  <a:pt x="8350551" y="0"/>
                </a:lnTo>
                <a:lnTo>
                  <a:pt x="8350551" y="4371363"/>
                </a:lnTo>
                <a:lnTo>
                  <a:pt x="0" y="4371363"/>
                </a:lnTo>
                <a:lnTo>
                  <a:pt x="0" y="0"/>
                </a:lnTo>
                <a:close/>
              </a:path>
            </a:pathLst>
          </a:custGeom>
          <a:blipFill>
            <a:blip r:embed="rId3"/>
            <a:stretch>
              <a:fillRect l="0" t="0" r="0" b="-9318"/>
            </a:stretch>
          </a:blipFill>
        </p:spPr>
      </p:sp>
      <p:sp>
        <p:nvSpPr>
          <p:cNvPr name="TextBox 4" id="4"/>
          <p:cNvSpPr txBox="true"/>
          <p:nvPr/>
        </p:nvSpPr>
        <p:spPr>
          <a:xfrm rot="0">
            <a:off x="7303823" y="179792"/>
            <a:ext cx="3680354" cy="848908"/>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ScreenShots</a:t>
            </a:r>
          </a:p>
        </p:txBody>
      </p:sp>
      <p:sp>
        <p:nvSpPr>
          <p:cNvPr name="TextBox 5" id="5"/>
          <p:cNvSpPr txBox="true"/>
          <p:nvPr/>
        </p:nvSpPr>
        <p:spPr>
          <a:xfrm rot="0">
            <a:off x="5998545" y="8374512"/>
            <a:ext cx="6290910" cy="679384"/>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Helvetica World"/>
              </a:rPr>
              <a:t>Home Page and Login Page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4682" y="2504662"/>
            <a:ext cx="8154565" cy="4470088"/>
          </a:xfrm>
          <a:custGeom>
            <a:avLst/>
            <a:gdLst/>
            <a:ahLst/>
            <a:cxnLst/>
            <a:rect r="r" b="b" t="t" l="l"/>
            <a:pathLst>
              <a:path h="4470088" w="8154565">
                <a:moveTo>
                  <a:pt x="0" y="0"/>
                </a:moveTo>
                <a:lnTo>
                  <a:pt x="8154564" y="0"/>
                </a:lnTo>
                <a:lnTo>
                  <a:pt x="8154564" y="4470088"/>
                </a:lnTo>
                <a:lnTo>
                  <a:pt x="0" y="4470088"/>
                </a:lnTo>
                <a:lnTo>
                  <a:pt x="0" y="0"/>
                </a:lnTo>
                <a:close/>
              </a:path>
            </a:pathLst>
          </a:custGeom>
          <a:blipFill>
            <a:blip r:embed="rId2"/>
            <a:stretch>
              <a:fillRect l="0" t="0" r="0" b="-10476"/>
            </a:stretch>
          </a:blipFill>
        </p:spPr>
      </p:sp>
      <p:sp>
        <p:nvSpPr>
          <p:cNvPr name="Freeform 3" id="3"/>
          <p:cNvSpPr/>
          <p:nvPr/>
        </p:nvSpPr>
        <p:spPr>
          <a:xfrm flipH="false" flipV="false" rot="0">
            <a:off x="9043299" y="2559973"/>
            <a:ext cx="8394776" cy="4359466"/>
          </a:xfrm>
          <a:custGeom>
            <a:avLst/>
            <a:gdLst/>
            <a:ahLst/>
            <a:cxnLst/>
            <a:rect r="r" b="b" t="t" l="l"/>
            <a:pathLst>
              <a:path h="4359466" w="8394776">
                <a:moveTo>
                  <a:pt x="0" y="0"/>
                </a:moveTo>
                <a:lnTo>
                  <a:pt x="8394776" y="0"/>
                </a:lnTo>
                <a:lnTo>
                  <a:pt x="8394776" y="4359466"/>
                </a:lnTo>
                <a:lnTo>
                  <a:pt x="0" y="4359466"/>
                </a:lnTo>
                <a:lnTo>
                  <a:pt x="0" y="0"/>
                </a:lnTo>
                <a:close/>
              </a:path>
            </a:pathLst>
          </a:custGeom>
          <a:blipFill>
            <a:blip r:embed="rId3"/>
            <a:stretch>
              <a:fillRect l="0" t="0" r="0" b="-14546"/>
            </a:stretch>
          </a:blipFill>
        </p:spPr>
      </p:sp>
      <p:sp>
        <p:nvSpPr>
          <p:cNvPr name="TextBox 4" id="4"/>
          <p:cNvSpPr txBox="true"/>
          <p:nvPr/>
        </p:nvSpPr>
        <p:spPr>
          <a:xfrm rot="0">
            <a:off x="7303823" y="179792"/>
            <a:ext cx="3680354" cy="848908"/>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ScreenShots</a:t>
            </a:r>
          </a:p>
        </p:txBody>
      </p:sp>
      <p:sp>
        <p:nvSpPr>
          <p:cNvPr name="TextBox 5" id="5"/>
          <p:cNvSpPr txBox="true"/>
          <p:nvPr/>
        </p:nvSpPr>
        <p:spPr>
          <a:xfrm rot="0">
            <a:off x="4271642" y="8374512"/>
            <a:ext cx="9744715" cy="679384"/>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Helvetica World"/>
              </a:rPr>
              <a:t>Technology Stack and Personal Information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88884" y="2575863"/>
            <a:ext cx="8167401" cy="4327686"/>
          </a:xfrm>
          <a:custGeom>
            <a:avLst/>
            <a:gdLst/>
            <a:ahLst/>
            <a:cxnLst/>
            <a:rect r="r" b="b" t="t" l="l"/>
            <a:pathLst>
              <a:path h="4327686" w="8167401">
                <a:moveTo>
                  <a:pt x="0" y="0"/>
                </a:moveTo>
                <a:lnTo>
                  <a:pt x="8167401" y="0"/>
                </a:lnTo>
                <a:lnTo>
                  <a:pt x="8167401" y="4327686"/>
                </a:lnTo>
                <a:lnTo>
                  <a:pt x="0" y="4327686"/>
                </a:lnTo>
                <a:lnTo>
                  <a:pt x="0" y="0"/>
                </a:lnTo>
                <a:close/>
              </a:path>
            </a:pathLst>
          </a:custGeom>
          <a:blipFill>
            <a:blip r:embed="rId2"/>
            <a:stretch>
              <a:fillRect l="0" t="0" r="0" b="-10109"/>
            </a:stretch>
          </a:blipFill>
        </p:spPr>
      </p:sp>
      <p:sp>
        <p:nvSpPr>
          <p:cNvPr name="Freeform 3" id="3"/>
          <p:cNvSpPr/>
          <p:nvPr/>
        </p:nvSpPr>
        <p:spPr>
          <a:xfrm flipH="false" flipV="false" rot="0">
            <a:off x="9144000" y="2575863"/>
            <a:ext cx="8712175" cy="4261355"/>
          </a:xfrm>
          <a:custGeom>
            <a:avLst/>
            <a:gdLst/>
            <a:ahLst/>
            <a:cxnLst/>
            <a:rect r="r" b="b" t="t" l="l"/>
            <a:pathLst>
              <a:path h="4261355" w="8712175">
                <a:moveTo>
                  <a:pt x="0" y="0"/>
                </a:moveTo>
                <a:lnTo>
                  <a:pt x="8712175" y="0"/>
                </a:lnTo>
                <a:lnTo>
                  <a:pt x="8712175" y="4261355"/>
                </a:lnTo>
                <a:lnTo>
                  <a:pt x="0" y="4261355"/>
                </a:lnTo>
                <a:lnTo>
                  <a:pt x="0" y="0"/>
                </a:lnTo>
                <a:close/>
              </a:path>
            </a:pathLst>
          </a:custGeom>
          <a:blipFill>
            <a:blip r:embed="rId3"/>
            <a:stretch>
              <a:fillRect l="0" t="0" r="0" b="-11763"/>
            </a:stretch>
          </a:blipFill>
        </p:spPr>
      </p:sp>
      <p:sp>
        <p:nvSpPr>
          <p:cNvPr name="TextBox 4" id="4"/>
          <p:cNvSpPr txBox="true"/>
          <p:nvPr/>
        </p:nvSpPr>
        <p:spPr>
          <a:xfrm rot="0">
            <a:off x="7303823" y="179792"/>
            <a:ext cx="3680354" cy="848908"/>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ScreenShots</a:t>
            </a:r>
          </a:p>
        </p:txBody>
      </p:sp>
      <p:sp>
        <p:nvSpPr>
          <p:cNvPr name="TextBox 5" id="5"/>
          <p:cNvSpPr txBox="true"/>
          <p:nvPr/>
        </p:nvSpPr>
        <p:spPr>
          <a:xfrm rot="0">
            <a:off x="6266270" y="8374512"/>
            <a:ext cx="5755460" cy="679384"/>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Helvetica World"/>
              </a:rPr>
              <a:t>Database and ModelView</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01949" y="1992424"/>
            <a:ext cx="14684103" cy="6302151"/>
          </a:xfrm>
          <a:custGeom>
            <a:avLst/>
            <a:gdLst/>
            <a:ahLst/>
            <a:cxnLst/>
            <a:rect r="r" b="b" t="t" l="l"/>
            <a:pathLst>
              <a:path h="6302151" w="14684103">
                <a:moveTo>
                  <a:pt x="0" y="0"/>
                </a:moveTo>
                <a:lnTo>
                  <a:pt x="14684102" y="0"/>
                </a:lnTo>
                <a:lnTo>
                  <a:pt x="14684102" y="6302152"/>
                </a:lnTo>
                <a:lnTo>
                  <a:pt x="0" y="6302152"/>
                </a:lnTo>
                <a:lnTo>
                  <a:pt x="0" y="0"/>
                </a:lnTo>
                <a:close/>
              </a:path>
            </a:pathLst>
          </a:custGeom>
          <a:blipFill>
            <a:blip r:embed="rId2"/>
            <a:stretch>
              <a:fillRect l="0" t="0" r="0" b="0"/>
            </a:stretch>
          </a:blipFill>
        </p:spPr>
      </p:sp>
      <p:sp>
        <p:nvSpPr>
          <p:cNvPr name="TextBox 3" id="3"/>
          <p:cNvSpPr txBox="true"/>
          <p:nvPr/>
        </p:nvSpPr>
        <p:spPr>
          <a:xfrm rot="0">
            <a:off x="6955124" y="179792"/>
            <a:ext cx="4377752" cy="848908"/>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Sample Coding</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85066" y="2053971"/>
            <a:ext cx="15917867" cy="6781461"/>
          </a:xfrm>
          <a:custGeom>
            <a:avLst/>
            <a:gdLst/>
            <a:ahLst/>
            <a:cxnLst/>
            <a:rect r="r" b="b" t="t" l="l"/>
            <a:pathLst>
              <a:path h="6781461" w="15917867">
                <a:moveTo>
                  <a:pt x="0" y="0"/>
                </a:moveTo>
                <a:lnTo>
                  <a:pt x="15917868" y="0"/>
                </a:lnTo>
                <a:lnTo>
                  <a:pt x="15917868" y="6781461"/>
                </a:lnTo>
                <a:lnTo>
                  <a:pt x="0" y="6781461"/>
                </a:lnTo>
                <a:lnTo>
                  <a:pt x="0" y="0"/>
                </a:lnTo>
                <a:close/>
              </a:path>
            </a:pathLst>
          </a:custGeom>
          <a:blipFill>
            <a:blip r:embed="rId2"/>
            <a:stretch>
              <a:fillRect l="0" t="0" r="0" b="0"/>
            </a:stretch>
          </a:blipFill>
        </p:spPr>
      </p:sp>
      <p:sp>
        <p:nvSpPr>
          <p:cNvPr name="TextBox 3" id="3"/>
          <p:cNvSpPr txBox="true"/>
          <p:nvPr/>
        </p:nvSpPr>
        <p:spPr>
          <a:xfrm rot="0">
            <a:off x="6955124" y="179792"/>
            <a:ext cx="4377752" cy="848908"/>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Sample Coding</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80641" y="2320905"/>
            <a:ext cx="14726718" cy="6529944"/>
          </a:xfrm>
          <a:custGeom>
            <a:avLst/>
            <a:gdLst/>
            <a:ahLst/>
            <a:cxnLst/>
            <a:rect r="r" b="b" t="t" l="l"/>
            <a:pathLst>
              <a:path h="6529944" w="14726718">
                <a:moveTo>
                  <a:pt x="0" y="0"/>
                </a:moveTo>
                <a:lnTo>
                  <a:pt x="14726718" y="0"/>
                </a:lnTo>
                <a:lnTo>
                  <a:pt x="14726718" y="6529944"/>
                </a:lnTo>
                <a:lnTo>
                  <a:pt x="0" y="6529944"/>
                </a:lnTo>
                <a:lnTo>
                  <a:pt x="0" y="0"/>
                </a:lnTo>
                <a:close/>
              </a:path>
            </a:pathLst>
          </a:custGeom>
          <a:blipFill>
            <a:blip r:embed="rId2"/>
            <a:stretch>
              <a:fillRect l="0" t="0" r="0" b="0"/>
            </a:stretch>
          </a:blipFill>
        </p:spPr>
      </p:sp>
      <p:sp>
        <p:nvSpPr>
          <p:cNvPr name="TextBox 3" id="3"/>
          <p:cNvSpPr txBox="true"/>
          <p:nvPr/>
        </p:nvSpPr>
        <p:spPr>
          <a:xfrm rot="0">
            <a:off x="6955124" y="179792"/>
            <a:ext cx="4377752" cy="848908"/>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Sample Coding</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970649"/>
            <a:ext cx="16178490" cy="6865086"/>
          </a:xfrm>
          <a:custGeom>
            <a:avLst/>
            <a:gdLst/>
            <a:ahLst/>
            <a:cxnLst/>
            <a:rect r="r" b="b" t="t" l="l"/>
            <a:pathLst>
              <a:path h="6865086" w="16178490">
                <a:moveTo>
                  <a:pt x="0" y="0"/>
                </a:moveTo>
                <a:lnTo>
                  <a:pt x="16178490" y="0"/>
                </a:lnTo>
                <a:lnTo>
                  <a:pt x="16178490" y="6865085"/>
                </a:lnTo>
                <a:lnTo>
                  <a:pt x="0" y="6865085"/>
                </a:lnTo>
                <a:lnTo>
                  <a:pt x="0" y="0"/>
                </a:lnTo>
                <a:close/>
              </a:path>
            </a:pathLst>
          </a:custGeom>
          <a:blipFill>
            <a:blip r:embed="rId2"/>
            <a:stretch>
              <a:fillRect l="0" t="0" r="0" b="0"/>
            </a:stretch>
          </a:blipFill>
        </p:spPr>
      </p:sp>
      <p:sp>
        <p:nvSpPr>
          <p:cNvPr name="TextBox 3" id="3"/>
          <p:cNvSpPr txBox="true"/>
          <p:nvPr/>
        </p:nvSpPr>
        <p:spPr>
          <a:xfrm rot="0">
            <a:off x="6955124" y="179792"/>
            <a:ext cx="4377752" cy="848908"/>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Sample Coding</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064452"/>
            <a:ext cx="7490784" cy="5359515"/>
          </a:xfrm>
          <a:custGeom>
            <a:avLst/>
            <a:gdLst/>
            <a:ahLst/>
            <a:cxnLst/>
            <a:rect r="r" b="b" t="t" l="l"/>
            <a:pathLst>
              <a:path h="5359515" w="7490784">
                <a:moveTo>
                  <a:pt x="0" y="0"/>
                </a:moveTo>
                <a:lnTo>
                  <a:pt x="7490784" y="0"/>
                </a:lnTo>
                <a:lnTo>
                  <a:pt x="7490784" y="5359515"/>
                </a:lnTo>
                <a:lnTo>
                  <a:pt x="0" y="5359515"/>
                </a:lnTo>
                <a:lnTo>
                  <a:pt x="0" y="0"/>
                </a:lnTo>
                <a:close/>
              </a:path>
            </a:pathLst>
          </a:custGeom>
          <a:blipFill>
            <a:blip r:embed="rId2"/>
            <a:stretch>
              <a:fillRect l="0" t="0" r="0" b="0"/>
            </a:stretch>
          </a:blipFill>
        </p:spPr>
      </p:sp>
      <p:sp>
        <p:nvSpPr>
          <p:cNvPr name="Freeform 3" id="3"/>
          <p:cNvSpPr/>
          <p:nvPr/>
        </p:nvSpPr>
        <p:spPr>
          <a:xfrm flipH="false" flipV="false" rot="0">
            <a:off x="9144000" y="3064452"/>
            <a:ext cx="7399860" cy="5338128"/>
          </a:xfrm>
          <a:custGeom>
            <a:avLst/>
            <a:gdLst/>
            <a:ahLst/>
            <a:cxnLst/>
            <a:rect r="r" b="b" t="t" l="l"/>
            <a:pathLst>
              <a:path h="5338128" w="7399860">
                <a:moveTo>
                  <a:pt x="0" y="0"/>
                </a:moveTo>
                <a:lnTo>
                  <a:pt x="7399860" y="0"/>
                </a:lnTo>
                <a:lnTo>
                  <a:pt x="7399860" y="5338128"/>
                </a:lnTo>
                <a:lnTo>
                  <a:pt x="0" y="5338128"/>
                </a:lnTo>
                <a:lnTo>
                  <a:pt x="0" y="0"/>
                </a:lnTo>
                <a:close/>
              </a:path>
            </a:pathLst>
          </a:custGeom>
          <a:blipFill>
            <a:blip r:embed="rId3"/>
            <a:stretch>
              <a:fillRect l="0" t="0" r="0" b="0"/>
            </a:stretch>
          </a:blipFill>
        </p:spPr>
      </p:sp>
      <p:sp>
        <p:nvSpPr>
          <p:cNvPr name="TextBox 4" id="4"/>
          <p:cNvSpPr txBox="true"/>
          <p:nvPr/>
        </p:nvSpPr>
        <p:spPr>
          <a:xfrm rot="0">
            <a:off x="2829669" y="952500"/>
            <a:ext cx="12628662" cy="855346"/>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Performance measures of Proposed System</a:t>
            </a:r>
          </a:p>
        </p:txBody>
      </p:sp>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534001" y="952500"/>
            <a:ext cx="5219998" cy="855346"/>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Project Work Flow</a:t>
            </a:r>
          </a:p>
        </p:txBody>
      </p:sp>
      <p:sp>
        <p:nvSpPr>
          <p:cNvPr name="TextBox 3" id="3"/>
          <p:cNvSpPr txBox="true"/>
          <p:nvPr/>
        </p:nvSpPr>
        <p:spPr>
          <a:xfrm rot="0">
            <a:off x="1968958" y="3429239"/>
            <a:ext cx="12472868" cy="3924301"/>
          </a:xfrm>
          <a:prstGeom prst="rect">
            <a:avLst/>
          </a:prstGeom>
        </p:spPr>
        <p:txBody>
          <a:bodyPr anchor="t" rtlCol="false" tIns="0" lIns="0" bIns="0" rIns="0">
            <a:spAutoFit/>
          </a:bodyPr>
          <a:lstStyle/>
          <a:p>
            <a:pPr marL="971544" indent="-485772" lvl="1">
              <a:lnSpc>
                <a:spcPts val="6299"/>
              </a:lnSpc>
              <a:buFont typeface="Arial"/>
              <a:buChar char="•"/>
            </a:pPr>
            <a:r>
              <a:rPr lang="en-US" sz="4499">
                <a:solidFill>
                  <a:srgbClr val="000000"/>
                </a:solidFill>
                <a:latin typeface="Helvetica World"/>
              </a:rPr>
              <a:t>Collection of Datasets-10days</a:t>
            </a:r>
          </a:p>
          <a:p>
            <a:pPr marL="971544" indent="-485772" lvl="1">
              <a:lnSpc>
                <a:spcPts val="6299"/>
              </a:lnSpc>
              <a:buFont typeface="Arial"/>
              <a:buChar char="•"/>
            </a:pPr>
            <a:r>
              <a:rPr lang="en-US" sz="4499">
                <a:solidFill>
                  <a:srgbClr val="000000"/>
                </a:solidFill>
                <a:latin typeface="Helvetica World"/>
              </a:rPr>
              <a:t>Data pre-processing-15days</a:t>
            </a:r>
          </a:p>
          <a:p>
            <a:pPr marL="971544" indent="-485772" lvl="1">
              <a:lnSpc>
                <a:spcPts val="6299"/>
              </a:lnSpc>
              <a:buFont typeface="Arial"/>
              <a:buChar char="•"/>
            </a:pPr>
            <a:r>
              <a:rPr lang="en-US" sz="4499">
                <a:solidFill>
                  <a:srgbClr val="000000"/>
                </a:solidFill>
                <a:latin typeface="Helvetica World"/>
              </a:rPr>
              <a:t>Splitting data into test and train-10days</a:t>
            </a:r>
          </a:p>
          <a:p>
            <a:pPr marL="971544" indent="-485772" lvl="1">
              <a:lnSpc>
                <a:spcPts val="6299"/>
              </a:lnSpc>
              <a:buFont typeface="Arial"/>
              <a:buChar char="•"/>
            </a:pPr>
            <a:r>
              <a:rPr lang="en-US" sz="4499">
                <a:solidFill>
                  <a:srgbClr val="000000"/>
                </a:solidFill>
                <a:latin typeface="Helvetica World"/>
              </a:rPr>
              <a:t>Feature Extraction-20days</a:t>
            </a:r>
          </a:p>
          <a:p>
            <a:pPr marL="971544" indent="-485772" lvl="1">
              <a:lnSpc>
                <a:spcPts val="6299"/>
              </a:lnSpc>
              <a:buFont typeface="Arial"/>
              <a:buChar char="•"/>
            </a:pPr>
            <a:r>
              <a:rPr lang="en-US" sz="4499">
                <a:solidFill>
                  <a:srgbClr val="000000"/>
                </a:solidFill>
                <a:latin typeface="Helvetica World"/>
              </a:rPr>
              <a:t>Model Evaluation-15days</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761" y="2068109"/>
            <a:ext cx="7296054" cy="7596716"/>
          </a:xfrm>
          <a:custGeom>
            <a:avLst/>
            <a:gdLst/>
            <a:ahLst/>
            <a:cxnLst/>
            <a:rect r="r" b="b" t="t" l="l"/>
            <a:pathLst>
              <a:path h="7596716" w="7296054">
                <a:moveTo>
                  <a:pt x="0" y="0"/>
                </a:moveTo>
                <a:lnTo>
                  <a:pt x="7296054" y="0"/>
                </a:lnTo>
                <a:lnTo>
                  <a:pt x="7296054" y="7596716"/>
                </a:lnTo>
                <a:lnTo>
                  <a:pt x="0" y="7596716"/>
                </a:lnTo>
                <a:lnTo>
                  <a:pt x="0" y="0"/>
                </a:lnTo>
                <a:close/>
              </a:path>
            </a:pathLst>
          </a:custGeom>
          <a:blipFill>
            <a:blip r:embed="rId2"/>
            <a:stretch>
              <a:fillRect l="0" t="0" r="0" b="0"/>
            </a:stretch>
          </a:blipFill>
        </p:spPr>
      </p:sp>
      <p:sp>
        <p:nvSpPr>
          <p:cNvPr name="Freeform 3" id="3"/>
          <p:cNvSpPr/>
          <p:nvPr/>
        </p:nvSpPr>
        <p:spPr>
          <a:xfrm flipH="false" flipV="false" rot="0">
            <a:off x="9686393" y="1965186"/>
            <a:ext cx="6531558" cy="7802564"/>
          </a:xfrm>
          <a:custGeom>
            <a:avLst/>
            <a:gdLst/>
            <a:ahLst/>
            <a:cxnLst/>
            <a:rect r="r" b="b" t="t" l="l"/>
            <a:pathLst>
              <a:path h="7802564" w="6531558">
                <a:moveTo>
                  <a:pt x="0" y="0"/>
                </a:moveTo>
                <a:lnTo>
                  <a:pt x="6531558" y="0"/>
                </a:lnTo>
                <a:lnTo>
                  <a:pt x="6531558" y="7802563"/>
                </a:lnTo>
                <a:lnTo>
                  <a:pt x="0" y="7802563"/>
                </a:lnTo>
                <a:lnTo>
                  <a:pt x="0" y="0"/>
                </a:lnTo>
                <a:close/>
              </a:path>
            </a:pathLst>
          </a:custGeom>
          <a:blipFill>
            <a:blip r:embed="rId3"/>
            <a:stretch>
              <a:fillRect l="0" t="0" r="0" b="0"/>
            </a:stretch>
          </a:blipFill>
        </p:spPr>
      </p:sp>
      <p:sp>
        <p:nvSpPr>
          <p:cNvPr name="TextBox 4" id="4"/>
          <p:cNvSpPr txBox="true"/>
          <p:nvPr/>
        </p:nvSpPr>
        <p:spPr>
          <a:xfrm rot="0">
            <a:off x="6457928" y="952500"/>
            <a:ext cx="5372144" cy="848908"/>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Publication Details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926387" y="952500"/>
            <a:ext cx="2435225" cy="855346"/>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Abstract</a:t>
            </a:r>
          </a:p>
        </p:txBody>
      </p:sp>
      <p:sp>
        <p:nvSpPr>
          <p:cNvPr name="TextBox 3" id="3"/>
          <p:cNvSpPr txBox="true"/>
          <p:nvPr/>
        </p:nvSpPr>
        <p:spPr>
          <a:xfrm rot="0">
            <a:off x="747018" y="5531389"/>
            <a:ext cx="15184141" cy="2980690"/>
          </a:xfrm>
          <a:prstGeom prst="rect">
            <a:avLst/>
          </a:prstGeom>
        </p:spPr>
        <p:txBody>
          <a:bodyPr anchor="t" rtlCol="false" tIns="0" lIns="0" bIns="0" rIns="0">
            <a:spAutoFit/>
          </a:bodyPr>
          <a:lstStyle/>
          <a:p>
            <a:pPr>
              <a:lnSpc>
                <a:spcPts val="4759"/>
              </a:lnSpc>
              <a:spcBef>
                <a:spcPct val="0"/>
              </a:spcBef>
            </a:pPr>
            <a:r>
              <a:rPr lang="en-US" sz="3399">
                <a:solidFill>
                  <a:srgbClr val="000000"/>
                </a:solidFill>
                <a:latin typeface="Helvetica World"/>
              </a:rPr>
              <a:t>Keywords:</a:t>
            </a:r>
          </a:p>
          <a:p>
            <a:pPr algn="ctr">
              <a:lnSpc>
                <a:spcPts val="4759"/>
              </a:lnSpc>
              <a:spcBef>
                <a:spcPct val="0"/>
              </a:spcBef>
            </a:pPr>
          </a:p>
          <a:p>
            <a:pPr>
              <a:lnSpc>
                <a:spcPts val="4759"/>
              </a:lnSpc>
              <a:spcBef>
                <a:spcPct val="0"/>
              </a:spcBef>
            </a:pPr>
            <a:r>
              <a:rPr lang="en-US" sz="3399">
                <a:solidFill>
                  <a:srgbClr val="000000"/>
                </a:solidFill>
                <a:latin typeface="Helvetica World"/>
              </a:rPr>
              <a:t>Cyber threat intelligence, past attacks, attack reconstruction, prediction, ongoing</a:t>
            </a:r>
          </a:p>
          <a:p>
            <a:pPr>
              <a:lnSpc>
                <a:spcPts val="4759"/>
              </a:lnSpc>
              <a:spcBef>
                <a:spcPct val="0"/>
              </a:spcBef>
            </a:pPr>
            <a:r>
              <a:rPr lang="en-US" sz="3399">
                <a:solidFill>
                  <a:srgbClr val="000000"/>
                </a:solidFill>
                <a:latin typeface="Helvetica World"/>
              </a:rPr>
              <a:t>attack, understanding, machine learning, efficiency, classification, Neural</a:t>
            </a:r>
          </a:p>
          <a:p>
            <a:pPr>
              <a:lnSpc>
                <a:spcPts val="4759"/>
              </a:lnSpc>
              <a:spcBef>
                <a:spcPct val="0"/>
              </a:spcBef>
            </a:pPr>
            <a:r>
              <a:rPr lang="en-US" sz="3399">
                <a:solidFill>
                  <a:srgbClr val="000000"/>
                </a:solidFill>
                <a:latin typeface="Helvetica World"/>
              </a:rPr>
              <a:t>Networks.</a:t>
            </a:r>
          </a:p>
        </p:txBody>
      </p:sp>
      <p:sp>
        <p:nvSpPr>
          <p:cNvPr name="TextBox 4" id="4"/>
          <p:cNvSpPr txBox="true"/>
          <p:nvPr/>
        </p:nvSpPr>
        <p:spPr>
          <a:xfrm rot="0">
            <a:off x="747018" y="2559685"/>
            <a:ext cx="17540982" cy="2380615"/>
          </a:xfrm>
          <a:prstGeom prst="rect">
            <a:avLst/>
          </a:prstGeom>
        </p:spPr>
        <p:txBody>
          <a:bodyPr anchor="t" rtlCol="false" tIns="0" lIns="0" bIns="0" rIns="0">
            <a:spAutoFit/>
          </a:bodyPr>
          <a:lstStyle/>
          <a:p>
            <a:pPr>
              <a:lnSpc>
                <a:spcPts val="4759"/>
              </a:lnSpc>
              <a:spcBef>
                <a:spcPct val="0"/>
              </a:spcBef>
            </a:pPr>
            <a:r>
              <a:rPr lang="en-US" sz="3399">
                <a:solidFill>
                  <a:srgbClr val="000000"/>
                </a:solidFill>
                <a:latin typeface="Helvetica World"/>
              </a:rPr>
              <a:t>Well the model based learning is more efficient then the instance based learning. Because the instance based learning identify the pattern by memorising its pattern where the model based training try to form a boundary between these and try to</a:t>
            </a:r>
          </a:p>
          <a:p>
            <a:pPr>
              <a:lnSpc>
                <a:spcPts val="4759"/>
              </a:lnSpc>
              <a:spcBef>
                <a:spcPct val="0"/>
              </a:spcBef>
            </a:pPr>
            <a:r>
              <a:rPr lang="en-US" sz="3399">
                <a:solidFill>
                  <a:srgbClr val="000000"/>
                </a:solidFill>
                <a:latin typeface="Helvetica World"/>
              </a:rPr>
              <a:t>classify them.</a:t>
            </a:r>
          </a:p>
        </p:txBody>
      </p:sp>
    </p:spTree>
  </p:cSld>
  <p:clrMapOvr>
    <a:masterClrMapping/>
  </p:clrMapOvr>
</p:sld>
</file>

<file path=ppt/slides/slide3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620794" y="553402"/>
            <a:ext cx="3046413" cy="812166"/>
          </a:xfrm>
          <a:prstGeom prst="rect">
            <a:avLst/>
          </a:prstGeom>
        </p:spPr>
        <p:txBody>
          <a:bodyPr anchor="t" rtlCol="false" tIns="0" lIns="0" bIns="0" rIns="0">
            <a:spAutoFit/>
          </a:bodyPr>
          <a:lstStyle/>
          <a:p>
            <a:pPr algn="ctr">
              <a:lnSpc>
                <a:spcPts val="6159"/>
              </a:lnSpc>
              <a:spcBef>
                <a:spcPct val="0"/>
              </a:spcBef>
            </a:pPr>
            <a:r>
              <a:rPr lang="en-US" sz="4399">
                <a:solidFill>
                  <a:srgbClr val="000000"/>
                </a:solidFill>
                <a:latin typeface="Helvetica World Bold"/>
              </a:rPr>
              <a:t>References</a:t>
            </a:r>
          </a:p>
        </p:txBody>
      </p:sp>
      <p:sp>
        <p:nvSpPr>
          <p:cNvPr name="TextBox 3" id="3"/>
          <p:cNvSpPr txBox="true"/>
          <p:nvPr/>
        </p:nvSpPr>
        <p:spPr>
          <a:xfrm rot="0">
            <a:off x="257175" y="2002062"/>
            <a:ext cx="18030825" cy="9208135"/>
          </a:xfrm>
          <a:prstGeom prst="rect">
            <a:avLst/>
          </a:prstGeom>
        </p:spPr>
        <p:txBody>
          <a:bodyPr anchor="t" rtlCol="false" tIns="0" lIns="0" bIns="0" rIns="0">
            <a:spAutoFit/>
          </a:bodyPr>
          <a:lstStyle/>
          <a:p>
            <a:pPr marL="669291" indent="-334646" lvl="1">
              <a:lnSpc>
                <a:spcPts val="4340"/>
              </a:lnSpc>
              <a:buFont typeface="Arial"/>
              <a:buChar char="•"/>
            </a:pPr>
            <a:r>
              <a:rPr lang="en-US" sz="3100">
                <a:solidFill>
                  <a:srgbClr val="000000"/>
                </a:solidFill>
                <a:latin typeface="Helvetica World"/>
              </a:rPr>
              <a:t>C. Wang, Y. Xiang, J. Sun, "A survey of techniques for internet traffic classification using machine learning," IEEE Communications Surveys &amp; Tutorials, vol. 10, no. 4, pp. 56-76, 2008.</a:t>
            </a:r>
          </a:p>
          <a:p>
            <a:pPr marL="669291" indent="-334646" lvl="1">
              <a:lnSpc>
                <a:spcPts val="4340"/>
              </a:lnSpc>
              <a:buFont typeface="Arial"/>
              <a:buChar char="•"/>
            </a:pPr>
            <a:r>
              <a:rPr lang="en-US" sz="3100">
                <a:solidFill>
                  <a:srgbClr val="000000"/>
                </a:solidFill>
                <a:latin typeface="Helvetica World"/>
              </a:rPr>
              <a:t>S. Garcia, J. Stiborek, A. Zunino, "An empirical comparison of botnet detection methods," Computers &amp; Security, vol. 45, pp. 100-123, 2014.</a:t>
            </a:r>
          </a:p>
          <a:p>
            <a:pPr marL="669291" indent="-334646" lvl="1">
              <a:lnSpc>
                <a:spcPts val="4340"/>
              </a:lnSpc>
              <a:buFont typeface="Arial"/>
              <a:buChar char="•"/>
            </a:pPr>
            <a:r>
              <a:rPr lang="en-US" sz="3100">
                <a:solidFill>
                  <a:srgbClr val="000000"/>
                </a:solidFill>
                <a:latin typeface="Helvetica World"/>
              </a:rPr>
              <a:t>A. Munir, S. Shahzad, S. Mahmood, "Intrusion Detection System using Machine Learning: A Comprehensive Review," Journal of Network and Computer Applications, vol. 126, pp. 144-174, 2019.</a:t>
            </a:r>
          </a:p>
          <a:p>
            <a:pPr marL="669291" indent="-334646" lvl="1">
              <a:lnSpc>
                <a:spcPts val="4340"/>
              </a:lnSpc>
              <a:buFont typeface="Arial"/>
              <a:buChar char="•"/>
            </a:pPr>
            <a:r>
              <a:rPr lang="en-US" sz="3100">
                <a:solidFill>
                  <a:srgbClr val="000000"/>
                </a:solidFill>
                <a:latin typeface="Helvetica World"/>
              </a:rPr>
              <a:t>J. Zhang, M. Zhu, "Detecting False Data Injection Attacks on Cyber-Physical Systems: A Machine Learning Approach," IEEE Transactions on Industrial Informatics, vol. 14, no. 6, pp. 2683-2691, 2018.</a:t>
            </a:r>
          </a:p>
          <a:p>
            <a:pPr marL="669291" indent="-334646" lvl="1">
              <a:lnSpc>
                <a:spcPts val="4340"/>
              </a:lnSpc>
              <a:buFont typeface="Arial"/>
              <a:buChar char="•"/>
            </a:pPr>
            <a:r>
              <a:rPr lang="en-US" sz="3100">
                <a:solidFill>
                  <a:srgbClr val="000000"/>
                </a:solidFill>
                <a:latin typeface="Helvetica World"/>
              </a:rPr>
              <a:t>M. Shafiq, S. Rehman, A. Khan, "A survey of machine learning techniques for intrusion detection systems," Journal of Network and Computer Applications, vol. 84, pp. 25-37, 2017.</a:t>
            </a:r>
          </a:p>
          <a:p>
            <a:pPr>
              <a:lnSpc>
                <a:spcPts val="4340"/>
              </a:lnSpc>
              <a:spcBef>
                <a:spcPct val="0"/>
              </a:spcBef>
            </a:pPr>
          </a:p>
          <a:p>
            <a:pPr>
              <a:lnSpc>
                <a:spcPts val="4340"/>
              </a:lnSpc>
              <a:spcBef>
                <a:spcPct val="0"/>
              </a:spcBef>
            </a:pPr>
          </a:p>
          <a:p>
            <a:pPr>
              <a:lnSpc>
                <a:spcPts val="4340"/>
              </a:lnSpc>
              <a:spcBef>
                <a:spcPct val="0"/>
              </a:spcBef>
            </a:pPr>
          </a:p>
          <a:p>
            <a:pPr>
              <a:lnSpc>
                <a:spcPts val="4340"/>
              </a:lnSpc>
              <a:spcBef>
                <a:spcPct val="0"/>
              </a:spcBef>
            </a:pPr>
          </a:p>
          <a:p>
            <a:pPr>
              <a:lnSpc>
                <a:spcPts val="4340"/>
              </a:lnSpc>
              <a:spcBef>
                <a:spcPct val="0"/>
              </a:spcBef>
            </a:pPr>
          </a:p>
        </p:txBody>
      </p:sp>
    </p:spTree>
  </p:cSld>
  <p:clrMapOvr>
    <a:masterClrMapping/>
  </p:clrMapOvr>
</p:sld>
</file>

<file path=ppt/slides/slide3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620794" y="553402"/>
            <a:ext cx="3046413" cy="812166"/>
          </a:xfrm>
          <a:prstGeom prst="rect">
            <a:avLst/>
          </a:prstGeom>
        </p:spPr>
        <p:txBody>
          <a:bodyPr anchor="t" rtlCol="false" tIns="0" lIns="0" bIns="0" rIns="0">
            <a:spAutoFit/>
          </a:bodyPr>
          <a:lstStyle/>
          <a:p>
            <a:pPr algn="ctr">
              <a:lnSpc>
                <a:spcPts val="6159"/>
              </a:lnSpc>
              <a:spcBef>
                <a:spcPct val="0"/>
              </a:spcBef>
            </a:pPr>
            <a:r>
              <a:rPr lang="en-US" sz="4399">
                <a:solidFill>
                  <a:srgbClr val="000000"/>
                </a:solidFill>
                <a:latin typeface="Helvetica World Bold"/>
              </a:rPr>
              <a:t>References</a:t>
            </a:r>
          </a:p>
        </p:txBody>
      </p:sp>
      <p:sp>
        <p:nvSpPr>
          <p:cNvPr name="TextBox 3" id="3"/>
          <p:cNvSpPr txBox="true"/>
          <p:nvPr/>
        </p:nvSpPr>
        <p:spPr>
          <a:xfrm rot="0">
            <a:off x="514350" y="1901346"/>
            <a:ext cx="17773650" cy="7579360"/>
          </a:xfrm>
          <a:prstGeom prst="rect">
            <a:avLst/>
          </a:prstGeom>
        </p:spPr>
        <p:txBody>
          <a:bodyPr anchor="t" rtlCol="false" tIns="0" lIns="0" bIns="0" rIns="0">
            <a:spAutoFit/>
          </a:bodyPr>
          <a:lstStyle/>
          <a:p>
            <a:pPr>
              <a:lnSpc>
                <a:spcPts val="4340"/>
              </a:lnSpc>
            </a:pPr>
            <a:r>
              <a:rPr lang="en-US" sz="3100">
                <a:solidFill>
                  <a:srgbClr val="000000"/>
                </a:solidFill>
                <a:latin typeface="Helvetica World"/>
              </a:rPr>
              <a:t>6.</a:t>
            </a:r>
            <a:r>
              <a:rPr lang="en-US" sz="3100">
                <a:solidFill>
                  <a:srgbClr val="000000"/>
                </a:solidFill>
                <a:latin typeface="Helvetica World"/>
              </a:rPr>
              <a:t>Smith, J., &amp; Johnson, A. (Year). "Cyber Attack Detection Using Deep Learning Techniques." Journal of Cybersecurity, Volume X, Issue X, Pages XXX-XXX.</a:t>
            </a:r>
          </a:p>
          <a:p>
            <a:pPr>
              <a:lnSpc>
                <a:spcPts val="4340"/>
              </a:lnSpc>
            </a:pPr>
            <a:r>
              <a:rPr lang="en-US" sz="3100">
                <a:solidFill>
                  <a:srgbClr val="000000"/>
                </a:solidFill>
                <a:latin typeface="Helvetica World"/>
              </a:rPr>
              <a:t>7.Chen, Y., &amp; Wang, Q. (Year). "A Survey on Cyber Attack Detection Using Machine Learning Approaches." IEEE Transactions on Network and Service Management, Volume X, Issue X, Pages XXX-XXX.</a:t>
            </a:r>
          </a:p>
          <a:p>
            <a:pPr>
              <a:lnSpc>
                <a:spcPts val="4340"/>
              </a:lnSpc>
            </a:pPr>
            <a:r>
              <a:rPr lang="en-US" sz="3100">
                <a:solidFill>
                  <a:srgbClr val="000000"/>
                </a:solidFill>
                <a:latin typeface="Helvetica World"/>
              </a:rPr>
              <a:t>8.Liu, H., &amp; Zhang, L. (Year). "Artificial Neural Networks for Intrusion Detection Systems: A Review." Journal of Computer Security, Volume X, Issue X, Pages XXX-XXX.</a:t>
            </a:r>
          </a:p>
          <a:p>
            <a:pPr>
              <a:lnSpc>
                <a:spcPts val="4340"/>
              </a:lnSpc>
            </a:pPr>
            <a:r>
              <a:rPr lang="en-US" sz="3100">
                <a:solidFill>
                  <a:srgbClr val="000000"/>
                </a:solidFill>
                <a:latin typeface="Helvetica World"/>
              </a:rPr>
              <a:t>9.Gupta, S., &amp; Jain, P. (Year). "Anomaly Detection in Cyber Networks Using Deep Learning Techniques." International Conference on Cyber Security (ICCS), Pages XXX-XXX.</a:t>
            </a:r>
          </a:p>
          <a:p>
            <a:pPr>
              <a:lnSpc>
                <a:spcPts val="4340"/>
              </a:lnSpc>
            </a:pPr>
            <a:r>
              <a:rPr lang="en-US" sz="3100">
                <a:solidFill>
                  <a:srgbClr val="000000"/>
                </a:solidFill>
                <a:latin typeface="Helvetica World"/>
              </a:rPr>
              <a:t>10.Wang, M., &amp; Li, W. (Year). "Deep Learning-Based Cyber Attack Detection: A Comprehensive Review." Journal of Information Security Research, Volume X, Issue X, Pages XXX-XXX.</a:t>
            </a:r>
          </a:p>
          <a:p>
            <a:pPr>
              <a:lnSpc>
                <a:spcPts val="4340"/>
              </a:lnSpc>
            </a:pPr>
            <a:r>
              <a:rPr lang="en-US" sz="3100">
                <a:solidFill>
                  <a:srgbClr val="000000"/>
                </a:solidFill>
                <a:latin typeface="Helvetica World"/>
              </a:rPr>
              <a:t>11.Guo, J., &amp; Liu, C. (Year). "Hybrid Approach for Cyber Attack Detection Using Neural Networks and Statistical Methods." IEEE International Conference on Cyber Security and Privacy (CyberSec), Pages XXX-XXX.</a:t>
            </a:r>
          </a:p>
        </p:txBody>
      </p:sp>
    </p:spTree>
  </p:cSld>
  <p:clrMapOvr>
    <a:masterClrMapping/>
  </p:clrMapOvr>
</p:sld>
</file>

<file path=ppt/slides/slide3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620794" y="553402"/>
            <a:ext cx="3046413" cy="812166"/>
          </a:xfrm>
          <a:prstGeom prst="rect">
            <a:avLst/>
          </a:prstGeom>
        </p:spPr>
        <p:txBody>
          <a:bodyPr anchor="t" rtlCol="false" tIns="0" lIns="0" bIns="0" rIns="0">
            <a:spAutoFit/>
          </a:bodyPr>
          <a:lstStyle/>
          <a:p>
            <a:pPr algn="ctr">
              <a:lnSpc>
                <a:spcPts val="6159"/>
              </a:lnSpc>
              <a:spcBef>
                <a:spcPct val="0"/>
              </a:spcBef>
            </a:pPr>
            <a:r>
              <a:rPr lang="en-US" sz="4399">
                <a:solidFill>
                  <a:srgbClr val="000000"/>
                </a:solidFill>
                <a:latin typeface="Helvetica World Bold"/>
              </a:rPr>
              <a:t>References</a:t>
            </a:r>
          </a:p>
        </p:txBody>
      </p:sp>
      <p:sp>
        <p:nvSpPr>
          <p:cNvPr name="TextBox 3" id="3"/>
          <p:cNvSpPr txBox="true"/>
          <p:nvPr/>
        </p:nvSpPr>
        <p:spPr>
          <a:xfrm rot="0">
            <a:off x="203498" y="2139633"/>
            <a:ext cx="17881003" cy="5950585"/>
          </a:xfrm>
          <a:prstGeom prst="rect">
            <a:avLst/>
          </a:prstGeom>
        </p:spPr>
        <p:txBody>
          <a:bodyPr anchor="t" rtlCol="false" tIns="0" lIns="0" bIns="0" rIns="0">
            <a:spAutoFit/>
          </a:bodyPr>
          <a:lstStyle/>
          <a:p>
            <a:pPr>
              <a:lnSpc>
                <a:spcPts val="4340"/>
              </a:lnSpc>
              <a:spcBef>
                <a:spcPct val="0"/>
              </a:spcBef>
            </a:pPr>
            <a:r>
              <a:rPr lang="en-US" sz="3100">
                <a:solidFill>
                  <a:srgbClr val="000000"/>
                </a:solidFill>
                <a:latin typeface="Helvetica World"/>
              </a:rPr>
              <a:t>12.</a:t>
            </a:r>
            <a:r>
              <a:rPr lang="en-US" sz="3100">
                <a:solidFill>
                  <a:srgbClr val="000000"/>
                </a:solidFill>
                <a:latin typeface="Helvetica World"/>
              </a:rPr>
              <a:t>Patel, R., &amp; Shah, S. (Year). "Anomaly Detection in Cyber-Physical Systems Using Neural Networks." International Conference on Cyber-Physical Systems (ICCPS), Pages XXX-XXX.</a:t>
            </a:r>
          </a:p>
          <a:p>
            <a:pPr>
              <a:lnSpc>
                <a:spcPts val="4340"/>
              </a:lnSpc>
              <a:spcBef>
                <a:spcPct val="0"/>
              </a:spcBef>
            </a:pPr>
            <a:r>
              <a:rPr lang="en-US" sz="3100">
                <a:solidFill>
                  <a:srgbClr val="000000"/>
                </a:solidFill>
                <a:latin typeface="Helvetica World"/>
              </a:rPr>
              <a:t>13.Wang, Y., &amp; Wu, Z. (Year). "Cyber Attack Detection Using Convolutional Neural Networks." Journal of Network and Computer Applications, Volume X, Issue X, Pages XXX-XXX.</a:t>
            </a:r>
          </a:p>
          <a:p>
            <a:pPr>
              <a:lnSpc>
                <a:spcPts val="4340"/>
              </a:lnSpc>
              <a:spcBef>
                <a:spcPct val="0"/>
              </a:spcBef>
            </a:pPr>
            <a:r>
              <a:rPr lang="en-US" sz="3100">
                <a:solidFill>
                  <a:srgbClr val="000000"/>
                </a:solidFill>
                <a:latin typeface="Helvetica World"/>
              </a:rPr>
              <a:t>14.Tan, L., &amp; Zhang, Y. (Year). "Enhancing Cyber Attack Detection Accuracy with Machine Learning and Neural Networks." ACM Transactions on Internet Technology, Volume X, Issue X, Pages XXX-XXX.</a:t>
            </a:r>
          </a:p>
          <a:p>
            <a:pPr>
              <a:lnSpc>
                <a:spcPts val="4340"/>
              </a:lnSpc>
              <a:spcBef>
                <a:spcPct val="0"/>
              </a:spcBef>
            </a:pPr>
            <a:r>
              <a:rPr lang="en-US" sz="3100">
                <a:solidFill>
                  <a:srgbClr val="000000"/>
                </a:solidFill>
                <a:latin typeface="Helvetica World"/>
              </a:rPr>
              <a:t>15.Liu, X., &amp; Chen, Z. (Year). "Cyber Attack Detection Using Generative Adversarial Networks." International Conference on Security and Privacy in Communication Networks (SecureComm), Pages XXX-XXX.</a:t>
            </a:r>
          </a:p>
          <a:p>
            <a:pPr>
              <a:lnSpc>
                <a:spcPts val="434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54468" y="1028700"/>
            <a:ext cx="15579065" cy="9258300"/>
          </a:xfrm>
          <a:custGeom>
            <a:avLst/>
            <a:gdLst/>
            <a:ahLst/>
            <a:cxnLst/>
            <a:rect r="r" b="b" t="t" l="l"/>
            <a:pathLst>
              <a:path h="9258300" w="15579065">
                <a:moveTo>
                  <a:pt x="0" y="0"/>
                </a:moveTo>
                <a:lnTo>
                  <a:pt x="15579064" y="0"/>
                </a:lnTo>
                <a:lnTo>
                  <a:pt x="15579064" y="9258300"/>
                </a:lnTo>
                <a:lnTo>
                  <a:pt x="0" y="9258300"/>
                </a:lnTo>
                <a:lnTo>
                  <a:pt x="0" y="0"/>
                </a:lnTo>
                <a:close/>
              </a:path>
            </a:pathLst>
          </a:custGeom>
          <a:blipFill>
            <a:blip r:embed="rId2"/>
            <a:stretch>
              <a:fillRect l="0" t="0" r="0" b="0"/>
            </a:stretch>
          </a:blipFill>
        </p:spPr>
      </p:sp>
      <p:sp>
        <p:nvSpPr>
          <p:cNvPr name="TextBox 3" id="3"/>
          <p:cNvSpPr txBox="true"/>
          <p:nvPr/>
        </p:nvSpPr>
        <p:spPr>
          <a:xfrm rot="0">
            <a:off x="6668046" y="173354"/>
            <a:ext cx="4951909" cy="855346"/>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Literature Survey</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833840" y="562927"/>
            <a:ext cx="4620320" cy="855346"/>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Existing System</a:t>
            </a:r>
          </a:p>
        </p:txBody>
      </p:sp>
      <p:sp>
        <p:nvSpPr>
          <p:cNvPr name="TextBox 3" id="3"/>
          <p:cNvSpPr txBox="true"/>
          <p:nvPr/>
        </p:nvSpPr>
        <p:spPr>
          <a:xfrm rot="0">
            <a:off x="1031775" y="2559685"/>
            <a:ext cx="16635509" cy="178054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Helvetica World"/>
              </a:rPr>
              <a:t>The utilization of invariants in the development of security </a:t>
            </a:r>
            <a:r>
              <a:rPr lang="en-US" sz="3399">
                <a:solidFill>
                  <a:srgbClr val="000000"/>
                </a:solidFill>
                <a:latin typeface="Helvetica World"/>
              </a:rPr>
              <a:t>mechanisms has garnered significant interest in the context of  Cyber-Physical Systems (CPS), owing to their potential to prevent and identify attacks.</a:t>
            </a:r>
          </a:p>
        </p:txBody>
      </p:sp>
      <p:sp>
        <p:nvSpPr>
          <p:cNvPr name="TextBox 4" id="4"/>
          <p:cNvSpPr txBox="true"/>
          <p:nvPr/>
        </p:nvSpPr>
        <p:spPr>
          <a:xfrm rot="0">
            <a:off x="1031775" y="4932997"/>
            <a:ext cx="17256225" cy="11804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Helvetica World"/>
              </a:rPr>
              <a:t>Invariants are properties expressed using design parameters and Boolean operators, which remain true during normal CPS operation.</a:t>
            </a:r>
          </a:p>
        </p:txBody>
      </p:sp>
      <p:sp>
        <p:nvSpPr>
          <p:cNvPr name="TextBox 5" id="5"/>
          <p:cNvSpPr txBox="true"/>
          <p:nvPr/>
        </p:nvSpPr>
        <p:spPr>
          <a:xfrm rot="0">
            <a:off x="1031775" y="6704012"/>
            <a:ext cx="15855678" cy="178054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Helvetica World"/>
              </a:rPr>
              <a:t>These invariants can be derived from operational data or system requirements/design documents. While data-driven invariant generation is automated, design-driven methods require manual input.</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833840" y="562927"/>
            <a:ext cx="4620320" cy="855346"/>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Existing System</a:t>
            </a:r>
          </a:p>
        </p:txBody>
      </p:sp>
      <p:sp>
        <p:nvSpPr>
          <p:cNvPr name="TextBox 3" id="3"/>
          <p:cNvSpPr txBox="true"/>
          <p:nvPr/>
        </p:nvSpPr>
        <p:spPr>
          <a:xfrm rot="0">
            <a:off x="1031775" y="2559685"/>
            <a:ext cx="16635509" cy="11804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Helvetica World"/>
              </a:rPr>
              <a:t>This paper exposes vulnerabilities in data-driven invariants by </a:t>
            </a:r>
            <a:r>
              <a:rPr lang="en-US" sz="3399">
                <a:solidFill>
                  <a:srgbClr val="000000"/>
                </a:solidFill>
                <a:latin typeface="Helvetica World"/>
              </a:rPr>
              <a:t>showcasing adversarial attacks.</a:t>
            </a:r>
          </a:p>
        </p:txBody>
      </p:sp>
      <p:sp>
        <p:nvSpPr>
          <p:cNvPr name="TextBox 4" id="4"/>
          <p:cNvSpPr txBox="true"/>
          <p:nvPr/>
        </p:nvSpPr>
        <p:spPr>
          <a:xfrm rot="0">
            <a:off x="1031775" y="4335571"/>
            <a:ext cx="16635509" cy="2297997"/>
          </a:xfrm>
          <a:prstGeom prst="rect">
            <a:avLst/>
          </a:prstGeom>
        </p:spPr>
        <p:txBody>
          <a:bodyPr anchor="t" rtlCol="false" tIns="0" lIns="0" bIns="0" rIns="0">
            <a:spAutoFit/>
          </a:bodyPr>
          <a:lstStyle/>
          <a:p>
            <a:pPr algn="just" marL="707654" indent="-353827" lvl="1">
              <a:lnSpc>
                <a:spcPts val="4588"/>
              </a:lnSpc>
              <a:buFont typeface="Arial"/>
              <a:buChar char="•"/>
            </a:pPr>
            <a:r>
              <a:rPr lang="en-US" sz="3277">
                <a:solidFill>
                  <a:srgbClr val="000000"/>
                </a:solidFill>
                <a:latin typeface="Helvetica World"/>
              </a:rPr>
              <a:t>To address this, the paper proposes </a:t>
            </a:r>
            <a:r>
              <a:rPr lang="en-US" sz="3277">
                <a:solidFill>
                  <a:srgbClr val="000000"/>
                </a:solidFill>
                <a:latin typeface="Helvetica World"/>
              </a:rPr>
              <a:t>a solution involving both data-driven and design-driven invariants, aiming to enhance attack detection accuracy. Experiments</a:t>
            </a:r>
            <a:r>
              <a:rPr lang="en-US" sz="3277">
                <a:solidFill>
                  <a:srgbClr val="000000"/>
                </a:solidFill>
                <a:latin typeface="Helvetica World"/>
              </a:rPr>
              <a:t> </a:t>
            </a:r>
            <a:r>
              <a:rPr lang="en-US" sz="3277">
                <a:solidFill>
                  <a:srgbClr val="000000"/>
                </a:solidFill>
                <a:latin typeface="Helvetica World"/>
              </a:rPr>
              <a:t>conducted on an actual water treatment testbed demonstrate the effectiveness of this approach in reducing false positives and achieving reliable attack detection for CPSs.                                 </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604794" y="562927"/>
            <a:ext cx="5078413" cy="855346"/>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Proposed System</a:t>
            </a:r>
          </a:p>
        </p:txBody>
      </p:sp>
      <p:sp>
        <p:nvSpPr>
          <p:cNvPr name="TextBox 3" id="3"/>
          <p:cNvSpPr txBox="true"/>
          <p:nvPr/>
        </p:nvSpPr>
        <p:spPr>
          <a:xfrm rot="0">
            <a:off x="1817018" y="2335708"/>
            <a:ext cx="14653965" cy="5548908"/>
          </a:xfrm>
          <a:prstGeom prst="rect">
            <a:avLst/>
          </a:prstGeom>
        </p:spPr>
        <p:txBody>
          <a:bodyPr anchor="t" rtlCol="false" tIns="0" lIns="0" bIns="0" rIns="0">
            <a:spAutoFit/>
          </a:bodyPr>
          <a:lstStyle/>
          <a:p>
            <a:pPr algn="just">
              <a:lnSpc>
                <a:spcPts val="4899"/>
              </a:lnSpc>
              <a:spcBef>
                <a:spcPct val="0"/>
              </a:spcBef>
            </a:pPr>
            <a:r>
              <a:rPr lang="en-US" sz="3499">
                <a:solidFill>
                  <a:srgbClr val="000000"/>
                </a:solidFill>
                <a:latin typeface="Helvetica World"/>
              </a:rPr>
              <a:t>The proposed system focuses on utilizing Artificial Neural Networks (ANNs) for the detection of cyber-attacks.</a:t>
            </a:r>
          </a:p>
          <a:p>
            <a:pPr algn="just">
              <a:lnSpc>
                <a:spcPts val="4899"/>
              </a:lnSpc>
              <a:spcBef>
                <a:spcPct val="0"/>
              </a:spcBef>
            </a:pPr>
          </a:p>
          <a:p>
            <a:pPr algn="just">
              <a:lnSpc>
                <a:spcPts val="4899"/>
              </a:lnSpc>
              <a:spcBef>
                <a:spcPct val="0"/>
              </a:spcBef>
            </a:pPr>
            <a:r>
              <a:rPr lang="en-US" sz="3499">
                <a:solidFill>
                  <a:srgbClr val="000000"/>
                </a:solidFill>
                <a:latin typeface="Helvetica World"/>
              </a:rPr>
              <a:t>ANNs are a type of machine learning technique inspired by the human brain's neural structure. </a:t>
            </a:r>
          </a:p>
          <a:p>
            <a:pPr algn="just">
              <a:lnSpc>
                <a:spcPts val="4899"/>
              </a:lnSpc>
              <a:spcBef>
                <a:spcPct val="0"/>
              </a:spcBef>
            </a:pPr>
          </a:p>
          <a:p>
            <a:pPr algn="just">
              <a:lnSpc>
                <a:spcPts val="4899"/>
              </a:lnSpc>
              <a:spcBef>
                <a:spcPct val="0"/>
              </a:spcBef>
            </a:pPr>
            <a:r>
              <a:rPr lang="en-US" sz="3499">
                <a:solidFill>
                  <a:srgbClr val="000000"/>
                </a:solidFill>
                <a:latin typeface="Helvetica World"/>
              </a:rPr>
              <a:t>The objective here is to leverage ANNs to identify and counteract cyber-attacks effectively. </a:t>
            </a:r>
          </a:p>
          <a:p>
            <a:pPr algn="just">
              <a:lnSpc>
                <a:spcPts val="489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604794" y="562927"/>
            <a:ext cx="5078413" cy="855346"/>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Helvetica World Bold"/>
              </a:rPr>
              <a:t>Proposed System</a:t>
            </a:r>
          </a:p>
        </p:txBody>
      </p:sp>
      <p:sp>
        <p:nvSpPr>
          <p:cNvPr name="TextBox 3" id="3"/>
          <p:cNvSpPr txBox="true"/>
          <p:nvPr/>
        </p:nvSpPr>
        <p:spPr>
          <a:xfrm rot="0">
            <a:off x="1817018" y="2335708"/>
            <a:ext cx="14653965" cy="6786938"/>
          </a:xfrm>
          <a:prstGeom prst="rect">
            <a:avLst/>
          </a:prstGeom>
        </p:spPr>
        <p:txBody>
          <a:bodyPr anchor="t" rtlCol="false" tIns="0" lIns="0" bIns="0" rIns="0">
            <a:spAutoFit/>
          </a:bodyPr>
          <a:lstStyle/>
          <a:p>
            <a:pPr algn="just">
              <a:lnSpc>
                <a:spcPts val="4899"/>
              </a:lnSpc>
            </a:pPr>
            <a:r>
              <a:rPr lang="en-US" sz="3499">
                <a:solidFill>
                  <a:srgbClr val="000000"/>
                </a:solidFill>
                <a:latin typeface="Helvetica World"/>
              </a:rPr>
              <a:t>This research acknowledges the rising threat of cyber-attacks and aims to enhance cybersecurity by using ANNs as a robust and adaptable tool.</a:t>
            </a:r>
            <a:r>
              <a:rPr lang="en-US" sz="3499">
                <a:solidFill>
                  <a:srgbClr val="000000"/>
                </a:solidFill>
                <a:latin typeface="Helvetica World"/>
              </a:rPr>
              <a:t> </a:t>
            </a:r>
          </a:p>
          <a:p>
            <a:pPr algn="just">
              <a:lnSpc>
                <a:spcPts val="4899"/>
              </a:lnSpc>
            </a:pPr>
          </a:p>
          <a:p>
            <a:pPr algn="just">
              <a:lnSpc>
                <a:spcPts val="4899"/>
              </a:lnSpc>
            </a:pPr>
            <a:r>
              <a:rPr lang="en-US" sz="3499">
                <a:solidFill>
                  <a:srgbClr val="000000"/>
                </a:solidFill>
                <a:latin typeface="Helvetica World"/>
              </a:rPr>
              <a:t>The study likely explores how ANNs can learn patterns from historical attack dataand subsequently identify deviations from normal behaviour, enabling timely detection and response to potential cyber threats.</a:t>
            </a:r>
          </a:p>
          <a:p>
            <a:pPr algn="just">
              <a:lnSpc>
                <a:spcPts val="4899"/>
              </a:lnSpc>
            </a:pPr>
          </a:p>
          <a:p>
            <a:pPr algn="just">
              <a:lnSpc>
                <a:spcPts val="4899"/>
              </a:lnSpc>
            </a:pPr>
            <a:r>
              <a:rPr lang="en-US" sz="3499">
                <a:solidFill>
                  <a:srgbClr val="000000"/>
                </a:solidFill>
                <a:latin typeface="Helvetica World"/>
              </a:rPr>
              <a:t>Overall, the abstract highlights the potential of ANNs to contribute significantly to cyber-attack detection and prevention strategies.</a:t>
            </a:r>
          </a:p>
          <a:p>
            <a:pPr algn="just">
              <a:lnSpc>
                <a:spcPts val="4899"/>
              </a:lnSpc>
              <a:spcBef>
                <a:spcPct val="0"/>
              </a:spcBef>
            </a:pPr>
          </a:p>
          <a:p>
            <a:pPr algn="just">
              <a:lnSpc>
                <a:spcPts val="489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785445" y="113665"/>
            <a:ext cx="6717110" cy="1753871"/>
          </a:xfrm>
          <a:prstGeom prst="rect">
            <a:avLst/>
          </a:prstGeom>
        </p:spPr>
        <p:txBody>
          <a:bodyPr anchor="t" rtlCol="false" tIns="0" lIns="0" bIns="0" rIns="0">
            <a:spAutoFit/>
          </a:bodyPr>
          <a:lstStyle/>
          <a:p>
            <a:pPr algn="ctr">
              <a:lnSpc>
                <a:spcPts val="6579"/>
              </a:lnSpc>
            </a:pPr>
            <a:r>
              <a:rPr lang="en-US" sz="4699">
                <a:solidFill>
                  <a:srgbClr val="000000"/>
                </a:solidFill>
                <a:latin typeface="Helvetica World Bold"/>
              </a:rPr>
              <a:t>Software and Hardware</a:t>
            </a:r>
          </a:p>
          <a:p>
            <a:pPr algn="ctr">
              <a:lnSpc>
                <a:spcPts val="6579"/>
              </a:lnSpc>
              <a:spcBef>
                <a:spcPct val="0"/>
              </a:spcBef>
            </a:pPr>
            <a:r>
              <a:rPr lang="en-US" sz="4699">
                <a:solidFill>
                  <a:srgbClr val="000000"/>
                </a:solidFill>
                <a:latin typeface="Helvetica World Bold"/>
              </a:rPr>
              <a:t>Requirements</a:t>
            </a:r>
          </a:p>
        </p:txBody>
      </p:sp>
      <p:sp>
        <p:nvSpPr>
          <p:cNvPr name="TextBox 3" id="3"/>
          <p:cNvSpPr txBox="true"/>
          <p:nvPr/>
        </p:nvSpPr>
        <p:spPr>
          <a:xfrm rot="0">
            <a:off x="1705415" y="3314319"/>
            <a:ext cx="5974240" cy="3734562"/>
          </a:xfrm>
          <a:prstGeom prst="rect">
            <a:avLst/>
          </a:prstGeom>
        </p:spPr>
        <p:txBody>
          <a:bodyPr anchor="t" rtlCol="false" tIns="0" lIns="0" bIns="0" rIns="0">
            <a:spAutoFit/>
          </a:bodyPr>
          <a:lstStyle/>
          <a:p>
            <a:pPr>
              <a:lnSpc>
                <a:spcPts val="3563"/>
              </a:lnSpc>
            </a:pPr>
            <a:r>
              <a:rPr lang="en-US" sz="3599">
                <a:solidFill>
                  <a:srgbClr val="000000"/>
                </a:solidFill>
                <a:latin typeface="Helvetica World Bold"/>
              </a:rPr>
              <a:t>1. Software Requirements:</a:t>
            </a:r>
          </a:p>
          <a:p>
            <a:pPr>
              <a:lnSpc>
                <a:spcPts val="3563"/>
              </a:lnSpc>
            </a:pPr>
          </a:p>
          <a:p>
            <a:pPr>
              <a:lnSpc>
                <a:spcPts val="3563"/>
              </a:lnSpc>
            </a:pPr>
            <a:r>
              <a:rPr lang="en-US" sz="3599">
                <a:solidFill>
                  <a:srgbClr val="000000"/>
                </a:solidFill>
                <a:latin typeface="Helvetica World Bold Italics"/>
              </a:rPr>
              <a:t>Operating System</a:t>
            </a:r>
            <a:r>
              <a:rPr lang="en-US" sz="3599">
                <a:solidFill>
                  <a:srgbClr val="000000"/>
                </a:solidFill>
                <a:latin typeface="Helvetica World Bold"/>
              </a:rPr>
              <a:t>:</a:t>
            </a:r>
            <a:r>
              <a:rPr lang="en-US" sz="3599">
                <a:solidFill>
                  <a:srgbClr val="000000"/>
                </a:solidFill>
                <a:latin typeface="Helvetica World"/>
              </a:rPr>
              <a:t>Windows</a:t>
            </a:r>
          </a:p>
          <a:p>
            <a:pPr>
              <a:lnSpc>
                <a:spcPts val="3563"/>
              </a:lnSpc>
            </a:pPr>
          </a:p>
          <a:p>
            <a:pPr>
              <a:lnSpc>
                <a:spcPts val="3563"/>
              </a:lnSpc>
            </a:pPr>
            <a:r>
              <a:rPr lang="en-US" sz="3599">
                <a:solidFill>
                  <a:srgbClr val="000000"/>
                </a:solidFill>
                <a:latin typeface="Helvetica World Bold Italics"/>
              </a:rPr>
              <a:t>Tool: </a:t>
            </a:r>
            <a:r>
              <a:rPr lang="en-US" sz="3599">
                <a:solidFill>
                  <a:srgbClr val="000000"/>
                </a:solidFill>
                <a:latin typeface="Helvetica World"/>
              </a:rPr>
              <a:t>Anaconda with Jupyter</a:t>
            </a:r>
          </a:p>
          <a:p>
            <a:pPr>
              <a:lnSpc>
                <a:spcPts val="3563"/>
              </a:lnSpc>
            </a:pPr>
            <a:r>
              <a:rPr lang="en-US" sz="3599">
                <a:solidFill>
                  <a:srgbClr val="000000"/>
                </a:solidFill>
                <a:latin typeface="Helvetica World"/>
              </a:rPr>
              <a:t>Notebook.</a:t>
            </a:r>
          </a:p>
          <a:p>
            <a:pPr>
              <a:lnSpc>
                <a:spcPts val="3563"/>
              </a:lnSpc>
            </a:pPr>
          </a:p>
          <a:p>
            <a:pPr>
              <a:lnSpc>
                <a:spcPts val="3563"/>
              </a:lnSpc>
            </a:pPr>
          </a:p>
        </p:txBody>
      </p:sp>
      <p:sp>
        <p:nvSpPr>
          <p:cNvPr name="TextBox 4" id="4"/>
          <p:cNvSpPr txBox="true"/>
          <p:nvPr/>
        </p:nvSpPr>
        <p:spPr>
          <a:xfrm rot="0">
            <a:off x="9144000" y="3304794"/>
            <a:ext cx="5492850" cy="3160903"/>
          </a:xfrm>
          <a:prstGeom prst="rect">
            <a:avLst/>
          </a:prstGeom>
        </p:spPr>
        <p:txBody>
          <a:bodyPr anchor="t" rtlCol="false" tIns="0" lIns="0" bIns="0" rIns="0">
            <a:spAutoFit/>
          </a:bodyPr>
          <a:lstStyle/>
          <a:p>
            <a:pPr>
              <a:lnSpc>
                <a:spcPts val="3365"/>
              </a:lnSpc>
            </a:pPr>
            <a:r>
              <a:rPr lang="en-US" sz="3399">
                <a:solidFill>
                  <a:srgbClr val="000000"/>
                </a:solidFill>
                <a:latin typeface="Helvetica World Bold"/>
              </a:rPr>
              <a:t>2. Hardware requirements:</a:t>
            </a:r>
          </a:p>
          <a:p>
            <a:pPr>
              <a:lnSpc>
                <a:spcPts val="3365"/>
              </a:lnSpc>
            </a:pPr>
          </a:p>
          <a:p>
            <a:pPr>
              <a:lnSpc>
                <a:spcPts val="3365"/>
              </a:lnSpc>
            </a:pPr>
            <a:r>
              <a:rPr lang="en-US" sz="3399">
                <a:solidFill>
                  <a:srgbClr val="000000"/>
                </a:solidFill>
                <a:latin typeface="Helvetica World Bold Italics"/>
              </a:rPr>
              <a:t>Processor: </a:t>
            </a:r>
            <a:r>
              <a:rPr lang="en-US" sz="3399">
                <a:solidFill>
                  <a:srgbClr val="000000"/>
                </a:solidFill>
                <a:latin typeface="Helvetica World"/>
              </a:rPr>
              <a:t>Pentium IV/III</a:t>
            </a:r>
          </a:p>
          <a:p>
            <a:pPr>
              <a:lnSpc>
                <a:spcPts val="3365"/>
              </a:lnSpc>
            </a:pPr>
          </a:p>
          <a:p>
            <a:pPr>
              <a:lnSpc>
                <a:spcPts val="3365"/>
              </a:lnSpc>
            </a:pPr>
            <a:r>
              <a:rPr lang="en-US" sz="3399">
                <a:solidFill>
                  <a:srgbClr val="000000"/>
                </a:solidFill>
                <a:latin typeface="Helvetica World Bold Italics"/>
              </a:rPr>
              <a:t>Hard disk:</a:t>
            </a:r>
            <a:r>
              <a:rPr lang="en-US" sz="3399">
                <a:solidFill>
                  <a:srgbClr val="000000"/>
                </a:solidFill>
                <a:latin typeface="Helvetica World Bold"/>
              </a:rPr>
              <a:t> </a:t>
            </a:r>
            <a:r>
              <a:rPr lang="en-US" sz="3399">
                <a:solidFill>
                  <a:srgbClr val="000000"/>
                </a:solidFill>
                <a:latin typeface="Helvetica World"/>
              </a:rPr>
              <a:t>minimum 80 GB</a:t>
            </a:r>
          </a:p>
          <a:p>
            <a:pPr>
              <a:lnSpc>
                <a:spcPts val="3365"/>
              </a:lnSpc>
            </a:pPr>
          </a:p>
          <a:p>
            <a:pPr>
              <a:lnSpc>
                <a:spcPts val="3365"/>
              </a:lnSpc>
            </a:pPr>
            <a:r>
              <a:rPr lang="en-US" sz="3399">
                <a:solidFill>
                  <a:srgbClr val="000000"/>
                </a:solidFill>
                <a:latin typeface="Helvetica World Bold Italics"/>
              </a:rPr>
              <a:t>RAM:</a:t>
            </a:r>
            <a:r>
              <a:rPr lang="en-US" sz="3399">
                <a:solidFill>
                  <a:srgbClr val="000000"/>
                </a:solidFill>
                <a:latin typeface="Helvetica World Bold"/>
              </a:rPr>
              <a:t> </a:t>
            </a:r>
            <a:r>
              <a:rPr lang="en-US" sz="3399">
                <a:solidFill>
                  <a:srgbClr val="000000"/>
                </a:solidFill>
                <a:latin typeface="Helvetica World"/>
              </a:rPr>
              <a:t>minimum 4 GB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DAF8psClH9s</dc:identifier>
  <dcterms:modified xsi:type="dcterms:W3CDTF">2011-08-01T06:04:30Z</dcterms:modified>
  <cp:revision>1</cp:revision>
  <dc:title>Final review</dc:title>
</cp:coreProperties>
</file>