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27"/>
  </p:notesMasterIdLst>
  <p:sldIdLst>
    <p:sldId id="256" r:id="rId2"/>
    <p:sldId id="257" r:id="rId3"/>
    <p:sldId id="286" r:id="rId4"/>
    <p:sldId id="287" r:id="rId5"/>
    <p:sldId id="288" r:id="rId6"/>
    <p:sldId id="282" r:id="rId7"/>
    <p:sldId id="283" r:id="rId8"/>
    <p:sldId id="284" r:id="rId9"/>
    <p:sldId id="289" r:id="rId10"/>
    <p:sldId id="259" r:id="rId11"/>
    <p:sldId id="271" r:id="rId12"/>
    <p:sldId id="272" r:id="rId13"/>
    <p:sldId id="274" r:id="rId14"/>
    <p:sldId id="266" r:id="rId15"/>
    <p:sldId id="267" r:id="rId16"/>
    <p:sldId id="269" r:id="rId17"/>
    <p:sldId id="276" r:id="rId18"/>
    <p:sldId id="291" r:id="rId19"/>
    <p:sldId id="290" r:id="rId20"/>
    <p:sldId id="292" r:id="rId21"/>
    <p:sldId id="293" r:id="rId22"/>
    <p:sldId id="294" r:id="rId23"/>
    <p:sldId id="295" r:id="rId24"/>
    <p:sldId id="270" r:id="rId25"/>
    <p:sldId id="28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BE7A0FD-782A-47FE-AB4B-6DDF6C17F19B}">
  <a:tblStyle styleId="{4BE7A0FD-782A-47FE-AB4B-6DDF6C17F19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p:cViewPr varScale="1">
        <p:scale>
          <a:sx n="69" d="100"/>
          <a:sy n="69" d="100"/>
        </p:scale>
        <p:origin x="-1416" y="-102"/>
      </p:cViewPr>
      <p:guideLst>
        <p:guide orient="horz" pos="2160"/>
        <p:guide pos="2880"/>
      </p:guideLst>
    </p:cSldViewPr>
  </p:slideViewPr>
  <p:outlineViewPr>
    <p:cViewPr>
      <p:scale>
        <a:sx n="33" d="100"/>
        <a:sy n="33" d="100"/>
      </p:scale>
      <p:origin x="0" y="2115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4"/>
        <p:cNvGrpSpPr/>
        <p:nvPr/>
      </p:nvGrpSpPr>
      <p:grpSpPr>
        <a:xfrm>
          <a:off x="0" y="0"/>
          <a:ext cx="0" cy="0"/>
          <a:chOff x="0" y="0"/>
          <a:chExt cx="0" cy="0"/>
        </a:xfrm>
      </p:grpSpPr>
      <p:sp>
        <p:nvSpPr>
          <p:cNvPr id="165" name="Google Shape;165;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66" name="Google Shape;166;n"/>
          <p:cNvSpPr txBox="1">
            <a:spLocks noGrp="1"/>
          </p:cNvSpPr>
          <p:nvPr>
            <p:ph type="dt" idx="10"/>
          </p:nvPr>
        </p:nvSpPr>
        <p:spPr>
          <a:xfrm>
            <a:off x="3884612"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67" name="Google Shape;167;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68" name="Google Shape;168;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69" name="Google Shape;169;n"/>
          <p:cNvSpPr txBox="1">
            <a:spLocks noGrp="1"/>
          </p:cNvSpPr>
          <p:nvPr>
            <p:ph type="ftr" idx="11"/>
          </p:nvPr>
        </p:nvSpPr>
        <p:spPr>
          <a:xfrm>
            <a:off x="0" y="8685212"/>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70" name="Google Shape;170;n"/>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indent="0" algn="ctr"/>
            <a:r>
              <a:rPr lang="en-US" sz="3600" dirty="0" smtClean="0">
                <a:solidFill>
                  <a:schemeClr val="bg1"/>
                </a:solidFill>
                <a:latin typeface="Times New Roman" pitchFamily="18" charset="0"/>
                <a:cs typeface="Times New Roman" pitchFamily="18" charset="0"/>
              </a:rPr>
              <a:t/>
            </a:r>
            <a:br>
              <a:rPr lang="en-US" sz="3600" dirty="0" smtClean="0">
                <a:solidFill>
                  <a:schemeClr val="bg1"/>
                </a:solidFill>
                <a:latin typeface="Times New Roman" pitchFamily="18" charset="0"/>
                <a:cs typeface="Times New Roman" pitchFamily="18" charset="0"/>
              </a:rPr>
            </a:br>
            <a:r>
              <a:rPr lang="en-US" sz="3600" dirty="0" smtClean="0">
                <a:solidFill>
                  <a:schemeClr val="bg1"/>
                </a:solidFill>
                <a:latin typeface="Times New Roman" pitchFamily="18" charset="0"/>
                <a:cs typeface="Times New Roman" pitchFamily="18" charset="0"/>
              </a:rPr>
              <a:t>DIABETES PREDICTION SYSTEM USING MACHINE LEARNING WITH WEB APP</a:t>
            </a:r>
            <a:br>
              <a:rPr lang="en-US" sz="3600" dirty="0" smtClean="0">
                <a:solidFill>
                  <a:schemeClr val="bg1"/>
                </a:solidFill>
                <a:latin typeface="Times New Roman" pitchFamily="18" charset="0"/>
                <a:cs typeface="Times New Roman" pitchFamily="18" charset="0"/>
              </a:rPr>
            </a:br>
            <a:endParaRPr lang="en-US" sz="3600" dirty="0">
              <a:solidFill>
                <a:schemeClr val="bg1"/>
              </a:solidFill>
              <a:latin typeface="Times New Roman" pitchFamily="18" charset="0"/>
              <a:cs typeface="Times New Roman" pitchFamily="18" charset="0"/>
            </a:endParaRPr>
          </a:p>
        </p:txBody>
      </p:sp>
      <p:sp>
        <p:nvSpPr>
          <p:cNvPr id="251" name="Google Shape;251;p13"/>
          <p:cNvSpPr txBox="1">
            <a:spLocks noGrp="1"/>
          </p:cNvSpPr>
          <p:nvPr>
            <p:ph type="subTitle" idx="1"/>
          </p:nvPr>
        </p:nvSpPr>
        <p:spPr>
          <a:xfrm>
            <a:off x="387927" y="4468091"/>
            <a:ext cx="8382000" cy="1752600"/>
          </a:xfrm>
          <a:prstGeom prst="rect">
            <a:avLst/>
          </a:prstGeom>
          <a:noFill/>
          <a:ln>
            <a:noFill/>
          </a:ln>
        </p:spPr>
        <p:txBody>
          <a:bodyPr spcFirstLastPara="1" wrap="square" lIns="91425" tIns="45700" rIns="91425" bIns="45700" anchor="t" anchorCtr="0">
            <a:normAutofit/>
          </a:bodyPr>
          <a:lstStyle/>
          <a:p>
            <a:pPr marL="0" lvl="0" indent="0" rtl="0">
              <a:spcBef>
                <a:spcPts val="600"/>
              </a:spcBef>
              <a:spcAft>
                <a:spcPts val="0"/>
              </a:spcAft>
              <a:buClr>
                <a:srgbClr val="888888"/>
              </a:buClr>
              <a:buSzPts val="3000"/>
              <a:buNone/>
            </a:pPr>
            <a:endParaRPr lang="en-IN" sz="2000" b="0" i="0" u="none" dirty="0" smtClean="0">
              <a:solidFill>
                <a:schemeClr val="bg1"/>
              </a:solidFill>
              <a:latin typeface="Berlin Sans FB Demi" pitchFamily="34" charset="0"/>
              <a:ea typeface="Calibri"/>
              <a:cs typeface="Calibri"/>
              <a:sym typeface="Calibri"/>
            </a:endParaRPr>
          </a:p>
          <a:p>
            <a:pPr marL="0" lvl="0" indent="0" rtl="0">
              <a:spcBef>
                <a:spcPts val="600"/>
              </a:spcBef>
              <a:spcAft>
                <a:spcPts val="0"/>
              </a:spcAft>
              <a:buClr>
                <a:srgbClr val="888888"/>
              </a:buClr>
              <a:buSzPts val="3000"/>
              <a:buNone/>
            </a:pPr>
            <a:r>
              <a:rPr lang="en-IN" sz="2000" b="0" i="0" u="none" dirty="0" smtClean="0">
                <a:solidFill>
                  <a:schemeClr val="bg1"/>
                </a:solidFill>
                <a:latin typeface="Berlin Sans FB Demi" pitchFamily="34" charset="0"/>
                <a:ea typeface="Calibri"/>
                <a:cs typeface="Calibri"/>
                <a:sym typeface="Calibri"/>
              </a:rPr>
              <a:t>LOKHITHA D          211419205101</a:t>
            </a:r>
          </a:p>
          <a:p>
            <a:pPr marL="0" lvl="0" indent="0" rtl="0">
              <a:spcBef>
                <a:spcPts val="600"/>
              </a:spcBef>
              <a:spcAft>
                <a:spcPts val="0"/>
              </a:spcAft>
              <a:buClr>
                <a:srgbClr val="888888"/>
              </a:buClr>
              <a:buSzPts val="3000"/>
              <a:buNone/>
            </a:pPr>
            <a:r>
              <a:rPr lang="en-IN" sz="2000" dirty="0" smtClean="0">
                <a:solidFill>
                  <a:schemeClr val="bg1"/>
                </a:solidFill>
                <a:latin typeface="Berlin Sans FB Demi" pitchFamily="34" charset="0"/>
                <a:ea typeface="Calibri"/>
                <a:cs typeface="Calibri"/>
                <a:sym typeface="Calibri"/>
              </a:rPr>
              <a:t>DURGA V               211419205303</a:t>
            </a:r>
          </a:p>
          <a:p>
            <a:pPr marL="0" lvl="0" indent="0" rtl="0">
              <a:spcBef>
                <a:spcPts val="600"/>
              </a:spcBef>
              <a:spcAft>
                <a:spcPts val="0"/>
              </a:spcAft>
              <a:buClr>
                <a:srgbClr val="888888"/>
              </a:buClr>
              <a:buSzPts val="3000"/>
              <a:buNone/>
            </a:pPr>
            <a:r>
              <a:rPr lang="en-IN" sz="2000" b="0" i="0" u="none" dirty="0" smtClean="0">
                <a:solidFill>
                  <a:schemeClr val="bg1"/>
                </a:solidFill>
                <a:latin typeface="Berlin Sans FB Demi" pitchFamily="34" charset="0"/>
                <a:ea typeface="Calibri"/>
                <a:cs typeface="Calibri"/>
                <a:sym typeface="Calibri"/>
              </a:rPr>
              <a:t>                DEVIPRIYA  S           211419205039</a:t>
            </a:r>
            <a:endParaRPr sz="2000" b="0" i="0" u="none">
              <a:solidFill>
                <a:schemeClr val="bg1"/>
              </a:solidFill>
              <a:latin typeface="Berlin Sans FB Demi" pitchFamily="34" charset="0"/>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000" b="0" i="0" u="none" dirty="0" smtClean="0">
                <a:solidFill>
                  <a:schemeClr val="dk1"/>
                </a:solidFill>
                <a:latin typeface="+mn-lt"/>
                <a:ea typeface="Calibri"/>
                <a:cs typeface="Calibri"/>
                <a:sym typeface="Calibri"/>
              </a:rPr>
              <a:t>EXISTING SYSTEM	</a:t>
            </a:r>
            <a:endParaRPr lang="en-US" sz="4800" dirty="0">
              <a:latin typeface="+mn-lt"/>
            </a:endParaRPr>
          </a:p>
        </p:txBody>
      </p:sp>
      <p:sp>
        <p:nvSpPr>
          <p:cNvPr id="270" name="Google Shape;270;p1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buClr>
                <a:schemeClr val="dk1"/>
              </a:buClr>
              <a:buSzPts val="4400"/>
              <a:buNone/>
            </a:pPr>
            <a:r>
              <a:rPr lang="en-US" sz="1800" dirty="0" smtClean="0">
                <a:latin typeface="Times New Roman" pitchFamily="18" charset="0"/>
                <a:cs typeface="Times New Roman" pitchFamily="18" charset="0"/>
              </a:rPr>
              <a:t>      This project various researchers have been revisions in the area of diabetic by using machine learning techniques. To extract knowledge from existing medical data. This predictive analysis model using support vector machine algorithm, including logistic regression, Naive Bayes, etc., </a:t>
            </a:r>
          </a:p>
          <a:p>
            <a:pPr marL="342900" indent="-342900">
              <a:lnSpc>
                <a:spcPct val="150000"/>
              </a:lnSpc>
              <a:spcBef>
                <a:spcPts val="0"/>
              </a:spcBef>
              <a:buClr>
                <a:schemeClr val="dk1"/>
              </a:buClr>
              <a:buSzPts val="4400"/>
              <a:buNone/>
            </a:pPr>
            <a:r>
              <a:rPr lang="en-US" sz="1800" dirty="0" smtClean="0">
                <a:latin typeface="Times New Roman" pitchFamily="18" charset="0"/>
                <a:cs typeface="Times New Roman" pitchFamily="18" charset="0"/>
              </a:rPr>
              <a:t>	In this work, we examine real diagnostic medical data based on numerous risk factors using popular machine learning classification techniques to assess their performance for prediction. The proposed fuzzy decision system has achieved the accuracy of  92.7, which is higher than the other existing systems.</a:t>
            </a:r>
            <a:r>
              <a:rPr lang="en-US" sz="1800" b="1"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marL="342900" marR="0" lvl="0" indent="-342900" algn="l" rtl="0">
              <a:lnSpc>
                <a:spcPct val="150000"/>
              </a:lnSpc>
              <a:spcBef>
                <a:spcPts val="0"/>
              </a:spcBef>
              <a:spcAft>
                <a:spcPts val="0"/>
              </a:spcAft>
              <a:buClr>
                <a:schemeClr val="dk1"/>
              </a:buClr>
              <a:buSzPts val="4400"/>
              <a:buFont typeface="Arial"/>
              <a:buChar char="•"/>
            </a:pPr>
            <a:endParaRPr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0DB4F-4E36-383B-8D77-D9391A68841F}"/>
              </a:ext>
            </a:extLst>
          </p:cNvPr>
          <p:cNvSpPr>
            <a:spLocks noGrp="1"/>
          </p:cNvSpPr>
          <p:nvPr>
            <p:ph type="title"/>
          </p:nvPr>
        </p:nvSpPr>
        <p:spPr>
          <a:xfrm>
            <a:off x="457200" y="338328"/>
            <a:ext cx="8229600" cy="1143000"/>
          </a:xfrm>
        </p:spPr>
        <p:txBody>
          <a:bodyPr>
            <a:normAutofit/>
          </a:bodyPr>
          <a:lstStyle/>
          <a:p>
            <a:pPr algn="ctr"/>
            <a:r>
              <a:rPr lang="en-US" sz="3600" dirty="0" smtClean="0">
                <a:solidFill>
                  <a:schemeClr val="tx1"/>
                </a:solidFill>
                <a:latin typeface="+mn-lt"/>
              </a:rPr>
              <a:t>DRAWBACKS OF EXISTING SYSTEM</a:t>
            </a:r>
            <a:endParaRPr lang="en-IN" sz="3600" dirty="0">
              <a:solidFill>
                <a:schemeClr val="tx1"/>
              </a:solidFill>
              <a:latin typeface="+mn-lt"/>
            </a:endParaRPr>
          </a:p>
        </p:txBody>
      </p:sp>
      <p:sp>
        <p:nvSpPr>
          <p:cNvPr id="3" name="Text Placeholder 2">
            <a:extLst>
              <a:ext uri="{FF2B5EF4-FFF2-40B4-BE49-F238E27FC236}">
                <a16:creationId xmlns="" xmlns:a16="http://schemas.microsoft.com/office/drawing/2014/main" id="{24EB560B-2101-C734-483E-19D3E2EEB1D7}"/>
              </a:ext>
            </a:extLst>
          </p:cNvPr>
          <p:cNvSpPr>
            <a:spLocks noGrp="1"/>
          </p:cNvSpPr>
          <p:nvPr>
            <p:ph idx="1"/>
          </p:nvPr>
        </p:nvSpPr>
        <p:spPr/>
        <p:txBody>
          <a:bodyPr/>
          <a:lstStyle/>
          <a:p>
            <a:pPr lvl="0" algn="just">
              <a:lnSpc>
                <a:spcPct val="150000"/>
              </a:lnSpc>
            </a:pPr>
            <a:r>
              <a:rPr lang="en-GB" sz="2000" dirty="0" smtClean="0">
                <a:latin typeface="Times New Roman" pitchFamily="18" charset="0"/>
                <a:cs typeface="Times New Roman" pitchFamily="18" charset="0"/>
              </a:rPr>
              <a:t>Diabetes is one of the deadliest diseases in the world which is rapidly increasing. It is not only a disease but also creator of different kind of diseases.</a:t>
            </a:r>
          </a:p>
          <a:p>
            <a:pPr lvl="0" algn="just">
              <a:lnSpc>
                <a:spcPct val="150000"/>
              </a:lnSpc>
            </a:pPr>
            <a:r>
              <a:rPr lang="en-GB" sz="2000" dirty="0" smtClean="0">
                <a:latin typeface="Times New Roman" pitchFamily="18" charset="0"/>
                <a:cs typeface="Times New Roman" pitchFamily="18" charset="0"/>
              </a:rPr>
              <a:t>These algorithms are selected in this research after some initial experiments where we have found these techniques more effective for this problem.</a:t>
            </a:r>
          </a:p>
          <a:p>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86288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BC65C1-E2E9-46FE-97BF-13C49E474DF6}"/>
              </a:ext>
            </a:extLst>
          </p:cNvPr>
          <p:cNvSpPr>
            <a:spLocks noGrp="1"/>
          </p:cNvSpPr>
          <p:nvPr>
            <p:ph type="title"/>
          </p:nvPr>
        </p:nvSpPr>
        <p:spPr>
          <a:xfrm>
            <a:off x="246185" y="0"/>
            <a:ext cx="8229600" cy="1143000"/>
          </a:xfrm>
        </p:spPr>
        <p:txBody>
          <a:bodyPr>
            <a:normAutofit/>
          </a:bodyPr>
          <a:lstStyle/>
          <a:p>
            <a:pPr algn="ctr"/>
            <a:r>
              <a:rPr lang="en-US" sz="4000" dirty="0" smtClean="0">
                <a:latin typeface="+mn-lt"/>
                <a:cs typeface="Times New Roman" pitchFamily="18" charset="0"/>
              </a:rPr>
              <a:t>      </a:t>
            </a:r>
            <a:r>
              <a:rPr lang="en-US" sz="4000" dirty="0" smtClean="0">
                <a:solidFill>
                  <a:schemeClr val="tx1"/>
                </a:solidFill>
                <a:latin typeface="+mn-lt"/>
                <a:cs typeface="Times New Roman" pitchFamily="18" charset="0"/>
              </a:rPr>
              <a:t>PROPOSED SYSTEM</a:t>
            </a:r>
            <a:endParaRPr lang="en-IN" sz="4000" dirty="0">
              <a:solidFill>
                <a:schemeClr val="tx1"/>
              </a:solidFill>
              <a:latin typeface="+mn-lt"/>
              <a:cs typeface="Times New Roman" pitchFamily="18" charset="0"/>
            </a:endParaRPr>
          </a:p>
        </p:txBody>
      </p:sp>
      <p:sp>
        <p:nvSpPr>
          <p:cNvPr id="3" name="Text Placeholder 2">
            <a:extLst>
              <a:ext uri="{FF2B5EF4-FFF2-40B4-BE49-F238E27FC236}">
                <a16:creationId xmlns="" xmlns:a16="http://schemas.microsoft.com/office/drawing/2014/main" id="{D6EE19E2-DC48-4203-FE9A-F7219EA00BCF}"/>
              </a:ext>
            </a:extLst>
          </p:cNvPr>
          <p:cNvSpPr>
            <a:spLocks noGrp="1"/>
          </p:cNvSpPr>
          <p:nvPr>
            <p:ph idx="1"/>
          </p:nvPr>
        </p:nvSpPr>
        <p:spPr>
          <a:xfrm>
            <a:off x="359791" y="1220159"/>
            <a:ext cx="8229600" cy="4774809"/>
          </a:xfrm>
        </p:spPr>
        <p:txBody>
          <a:bodyPr>
            <a:noAutofit/>
          </a:bodyPr>
          <a:lstStyle/>
          <a:p>
            <a:pPr algn="just">
              <a:lnSpc>
                <a:spcPct val="150000"/>
              </a:lnSpc>
            </a:pPr>
            <a:r>
              <a:rPr lang="en-US" sz="1800" dirty="0" smtClean="0">
                <a:latin typeface="Times New Roman" pitchFamily="18" charset="0"/>
                <a:cs typeface="Times New Roman" pitchFamily="18" charset="0"/>
              </a:rPr>
              <a:t>This project proposed a Fused Model for Diabetes Prediction. The proposed model consists of two main phases. </a:t>
            </a:r>
          </a:p>
          <a:p>
            <a:pPr algn="just">
              <a:lnSpc>
                <a:spcPct val="150000"/>
              </a:lnSpc>
            </a:pPr>
            <a:r>
              <a:rPr lang="en-US" sz="1800" dirty="0" smtClean="0">
                <a:latin typeface="Times New Roman" pitchFamily="18" charset="0"/>
                <a:cs typeface="Times New Roman" pitchFamily="18" charset="0"/>
              </a:rPr>
              <a:t>The first phase consists of Training Layer while the second phase consists of Testing Layer. </a:t>
            </a:r>
          </a:p>
          <a:p>
            <a:pPr algn="just">
              <a:lnSpc>
                <a:spcPct val="150000"/>
              </a:lnSpc>
            </a:pPr>
            <a:r>
              <a:rPr lang="en-US" sz="1800" dirty="0" smtClean="0">
                <a:latin typeface="Times New Roman" pitchFamily="18" charset="0"/>
                <a:cs typeface="Times New Roman" pitchFamily="18" charset="0"/>
              </a:rPr>
              <a:t>However, in the proposed model, we used only two widely used ML algorithms. If the proposed model does not meet the learning requirements, it will be retrained. </a:t>
            </a:r>
          </a:p>
          <a:p>
            <a:pPr algn="just">
              <a:lnSpc>
                <a:spcPct val="150000"/>
              </a:lnSpc>
            </a:pPr>
            <a:r>
              <a:rPr lang="en-US" sz="1800" dirty="0" smtClean="0">
                <a:latin typeface="Times New Roman" pitchFamily="18" charset="0"/>
                <a:cs typeface="Times New Roman" pitchFamily="18" charset="0"/>
              </a:rPr>
              <a:t>The second phase of the proposed framework is reflected by the testing layer. The testing layer acquires dataset from medical database, and loads preprocessed training model from the cloud. </a:t>
            </a:r>
          </a:p>
          <a:p>
            <a:pPr algn="just">
              <a:lnSpc>
                <a:spcPct val="150000"/>
              </a:lnSpc>
            </a:pPr>
            <a:r>
              <a:rPr lang="en-US" sz="1800" dirty="0" smtClean="0">
                <a:latin typeface="Times New Roman" pitchFamily="18" charset="0"/>
                <a:cs typeface="Times New Roman" pitchFamily="18" charset="0"/>
              </a:rPr>
              <a:t>In the proposed framework, the validation layer relates to the real-time diagnosis and classification of a diabetic. </a:t>
            </a:r>
          </a:p>
          <a:p>
            <a:pPr algn="just">
              <a:lnSpc>
                <a:spcPct val="150000"/>
              </a:lnSpc>
            </a:pPr>
            <a:r>
              <a:rPr lang="en-US" sz="1800" dirty="0" smtClean="0">
                <a:latin typeface="Times New Roman" pitchFamily="18" charset="0"/>
                <a:cs typeface="Times New Roman" pitchFamily="18" charset="0"/>
              </a:rPr>
              <a:t>The proposed fused ML model can use real-time patient data as input and improve the disease detection system.</a:t>
            </a:r>
            <a:endParaRPr lang="en-IN" sz="1800" dirty="0" smtClean="0">
              <a:latin typeface="Times New Roman" pitchFamily="18" charset="0"/>
              <a:cs typeface="Times New Roman" pitchFamily="18" charset="0"/>
            </a:endParaRPr>
          </a:p>
          <a:p>
            <a:pPr marL="114300" indent="0">
              <a:buNone/>
            </a:pP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4642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735679-CFF9-9E53-1079-823FE3364B95}"/>
              </a:ext>
            </a:extLst>
          </p:cNvPr>
          <p:cNvSpPr>
            <a:spLocks noGrp="1"/>
          </p:cNvSpPr>
          <p:nvPr>
            <p:ph type="title"/>
          </p:nvPr>
        </p:nvSpPr>
        <p:spPr>
          <a:xfrm>
            <a:off x="471267" y="0"/>
            <a:ext cx="8229600" cy="1143000"/>
          </a:xfrm>
        </p:spPr>
        <p:txBody>
          <a:bodyPr>
            <a:normAutofit/>
          </a:bodyPr>
          <a:lstStyle/>
          <a:p>
            <a:pPr algn="ctr"/>
            <a:r>
              <a:rPr lang="en-US" sz="3600" dirty="0" smtClean="0">
                <a:solidFill>
                  <a:schemeClr val="tx1"/>
                </a:solidFill>
                <a:latin typeface="+mn-lt"/>
              </a:rPr>
              <a:t>ADVANTAGES OF PROPOSED SYSTEM</a:t>
            </a:r>
            <a:endParaRPr lang="en-IN" sz="3600" dirty="0">
              <a:solidFill>
                <a:schemeClr val="tx1"/>
              </a:solidFill>
              <a:latin typeface="+mn-lt"/>
            </a:endParaRPr>
          </a:p>
        </p:txBody>
      </p:sp>
      <p:sp>
        <p:nvSpPr>
          <p:cNvPr id="3" name="Text Placeholder 2">
            <a:extLst>
              <a:ext uri="{FF2B5EF4-FFF2-40B4-BE49-F238E27FC236}">
                <a16:creationId xmlns="" xmlns:a16="http://schemas.microsoft.com/office/drawing/2014/main" id="{D2832525-30A1-81B9-6FBC-ADED5B924530}"/>
              </a:ext>
            </a:extLst>
          </p:cNvPr>
          <p:cNvSpPr>
            <a:spLocks noGrp="1"/>
          </p:cNvSpPr>
          <p:nvPr>
            <p:ph idx="1"/>
          </p:nvPr>
        </p:nvSpPr>
        <p:spPr>
          <a:xfrm>
            <a:off x="407964" y="1482437"/>
            <a:ext cx="8229600" cy="5375563"/>
          </a:xfrm>
        </p:spPr>
        <p:txBody>
          <a:bodyPr/>
          <a:lstStyle/>
          <a:p>
            <a:pPr lvl="0">
              <a:lnSpc>
                <a:spcPct val="150000"/>
              </a:lnSpc>
            </a:pPr>
            <a:r>
              <a:rPr lang="en-US" sz="2000" dirty="0" smtClean="0">
                <a:latin typeface="Times New Roman" pitchFamily="18" charset="0"/>
                <a:cs typeface="Times New Roman" pitchFamily="18" charset="0"/>
              </a:rPr>
              <a:t>Works well with unstructured and semi structured datasets such as text. </a:t>
            </a:r>
          </a:p>
          <a:p>
            <a:pPr lvl="0">
              <a:lnSpc>
                <a:spcPct val="150000"/>
              </a:lnSpc>
            </a:pPr>
            <a:r>
              <a:rPr lang="en-US" sz="2000" dirty="0" smtClean="0">
                <a:latin typeface="Times New Roman" pitchFamily="18" charset="0"/>
                <a:cs typeface="Times New Roman" pitchFamily="18" charset="0"/>
              </a:rPr>
              <a:t>Can attain accurate and robust results. </a:t>
            </a:r>
          </a:p>
          <a:p>
            <a:pPr lvl="0">
              <a:lnSpc>
                <a:spcPct val="150000"/>
              </a:lnSpc>
            </a:pPr>
            <a:r>
              <a:rPr lang="en-US" sz="2000" dirty="0" smtClean="0">
                <a:latin typeface="Times New Roman" pitchFamily="18" charset="0"/>
                <a:cs typeface="Times New Roman" pitchFamily="18" charset="0"/>
              </a:rPr>
              <a:t>Is successfully used in medical applications.</a:t>
            </a:r>
          </a:p>
          <a:p>
            <a:pPr>
              <a:lnSpc>
                <a:spcPct val="150000"/>
              </a:lnSpc>
            </a:pPr>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6613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3"/>
          <p:cNvSpPr txBox="1">
            <a:spLocks noGrp="1"/>
          </p:cNvSpPr>
          <p:nvPr>
            <p:ph type="title"/>
          </p:nvPr>
        </p:nvSpPr>
        <p:spPr>
          <a:xfrm>
            <a:off x="414996"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dirty="0" smtClean="0">
                <a:solidFill>
                  <a:schemeClr val="dk1"/>
                </a:solidFill>
                <a:latin typeface="Times New Roman" pitchFamily="18" charset="0"/>
                <a:ea typeface="Calibri"/>
                <a:cs typeface="Times New Roman" pitchFamily="18" charset="0"/>
                <a:sym typeface="Calibri"/>
              </a:rPr>
              <a:t>ARCHITECTURE DIAGRAM</a:t>
            </a:r>
            <a:endParaRPr lang="en-US" dirty="0">
              <a:latin typeface="Times New Roman" pitchFamily="18" charset="0"/>
              <a:cs typeface="Times New Roman" pitchFamily="18" charset="0"/>
            </a:endParaRPr>
          </a:p>
        </p:txBody>
      </p:sp>
      <p:pic>
        <p:nvPicPr>
          <p:cNvPr id="3" name="Picture 2" descr="bd.jpeg"/>
          <p:cNvPicPr/>
          <p:nvPr/>
        </p:nvPicPr>
        <p:blipFill>
          <a:blip r:embed="rId3"/>
          <a:stretch>
            <a:fillRect/>
          </a:stretch>
        </p:blipFill>
        <p:spPr>
          <a:xfrm>
            <a:off x="346364" y="886691"/>
            <a:ext cx="8575963" cy="59713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4"/>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4000"/>
              <a:buFont typeface="Calibri"/>
              <a:buNone/>
            </a:pPr>
            <a:r>
              <a:rPr lang="en-US" sz="4400" b="0" i="0" u="none" dirty="0" smtClean="0">
                <a:solidFill>
                  <a:schemeClr val="dk1"/>
                </a:solidFill>
                <a:latin typeface="+mn-lt"/>
                <a:ea typeface="Calibri"/>
                <a:cs typeface="Calibri"/>
                <a:sym typeface="Calibri"/>
              </a:rPr>
              <a:t>SOFTWARE &amp; HARDWARE REQUIREMENTS</a:t>
            </a:r>
            <a:endParaRPr lang="en-US" dirty="0">
              <a:latin typeface="+mn-lt"/>
            </a:endParaRPr>
          </a:p>
        </p:txBody>
      </p:sp>
      <p:sp>
        <p:nvSpPr>
          <p:cNvPr id="318" name="Google Shape;318;p2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indent="0">
              <a:lnSpc>
                <a:spcPct val="150000"/>
              </a:lnSpc>
              <a:buNone/>
            </a:pPr>
            <a:r>
              <a:rPr lang="en-US" sz="2000" b="1" dirty="0" smtClean="0">
                <a:latin typeface="Times New Roman" pitchFamily="18" charset="0"/>
                <a:cs typeface="Times New Roman" pitchFamily="18" charset="0"/>
              </a:rPr>
              <a:t>H/W SYSTEM CONFIGURATION:</a:t>
            </a:r>
            <a:endParaRPr lang="en-US" sz="2000" dirty="0" smtClean="0">
              <a:latin typeface="Times New Roman" pitchFamily="18" charset="0"/>
              <a:cs typeface="Times New Roman" pitchFamily="18" charset="0"/>
            </a:endParaRPr>
          </a:p>
          <a:p>
            <a:pPr lvl="0">
              <a:lnSpc>
                <a:spcPct val="150000"/>
              </a:lnSpc>
            </a:pPr>
            <a:r>
              <a:rPr lang="en-US" sz="1800" dirty="0" smtClean="0">
                <a:latin typeface="Times New Roman" pitchFamily="18" charset="0"/>
                <a:cs typeface="Times New Roman" pitchFamily="18" charset="0"/>
              </a:rPr>
              <a:t>Processor                -    Intel i3,i5,i7, AMD Processor</a:t>
            </a:r>
          </a:p>
          <a:p>
            <a:pPr lvl="0">
              <a:lnSpc>
                <a:spcPct val="150000"/>
              </a:lnSpc>
            </a:pPr>
            <a:r>
              <a:rPr lang="en-US" sz="1800" dirty="0" smtClean="0">
                <a:latin typeface="Times New Roman" pitchFamily="18" charset="0"/>
                <a:cs typeface="Times New Roman" pitchFamily="18" charset="0"/>
              </a:rPr>
              <a:t>RAM                       -    above 4 </a:t>
            </a:r>
            <a:r>
              <a:rPr lang="en-US" sz="1800" dirty="0" err="1" smtClean="0">
                <a:latin typeface="Times New Roman" pitchFamily="18" charset="0"/>
                <a:cs typeface="Times New Roman" pitchFamily="18" charset="0"/>
              </a:rPr>
              <a:t>Gb</a:t>
            </a:r>
            <a:endParaRPr lang="en-US" sz="1800" dirty="0" smtClean="0">
              <a:latin typeface="Times New Roman" pitchFamily="18" charset="0"/>
              <a:cs typeface="Times New Roman" pitchFamily="18" charset="0"/>
            </a:endParaRPr>
          </a:p>
          <a:p>
            <a:pPr lvl="0">
              <a:lnSpc>
                <a:spcPct val="150000"/>
              </a:lnSpc>
            </a:pPr>
            <a:r>
              <a:rPr lang="en-US" sz="1800" dirty="0" smtClean="0">
                <a:latin typeface="Times New Roman" pitchFamily="18" charset="0"/>
                <a:cs typeface="Times New Roman" pitchFamily="18" charset="0"/>
              </a:rPr>
              <a:t>Hard Disk               -     500 GB</a:t>
            </a:r>
          </a:p>
          <a:p>
            <a:pPr marL="0" lvl="0" indent="0">
              <a:lnSpc>
                <a:spcPct val="200000"/>
              </a:lnSpc>
              <a:buNone/>
            </a:pPr>
            <a:r>
              <a:rPr lang="en-US" sz="2000" b="1" dirty="0" smtClean="0">
                <a:latin typeface="Times New Roman" pitchFamily="18" charset="0"/>
                <a:cs typeface="Times New Roman" pitchFamily="18" charset="0"/>
              </a:rPr>
              <a:t>S/W SYSTEM CONFIGURATION:</a:t>
            </a:r>
            <a:endParaRPr lang="en-US" sz="2000" dirty="0" smtClean="0">
              <a:latin typeface="Times New Roman" pitchFamily="18" charset="0"/>
              <a:cs typeface="Times New Roman" pitchFamily="18" charset="0"/>
            </a:endParaRPr>
          </a:p>
          <a:p>
            <a:pPr lvl="0">
              <a:lnSpc>
                <a:spcPct val="200000"/>
              </a:lnSpc>
            </a:pPr>
            <a:r>
              <a:rPr lang="en-US" sz="1800" dirty="0" smtClean="0">
                <a:latin typeface="Times New Roman" pitchFamily="18" charset="0"/>
                <a:cs typeface="Times New Roman" pitchFamily="18" charset="0"/>
              </a:rPr>
              <a:t>Operating System           -  Windows 7/8/10</a:t>
            </a:r>
          </a:p>
          <a:p>
            <a:pPr lvl="0">
              <a:lnSpc>
                <a:spcPct val="200000"/>
              </a:lnSpc>
            </a:pPr>
            <a:r>
              <a:rPr lang="en-US" sz="1800" dirty="0" smtClean="0">
                <a:latin typeface="Times New Roman" pitchFamily="18" charset="0"/>
                <a:cs typeface="Times New Roman" pitchFamily="18" charset="0"/>
              </a:rPr>
              <a:t>Front End                       -   Html, Css</a:t>
            </a:r>
          </a:p>
          <a:p>
            <a:pPr lvl="0">
              <a:lnSpc>
                <a:spcPct val="200000"/>
              </a:lnSpc>
            </a:pPr>
            <a:r>
              <a:rPr lang="en-US" sz="1800" dirty="0" smtClean="0">
                <a:latin typeface="Times New Roman" pitchFamily="18" charset="0"/>
                <a:cs typeface="Times New Roman" pitchFamily="18" charset="0"/>
              </a:rPr>
              <a:t>Language	              -  Flask, Python</a:t>
            </a:r>
          </a:p>
          <a:p>
            <a:pPr>
              <a:lnSpc>
                <a:spcPct val="200000"/>
              </a:lnSpc>
            </a:pPr>
            <a:endParaRPr lang="en-US" sz="1800" dirty="0" smtClean="0">
              <a:latin typeface="Times New Roman" pitchFamily="18" charset="0"/>
              <a:cs typeface="Times New Roman" pitchFamily="18" charset="0"/>
            </a:endParaRPr>
          </a:p>
          <a:p>
            <a:pPr>
              <a:lnSpc>
                <a:spcPct val="200000"/>
              </a:lnSpc>
            </a:pPr>
            <a:endParaRPr lang="en-US" sz="1800" dirty="0" smtClean="0"/>
          </a:p>
          <a:p>
            <a:pPr marL="342900" marR="0" lvl="0" indent="-63500" algn="l" rtl="0">
              <a:lnSpc>
                <a:spcPct val="150000"/>
              </a:lnSpc>
              <a:spcBef>
                <a:spcPts val="0"/>
              </a:spcBef>
              <a:spcAft>
                <a:spcPts val="0"/>
              </a:spcAft>
              <a:buClr>
                <a:schemeClr val="dk1"/>
              </a:buClr>
              <a:buSzPts val="4400"/>
              <a:buFont typeface="Arial"/>
              <a:buNone/>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dirty="0" smtClean="0">
                <a:latin typeface="Times New Roman" pitchFamily="18" charset="0"/>
                <a:cs typeface="Times New Roman" pitchFamily="18" charset="0"/>
              </a:rPr>
              <a:t>LIST OF MODULES</a:t>
            </a:r>
            <a:endParaRPr lang="en-US" sz="4400" dirty="0">
              <a:latin typeface="Times New Roman" pitchFamily="18" charset="0"/>
              <a:cs typeface="Times New Roman" pitchFamily="18" charset="0"/>
            </a:endParaRPr>
          </a:p>
        </p:txBody>
      </p:sp>
      <p:sp>
        <p:nvSpPr>
          <p:cNvPr id="330" name="Google Shape;330;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indent="0">
              <a:buNone/>
            </a:pPr>
            <a:endParaRPr lang="en-GB" sz="2400" b="1"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Data Collection &amp; Pre-Processing</a:t>
            </a:r>
          </a:p>
          <a:p>
            <a:pPr algn="just"/>
            <a:r>
              <a:rPr lang="en-GB" sz="2400" dirty="0" smtClean="0">
                <a:latin typeface="Times New Roman" pitchFamily="18" charset="0"/>
                <a:cs typeface="Times New Roman" pitchFamily="18" charset="0"/>
              </a:rPr>
              <a:t>Feature Extraction </a:t>
            </a:r>
          </a:p>
          <a:p>
            <a:r>
              <a:rPr lang="en-GB" sz="2400" dirty="0" smtClean="0">
                <a:latin typeface="Times New Roman" pitchFamily="18" charset="0"/>
                <a:cs typeface="Times New Roman" pitchFamily="18" charset="0"/>
              </a:rPr>
              <a:t>Model  Creation</a:t>
            </a:r>
          </a:p>
          <a:p>
            <a:r>
              <a:rPr lang="en-GB" sz="2400" dirty="0" smtClean="0">
                <a:latin typeface="Times New Roman" pitchFamily="18" charset="0"/>
                <a:cs typeface="Times New Roman" pitchFamily="18" charset="0"/>
              </a:rPr>
              <a:t> Training &amp; Testing</a:t>
            </a:r>
          </a:p>
          <a:p>
            <a:r>
              <a:rPr lang="en-GB" sz="2400" dirty="0" smtClean="0">
                <a:latin typeface="Times New Roman" pitchFamily="18" charset="0"/>
                <a:cs typeface="Times New Roman" pitchFamily="18" charset="0"/>
              </a:rPr>
              <a:t> Prediction</a:t>
            </a:r>
          </a:p>
          <a:p>
            <a:pPr lvl="0"/>
            <a:endParaRPr lang="en-GB" sz="2400" b="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9D9E2D-DB20-43ED-9EA4-8245312CFC7A}"/>
              </a:ext>
            </a:extLst>
          </p:cNvPr>
          <p:cNvSpPr>
            <a:spLocks noGrp="1"/>
          </p:cNvSpPr>
          <p:nvPr>
            <p:ph type="title"/>
          </p:nvPr>
        </p:nvSpPr>
        <p:spPr>
          <a:xfrm>
            <a:off x="597877" y="239150"/>
            <a:ext cx="8229600" cy="609131"/>
          </a:xfrm>
        </p:spPr>
        <p:txBody>
          <a:bodyPr>
            <a:noAutofit/>
          </a:bodyPr>
          <a:lstStyle/>
          <a:p>
            <a:r>
              <a:rPr lang="en-US" sz="3200" dirty="0" smtClean="0">
                <a:latin typeface="+mn-lt"/>
              </a:rPr>
              <a:t>DATA COLLECTION AND PRE-PROCESSING</a:t>
            </a:r>
            <a:endParaRPr lang="en-IN" sz="3200" dirty="0">
              <a:latin typeface="+mn-lt"/>
            </a:endParaRPr>
          </a:p>
        </p:txBody>
      </p:sp>
      <p:sp>
        <p:nvSpPr>
          <p:cNvPr id="3" name="Text Placeholder 2">
            <a:extLst>
              <a:ext uri="{FF2B5EF4-FFF2-40B4-BE49-F238E27FC236}">
                <a16:creationId xmlns="" xmlns:a16="http://schemas.microsoft.com/office/drawing/2014/main" id="{D3E5B2D5-4640-78DC-8F56-6BF3A82A1E26}"/>
              </a:ext>
            </a:extLst>
          </p:cNvPr>
          <p:cNvSpPr>
            <a:spLocks noGrp="1"/>
          </p:cNvSpPr>
          <p:nvPr>
            <p:ph idx="1"/>
          </p:nvPr>
        </p:nvSpPr>
        <p:spPr>
          <a:xfrm>
            <a:off x="414997" y="1372772"/>
            <a:ext cx="8229600" cy="4493455"/>
          </a:xfrm>
        </p:spPr>
        <p:txBody>
          <a:bodyPr>
            <a:normAutofit fontScale="92500"/>
          </a:bodyPr>
          <a:lstStyle/>
          <a:p>
            <a:pPr marL="285750" indent="-285750" algn="just">
              <a:lnSpc>
                <a:spcPct val="150000"/>
              </a:lnSpc>
              <a:buFont typeface="Arial" pitchFamily="34" charset="0"/>
              <a:buChar char="•"/>
            </a:pPr>
            <a:r>
              <a:rPr lang="en-US" sz="2000" dirty="0" smtClean="0">
                <a:latin typeface="Times New Roman" pitchFamily="18" charset="0"/>
                <a:cs typeface="Times New Roman" pitchFamily="18" charset="0"/>
              </a:rPr>
              <a:t>In the first step we collect data from the reliable source. Glucose, Insulin, Blood pressure, Glucose pedigree function, Body mass index(BMI), Weight, Number of pregnancies and Age are some of  the  criteria  in the  diabetes record set sample. Predicted  outcome class, where '1' denotes a positive diabetes patient class and '0' denotes a negative diabetes patient class. </a:t>
            </a:r>
            <a:endParaRPr lang="en-IN" sz="2000"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sz="2000" dirty="0" smtClean="0">
                <a:latin typeface="Times New Roman" pitchFamily="18" charset="0"/>
                <a:cs typeface="Times New Roman" pitchFamily="18" charset="0"/>
              </a:rPr>
              <a:t>Pre-processing is the next step. It's an important phase in the data discovery process. The majority of health-care data contains gaps in value and inconsistencies. We apply Synthetic Minority Oversampling Technique (SMOTE) in this project, which is a well-known preprocessing approach for dealing with unbalanced datasets. </a:t>
            </a:r>
            <a:endParaRPr lang="en-IN" sz="2000" dirty="0" smtClean="0">
              <a:latin typeface="Times New Roman" pitchFamily="18" charset="0"/>
              <a:cs typeface="Times New Roman" pitchFamily="18" charset="0"/>
            </a:endParaRPr>
          </a:p>
          <a:p>
            <a:endParaRPr lang="en-IN" sz="2000" dirty="0"/>
          </a:p>
        </p:txBody>
      </p:sp>
    </p:spTree>
    <p:extLst>
      <p:ext uri="{BB962C8B-B14F-4D97-AF65-F5344CB8AC3E}">
        <p14:creationId xmlns="" xmlns:p14="http://schemas.microsoft.com/office/powerpoint/2010/main" val="348676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Times New Roman" pitchFamily="18" charset="0"/>
                <a:cs typeface="Times New Roman" pitchFamily="18" charset="0"/>
              </a:rPr>
              <a:t>MODEL CREATION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XGBoost</a:t>
            </a:r>
            <a:r>
              <a:rPr lang="en-US" sz="2800" dirty="0" smtClean="0">
                <a:latin typeface="Times New Roman" pitchFamily="18" charset="0"/>
                <a:cs typeface="Times New Roman" pitchFamily="18" charset="0"/>
              </a:rPr>
              <a:t> algorithm  is  used  in  this project. It's a classification and regression supervised machine learning algorithm. </a:t>
            </a:r>
          </a:p>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Every single accessible example is categorized according to a XGBoost calculation.  </a:t>
            </a:r>
          </a:p>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A case is assigned to the class with the most votes from classifier with the case being relegated to the XGBoost class with the most votes calculated using a separation function. Examining the set of information data determines the estimation. </a:t>
            </a:r>
            <a:endParaRPr lang="en-IN" sz="2800" dirty="0" smtClean="0">
              <a:latin typeface="Times New Roman" pitchFamily="18" charset="0"/>
              <a:cs typeface="Times New Roman"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357725"/>
            <a:ext cx="8229600" cy="1143000"/>
          </a:xfrm>
        </p:spPr>
        <p:txBody>
          <a:bodyPr>
            <a:normAutofit/>
          </a:bodyPr>
          <a:lstStyle/>
          <a:p>
            <a:r>
              <a:rPr lang="en-IN" sz="4400" dirty="0" smtClean="0">
                <a:latin typeface="Times New Roman" pitchFamily="18" charset="0"/>
                <a:cs typeface="Times New Roman" pitchFamily="18" charset="0"/>
              </a:rPr>
              <a:t>TRAINING AND TESTING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285750" indent="-285750">
              <a:lnSpc>
                <a:spcPct val="150000"/>
              </a:lnSpc>
              <a:buFont typeface="Arial" pitchFamily="34" charset="0"/>
              <a:buChar char="•"/>
            </a:pPr>
            <a:r>
              <a:rPr lang="en-US" sz="2800" dirty="0" smtClean="0">
                <a:latin typeface="Times New Roman" pitchFamily="18" charset="0"/>
                <a:cs typeface="Times New Roman" pitchFamily="18" charset="0"/>
              </a:rPr>
              <a:t>During the training process we trained the machine from data source. The test data is transformed and  predicts  the  accurate  result.  </a:t>
            </a:r>
          </a:p>
          <a:p>
            <a:pPr marL="285750" indent="-285750">
              <a:lnSpc>
                <a:spcPct val="150000"/>
              </a:lnSpc>
              <a:buFont typeface="Arial" pitchFamily="34" charset="0"/>
              <a:buChar char="•"/>
            </a:pPr>
            <a:r>
              <a:rPr lang="en-US" sz="2800" dirty="0" smtClean="0">
                <a:latin typeface="Times New Roman" pitchFamily="18" charset="0"/>
                <a:cs typeface="Times New Roman" pitchFamily="18" charset="0"/>
              </a:rPr>
              <a:t>During  the  training  process  the  machine learning automatically selects the correct learning algorithm, based on the type of target that is specified in the training data source.  </a:t>
            </a:r>
            <a:endParaRPr lang="en-IN" sz="2800"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sz="2800" dirty="0" smtClean="0">
                <a:latin typeface="Times New Roman" pitchFamily="18" charset="0"/>
                <a:cs typeface="Times New Roman" pitchFamily="18" charset="0"/>
              </a:rPr>
              <a:t>Training data set which will be validated using the test dataset model. The test data is transformed and predicts the accurate result is 92.7% is achieved. </a:t>
            </a:r>
            <a:endParaRPr lang="en-IN" sz="2800" dirty="0" smtClean="0">
              <a:latin typeface="Times New Roman" pitchFamily="18" charset="0"/>
              <a:cs typeface="Times New Roman"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4"/>
          <p:cNvSpPr txBox="1">
            <a:spLocks noGrp="1"/>
          </p:cNvSpPr>
          <p:nvPr>
            <p:ph type="title"/>
          </p:nvPr>
        </p:nvSpPr>
        <p:spPr>
          <a:xfrm>
            <a:off x="429064"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800" b="0" i="0" u="none" dirty="0" smtClean="0">
                <a:solidFill>
                  <a:schemeClr val="accent2">
                    <a:lumMod val="75000"/>
                  </a:schemeClr>
                </a:solidFill>
                <a:latin typeface="Times New Roman" pitchFamily="18" charset="0"/>
                <a:ea typeface="Calibri"/>
                <a:cs typeface="Times New Roman" pitchFamily="18" charset="0"/>
                <a:sym typeface="Calibri"/>
              </a:rPr>
              <a:t>ABSTRACT </a:t>
            </a:r>
            <a:endParaRPr dirty="0">
              <a:solidFill>
                <a:schemeClr val="accent2">
                  <a:lumMod val="75000"/>
                </a:schemeClr>
              </a:solidFill>
              <a:latin typeface="Times New Roman" pitchFamily="18" charset="0"/>
              <a:cs typeface="Times New Roman" pitchFamily="18" charset="0"/>
            </a:endParaRPr>
          </a:p>
        </p:txBody>
      </p:sp>
      <p:sp>
        <p:nvSpPr>
          <p:cNvPr id="257" name="Google Shape;257;p14"/>
          <p:cNvSpPr txBox="1">
            <a:spLocks noGrp="1"/>
          </p:cNvSpPr>
          <p:nvPr>
            <p:ph idx="1"/>
          </p:nvPr>
        </p:nvSpPr>
        <p:spPr>
          <a:xfrm>
            <a:off x="429278" y="901931"/>
            <a:ext cx="8229600" cy="4389120"/>
          </a:xfrm>
          <a:prstGeom prst="rect">
            <a:avLst/>
          </a:prstGeom>
          <a:noFill/>
          <a:ln>
            <a:noFill/>
          </a:ln>
        </p:spPr>
        <p:txBody>
          <a:bodyPr spcFirstLastPara="1" wrap="square" lIns="91425" tIns="45700" rIns="91425" bIns="45700" anchor="t" anchorCtr="0">
            <a:noAutofit/>
          </a:bodyPr>
          <a:lstStyle/>
          <a:p>
            <a:pPr algn="just"/>
            <a:r>
              <a:rPr lang="en-US" sz="2000" dirty="0" smtClean="0">
                <a:latin typeface="Times New Roman" pitchFamily="18" charset="0"/>
                <a:cs typeface="Times New Roman" pitchFamily="18" charset="0"/>
              </a:rPr>
              <a:t>In the medical field, it is essential to predict diseases early to prevent them. Diabetes is one of the most dangerous diseases all over the world. </a:t>
            </a:r>
          </a:p>
          <a:p>
            <a:pPr algn="just"/>
            <a:r>
              <a:rPr lang="en-US" sz="2000" dirty="0" smtClean="0">
                <a:latin typeface="Times New Roman" pitchFamily="18" charset="0"/>
                <a:cs typeface="Times New Roman" pitchFamily="18" charset="0"/>
              </a:rPr>
              <a:t>In modern lifestyles, sugar and fat are typically present in our dietary habits, which have increased the risk of diabetes. </a:t>
            </a:r>
          </a:p>
          <a:p>
            <a:pPr algn="just"/>
            <a:r>
              <a:rPr lang="en-US" sz="2000" dirty="0" smtClean="0">
                <a:latin typeface="Times New Roman" pitchFamily="18" charset="0"/>
                <a:cs typeface="Times New Roman" pitchFamily="18" charset="0"/>
              </a:rPr>
              <a:t>To predict the disease, it is extremely important to understand its symptoms. Currently, machine-learning (ML) algorithms are valuable for disease detection. </a:t>
            </a:r>
          </a:p>
          <a:p>
            <a:pPr algn="just"/>
            <a:r>
              <a:rPr lang="en-US" sz="2000" dirty="0" smtClean="0">
                <a:latin typeface="Times New Roman" pitchFamily="18" charset="0"/>
                <a:cs typeface="Times New Roman" pitchFamily="18" charset="0"/>
              </a:rPr>
              <a:t>This article presents a model using a fused machine learning approach for diabetes prediction. </a:t>
            </a:r>
          </a:p>
          <a:p>
            <a:pPr algn="just"/>
            <a:r>
              <a:rPr lang="en-US" sz="2000" dirty="0" smtClean="0">
                <a:latin typeface="Times New Roman" pitchFamily="18" charset="0"/>
                <a:cs typeface="Times New Roman" pitchFamily="18" charset="0"/>
              </a:rPr>
              <a:t>These models analyze the dataset to determine whether a diabetes diagnosis is positive or negative. The dataset used in this research is divided into training data and testing data with a ratio of 70:30 respectively. </a:t>
            </a:r>
          </a:p>
          <a:p>
            <a:pPr algn="just"/>
            <a:r>
              <a:rPr lang="en-US" sz="2000" dirty="0" smtClean="0">
                <a:latin typeface="Times New Roman" pitchFamily="18" charset="0"/>
                <a:cs typeface="Times New Roman" pitchFamily="18" charset="0"/>
              </a:rPr>
              <a:t>Based on the patient’s real-time medical record, the fused model predicts whether the patient is diabetic or not. </a:t>
            </a:r>
          </a:p>
          <a:p>
            <a:pPr algn="just"/>
            <a:r>
              <a:rPr lang="en-US" sz="2000" dirty="0" smtClean="0">
                <a:latin typeface="Times New Roman" pitchFamily="18" charset="0"/>
                <a:cs typeface="Times New Roman" pitchFamily="18" charset="0"/>
              </a:rPr>
              <a:t>The proposed fused ML model has a prediction accuracy of 92.7%, which is higher than the previously published methods.</a:t>
            </a:r>
            <a:endParaRPr lang="en-IN" sz="2000" dirty="0" smtClean="0">
              <a:latin typeface="Times New Roman" pitchFamily="18" charset="0"/>
              <a:cs typeface="Times New Roman" pitchFamily="18" charset="0"/>
            </a:endParaRPr>
          </a:p>
          <a:p>
            <a:pPr marL="342900" marR="0" lvl="0" indent="-342900" algn="l" rtl="0">
              <a:spcBef>
                <a:spcPts val="0"/>
              </a:spcBef>
              <a:spcAft>
                <a:spcPts val="0"/>
              </a:spcAft>
              <a:buClr>
                <a:schemeClr val="dk1"/>
              </a:buClr>
              <a:buSzPts val="4400"/>
              <a:buFont typeface="Arial"/>
              <a:buChar cha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Times New Roman" pitchFamily="18" charset="0"/>
                <a:cs typeface="Times New Roman" pitchFamily="18" charset="0"/>
              </a:rPr>
              <a:t>PREDICTION</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This module predicts the user is suffering from diabetic or not using </a:t>
            </a:r>
            <a:r>
              <a:rPr lang="en-US" sz="2800" dirty="0" err="1" smtClean="0">
                <a:latin typeface="Times New Roman" pitchFamily="18" charset="0"/>
                <a:cs typeface="Times New Roman" pitchFamily="18" charset="0"/>
              </a:rPr>
              <a:t>XGBoost</a:t>
            </a:r>
            <a:r>
              <a:rPr lang="en-US" sz="2800" dirty="0" smtClean="0">
                <a:latin typeface="Times New Roman" pitchFamily="18" charset="0"/>
                <a:cs typeface="Times New Roman" pitchFamily="18" charset="0"/>
              </a:rPr>
              <a:t> algorithm. And also predict the diabetic level normal, type 1 and type 2 using the diabetic symptoms.</a:t>
            </a:r>
          </a:p>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 After training the model we had measured with different parameters within the datasets and accuracy . </a:t>
            </a:r>
            <a:endParaRPr lang="en-IN" sz="2800"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Diabetes Prediction Using Machine Learning  rate of </a:t>
            </a:r>
            <a:r>
              <a:rPr lang="en-US" sz="2800" dirty="0" err="1" smtClean="0">
                <a:latin typeface="Times New Roman" pitchFamily="18" charset="0"/>
                <a:cs typeface="Times New Roman" pitchFamily="18" charset="0"/>
              </a:rPr>
              <a:t>XGBoost</a:t>
            </a:r>
            <a:r>
              <a:rPr lang="en-US" sz="2800" dirty="0" smtClean="0">
                <a:latin typeface="Times New Roman" pitchFamily="18" charset="0"/>
                <a:cs typeface="Times New Roman" pitchFamily="18" charset="0"/>
              </a:rPr>
              <a:t> algorithm with 92.7 % is achieved. In the future, this hierarchical framework combined with machine learning algorithms could be used to predict or analyses various disorders. </a:t>
            </a:r>
          </a:p>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Other ML computations can be used to enhance and improve the job for diabetes examination.</a:t>
            </a:r>
            <a:endParaRPr lang="en-IN" sz="2800" dirty="0" smtClean="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0"/>
            <a:ext cx="8229600" cy="1143000"/>
          </a:xfrm>
        </p:spPr>
        <p:txBody>
          <a:bodyPr>
            <a:normAutofit/>
          </a:bodyPr>
          <a:lstStyle/>
          <a:p>
            <a:r>
              <a:rPr lang="en-IN" sz="4400" dirty="0" smtClean="0">
                <a:latin typeface="Times New Roman" pitchFamily="18" charset="0"/>
                <a:cs typeface="Times New Roman" pitchFamily="18" charset="0"/>
              </a:rPr>
              <a:t>FUTURE WORK</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360218" y="1159624"/>
            <a:ext cx="8229600" cy="4389120"/>
          </a:xfrm>
        </p:spPr>
        <p:txBody>
          <a:bodyPr>
            <a:noAutofit/>
          </a:bodyPr>
          <a:lstStyle/>
          <a:p>
            <a:pPr marL="285750" indent="-285750" algn="just">
              <a:lnSpc>
                <a:spcPct val="150000"/>
              </a:lnSpc>
              <a:buFont typeface="Arial" pitchFamily="34" charset="0"/>
              <a:buChar char="•"/>
            </a:pPr>
            <a:r>
              <a:rPr lang="en-GB" sz="1800" dirty="0" smtClean="0">
                <a:latin typeface="Times New Roman" pitchFamily="18" charset="0"/>
                <a:cs typeface="Times New Roman" pitchFamily="18" charset="0"/>
              </a:rPr>
              <a:t>In future we can add more algorithms to find outputs and algorithms can be compared to find  the efficient algorithm. </a:t>
            </a:r>
          </a:p>
          <a:p>
            <a:pPr marL="285750" indent="-285750" algn="just">
              <a:lnSpc>
                <a:spcPct val="150000"/>
              </a:lnSpc>
              <a:buFont typeface="Arial" pitchFamily="34" charset="0"/>
              <a:buChar char="•"/>
            </a:pPr>
            <a:r>
              <a:rPr lang="en-GB" sz="1800" dirty="0" smtClean="0">
                <a:latin typeface="Times New Roman" pitchFamily="18" charset="0"/>
                <a:cs typeface="Times New Roman" pitchFamily="18" charset="0"/>
              </a:rPr>
              <a:t>We can add visitor query module, where visitors can post queries to administrator and admin can send reply to those queries. </a:t>
            </a:r>
          </a:p>
          <a:p>
            <a:pPr marL="285750" indent="-285750" algn="just">
              <a:lnSpc>
                <a:spcPct val="150000"/>
              </a:lnSpc>
              <a:buFont typeface="Arial" pitchFamily="34" charset="0"/>
              <a:buChar char="•"/>
            </a:pPr>
            <a:r>
              <a:rPr lang="en-GB" sz="1800" dirty="0" smtClean="0">
                <a:latin typeface="Times New Roman" pitchFamily="18" charset="0"/>
                <a:cs typeface="Times New Roman" pitchFamily="18" charset="0"/>
              </a:rPr>
              <a:t>In admin module we can add more about doctors booking, treatment etc. So, the diabetic patient can book the doctors for their further treatment can view treatment module, where doctors upload treatment details for corresponding patient. </a:t>
            </a:r>
          </a:p>
          <a:p>
            <a:pPr marL="285750" indent="-285750" algn="just">
              <a:lnSpc>
                <a:spcPct val="150000"/>
              </a:lnSpc>
              <a:buFont typeface="Arial" pitchFamily="34" charset="0"/>
              <a:buChar char="•"/>
            </a:pPr>
            <a:r>
              <a:rPr lang="en-GB" sz="1800" dirty="0" smtClean="0">
                <a:latin typeface="Times New Roman" pitchFamily="18" charset="0"/>
                <a:cs typeface="Times New Roman" pitchFamily="18" charset="0"/>
              </a:rPr>
              <a:t>This work can be extended by involving different datasets for any other kind of predictions. </a:t>
            </a:r>
          </a:p>
          <a:p>
            <a:pPr marL="285750" indent="-285750" algn="just">
              <a:lnSpc>
                <a:spcPct val="150000"/>
              </a:lnSpc>
              <a:buFont typeface="Arial" pitchFamily="34" charset="0"/>
              <a:buChar char="•"/>
            </a:pPr>
            <a:r>
              <a:rPr lang="en-GB" sz="1800" dirty="0" smtClean="0">
                <a:latin typeface="Times New Roman" pitchFamily="18" charset="0"/>
                <a:cs typeface="Times New Roman" pitchFamily="18" charset="0"/>
              </a:rPr>
              <a:t>In future, this structured framework with the ML algorithms can be utilized to anticipate or analyze different illnesses. </a:t>
            </a:r>
          </a:p>
          <a:p>
            <a:pPr marL="285750" indent="-285750" algn="just">
              <a:lnSpc>
                <a:spcPct val="150000"/>
              </a:lnSpc>
              <a:buFont typeface="Arial" pitchFamily="34" charset="0"/>
              <a:buChar char="•"/>
            </a:pPr>
            <a:r>
              <a:rPr lang="en-GB" sz="1800" dirty="0" smtClean="0">
                <a:latin typeface="Times New Roman" pitchFamily="18" charset="0"/>
                <a:cs typeface="Times New Roman" pitchFamily="18" charset="0"/>
              </a:rPr>
              <a:t>The work can be expanded and improved for diabetes examination by utilizing other ML calculations. </a:t>
            </a:r>
          </a:p>
          <a:p>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4706"/>
            <a:ext cx="8229600" cy="1143000"/>
          </a:xfrm>
        </p:spPr>
        <p:txBody>
          <a:bodyPr/>
          <a:lstStyle/>
          <a:p>
            <a:r>
              <a:rPr lang="en-IN" sz="4800" dirty="0" smtClean="0">
                <a:latin typeface="Times New Roman" pitchFamily="18" charset="0"/>
                <a:cs typeface="Times New Roman" pitchFamily="18" charset="0"/>
              </a:rPr>
              <a:t>RESULT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sz="2800" dirty="0" smtClean="0">
                <a:latin typeface="Times New Roman" pitchFamily="18" charset="0"/>
                <a:cs typeface="Times New Roman" pitchFamily="18" charset="0"/>
              </a:rPr>
              <a:t>To implement the proposed framework, we used a dataset where the total number of instances is 520, and has 17 attributes based on diabetic symptoms.</a:t>
            </a:r>
          </a:p>
          <a:p>
            <a:pPr algn="just">
              <a:lnSpc>
                <a:spcPct val="150000"/>
              </a:lnSpc>
            </a:pPr>
            <a:r>
              <a:rPr lang="en-US" sz="2800" dirty="0" smtClean="0">
                <a:latin typeface="Times New Roman" pitchFamily="18" charset="0"/>
                <a:cs typeface="Times New Roman" pitchFamily="18" charset="0"/>
              </a:rPr>
              <a:t>Sixteen features are independent, and one is the target feature (dependent). The target feature is labeled as the class, which has two values . </a:t>
            </a:r>
          </a:p>
          <a:p>
            <a:pPr algn="just">
              <a:lnSpc>
                <a:spcPct val="150000"/>
              </a:lnSpc>
            </a:pPr>
            <a:r>
              <a:rPr lang="en-US" sz="2800" dirty="0" smtClean="0">
                <a:latin typeface="Times New Roman" pitchFamily="18" charset="0"/>
                <a:cs typeface="Times New Roman" pitchFamily="18" charset="0"/>
              </a:rPr>
              <a:t>The class 0 represents that the person has diabetic symptoms (Positive) and class 1 represents that  Proposed FMDP system rule surface.</a:t>
            </a:r>
          </a:p>
          <a:p>
            <a:pPr algn="just">
              <a:lnSpc>
                <a:spcPct val="150000"/>
              </a:lnSpc>
            </a:pPr>
            <a:r>
              <a:rPr lang="en-US" sz="2800" dirty="0" smtClean="0">
                <a:latin typeface="Times New Roman" pitchFamily="18" charset="0"/>
                <a:cs typeface="Times New Roman" pitchFamily="18" charset="0"/>
              </a:rPr>
              <a:t>Proposed FMDP system result with diabetes  the person has no diabetic symptoms (Negative).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sz="2800" dirty="0" smtClean="0">
                <a:latin typeface="Times New Roman" pitchFamily="18" charset="0"/>
                <a:cs typeface="Times New Roman" pitchFamily="18" charset="0"/>
              </a:rPr>
              <a:t>This research proposed machine learning based diabetes decision support system by using decision level fusion. Machine learning techniques are integrated in the proposed model by using the logic. </a:t>
            </a:r>
          </a:p>
          <a:p>
            <a:pPr algn="just">
              <a:lnSpc>
                <a:spcPct val="150000"/>
              </a:lnSpc>
            </a:pPr>
            <a:r>
              <a:rPr lang="en-US" sz="2800" dirty="0" smtClean="0">
                <a:latin typeface="Times New Roman" pitchFamily="18" charset="0"/>
                <a:cs typeface="Times New Roman" pitchFamily="18" charset="0"/>
              </a:rPr>
              <a:t>The proposed decision system has achieved the accuracy of 92.7, which is higher than the other existing systems. Through this diagnosis model, we can save several lives. </a:t>
            </a:r>
          </a:p>
          <a:p>
            <a:pPr algn="just">
              <a:lnSpc>
                <a:spcPct val="150000"/>
              </a:lnSpc>
            </a:pPr>
            <a:r>
              <a:rPr lang="en-US" sz="2800" dirty="0" smtClean="0">
                <a:latin typeface="Times New Roman" pitchFamily="18" charset="0"/>
                <a:cs typeface="Times New Roman" pitchFamily="18" charset="0"/>
              </a:rPr>
              <a:t>Moreover, the death ratio of diabetes can be controlled if the disease is diagnosed and preventative measures are taken in early-stage.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457200" y="0"/>
            <a:ext cx="8229600" cy="71365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000" b="0" i="0" u="none" dirty="0" smtClean="0">
                <a:solidFill>
                  <a:schemeClr val="dk1"/>
                </a:solidFill>
                <a:latin typeface="+mn-lt"/>
                <a:ea typeface="Calibri"/>
                <a:cs typeface="Calibri"/>
                <a:sym typeface="Calibri"/>
              </a:rPr>
              <a:t>REFERENCES</a:t>
            </a:r>
            <a:endParaRPr lang="en-US" sz="4800" dirty="0">
              <a:latin typeface="+mn-lt"/>
            </a:endParaRPr>
          </a:p>
        </p:txBody>
      </p:sp>
      <p:sp>
        <p:nvSpPr>
          <p:cNvPr id="336" name="Google Shape;336;p27"/>
          <p:cNvSpPr txBox="1">
            <a:spLocks noGrp="1"/>
          </p:cNvSpPr>
          <p:nvPr>
            <p:ph idx="1"/>
          </p:nvPr>
        </p:nvSpPr>
        <p:spPr>
          <a:xfrm>
            <a:off x="457200" y="826654"/>
            <a:ext cx="8483600" cy="5465763"/>
          </a:xfrm>
          <a:prstGeom prst="rect">
            <a:avLst/>
          </a:prstGeom>
          <a:noFill/>
          <a:ln>
            <a:noFill/>
          </a:ln>
        </p:spPr>
        <p:txBody>
          <a:bodyPr spcFirstLastPara="1" wrap="square" lIns="91425" tIns="45700" rIns="91425" bIns="45700" anchor="t" anchorCtr="0">
            <a:noAutofit/>
          </a:bodyPr>
          <a:lstStyle/>
          <a:p>
            <a:pPr marL="457200" indent="-457200">
              <a:buClr>
                <a:schemeClr val="tx1"/>
              </a:buClr>
              <a:buFont typeface="+mj-lt"/>
              <a:buAutoNum type="arabicPeriod"/>
            </a:pPr>
            <a:r>
              <a:rPr lang="en-US" sz="2000" dirty="0">
                <a:latin typeface="Times New Roman" pitchFamily="18" charset="0"/>
                <a:cs typeface="Times New Roman" pitchFamily="18" charset="0"/>
              </a:rPr>
              <a:t> Amandeep Sharma, </a:t>
            </a:r>
            <a:r>
              <a:rPr lang="en-US" sz="2000" dirty="0" err="1">
                <a:latin typeface="Times New Roman" pitchFamily="18" charset="0"/>
                <a:cs typeface="Times New Roman" pitchFamily="18" charset="0"/>
              </a:rPr>
              <a:t>Kalpna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Guleria</a:t>
            </a:r>
            <a:r>
              <a:rPr lang="en-US" sz="2000" dirty="0">
                <a:latin typeface="Times New Roman" pitchFamily="18" charset="0"/>
                <a:cs typeface="Times New Roman" pitchFamily="18" charset="0"/>
              </a:rPr>
              <a:t>, Nitin Goyal, “Prediction of Diabetes Disease Using Machine Learning Model”, International Conference on Communication, Computing and Electronics Systems pp 683-692, </a:t>
            </a:r>
            <a:r>
              <a:rPr lang="en-US" sz="2000" dirty="0" smtClean="0">
                <a:latin typeface="Times New Roman" pitchFamily="18" charset="0"/>
                <a:cs typeface="Times New Roman" pitchFamily="18" charset="0"/>
              </a:rPr>
              <a:t>2021</a:t>
            </a:r>
            <a:endParaRPr lang="en-US" sz="2000" dirty="0">
              <a:latin typeface="Times New Roman" pitchFamily="18" charset="0"/>
              <a:cs typeface="Times New Roman" pitchFamily="18" charset="0"/>
            </a:endParaRPr>
          </a:p>
          <a:p>
            <a:pPr marL="457200" indent="-457200">
              <a:buClr>
                <a:schemeClr val="tx1"/>
              </a:buClr>
              <a:buFont typeface="+mj-lt"/>
              <a:buAutoNum type="arabicPeriod"/>
            </a:pPr>
            <a:r>
              <a:rPr lang="en-US" sz="2000" dirty="0">
                <a:latin typeface="Times New Roman" pitchFamily="18" charset="0"/>
                <a:cs typeface="Times New Roman" pitchFamily="18" charset="0"/>
              </a:rPr>
              <a:t> S </a:t>
            </a:r>
            <a:r>
              <a:rPr lang="en-US" sz="2000" dirty="0" err="1">
                <a:latin typeface="Times New Roman" pitchFamily="18" charset="0"/>
                <a:cs typeface="Times New Roman" pitchFamily="18" charset="0"/>
              </a:rPr>
              <a:t>Sivaranjani</a:t>
            </a:r>
            <a:r>
              <a:rPr lang="en-US" sz="2000" dirty="0">
                <a:latin typeface="Times New Roman" pitchFamily="18" charset="0"/>
                <a:cs typeface="Times New Roman" pitchFamily="18" charset="0"/>
              </a:rPr>
              <a:t>, S Ananya, J </a:t>
            </a:r>
            <a:r>
              <a:rPr lang="en-US" sz="2000" dirty="0" err="1">
                <a:latin typeface="Times New Roman" pitchFamily="18" charset="0"/>
                <a:cs typeface="Times New Roman" pitchFamily="18" charset="0"/>
              </a:rPr>
              <a:t>Aravinth</a:t>
            </a:r>
            <a:r>
              <a:rPr lang="en-US" sz="2000" dirty="0">
                <a:latin typeface="Times New Roman" pitchFamily="18" charset="0"/>
                <a:cs typeface="Times New Roman" pitchFamily="18" charset="0"/>
              </a:rPr>
              <a:t>, R </a:t>
            </a:r>
            <a:r>
              <a:rPr lang="en-US" sz="2000" dirty="0" err="1">
                <a:latin typeface="Times New Roman" pitchFamily="18" charset="0"/>
                <a:cs typeface="Times New Roman" pitchFamily="18" charset="0"/>
              </a:rPr>
              <a:t>Karthika</a:t>
            </a:r>
            <a:r>
              <a:rPr lang="en-US" sz="2000" dirty="0">
                <a:latin typeface="Times New Roman" pitchFamily="18" charset="0"/>
                <a:cs typeface="Times New Roman" pitchFamily="18" charset="0"/>
              </a:rPr>
              <a:t>,” Diabetes Prediction using Machine Learning Algorithms with Feature Selection and Dimensionality Reduction”, 2021 7th International Conference on Advanced Computing and Communication Systems (ICACCS), </a:t>
            </a:r>
            <a:r>
              <a:rPr lang="en-US" sz="2000" dirty="0" smtClean="0">
                <a:latin typeface="Times New Roman" pitchFamily="18" charset="0"/>
                <a:cs typeface="Times New Roman" pitchFamily="18" charset="0"/>
              </a:rPr>
              <a:t>2021</a:t>
            </a:r>
            <a:endParaRPr lang="en-US" sz="2000" dirty="0">
              <a:latin typeface="Times New Roman" pitchFamily="18" charset="0"/>
              <a:cs typeface="Times New Roman" pitchFamily="18" charset="0"/>
            </a:endParaRPr>
          </a:p>
          <a:p>
            <a:pPr marL="457200" indent="-457200">
              <a:buClr>
                <a:schemeClr val="tx1"/>
              </a:buClr>
              <a:buFont typeface="+mj-lt"/>
              <a:buAutoNum type="arabicPeriod"/>
            </a:pPr>
            <a:r>
              <a:rPr lang="en-US" sz="2000" dirty="0">
                <a:latin typeface="Times New Roman" pitchFamily="18" charset="0"/>
                <a:cs typeface="Times New Roman" pitchFamily="18" charset="0"/>
              </a:rPr>
              <a:t>Mohamed Rady, Kareem </a:t>
            </a:r>
            <a:r>
              <a:rPr lang="en-US" sz="2000" dirty="0" err="1">
                <a:latin typeface="Times New Roman" pitchFamily="18" charset="0"/>
                <a:cs typeface="Times New Roman" pitchFamily="18" charset="0"/>
              </a:rPr>
              <a:t>Mouss</a:t>
            </a:r>
            <a:r>
              <a:rPr lang="en-US" sz="2000" dirty="0">
                <a:latin typeface="Times New Roman" pitchFamily="18" charset="0"/>
                <a:cs typeface="Times New Roman" pitchFamily="18" charset="0"/>
              </a:rPr>
              <a:t>, Mahmoud Mostafa, Abdelrahman </a:t>
            </a:r>
            <a:r>
              <a:rPr lang="en-US" sz="2000" dirty="0" err="1">
                <a:latin typeface="Times New Roman" pitchFamily="18" charset="0"/>
                <a:cs typeface="Times New Roman" pitchFamily="18" charset="0"/>
              </a:rPr>
              <a:t>Elbasry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Zeyad</a:t>
            </a:r>
            <a:r>
              <a:rPr lang="en-US" sz="2000" dirty="0">
                <a:latin typeface="Times New Roman" pitchFamily="18" charset="0"/>
                <a:cs typeface="Times New Roman" pitchFamily="18" charset="0"/>
              </a:rPr>
              <a:t> Ezzat, </a:t>
            </a:r>
            <a:r>
              <a:rPr lang="en-US" sz="2000" dirty="0" err="1">
                <a:latin typeface="Times New Roman" pitchFamily="18" charset="0"/>
                <a:cs typeface="Times New Roman" pitchFamily="18" charset="0"/>
              </a:rPr>
              <a:t>Walaa</a:t>
            </a:r>
            <a:r>
              <a:rPr lang="en-US" sz="2000" dirty="0">
                <a:latin typeface="Times New Roman" pitchFamily="18" charset="0"/>
                <a:cs typeface="Times New Roman" pitchFamily="18" charset="0"/>
              </a:rPr>
              <a:t> Medhat, ” Diabetes Prediction Using Machine Learning: A Comparative Study”, 2021 3rd Novel Intelligent and Leading Emerging Sciences Conference (NILES), </a:t>
            </a:r>
            <a:r>
              <a:rPr lang="en-US" sz="2000" dirty="0" smtClean="0">
                <a:latin typeface="Times New Roman" pitchFamily="18" charset="0"/>
                <a:cs typeface="Times New Roman" pitchFamily="18" charset="0"/>
              </a:rPr>
              <a:t>2021</a:t>
            </a:r>
            <a:endParaRPr lang="en-US" sz="2000" dirty="0">
              <a:latin typeface="Times New Roman" pitchFamily="18" charset="0"/>
              <a:cs typeface="Times New Roman" pitchFamily="18" charset="0"/>
            </a:endParaRPr>
          </a:p>
          <a:p>
            <a:pPr marL="457200" indent="-457200">
              <a:buClr>
                <a:schemeClr val="tx1"/>
              </a:buClr>
              <a:buFont typeface="+mj-lt"/>
              <a:buAutoNum type="arabicPeriod"/>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Arwatki</a:t>
            </a:r>
            <a:r>
              <a:rPr lang="en-US" sz="2000" dirty="0">
                <a:latin typeface="Times New Roman" pitchFamily="18" charset="0"/>
                <a:cs typeface="Times New Roman" pitchFamily="18" charset="0"/>
              </a:rPr>
              <a:t> Chen Lyngdoh, Nurul Amin Choudhury, </a:t>
            </a:r>
            <a:r>
              <a:rPr lang="en-US" sz="2000" dirty="0" err="1">
                <a:latin typeface="Times New Roman" pitchFamily="18" charset="0"/>
                <a:cs typeface="Times New Roman" pitchFamily="18" charset="0"/>
              </a:rPr>
              <a:t>Soumen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Moulik</a:t>
            </a:r>
            <a:r>
              <a:rPr lang="en-US" sz="2000" dirty="0">
                <a:latin typeface="Times New Roman" pitchFamily="18" charset="0"/>
                <a:cs typeface="Times New Roman" pitchFamily="18" charset="0"/>
              </a:rPr>
              <a:t>, “Diabetes Disease Prediction Using Machine Learning Algorithms”, 2020 IEEE-EMBS Conference on Biomedical Engineering and Sciences (IECBES), </a:t>
            </a:r>
            <a:r>
              <a:rPr lang="en-US" sz="2000" dirty="0" smtClean="0">
                <a:latin typeface="Times New Roman" pitchFamily="18" charset="0"/>
                <a:cs typeface="Times New Roman" pitchFamily="18" charset="0"/>
              </a:rPr>
              <a:t>2020</a:t>
            </a:r>
          </a:p>
          <a:p>
            <a:pPr marL="457200" indent="-457200">
              <a:buClr>
                <a:schemeClr val="tx1"/>
              </a:buClr>
              <a:buFont typeface="+mj-lt"/>
              <a:buAutoNum type="arabicPeriod"/>
            </a:pPr>
            <a:r>
              <a:rPr lang="sv-SE" sz="2000" dirty="0" smtClean="0">
                <a:latin typeface="Times New Roman" pitchFamily="18" charset="0"/>
                <a:cs typeface="Times New Roman" pitchFamily="18" charset="0"/>
              </a:rPr>
              <a:t>Neha </a:t>
            </a:r>
            <a:r>
              <a:rPr lang="sv-SE" sz="2000" dirty="0">
                <a:latin typeface="Times New Roman" pitchFamily="18" charset="0"/>
                <a:cs typeface="Times New Roman" pitchFamily="18" charset="0"/>
              </a:rPr>
              <a:t>Prerna Tigga, Shruti Garg</a:t>
            </a:r>
            <a:r>
              <a:rPr lang="en-US" sz="2000" dirty="0">
                <a:latin typeface="Times New Roman" pitchFamily="18" charset="0"/>
                <a:cs typeface="Times New Roman" pitchFamily="18" charset="0"/>
              </a:rPr>
              <a:t>, “</a:t>
            </a:r>
            <a:r>
              <a:rPr lang="en-US" sz="2000" u="none" dirty="0">
                <a:latin typeface="Times New Roman" pitchFamily="18" charset="0"/>
                <a:cs typeface="Times New Roman" pitchFamily="18" charset="0"/>
              </a:rPr>
              <a:t>Prediction of Type 2 Diabetes using Machine Learning Classification Methods”,</a:t>
            </a:r>
            <a:r>
              <a:rPr lang="en-US" sz="2000" dirty="0">
                <a:latin typeface="Times New Roman" pitchFamily="18" charset="0"/>
                <a:cs typeface="Times New Roman" pitchFamily="18" charset="0"/>
              </a:rPr>
              <a:t> </a:t>
            </a:r>
            <a:r>
              <a:rPr lang="en-US" sz="2000" u="none" dirty="0">
                <a:latin typeface="Times New Roman" pitchFamily="18" charset="0"/>
                <a:cs typeface="Times New Roman" pitchFamily="18" charset="0"/>
              </a:rPr>
              <a:t>Procedia Computer Science, Volume 167, Pages 706-716, 2020</a:t>
            </a:r>
          </a:p>
          <a:p>
            <a:pPr marL="457200" indent="-457200">
              <a:buClr>
                <a:schemeClr val="tx1"/>
              </a:buClr>
              <a:buFont typeface="+mj-lt"/>
              <a:buAutoNum type="arabicPeriod"/>
            </a:pPr>
            <a:endParaRPr lang="en-US" sz="2000" dirty="0">
              <a:latin typeface="Times New Roman" pitchFamily="18" charset="0"/>
              <a:cs typeface="Times New Roman" pitchFamily="18" charset="0"/>
            </a:endParaRPr>
          </a:p>
          <a:p>
            <a:pPr marL="457200" indent="-457200">
              <a:buClr>
                <a:schemeClr val="tx1"/>
              </a:buClr>
              <a:buFont typeface="+mj-lt"/>
              <a:buAutoNum type="arabicPeriod"/>
            </a:pP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7DACB-5F7B-FE8C-DDED-D5311CFFCC28}"/>
              </a:ext>
            </a:extLst>
          </p:cNvPr>
          <p:cNvSpPr>
            <a:spLocks noGrp="1"/>
          </p:cNvSpPr>
          <p:nvPr>
            <p:ph type="title"/>
          </p:nvPr>
        </p:nvSpPr>
        <p:spPr>
          <a:xfrm>
            <a:off x="415638" y="0"/>
            <a:ext cx="8229600" cy="807997"/>
          </a:xfrm>
        </p:spPr>
        <p:txBody>
          <a:bodyPr>
            <a:normAutofit/>
          </a:bodyPr>
          <a:lstStyle/>
          <a:p>
            <a:pPr algn="ctr"/>
            <a:r>
              <a:rPr lang="en-US" sz="4000" dirty="0" smtClean="0">
                <a:solidFill>
                  <a:schemeClr val="dk1"/>
                </a:solidFill>
                <a:latin typeface="+mn-lt"/>
                <a:ea typeface="Calibri"/>
                <a:cs typeface="Calibri"/>
                <a:sym typeface="Calibri"/>
              </a:rPr>
              <a:t>REFERENCES</a:t>
            </a:r>
            <a:endParaRPr lang="en-IN" sz="4000" dirty="0">
              <a:latin typeface="+mn-lt"/>
            </a:endParaRPr>
          </a:p>
        </p:txBody>
      </p:sp>
      <p:sp>
        <p:nvSpPr>
          <p:cNvPr id="3" name="Text Placeholder 2">
            <a:extLst>
              <a:ext uri="{FF2B5EF4-FFF2-40B4-BE49-F238E27FC236}">
                <a16:creationId xmlns="" xmlns:a16="http://schemas.microsoft.com/office/drawing/2014/main" id="{289E3E1C-6BC1-1A7C-CDDC-84EB1A91D00F}"/>
              </a:ext>
            </a:extLst>
          </p:cNvPr>
          <p:cNvSpPr>
            <a:spLocks noGrp="1"/>
          </p:cNvSpPr>
          <p:nvPr>
            <p:ph idx="1"/>
          </p:nvPr>
        </p:nvSpPr>
        <p:spPr>
          <a:xfrm>
            <a:off x="554181" y="831272"/>
            <a:ext cx="8229600" cy="3900053"/>
          </a:xfrm>
        </p:spPr>
        <p:txBody>
          <a:bodyPr>
            <a:noAutofit/>
          </a:bodyPr>
          <a:lstStyle/>
          <a:p>
            <a:pPr marL="457200" indent="-457200">
              <a:buClrTx/>
              <a:buFont typeface="+mj-lt"/>
              <a:buAutoNum type="arabicPeriod" startAt="6"/>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Khushboo</a:t>
            </a:r>
            <a:r>
              <a:rPr lang="en-US" sz="2000" dirty="0" smtClean="0">
                <a:latin typeface="Times New Roman" pitchFamily="18" charset="0"/>
                <a:cs typeface="Times New Roman" pitchFamily="18" charset="0"/>
              </a:rPr>
              <a:t> Singh, </a:t>
            </a:r>
            <a:r>
              <a:rPr lang="en-US" sz="2000" dirty="0" err="1" smtClean="0">
                <a:latin typeface="Times New Roman" pitchFamily="18" charset="0"/>
                <a:cs typeface="Times New Roman" pitchFamily="18" charset="0"/>
              </a:rPr>
              <a:t>Jitendra</a:t>
            </a:r>
            <a:r>
              <a:rPr lang="en-US" sz="2000" dirty="0" smtClean="0">
                <a:latin typeface="Times New Roman" pitchFamily="18" charset="0"/>
                <a:cs typeface="Times New Roman" pitchFamily="18" charset="0"/>
              </a:rPr>
              <a:t> Kumar Rout, </a:t>
            </a:r>
            <a:r>
              <a:rPr lang="en-US" sz="2000" dirty="0" err="1" smtClean="0">
                <a:latin typeface="Times New Roman" pitchFamily="18" charset="0"/>
                <a:cs typeface="Times New Roman" pitchFamily="18" charset="0"/>
              </a:rPr>
              <a:t>Himansu</a:t>
            </a:r>
            <a:r>
              <a:rPr lang="en-US" sz="2000" dirty="0" smtClean="0">
                <a:latin typeface="Times New Roman" pitchFamily="18" charset="0"/>
                <a:cs typeface="Times New Roman" pitchFamily="18" charset="0"/>
              </a:rPr>
              <a:t> Das, “Diabetes Prediction using Machine Learning Techniques”, 2019 International Conference on Intelligent Computing and Remote Sensing (ICICRS), 2019</a:t>
            </a:r>
          </a:p>
          <a:p>
            <a:pPr marL="457200" indent="-457200">
              <a:buClrTx/>
              <a:buFont typeface="+mj-lt"/>
              <a:buAutoNum type="arabicPeriod" startAt="6"/>
            </a:pPr>
            <a:r>
              <a:rPr lang="en-US" sz="2000" dirty="0" smtClean="0">
                <a:latin typeface="Times New Roman" pitchFamily="18" charset="0"/>
                <a:cs typeface="Times New Roman" pitchFamily="18" charset="0"/>
              </a:rPr>
              <a:t>Sunil </a:t>
            </a:r>
            <a:r>
              <a:rPr lang="en-US" sz="2000" dirty="0" err="1">
                <a:latin typeface="Times New Roman" pitchFamily="18" charset="0"/>
                <a:cs typeface="Times New Roman" pitchFamily="18" charset="0"/>
              </a:rPr>
              <a:t>Ghane</a:t>
            </a:r>
            <a:r>
              <a:rPr lang="en-US" sz="2000" dirty="0">
                <a:latin typeface="Times New Roman" pitchFamily="18" charset="0"/>
                <a:cs typeface="Times New Roman" pitchFamily="18" charset="0"/>
              </a:rPr>
              <a:t>, Namrata </a:t>
            </a:r>
            <a:r>
              <a:rPr lang="en-US" sz="2000" dirty="0" err="1">
                <a:latin typeface="Times New Roman" pitchFamily="18" charset="0"/>
                <a:cs typeface="Times New Roman" pitchFamily="18" charset="0"/>
              </a:rPr>
              <a:t>Bhorade</a:t>
            </a:r>
            <a:r>
              <a:rPr lang="en-US" sz="2000" dirty="0">
                <a:latin typeface="Times New Roman" pitchFamily="18" charset="0"/>
                <a:cs typeface="Times New Roman" pitchFamily="18" charset="0"/>
              </a:rPr>
              <a:t>, Nikita </a:t>
            </a:r>
            <a:r>
              <a:rPr lang="en-US" sz="2000" dirty="0" err="1">
                <a:latin typeface="Times New Roman" pitchFamily="18" charset="0"/>
                <a:cs typeface="Times New Roman" pitchFamily="18" charset="0"/>
              </a:rPr>
              <a:t>Chitre</a:t>
            </a:r>
            <a:r>
              <a:rPr lang="en-US" sz="2000" dirty="0">
                <a:latin typeface="Times New Roman" pitchFamily="18" charset="0"/>
                <a:cs typeface="Times New Roman" pitchFamily="18" charset="0"/>
              </a:rPr>
              <a:t>, Bhargavi </a:t>
            </a:r>
            <a:r>
              <a:rPr lang="en-US" sz="2000" dirty="0" err="1">
                <a:latin typeface="Times New Roman" pitchFamily="18" charset="0"/>
                <a:cs typeface="Times New Roman" pitchFamily="18" charset="0"/>
              </a:rPr>
              <a:t>Poyeka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Rishita</a:t>
            </a:r>
            <a:r>
              <a:rPr lang="en-US" sz="2000" dirty="0">
                <a:latin typeface="Times New Roman" pitchFamily="18" charset="0"/>
                <a:cs typeface="Times New Roman" pitchFamily="18" charset="0"/>
              </a:rPr>
              <a:t> Mote, </a:t>
            </a:r>
            <a:r>
              <a:rPr lang="en-US" sz="2000" dirty="0" err="1">
                <a:latin typeface="Times New Roman" pitchFamily="18" charset="0"/>
                <a:cs typeface="Times New Roman" pitchFamily="18" charset="0"/>
              </a:rPr>
              <a:t>Pradnya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Topale</a:t>
            </a:r>
            <a:r>
              <a:rPr lang="en-US" sz="2000" dirty="0">
                <a:latin typeface="Times New Roman" pitchFamily="18" charset="0"/>
                <a:cs typeface="Times New Roman" pitchFamily="18" charset="0"/>
              </a:rPr>
              <a:t>, “</a:t>
            </a:r>
            <a:r>
              <a:rPr lang="en-US" sz="2000" i="0" dirty="0">
                <a:latin typeface="Times New Roman" pitchFamily="18" charset="0"/>
                <a:cs typeface="Times New Roman" pitchFamily="18" charset="0"/>
              </a:rPr>
              <a:t>Diabetes Prediction using Feature Extraction and Machine Learning Models”, Informatics in Medicine Unlocked, Volume 16, 100204, </a:t>
            </a:r>
            <a:r>
              <a:rPr lang="en-US" sz="2000" i="0" dirty="0" smtClean="0">
                <a:latin typeface="Times New Roman" pitchFamily="18" charset="0"/>
                <a:cs typeface="Times New Roman" pitchFamily="18" charset="0"/>
              </a:rPr>
              <a:t>2019</a:t>
            </a:r>
            <a:endParaRPr lang="en-US" sz="2000" dirty="0">
              <a:latin typeface="Times New Roman" pitchFamily="18" charset="0"/>
              <a:cs typeface="Times New Roman" pitchFamily="18" charset="0"/>
            </a:endParaRPr>
          </a:p>
          <a:p>
            <a:pPr marL="457200" indent="-457200">
              <a:buClrTx/>
              <a:buFont typeface="+mj-lt"/>
              <a:buAutoNum type="arabicPeriod" startAt="6"/>
            </a:pPr>
            <a:r>
              <a:rPr lang="en-US" sz="2000" dirty="0">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Priyanka Sonar, K. </a:t>
            </a:r>
            <a:r>
              <a:rPr lang="en-US" sz="2000" dirty="0" err="1">
                <a:solidFill>
                  <a:schemeClr val="tx1"/>
                </a:solidFill>
                <a:latin typeface="Times New Roman" pitchFamily="18" charset="0"/>
                <a:cs typeface="Times New Roman" pitchFamily="18" charset="0"/>
              </a:rPr>
              <a:t>JayaMalini</a:t>
            </a:r>
            <a:r>
              <a:rPr lang="en-US" sz="2000" dirty="0">
                <a:solidFill>
                  <a:schemeClr val="tx1"/>
                </a:solidFill>
                <a:latin typeface="Times New Roman" pitchFamily="18" charset="0"/>
                <a:cs typeface="Times New Roman" pitchFamily="18" charset="0"/>
              </a:rPr>
              <a:t>, “</a:t>
            </a:r>
            <a:r>
              <a:rPr lang="en-US" sz="2000" dirty="0">
                <a:latin typeface="Times New Roman" pitchFamily="18" charset="0"/>
                <a:cs typeface="Times New Roman" pitchFamily="18" charset="0"/>
              </a:rPr>
              <a:t>Diabetes Prediction Using Different Machine Learning Approaches”, 2019 3rd International Conference on Computing Methodologies and Communication (ICCMC), </a:t>
            </a:r>
            <a:r>
              <a:rPr lang="en-US" sz="2000" dirty="0" smtClean="0">
                <a:latin typeface="Times New Roman" pitchFamily="18" charset="0"/>
                <a:cs typeface="Times New Roman" pitchFamily="18" charset="0"/>
              </a:rPr>
              <a:t>2019</a:t>
            </a:r>
            <a:endParaRPr lang="en-US" sz="2000" dirty="0">
              <a:latin typeface="Times New Roman" pitchFamily="18" charset="0"/>
              <a:cs typeface="Times New Roman" pitchFamily="18" charset="0"/>
            </a:endParaRPr>
          </a:p>
          <a:p>
            <a:pPr marL="457200" indent="-457200">
              <a:buClrTx/>
              <a:buFont typeface="+mj-lt"/>
              <a:buAutoNum type="arabicPeriod" startAt="6"/>
            </a:pPr>
            <a:r>
              <a:rPr lang="en-US" sz="2000" dirty="0">
                <a:latin typeface="Times New Roman" pitchFamily="18" charset="0"/>
                <a:cs typeface="Times New Roman" pitchFamily="18" charset="0"/>
              </a:rPr>
              <a:t> Deepti Sisodia, </a:t>
            </a:r>
            <a:r>
              <a:rPr lang="en-US" sz="2000" dirty="0" err="1">
                <a:latin typeface="Times New Roman" pitchFamily="18" charset="0"/>
                <a:cs typeface="Times New Roman" pitchFamily="18" charset="0"/>
              </a:rPr>
              <a:t>Dilip</a:t>
            </a:r>
            <a:r>
              <a:rPr lang="en-US" sz="2000" dirty="0">
                <a:latin typeface="Times New Roman" pitchFamily="18" charset="0"/>
                <a:cs typeface="Times New Roman" pitchFamily="18" charset="0"/>
              </a:rPr>
              <a:t> Singh Sisodia, “</a:t>
            </a:r>
            <a:r>
              <a:rPr lang="en-US" sz="2000" b="0" dirty="0">
                <a:latin typeface="Times New Roman" pitchFamily="18" charset="0"/>
                <a:cs typeface="Times New Roman" pitchFamily="18" charset="0"/>
              </a:rPr>
              <a:t>Prediction of Diabetes using Classification Algorithms”, Procedia Computer Science, Volume 132, Pages 1578-1585, </a:t>
            </a:r>
            <a:r>
              <a:rPr lang="en-US" sz="2000" b="0" dirty="0" smtClean="0">
                <a:latin typeface="Times New Roman" pitchFamily="18" charset="0"/>
                <a:cs typeface="Times New Roman" pitchFamily="18" charset="0"/>
              </a:rPr>
              <a:t>2018</a:t>
            </a:r>
            <a:endParaRPr lang="en-US" sz="2000" b="0" dirty="0">
              <a:latin typeface="Times New Roman" pitchFamily="18" charset="0"/>
              <a:cs typeface="Times New Roman" pitchFamily="18" charset="0"/>
            </a:endParaRPr>
          </a:p>
          <a:p>
            <a:pPr marL="457200" indent="-457200">
              <a:buClrTx/>
              <a:buFont typeface="+mj-lt"/>
              <a:buAutoNum type="arabicPeriod" startAt="6"/>
            </a:pPr>
            <a:r>
              <a:rPr lang="en-US" sz="2000" dirty="0">
                <a:latin typeface="Times New Roman" pitchFamily="18" charset="0"/>
                <a:cs typeface="Times New Roman" pitchFamily="18" charset="0"/>
              </a:rPr>
              <a:t> Muhammad Azeem Sarwar, Nasir Kamal, </a:t>
            </a:r>
            <a:r>
              <a:rPr lang="en-US" sz="2000" dirty="0" err="1">
                <a:latin typeface="Times New Roman" pitchFamily="18" charset="0"/>
                <a:cs typeface="Times New Roman" pitchFamily="18" charset="0"/>
              </a:rPr>
              <a:t>Wajeeha</a:t>
            </a:r>
            <a:r>
              <a:rPr lang="en-US" sz="2000" dirty="0">
                <a:latin typeface="Times New Roman" pitchFamily="18" charset="0"/>
                <a:cs typeface="Times New Roman" pitchFamily="18" charset="0"/>
              </a:rPr>
              <a:t> Hamid, </a:t>
            </a:r>
            <a:r>
              <a:rPr lang="en-US" sz="2000" dirty="0" err="1">
                <a:latin typeface="Times New Roman" pitchFamily="18" charset="0"/>
                <a:cs typeface="Times New Roman" pitchFamily="18" charset="0"/>
              </a:rPr>
              <a:t>Munam</a:t>
            </a:r>
            <a:r>
              <a:rPr lang="en-US" sz="2000" dirty="0">
                <a:latin typeface="Times New Roman" pitchFamily="18" charset="0"/>
                <a:cs typeface="Times New Roman" pitchFamily="18" charset="0"/>
              </a:rPr>
              <a:t> Ali Shah, “Prediction of Diabetes Using Machine Learning Algorithms in Healthcare”,  2018 24th International Conference on Automation and Computing (ICAC), 2018</a:t>
            </a:r>
          </a:p>
          <a:p>
            <a:pPr marL="457200" indent="-457200">
              <a:buClrTx/>
              <a:buFont typeface="+mj-lt"/>
              <a:buAutoNum type="arabicPeriod" startAt="6"/>
            </a:pPr>
            <a:endParaRPr lang="en-US" sz="2000" b="0" i="0" kern="1200" dirty="0">
              <a:solidFill>
                <a:schemeClr val="dk1"/>
              </a:solidFill>
              <a:effectLst/>
              <a:latin typeface="Times New Roman" pitchFamily="18" charset="0"/>
              <a:cs typeface="Times New Roman" pitchFamily="18" charset="0"/>
            </a:endParaRPr>
          </a:p>
          <a:p>
            <a:pPr marL="457200" indent="-457200">
              <a:buClrTx/>
              <a:buFont typeface="+mj-lt"/>
              <a:buAutoNum type="arabicPeriod" startAt="6"/>
            </a:pPr>
            <a:endParaRPr lang="en-US" sz="2000" b="0" i="0" kern="1200" dirty="0">
              <a:solidFill>
                <a:schemeClr val="dk1"/>
              </a:solidFill>
              <a:effectLst/>
              <a:latin typeface="Times New Roman" pitchFamily="18" charset="0"/>
              <a:cs typeface="Times New Roman" pitchFamily="18" charset="0"/>
            </a:endParaRPr>
          </a:p>
          <a:p>
            <a:pPr marL="457200" indent="-457200">
              <a:buClrTx/>
              <a:buFont typeface="+mj-lt"/>
              <a:buAutoNum type="arabicPeriod" startAt="6"/>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404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0"/>
            <a:ext cx="8229600" cy="1143000"/>
          </a:xfrm>
        </p:spPr>
        <p:txBody>
          <a:bodyPr/>
          <a:lstStyle/>
          <a:p>
            <a:r>
              <a:rPr lang="en-IN" sz="4400"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32509" y="1547553"/>
            <a:ext cx="8229600" cy="5144192"/>
          </a:xfrm>
        </p:spPr>
        <p:txBody>
          <a:bodyPr>
            <a:noAutofit/>
          </a:bodyPr>
          <a:lstStyle/>
          <a:p>
            <a:pPr marL="285750" indent="-285750" algn="just">
              <a:buFont typeface="Arial" pitchFamily="34" charset="0"/>
              <a:buChar char="•"/>
            </a:pPr>
            <a:r>
              <a:rPr lang="en-US" sz="1800" dirty="0" smtClean="0">
                <a:latin typeface="Times New Roman" pitchFamily="18" charset="0"/>
                <a:cs typeface="Times New Roman" pitchFamily="18" charset="0"/>
              </a:rPr>
              <a:t>Diabetes usually known as Diabetes Mellitus,  It  is  a  type  of  metabolic  disorder  in  which diabetics  experience  blood  glucose  difficulties  as  a  result  of  irregular  insulin  production  and release. It's also a long-term condition marked by hyperglycemia. </a:t>
            </a:r>
          </a:p>
          <a:p>
            <a:pPr marL="285750" indent="-285750" algn="just">
              <a:buFont typeface="Arial" pitchFamily="34" charset="0"/>
              <a:buChar char="•"/>
            </a:pPr>
            <a:r>
              <a:rPr lang="en-US" sz="1800" dirty="0" smtClean="0">
                <a:latin typeface="Times New Roman" pitchFamily="18" charset="0"/>
                <a:cs typeface="Times New Roman" pitchFamily="18" charset="0"/>
              </a:rPr>
              <a:t>It is one of the world's most serious  diseases,  and  it  can  lead  to  a  variety  of  consequences.  According  to  recent  rises  in morbidity,  the  global  number  of  diabetic  patients  will  reach  642  million  by  2040,  suggesting that  one  out of  every  10  people  will  have  the  disease.  </a:t>
            </a:r>
          </a:p>
          <a:p>
            <a:pPr marL="285750" indent="-285750" algn="just">
              <a:buFont typeface="Arial" pitchFamily="34" charset="0"/>
              <a:buChar char="•"/>
            </a:pPr>
            <a:r>
              <a:rPr lang="en-US" sz="1800" dirty="0" smtClean="0">
                <a:latin typeface="Times New Roman" pitchFamily="18" charset="0"/>
                <a:cs typeface="Times New Roman" pitchFamily="18" charset="0"/>
              </a:rPr>
              <a:t>This alarming figure, without a doubt, requires quick attention. Type  1  and  Type  2  diabetes  are  the  two  most  common  forms.  </a:t>
            </a:r>
          </a:p>
          <a:p>
            <a:pPr marL="285750" indent="-285750" algn="just">
              <a:buFont typeface="Arial" pitchFamily="34" charset="0"/>
              <a:buChar char="•"/>
            </a:pPr>
            <a:r>
              <a:rPr lang="en-US" sz="1800" dirty="0" smtClean="0">
                <a:latin typeface="Times New Roman" pitchFamily="18" charset="0"/>
                <a:cs typeface="Times New Roman" pitchFamily="18" charset="0"/>
              </a:rPr>
              <a:t>The majority of people with type 2 diabetes,  on  the  other  hand,  will  eventually  need  medicines  or  insulin  to  keep  their  blood glucose levels in check.      </a:t>
            </a:r>
          </a:p>
          <a:p>
            <a:pPr marL="285750" indent="-285750" algn="just">
              <a:buFont typeface="Arial" pitchFamily="34" charset="0"/>
              <a:buChar char="•"/>
            </a:pPr>
            <a:r>
              <a:rPr lang="en-US" sz="1800" dirty="0" smtClean="0">
                <a:latin typeface="Times New Roman" pitchFamily="18" charset="0"/>
                <a:cs typeface="Times New Roman" pitchFamily="18" charset="0"/>
              </a:rPr>
              <a:t>Another  type  of  diabetes  is  gestational  diabetes,  which  is  characterized  by  high  blood glucose  levels  during  pregnancy  and  is  linked  to  complications  for  both  the  mother  and  the child. </a:t>
            </a:r>
          </a:p>
          <a:p>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0"/>
            <a:ext cx="8229600" cy="1143000"/>
          </a:xfrm>
        </p:spPr>
        <p:txBody>
          <a:bodyPr>
            <a:normAutofit/>
          </a:bodyPr>
          <a:lstStyle/>
          <a:p>
            <a:r>
              <a:rPr lang="en-IN" sz="4400" dirty="0" smtClean="0">
                <a:latin typeface="Times New Roman" pitchFamily="18" charset="0"/>
                <a:cs typeface="Times New Roman" pitchFamily="18" charset="0"/>
              </a:rPr>
              <a:t>SCOPE OF THE PROJECT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80655"/>
            <a:ext cx="8229600" cy="5243945"/>
          </a:xfrm>
        </p:spPr>
        <p:txBody>
          <a:bodyPr>
            <a:normAutofit fontScale="77500" lnSpcReduction="20000"/>
          </a:bodyPr>
          <a:lstStyle/>
          <a:p>
            <a:pPr algn="just">
              <a:lnSpc>
                <a:spcPct val="150000"/>
              </a:lnSpc>
            </a:pPr>
            <a:r>
              <a:rPr lang="en-US" sz="2800" dirty="0" smtClean="0">
                <a:latin typeface="Times New Roman" pitchFamily="18" charset="0"/>
                <a:cs typeface="Times New Roman" pitchFamily="18" charset="0"/>
              </a:rPr>
              <a:t>This project proposed system uses machine learning algorithm to find the diabetes disease prediction. </a:t>
            </a:r>
          </a:p>
          <a:p>
            <a:pPr algn="just">
              <a:lnSpc>
                <a:spcPct val="150000"/>
              </a:lnSpc>
            </a:pPr>
            <a:r>
              <a:rPr lang="en-US" sz="2800" dirty="0" smtClean="0">
                <a:latin typeface="Times New Roman" pitchFamily="18" charset="0"/>
                <a:cs typeface="Times New Roman" pitchFamily="18" charset="0"/>
              </a:rPr>
              <a:t>We have many algorithms for classification such as K </a:t>
            </a:r>
            <a:r>
              <a:rPr lang="en-US" sz="2800" dirty="0" err="1" smtClean="0">
                <a:latin typeface="Times New Roman" pitchFamily="18" charset="0"/>
                <a:cs typeface="Times New Roman" pitchFamily="18" charset="0"/>
              </a:rPr>
              <a:t>neighbours</a:t>
            </a:r>
            <a:r>
              <a:rPr lang="en-US" sz="2800" dirty="0" smtClean="0">
                <a:latin typeface="Times New Roman" pitchFamily="18" charset="0"/>
                <a:cs typeface="Times New Roman" pitchFamily="18" charset="0"/>
              </a:rPr>
              <a:t> classifier, Random forest classifier, L bgm, XG boost , Decision Tree etc.. in future we can add more algorithms to find outputs and algorithms can be compared to find the efficient algorithm. </a:t>
            </a:r>
          </a:p>
          <a:p>
            <a:pPr algn="just">
              <a:lnSpc>
                <a:spcPct val="150000"/>
              </a:lnSpc>
            </a:pPr>
            <a:r>
              <a:rPr lang="en-US" sz="2800" dirty="0" smtClean="0">
                <a:latin typeface="Times New Roman" pitchFamily="18" charset="0"/>
                <a:cs typeface="Times New Roman" pitchFamily="18" charset="0"/>
              </a:rPr>
              <a:t>We can add visitor query module, where visitors can post queries to administrator and admin can send reply to those queries. </a:t>
            </a:r>
          </a:p>
          <a:p>
            <a:pPr algn="just">
              <a:lnSpc>
                <a:spcPct val="150000"/>
              </a:lnSpc>
            </a:pPr>
            <a:r>
              <a:rPr lang="en-US" sz="2800" dirty="0" smtClean="0">
                <a:latin typeface="Times New Roman" pitchFamily="18" charset="0"/>
                <a:cs typeface="Times New Roman" pitchFamily="18" charset="0"/>
              </a:rPr>
              <a:t>We can add treatment module, where doctors upload treatment details for patients and patient can view those treatment details.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IN" sz="4400"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90946" y="1478280"/>
            <a:ext cx="8229600" cy="4389120"/>
          </a:xfrm>
        </p:spPr>
        <p:txBody>
          <a:bodyPr>
            <a:noAutofit/>
          </a:bodyPr>
          <a:lstStyle/>
          <a:p>
            <a:pPr algn="just">
              <a:lnSpc>
                <a:spcPct val="150000"/>
              </a:lnSpc>
            </a:pPr>
            <a:r>
              <a:rPr lang="en-US" sz="2000" dirty="0" smtClean="0">
                <a:latin typeface="Times New Roman" pitchFamily="18" charset="0"/>
                <a:cs typeface="Times New Roman" pitchFamily="18" charset="0"/>
              </a:rPr>
              <a:t>This paper to predict the disease, it is extremely important to understand its symptoms. Currently, machine-learning (ML) algorithms are valuable for disease detection. </a:t>
            </a:r>
          </a:p>
          <a:p>
            <a:pPr algn="just">
              <a:lnSpc>
                <a:spcPct val="150000"/>
              </a:lnSpc>
            </a:pPr>
            <a:r>
              <a:rPr lang="en-US" sz="2000" dirty="0" smtClean="0">
                <a:latin typeface="Times New Roman" pitchFamily="18" charset="0"/>
                <a:cs typeface="Times New Roman" pitchFamily="18" charset="0"/>
              </a:rPr>
              <a:t>This article presents a model using a fused machine learning approach for diabetes prediction. The conceptual framework consists of two types of models: </a:t>
            </a:r>
          </a:p>
          <a:p>
            <a:pPr algn="just">
              <a:lnSpc>
                <a:spcPct val="150000"/>
              </a:lnSpc>
            </a:pPr>
            <a:r>
              <a:rPr lang="en-US" sz="2000" dirty="0" smtClean="0">
                <a:latin typeface="Times New Roman" pitchFamily="18" charset="0"/>
                <a:cs typeface="Times New Roman" pitchFamily="18" charset="0"/>
              </a:rPr>
              <a:t>These models analyze the dataset to determine whether a diabetes diagnosis is positive or negative. </a:t>
            </a:r>
          </a:p>
          <a:p>
            <a:pPr algn="just">
              <a:lnSpc>
                <a:spcPct val="150000"/>
              </a:lnSpc>
            </a:pPr>
            <a:r>
              <a:rPr lang="en-US" sz="2000" dirty="0" smtClean="0">
                <a:latin typeface="Times New Roman" pitchFamily="18" charset="0"/>
                <a:cs typeface="Times New Roman" pitchFamily="18" charset="0"/>
              </a:rPr>
              <a:t>The dataset used in this research is divided into training data and testing data with a ratio of 70:30 respectively</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2482D-6B1D-7C92-5A26-A1C338BEF5A9}"/>
              </a:ext>
            </a:extLst>
          </p:cNvPr>
          <p:cNvSpPr>
            <a:spLocks noGrp="1"/>
          </p:cNvSpPr>
          <p:nvPr>
            <p:ph type="title"/>
          </p:nvPr>
        </p:nvSpPr>
        <p:spPr>
          <a:xfrm>
            <a:off x="344658" y="-182880"/>
            <a:ext cx="8229600" cy="960120"/>
          </a:xfrm>
        </p:spPr>
        <p:txBody>
          <a:bodyPr>
            <a:normAutofit/>
          </a:bodyPr>
          <a:lstStyle/>
          <a:p>
            <a:r>
              <a:rPr lang="en-US" sz="4800" dirty="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graphicFrame>
        <p:nvGraphicFramePr>
          <p:cNvPr id="4" name="Table 4">
            <a:extLst>
              <a:ext uri="{FF2B5EF4-FFF2-40B4-BE49-F238E27FC236}">
                <a16:creationId xmlns="" xmlns:a16="http://schemas.microsoft.com/office/drawing/2014/main" id="{C07960D4-EC8C-82E2-4DEB-2A2A98D6FD2D}"/>
              </a:ext>
            </a:extLst>
          </p:cNvPr>
          <p:cNvGraphicFramePr>
            <a:graphicFrameLocks noGrp="1"/>
          </p:cNvGraphicFramePr>
          <p:nvPr>
            <p:extLst>
              <p:ext uri="{D42A27DB-BD31-4B8C-83A1-F6EECF244321}">
                <p14:modId xmlns="" xmlns:p14="http://schemas.microsoft.com/office/powerpoint/2010/main" val="366682154"/>
              </p:ext>
            </p:extLst>
          </p:nvPr>
        </p:nvGraphicFramePr>
        <p:xfrm>
          <a:off x="341318" y="874616"/>
          <a:ext cx="8506692" cy="5059754"/>
        </p:xfrm>
        <a:graphic>
          <a:graphicData uri="http://schemas.openxmlformats.org/drawingml/2006/table">
            <a:tbl>
              <a:tblPr firstRow="1" bandRow="1">
                <a:tableStyleId>{4BE7A0FD-782A-47FE-AB4B-6DDF6C17F19B}</a:tableStyleId>
              </a:tblPr>
              <a:tblGrid>
                <a:gridCol w="670064">
                  <a:extLst>
                    <a:ext uri="{9D8B030D-6E8A-4147-A177-3AD203B41FA5}">
                      <a16:colId xmlns="" xmlns:a16="http://schemas.microsoft.com/office/drawing/2014/main" val="4175983153"/>
                    </a:ext>
                  </a:extLst>
                </a:gridCol>
                <a:gridCol w="2258291">
                  <a:extLst>
                    <a:ext uri="{9D8B030D-6E8A-4147-A177-3AD203B41FA5}">
                      <a16:colId xmlns="" xmlns:a16="http://schemas.microsoft.com/office/drawing/2014/main" val="1320038491"/>
                    </a:ext>
                  </a:extLst>
                </a:gridCol>
                <a:gridCol w="3229601">
                  <a:extLst>
                    <a:ext uri="{9D8B030D-6E8A-4147-A177-3AD203B41FA5}">
                      <a16:colId xmlns="" xmlns:a16="http://schemas.microsoft.com/office/drawing/2014/main" val="2120896416"/>
                    </a:ext>
                  </a:extLst>
                </a:gridCol>
                <a:gridCol w="1184954">
                  <a:extLst>
                    <a:ext uri="{9D8B030D-6E8A-4147-A177-3AD203B41FA5}">
                      <a16:colId xmlns="" xmlns:a16="http://schemas.microsoft.com/office/drawing/2014/main" val="3916625469"/>
                    </a:ext>
                  </a:extLst>
                </a:gridCol>
                <a:gridCol w="1163782">
                  <a:extLst>
                    <a:ext uri="{9D8B030D-6E8A-4147-A177-3AD203B41FA5}">
                      <a16:colId xmlns="" xmlns:a16="http://schemas.microsoft.com/office/drawing/2014/main" val="3679247247"/>
                    </a:ext>
                  </a:extLst>
                </a:gridCol>
              </a:tblGrid>
              <a:tr h="923704">
                <a:tc>
                  <a:txBody>
                    <a:bodyPr/>
                    <a:lstStyle/>
                    <a:p>
                      <a:r>
                        <a:rPr lang="en-US" sz="1600" b="1" u="none" dirty="0">
                          <a:latin typeface="Times New Roman" pitchFamily="18" charset="0"/>
                          <a:cs typeface="Times New Roman" pitchFamily="18" charset="0"/>
                        </a:rPr>
                        <a:t>S.NO</a:t>
                      </a:r>
                      <a:endParaRPr lang="en-IN" sz="1600" b="1" u="none" dirty="0">
                        <a:latin typeface="Times New Roman" pitchFamily="18" charset="0"/>
                        <a:cs typeface="Times New Roman" pitchFamily="18" charset="0"/>
                      </a:endParaRPr>
                    </a:p>
                  </a:txBody>
                  <a:tcPr/>
                </a:tc>
                <a:tc>
                  <a:txBody>
                    <a:bodyPr/>
                    <a:lstStyle/>
                    <a:p>
                      <a:r>
                        <a:rPr lang="en-US" sz="1600" b="1" u="none" dirty="0">
                          <a:latin typeface="Times New Roman" pitchFamily="18" charset="0"/>
                          <a:cs typeface="Times New Roman" pitchFamily="18" charset="0"/>
                        </a:rPr>
                        <a:t>Name of the Paper with Year</a:t>
                      </a:r>
                      <a:endParaRPr lang="en-IN" sz="1600" b="1" u="none" dirty="0">
                        <a:latin typeface="Times New Roman" pitchFamily="18" charset="0"/>
                        <a:cs typeface="Times New Roman" pitchFamily="18" charset="0"/>
                      </a:endParaRPr>
                    </a:p>
                  </a:txBody>
                  <a:tcPr/>
                </a:tc>
                <a:tc>
                  <a:txBody>
                    <a:bodyPr/>
                    <a:lstStyle/>
                    <a:p>
                      <a:r>
                        <a:rPr lang="en-US" sz="1600" b="1" u="none" dirty="0">
                          <a:latin typeface="Times New Roman" pitchFamily="18" charset="0"/>
                          <a:cs typeface="Times New Roman" pitchFamily="18" charset="0"/>
                        </a:rPr>
                        <a:t>Objective</a:t>
                      </a:r>
                      <a:endParaRPr lang="en-IN" sz="1600" b="1" u="none" dirty="0">
                        <a:latin typeface="Times New Roman" pitchFamily="18" charset="0"/>
                        <a:cs typeface="Times New Roman" pitchFamily="18" charset="0"/>
                      </a:endParaRPr>
                    </a:p>
                  </a:txBody>
                  <a:tcPr/>
                </a:tc>
                <a:tc>
                  <a:txBody>
                    <a:bodyPr/>
                    <a:lstStyle/>
                    <a:p>
                      <a:r>
                        <a:rPr lang="en-US" sz="1600" b="1" u="none" dirty="0">
                          <a:latin typeface="Times New Roman" pitchFamily="18" charset="0"/>
                          <a:cs typeface="Times New Roman" pitchFamily="18" charset="0"/>
                        </a:rPr>
                        <a:t>Pros</a:t>
                      </a:r>
                      <a:endParaRPr lang="en-IN" sz="1600" b="1" u="none" dirty="0">
                        <a:latin typeface="Times New Roman" pitchFamily="18" charset="0"/>
                        <a:cs typeface="Times New Roman" pitchFamily="18" charset="0"/>
                      </a:endParaRPr>
                    </a:p>
                  </a:txBody>
                  <a:tcPr/>
                </a:tc>
                <a:tc>
                  <a:txBody>
                    <a:bodyPr/>
                    <a:lstStyle/>
                    <a:p>
                      <a:r>
                        <a:rPr lang="en-US" sz="1600" b="1" u="none" dirty="0">
                          <a:latin typeface="Times New Roman" pitchFamily="18" charset="0"/>
                          <a:cs typeface="Times New Roman" pitchFamily="18" charset="0"/>
                        </a:rPr>
                        <a:t>Cons</a:t>
                      </a:r>
                      <a:endParaRPr lang="en-IN" sz="1600" b="1" u="none" dirty="0">
                        <a:latin typeface="Times New Roman" pitchFamily="18" charset="0"/>
                        <a:cs typeface="Times New Roman" pitchFamily="18" charset="0"/>
                      </a:endParaRPr>
                    </a:p>
                  </a:txBody>
                  <a:tcPr/>
                </a:tc>
                <a:extLst>
                  <a:ext uri="{0D108BD9-81ED-4DB2-BD59-A6C34878D82A}">
                    <a16:rowId xmlns="" xmlns:a16="http://schemas.microsoft.com/office/drawing/2014/main" val="705078454"/>
                  </a:ext>
                </a:extLst>
              </a:tr>
              <a:tr h="1601321">
                <a:tc>
                  <a:txBody>
                    <a:bodyPr/>
                    <a:lstStyle/>
                    <a:p>
                      <a:r>
                        <a:rPr lang="en-US" sz="1400" u="none" dirty="0">
                          <a:latin typeface="Times New Roman" pitchFamily="18" charset="0"/>
                          <a:cs typeface="Times New Roman" pitchFamily="18" charset="0"/>
                        </a:rPr>
                        <a:t>1.</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Diabetes Prediction Using Different Machine Learning Approaches,</a:t>
                      </a:r>
                    </a:p>
                    <a:p>
                      <a:r>
                        <a:rPr lang="en-US" sz="1400" u="none" dirty="0">
                          <a:latin typeface="Times New Roman" pitchFamily="18" charset="0"/>
                          <a:cs typeface="Times New Roman" pitchFamily="18" charset="0"/>
                        </a:rPr>
                        <a:t>2019 3rd International Conference on Computing Methodologies and Communication (ICCMC),</a:t>
                      </a:r>
                    </a:p>
                    <a:p>
                      <a:r>
                        <a:rPr lang="en-IN" sz="1400" u="none" dirty="0">
                          <a:latin typeface="Times New Roman" pitchFamily="18" charset="0"/>
                          <a:cs typeface="Times New Roman" pitchFamily="18" charset="0"/>
                        </a:rPr>
                        <a:t>2019</a:t>
                      </a:r>
                    </a:p>
                  </a:txBody>
                  <a:tcPr/>
                </a:tc>
                <a:tc>
                  <a:txBody>
                    <a:bodyPr/>
                    <a:lstStyle/>
                    <a:p>
                      <a:r>
                        <a:rPr lang="en-US" sz="1400" u="none" dirty="0">
                          <a:latin typeface="Times New Roman" pitchFamily="18" charset="0"/>
                          <a:cs typeface="Times New Roman" pitchFamily="18" charset="0"/>
                        </a:rPr>
                        <a:t>The aim of this analysis is to develop a system which might predict the diabetic risk level of a patient with a better accuracy. Model development is based on categorization methods as Decision Tree, ANN, Naive Bayes and SVM algorithms. </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System was trained to quickly identify if a person is diabetic</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Lots of resources were used on process</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3833384243"/>
                  </a:ext>
                </a:extLst>
              </a:tr>
              <a:tr h="2337730">
                <a:tc>
                  <a:txBody>
                    <a:bodyPr/>
                    <a:lstStyle/>
                    <a:p>
                      <a:r>
                        <a:rPr lang="en-US" sz="1400" u="none" dirty="0">
                          <a:latin typeface="Times New Roman" pitchFamily="18" charset="0"/>
                          <a:cs typeface="Times New Roman" pitchFamily="18" charset="0"/>
                        </a:rPr>
                        <a:t>2</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Diabetes Disease Prediction Using Machine Learning Algorithms,</a:t>
                      </a:r>
                    </a:p>
                    <a:p>
                      <a:r>
                        <a:rPr lang="en-US" sz="1400" u="none" dirty="0">
                          <a:latin typeface="Times New Roman" pitchFamily="18" charset="0"/>
                          <a:cs typeface="Times New Roman" pitchFamily="18" charset="0"/>
                        </a:rPr>
                        <a:t>2020 IEEE-EMBS Conference on Biomedical Engineering and Sciences (IECBES),2020</a:t>
                      </a:r>
                    </a:p>
                    <a:p>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This paper deals with the prediction of Diabetes Disease by performing an analysis of five supervised machine learning algorithms, , i.e. K-Nearest Neighbors, Naïve Baye, Decision Tree Classifier, Random Forest and Support Vector Machine. </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Supervised ML algorithms used to perform analysis and gave good outcomes</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Unsupervised algorithms were totally ignored</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841089342"/>
                  </a:ext>
                </a:extLst>
              </a:tr>
            </a:tbl>
          </a:graphicData>
        </a:graphic>
      </p:graphicFrame>
    </p:spTree>
    <p:extLst>
      <p:ext uri="{BB962C8B-B14F-4D97-AF65-F5344CB8AC3E}">
        <p14:creationId xmlns="" xmlns:p14="http://schemas.microsoft.com/office/powerpoint/2010/main" val="74462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2482D-6B1D-7C92-5A26-A1C338BEF5A9}"/>
              </a:ext>
            </a:extLst>
          </p:cNvPr>
          <p:cNvSpPr>
            <a:spLocks noGrp="1"/>
          </p:cNvSpPr>
          <p:nvPr>
            <p:ph type="title"/>
          </p:nvPr>
        </p:nvSpPr>
        <p:spPr>
          <a:xfrm>
            <a:off x="330591" y="0"/>
            <a:ext cx="8194431" cy="917917"/>
          </a:xfrm>
        </p:spPr>
        <p:txBody>
          <a:bodyPr>
            <a:normAutofit/>
          </a:bodyPr>
          <a:lstStyle/>
          <a:p>
            <a:r>
              <a:rPr lang="en-US" sz="4800" dirty="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graphicFrame>
        <p:nvGraphicFramePr>
          <p:cNvPr id="4" name="Table 4">
            <a:extLst>
              <a:ext uri="{FF2B5EF4-FFF2-40B4-BE49-F238E27FC236}">
                <a16:creationId xmlns="" xmlns:a16="http://schemas.microsoft.com/office/drawing/2014/main" id="{C07960D4-EC8C-82E2-4DEB-2A2A98D6FD2D}"/>
              </a:ext>
            </a:extLst>
          </p:cNvPr>
          <p:cNvGraphicFramePr>
            <a:graphicFrameLocks noGrp="1"/>
          </p:cNvGraphicFramePr>
          <p:nvPr>
            <p:extLst>
              <p:ext uri="{D42A27DB-BD31-4B8C-83A1-F6EECF244321}">
                <p14:modId xmlns="" xmlns:p14="http://schemas.microsoft.com/office/powerpoint/2010/main" val="954395472"/>
              </p:ext>
            </p:extLst>
          </p:nvPr>
        </p:nvGraphicFramePr>
        <p:xfrm>
          <a:off x="285616" y="822960"/>
          <a:ext cx="8506692" cy="6035040"/>
        </p:xfrm>
        <a:graphic>
          <a:graphicData uri="http://schemas.openxmlformats.org/drawingml/2006/table">
            <a:tbl>
              <a:tblPr firstRow="1" bandRow="1">
                <a:tableStyleId>{4BE7A0FD-782A-47FE-AB4B-6DDF6C17F19B}</a:tableStyleId>
              </a:tblPr>
              <a:tblGrid>
                <a:gridCol w="757382">
                  <a:extLst>
                    <a:ext uri="{9D8B030D-6E8A-4147-A177-3AD203B41FA5}">
                      <a16:colId xmlns="" xmlns:a16="http://schemas.microsoft.com/office/drawing/2014/main" val="4175983153"/>
                    </a:ext>
                  </a:extLst>
                </a:gridCol>
                <a:gridCol w="2331563">
                  <a:extLst>
                    <a:ext uri="{9D8B030D-6E8A-4147-A177-3AD203B41FA5}">
                      <a16:colId xmlns="" xmlns:a16="http://schemas.microsoft.com/office/drawing/2014/main" val="1320038491"/>
                    </a:ext>
                  </a:extLst>
                </a:gridCol>
                <a:gridCol w="3138781">
                  <a:extLst>
                    <a:ext uri="{9D8B030D-6E8A-4147-A177-3AD203B41FA5}">
                      <a16:colId xmlns="" xmlns:a16="http://schemas.microsoft.com/office/drawing/2014/main" val="2120896416"/>
                    </a:ext>
                  </a:extLst>
                </a:gridCol>
                <a:gridCol w="1115184">
                  <a:extLst>
                    <a:ext uri="{9D8B030D-6E8A-4147-A177-3AD203B41FA5}">
                      <a16:colId xmlns="" xmlns:a16="http://schemas.microsoft.com/office/drawing/2014/main" val="3916625469"/>
                    </a:ext>
                  </a:extLst>
                </a:gridCol>
                <a:gridCol w="1163782">
                  <a:extLst>
                    <a:ext uri="{9D8B030D-6E8A-4147-A177-3AD203B41FA5}">
                      <a16:colId xmlns="" xmlns:a16="http://schemas.microsoft.com/office/drawing/2014/main" val="3679247247"/>
                    </a:ext>
                  </a:extLst>
                </a:gridCol>
              </a:tblGrid>
              <a:tr h="2192461">
                <a:tc>
                  <a:txBody>
                    <a:bodyPr/>
                    <a:lstStyle/>
                    <a:p>
                      <a:r>
                        <a:rPr lang="en-US" sz="1400" u="none" dirty="0">
                          <a:latin typeface="Times New Roman" pitchFamily="18" charset="0"/>
                          <a:cs typeface="Times New Roman" pitchFamily="18" charset="0"/>
                        </a:rPr>
                        <a:t>3.</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Diabetes Prediction using Machine Learning Algorithms with Feature Selection and Dimensionality Reduction,</a:t>
                      </a:r>
                    </a:p>
                    <a:p>
                      <a:r>
                        <a:rPr lang="en-US" sz="1400" u="none" dirty="0">
                          <a:latin typeface="Times New Roman" pitchFamily="18" charset="0"/>
                          <a:cs typeface="Times New Roman" pitchFamily="18" charset="0"/>
                        </a:rPr>
                        <a:t>2021 7th International Conference on Advanced Computing and Communication Systems (ICACCS),2021</a:t>
                      </a:r>
                    </a:p>
                    <a:p>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The Principle Component Analysis (PCA) dimensionality reduction method is analyzed after the selection of specific features and the accuracy of the prediction is 83% implementing Random Forest (RF) which is significant in comparison with Support Vector Machine (SVM) with accuracy of 81.4%.</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Only random forest gave good accuracy out of all algorithms</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SVM went with a comparable of 81.4% accuracy below Random forest</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705078454"/>
                  </a:ext>
                </a:extLst>
              </a:tr>
              <a:tr h="1673006">
                <a:tc>
                  <a:txBody>
                    <a:bodyPr/>
                    <a:lstStyle/>
                    <a:p>
                      <a:r>
                        <a:rPr lang="en-US" sz="1400" u="none" dirty="0">
                          <a:latin typeface="Times New Roman" pitchFamily="18" charset="0"/>
                          <a:cs typeface="Times New Roman" pitchFamily="18" charset="0"/>
                        </a:rPr>
                        <a:t>4.</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Diabetes Prediction using Machine Learning Techniques,</a:t>
                      </a:r>
                    </a:p>
                    <a:p>
                      <a:r>
                        <a:rPr lang="en-US" sz="1400" u="none" dirty="0">
                          <a:latin typeface="Times New Roman" pitchFamily="18" charset="0"/>
                          <a:cs typeface="Times New Roman" pitchFamily="18" charset="0"/>
                        </a:rPr>
                        <a:t>2019 International Conference on Intelligent Computing and Remote Sensing (ICICRS),</a:t>
                      </a:r>
                    </a:p>
                    <a:p>
                      <a:r>
                        <a:rPr lang="en-IN" sz="1400" u="none" dirty="0">
                          <a:latin typeface="Times New Roman" pitchFamily="18" charset="0"/>
                          <a:cs typeface="Times New Roman" pitchFamily="18" charset="0"/>
                        </a:rPr>
                        <a:t>2019</a:t>
                      </a:r>
                    </a:p>
                  </a:txBody>
                  <a:tcPr/>
                </a:tc>
                <a:tc>
                  <a:txBody>
                    <a:bodyPr/>
                    <a:lstStyle/>
                    <a:p>
                      <a:r>
                        <a:rPr lang="en-US" sz="1400" u="none" dirty="0">
                          <a:latin typeface="Times New Roman" pitchFamily="18" charset="0"/>
                          <a:cs typeface="Times New Roman" pitchFamily="18" charset="0"/>
                        </a:rPr>
                        <a:t>The objective is to predict whether a person is diabetic or not, using different classifiers such as Support Vector Machine(SVM), Naive Bayes(NB), Decision Tree(DT), K-Nearest Neighbor(KNN), Artificial Neural Network(ANN) and Random Forest(RF). </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Models were built to test if a person is diabetic or not quickly</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Accuracy was a big problem, less models were only made</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3833384243"/>
                  </a:ext>
                </a:extLst>
              </a:tr>
              <a:tr h="1673006">
                <a:tc>
                  <a:txBody>
                    <a:bodyPr/>
                    <a:lstStyle/>
                    <a:p>
                      <a:r>
                        <a:rPr lang="en-US" sz="1400" u="none" dirty="0">
                          <a:latin typeface="Times New Roman" pitchFamily="18" charset="0"/>
                          <a:cs typeface="Times New Roman" pitchFamily="18" charset="0"/>
                        </a:rPr>
                        <a:t>5.</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Prediction of Diabetes Using Machine Learning Algorithms in Healthcare,</a:t>
                      </a:r>
                    </a:p>
                    <a:p>
                      <a:r>
                        <a:rPr lang="en-US" sz="1400" u="none" dirty="0">
                          <a:latin typeface="Times New Roman" pitchFamily="18" charset="0"/>
                          <a:cs typeface="Times New Roman" pitchFamily="18" charset="0"/>
                        </a:rPr>
                        <a:t> 2018 24th International Conference on Automation and Computing (ICAC)</a:t>
                      </a:r>
                    </a:p>
                    <a:p>
                      <a:r>
                        <a:rPr lang="en-IN" sz="1400" u="none" dirty="0">
                          <a:latin typeface="Times New Roman" pitchFamily="18" charset="0"/>
                          <a:cs typeface="Times New Roman" pitchFamily="18" charset="0"/>
                        </a:rPr>
                        <a:t>,2018</a:t>
                      </a:r>
                    </a:p>
                  </a:txBody>
                  <a:tcPr/>
                </a:tc>
                <a:tc>
                  <a:txBody>
                    <a:bodyPr/>
                    <a:lstStyle/>
                    <a:p>
                      <a:r>
                        <a:rPr lang="en-US" sz="1400" u="none" dirty="0">
                          <a:latin typeface="Times New Roman" pitchFamily="18" charset="0"/>
                          <a:cs typeface="Times New Roman" pitchFamily="18" charset="0"/>
                        </a:rPr>
                        <a:t>This paper discusses the predictive analytics in healthcare, six different machine learning algorithms are used in this research work. For experiment purpose, a dataset of patient's medical record is obtained and six different machine learning algorithms are applied on the dataset</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Few algorithms gave good results with parameters mentioned for diabetes</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Other algorithms lacked way back on accuracy</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841089342"/>
                  </a:ext>
                </a:extLst>
              </a:tr>
            </a:tbl>
          </a:graphicData>
        </a:graphic>
      </p:graphicFrame>
    </p:spTree>
    <p:extLst>
      <p:ext uri="{BB962C8B-B14F-4D97-AF65-F5344CB8AC3E}">
        <p14:creationId xmlns="" xmlns:p14="http://schemas.microsoft.com/office/powerpoint/2010/main" val="17684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2482D-6B1D-7C92-5A26-A1C338BEF5A9}"/>
              </a:ext>
            </a:extLst>
          </p:cNvPr>
          <p:cNvSpPr>
            <a:spLocks noGrp="1"/>
          </p:cNvSpPr>
          <p:nvPr>
            <p:ph type="title"/>
          </p:nvPr>
        </p:nvSpPr>
        <p:spPr>
          <a:xfrm>
            <a:off x="457200" y="-182880"/>
            <a:ext cx="8229600" cy="1143000"/>
          </a:xfrm>
        </p:spPr>
        <p:txBody>
          <a:bodyPr>
            <a:normAutofit/>
          </a:bodyPr>
          <a:lstStyle/>
          <a:p>
            <a:r>
              <a:rPr lang="en-US" sz="4800" dirty="0">
                <a:latin typeface="Times New Roman" pitchFamily="18" charset="0"/>
                <a:cs typeface="Times New Roman" pitchFamily="18" charset="0"/>
              </a:rPr>
              <a:t>Literature Survey</a:t>
            </a:r>
            <a:endParaRPr lang="en-IN" sz="4800" dirty="0">
              <a:latin typeface="Times New Roman" pitchFamily="18" charset="0"/>
              <a:cs typeface="Times New Roman" pitchFamily="18" charset="0"/>
            </a:endParaRPr>
          </a:p>
        </p:txBody>
      </p:sp>
      <p:graphicFrame>
        <p:nvGraphicFramePr>
          <p:cNvPr id="4" name="Table 4">
            <a:extLst>
              <a:ext uri="{FF2B5EF4-FFF2-40B4-BE49-F238E27FC236}">
                <a16:creationId xmlns="" xmlns:a16="http://schemas.microsoft.com/office/drawing/2014/main" id="{C07960D4-EC8C-82E2-4DEB-2A2A98D6FD2D}"/>
              </a:ext>
            </a:extLst>
          </p:cNvPr>
          <p:cNvGraphicFramePr>
            <a:graphicFrameLocks noGrp="1"/>
          </p:cNvGraphicFramePr>
          <p:nvPr>
            <p:extLst>
              <p:ext uri="{D42A27DB-BD31-4B8C-83A1-F6EECF244321}">
                <p14:modId xmlns="" xmlns:p14="http://schemas.microsoft.com/office/powerpoint/2010/main" val="2093118420"/>
              </p:ext>
            </p:extLst>
          </p:nvPr>
        </p:nvGraphicFramePr>
        <p:xfrm>
          <a:off x="285617" y="1036320"/>
          <a:ext cx="8506692" cy="5821680"/>
        </p:xfrm>
        <a:graphic>
          <a:graphicData uri="http://schemas.openxmlformats.org/drawingml/2006/table">
            <a:tbl>
              <a:tblPr firstRow="1" bandRow="1">
                <a:tableStyleId>{4BE7A0FD-782A-47FE-AB4B-6DDF6C17F19B}</a:tableStyleId>
              </a:tblPr>
              <a:tblGrid>
                <a:gridCol w="757382">
                  <a:extLst>
                    <a:ext uri="{9D8B030D-6E8A-4147-A177-3AD203B41FA5}">
                      <a16:colId xmlns="" xmlns:a16="http://schemas.microsoft.com/office/drawing/2014/main" val="4175983153"/>
                    </a:ext>
                  </a:extLst>
                </a:gridCol>
                <a:gridCol w="2331563">
                  <a:extLst>
                    <a:ext uri="{9D8B030D-6E8A-4147-A177-3AD203B41FA5}">
                      <a16:colId xmlns="" xmlns:a16="http://schemas.microsoft.com/office/drawing/2014/main" val="1320038491"/>
                    </a:ext>
                  </a:extLst>
                </a:gridCol>
                <a:gridCol w="3138780">
                  <a:extLst>
                    <a:ext uri="{9D8B030D-6E8A-4147-A177-3AD203B41FA5}">
                      <a16:colId xmlns="" xmlns:a16="http://schemas.microsoft.com/office/drawing/2014/main" val="2120896416"/>
                    </a:ext>
                  </a:extLst>
                </a:gridCol>
                <a:gridCol w="1115185">
                  <a:extLst>
                    <a:ext uri="{9D8B030D-6E8A-4147-A177-3AD203B41FA5}">
                      <a16:colId xmlns="" xmlns:a16="http://schemas.microsoft.com/office/drawing/2014/main" val="3916625469"/>
                    </a:ext>
                  </a:extLst>
                </a:gridCol>
                <a:gridCol w="1163782">
                  <a:extLst>
                    <a:ext uri="{9D8B030D-6E8A-4147-A177-3AD203B41FA5}">
                      <a16:colId xmlns="" xmlns:a16="http://schemas.microsoft.com/office/drawing/2014/main" val="3679247247"/>
                    </a:ext>
                  </a:extLst>
                </a:gridCol>
              </a:tblGrid>
              <a:tr h="1627531">
                <a:tc>
                  <a:txBody>
                    <a:bodyPr/>
                    <a:lstStyle/>
                    <a:p>
                      <a:r>
                        <a:rPr lang="en-US" sz="1400" u="none" dirty="0">
                          <a:latin typeface="Times New Roman" pitchFamily="18" charset="0"/>
                          <a:cs typeface="Times New Roman" pitchFamily="18" charset="0"/>
                        </a:rPr>
                        <a:t>6.</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Diabetes Prediction Using Machine Learning: A Comparative Study,</a:t>
                      </a:r>
                    </a:p>
                    <a:p>
                      <a:r>
                        <a:rPr lang="en-US" sz="1400" u="none" dirty="0">
                          <a:latin typeface="Times New Roman" pitchFamily="18" charset="0"/>
                          <a:cs typeface="Times New Roman" pitchFamily="18" charset="0"/>
                        </a:rPr>
                        <a:t> 2021 3rd Novel Intelligent and Leading Emerging Sciences Conference (NILES),2021</a:t>
                      </a:r>
                    </a:p>
                    <a:p>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This paper proposed a solution for the problem using machine learning techniques. We applied eight algorithms on a data set of 521 subjects. The results are compared to each other to find the best algorithm for this task</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Random forest out passed all families of algorithm</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Different families of algorithms were tested and failed</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705078454"/>
                  </a:ext>
                </a:extLst>
              </a:tr>
              <a:tr h="2086341">
                <a:tc>
                  <a:txBody>
                    <a:bodyPr/>
                    <a:lstStyle/>
                    <a:p>
                      <a:r>
                        <a:rPr lang="en-US" sz="1400" u="none" dirty="0">
                          <a:latin typeface="Times New Roman" pitchFamily="18" charset="0"/>
                          <a:cs typeface="Times New Roman" pitchFamily="18" charset="0"/>
                        </a:rPr>
                        <a:t>7.</a:t>
                      </a:r>
                      <a:endParaRPr lang="en-IN" sz="1400" u="none" dirty="0">
                        <a:latin typeface="Times New Roman" pitchFamily="18" charset="0"/>
                        <a:cs typeface="Times New Roman" pitchFamily="18" charset="0"/>
                      </a:endParaRPr>
                    </a:p>
                  </a:txBody>
                  <a:tcPr/>
                </a:tc>
                <a:tc>
                  <a:txBody>
                    <a:bodyPr/>
                    <a:lstStyle/>
                    <a:p>
                      <a:r>
                        <a:rPr lang="en-US" sz="1400" i="0" u="none" dirty="0">
                          <a:latin typeface="Times New Roman" pitchFamily="18" charset="0"/>
                          <a:cs typeface="Times New Roman" pitchFamily="18" charset="0"/>
                        </a:rPr>
                        <a:t>Diabetes Prediction using Feature Extraction and Machine Learning Models,</a:t>
                      </a:r>
                    </a:p>
                    <a:p>
                      <a:r>
                        <a:rPr lang="en-US" sz="1400" i="0" u="none" dirty="0">
                          <a:latin typeface="Times New Roman" pitchFamily="18" charset="0"/>
                          <a:cs typeface="Times New Roman" pitchFamily="18" charset="0"/>
                        </a:rPr>
                        <a:t>Informatics in Medicine Unlocked</a:t>
                      </a:r>
                    </a:p>
                    <a:p>
                      <a:r>
                        <a:rPr lang="en-US" sz="1400" i="0" u="none" dirty="0">
                          <a:latin typeface="Times New Roman" pitchFamily="18" charset="0"/>
                          <a:cs typeface="Times New Roman" pitchFamily="18" charset="0"/>
                        </a:rPr>
                        <a:t>Volume 16, 2019, 100204</a:t>
                      </a:r>
                    </a:p>
                    <a:p>
                      <a:r>
                        <a:rPr lang="en-IN" sz="1400" u="none" dirty="0">
                          <a:latin typeface="Times New Roman" pitchFamily="18" charset="0"/>
                          <a:cs typeface="Times New Roman" pitchFamily="18" charset="0"/>
                        </a:rPr>
                        <a:t>,2019</a:t>
                      </a:r>
                    </a:p>
                  </a:txBody>
                  <a:tcPr/>
                </a:tc>
                <a:tc>
                  <a:txBody>
                    <a:bodyPr/>
                    <a:lstStyle/>
                    <a:p>
                      <a:r>
                        <a:rPr lang="en-US" sz="1400" u="none" dirty="0">
                          <a:latin typeface="Times New Roman" pitchFamily="18" charset="0"/>
                          <a:cs typeface="Times New Roman" pitchFamily="18" charset="0"/>
                        </a:rPr>
                        <a:t>In this research paper, we strive to propose machine learning algorithms namely KNN, SVM, Decision Tree, Random Forest, LGBM, and Ad boost that help predict diabetes. </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Our model was trained with parameters like glucose, insulin ,age </a:t>
                      </a:r>
                      <a:r>
                        <a:rPr lang="en-US" sz="1400" u="none" dirty="0" err="1">
                          <a:latin typeface="Times New Roman" pitchFamily="18" charset="0"/>
                          <a:cs typeface="Times New Roman" pitchFamily="18" charset="0"/>
                        </a:rPr>
                        <a:t>etc</a:t>
                      </a:r>
                      <a:r>
                        <a:rPr lang="en-US" sz="1400" u="none" dirty="0">
                          <a:latin typeface="Times New Roman" pitchFamily="18" charset="0"/>
                          <a:cs typeface="Times New Roman" pitchFamily="18" charset="0"/>
                        </a:rPr>
                        <a:t> to provide better outcomes</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Only one algorithm gave good results with parameters mentioned</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3833384243"/>
                  </a:ext>
                </a:extLst>
              </a:tr>
              <a:tr h="1718507">
                <a:tc>
                  <a:txBody>
                    <a:bodyPr/>
                    <a:lstStyle/>
                    <a:p>
                      <a:r>
                        <a:rPr lang="en-US" sz="1400" u="none" dirty="0">
                          <a:latin typeface="Times New Roman" pitchFamily="18" charset="0"/>
                          <a:cs typeface="Times New Roman" pitchFamily="18" charset="0"/>
                        </a:rPr>
                        <a:t>8.</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Prediction of Diabetes Disease Using Machine Learning Model,</a:t>
                      </a:r>
                    </a:p>
                    <a:p>
                      <a:r>
                        <a:rPr lang="en-US" sz="1400" u="none" dirty="0">
                          <a:latin typeface="Times New Roman" pitchFamily="18" charset="0"/>
                          <a:cs typeface="Times New Roman" pitchFamily="18" charset="0"/>
                        </a:rPr>
                        <a:t>International Conference on Communication, Computing and Electronics Systems pp 683-692, 2021</a:t>
                      </a:r>
                    </a:p>
                    <a:p>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This  builds up a model for the prediction of diabetes using machine learning. The supervised machine learning algorithms used for prediction model such as decision tree, Naïve Bayes, artificial neural network, and logistic regression. </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Supervised learning algorithms gave good outcomes </a:t>
                      </a:r>
                      <a:endParaRPr lang="en-IN" sz="1400" u="none" dirty="0">
                        <a:latin typeface="Times New Roman" pitchFamily="18" charset="0"/>
                        <a:cs typeface="Times New Roman" pitchFamily="18" charset="0"/>
                      </a:endParaRPr>
                    </a:p>
                  </a:txBody>
                  <a:tcPr/>
                </a:tc>
                <a:tc>
                  <a:txBody>
                    <a:bodyPr/>
                    <a:lstStyle/>
                    <a:p>
                      <a:r>
                        <a:rPr lang="en-US" sz="1400" u="none" dirty="0">
                          <a:latin typeface="Times New Roman" pitchFamily="18" charset="0"/>
                          <a:cs typeface="Times New Roman" pitchFamily="18" charset="0"/>
                        </a:rPr>
                        <a:t>Un supervised algorithms lacked some parameters</a:t>
                      </a:r>
                      <a:endParaRPr lang="en-IN" sz="1400" u="none" dirty="0">
                        <a:latin typeface="Times New Roman" pitchFamily="18" charset="0"/>
                        <a:cs typeface="Times New Roman" pitchFamily="18" charset="0"/>
                      </a:endParaRPr>
                    </a:p>
                  </a:txBody>
                  <a:tcPr/>
                </a:tc>
                <a:extLst>
                  <a:ext uri="{0D108BD9-81ED-4DB2-BD59-A6C34878D82A}">
                    <a16:rowId xmlns="" xmlns:a16="http://schemas.microsoft.com/office/drawing/2014/main" val="841089342"/>
                  </a:ext>
                </a:extLst>
              </a:tr>
            </a:tbl>
          </a:graphicData>
        </a:graphic>
      </p:graphicFrame>
    </p:spTree>
    <p:extLst>
      <p:ext uri="{BB962C8B-B14F-4D97-AF65-F5344CB8AC3E}">
        <p14:creationId xmlns="" xmlns:p14="http://schemas.microsoft.com/office/powerpoint/2010/main" val="127518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870"/>
            <a:ext cx="8229600" cy="1143000"/>
          </a:xfrm>
        </p:spPr>
        <p:txBody>
          <a:bodyPr>
            <a:normAutofit/>
          </a:bodyPr>
          <a:lstStyle/>
          <a:p>
            <a:r>
              <a:rPr lang="en-IN" sz="4400" dirty="0" smtClean="0">
                <a:latin typeface="Times New Roman" pitchFamily="18" charset="0"/>
                <a:cs typeface="Times New Roman" pitchFamily="18" charset="0"/>
              </a:rPr>
              <a:t>MOTIVATION OF THE PROJECT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Health  issues  are  increasing  tremendously  these  days.  Many  people  start  going  for complete medical check-ups during their late 40’s or 50’s of age. But our lifestyle has a great impact  on  health  causing  diabetic  and  other  health  problems.  </a:t>
            </a:r>
          </a:p>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Early  detection  of  diabetic can prevent  death  rates.  As  most  of  our  health  care  industries are aiming at diagnosing  these diseases in early stages, by using machine learning technique, we can detect disease at an early stage and help to cure it completely at zero cost. </a:t>
            </a:r>
          </a:p>
          <a:p>
            <a:pPr marL="285750" indent="-285750" algn="just">
              <a:lnSpc>
                <a:spcPct val="150000"/>
              </a:lnSpc>
              <a:buFont typeface="Arial" pitchFamily="34" charset="0"/>
              <a:buChar char="•"/>
            </a:pPr>
            <a:r>
              <a:rPr lang="en-US" sz="2800" dirty="0" smtClean="0">
                <a:latin typeface="Times New Roman" pitchFamily="18" charset="0"/>
                <a:cs typeface="Times New Roman" pitchFamily="18" charset="0"/>
              </a:rPr>
              <a:t>By using a proper dataset, a trained ML model is  created  which  can  diagnose  a  normal  person  and  generate  an  output  report  which  shows whether the person is affected by diabetic or not and also classify the diabetic level.</a:t>
            </a:r>
            <a:endParaRPr lang="en-IN" sz="2800" dirty="0" smtClean="0">
              <a:latin typeface="Times New Roman" pitchFamily="18" charset="0"/>
              <a:cs typeface="Times New Roman" pitchFamily="18" charset="0"/>
            </a:endParaRPr>
          </a:p>
          <a:p>
            <a:pPr marL="285750" indent="-285750" algn="just">
              <a:lnSpc>
                <a:spcPct val="150000"/>
              </a:lnSpc>
              <a:buFont typeface="Arial" pitchFamily="34" charset="0"/>
              <a:buChar char="•"/>
            </a:pPr>
            <a:endParaRPr lang="en-IN" sz="28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472</TotalTime>
  <Words>2782</Words>
  <Application>Microsoft Office PowerPoint</Application>
  <PresentationFormat>On-screen Show (4:3)</PresentationFormat>
  <Paragraphs>174</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 DIABETES PREDICTION SYSTEM USING MACHINE LEARNING WITH WEB APP </vt:lpstr>
      <vt:lpstr>ABSTRACT </vt:lpstr>
      <vt:lpstr>INTRODUCTION</vt:lpstr>
      <vt:lpstr>SCOPE OF THE PROJECT</vt:lpstr>
      <vt:lpstr>OBJECTIVE</vt:lpstr>
      <vt:lpstr>Literature Survey</vt:lpstr>
      <vt:lpstr>Literature Survey</vt:lpstr>
      <vt:lpstr>Literature Survey</vt:lpstr>
      <vt:lpstr>MOTIVATION OF THE PROJECT</vt:lpstr>
      <vt:lpstr>EXISTING SYSTEM </vt:lpstr>
      <vt:lpstr>DRAWBACKS OF EXISTING SYSTEM</vt:lpstr>
      <vt:lpstr>      PROPOSED SYSTEM</vt:lpstr>
      <vt:lpstr>ADVANTAGES OF PROPOSED SYSTEM</vt:lpstr>
      <vt:lpstr>ARCHITECTURE DIAGRAM</vt:lpstr>
      <vt:lpstr>SOFTWARE &amp; HARDWARE REQUIREMENTS</vt:lpstr>
      <vt:lpstr>LIST OF MODULES</vt:lpstr>
      <vt:lpstr>DATA COLLECTION AND PRE-PROCESSING</vt:lpstr>
      <vt:lpstr>MODEL CREATION</vt:lpstr>
      <vt:lpstr>TRAINING AND TESTING</vt:lpstr>
      <vt:lpstr>PREDICTION</vt:lpstr>
      <vt:lpstr>FUTURE WORK</vt:lpstr>
      <vt:lpstr>RESULT</vt:lpstr>
      <vt:lpstr>CONCLUSION</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Diabetes Mellitus Predictive Analysis  Using Medical System Parameter With Web Application </dc:title>
  <dc:creator>Charan Iyer</dc:creator>
  <cp:lastModifiedBy>Admin</cp:lastModifiedBy>
  <cp:revision>63</cp:revision>
  <dcterms:modified xsi:type="dcterms:W3CDTF">2023-04-03T06:45:49Z</dcterms:modified>
</cp:coreProperties>
</file>