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4" r:id="rId17"/>
    <p:sldId id="275" r:id="rId18"/>
    <p:sldId id="276" r:id="rId19"/>
    <p:sldId id="277" r:id="rId20"/>
    <p:sldId id="280" r:id="rId21"/>
    <p:sldId id="273" r:id="rId22"/>
    <p:sldId id="281" r:id="rId23"/>
    <p:sldId id="282" r:id="rId24"/>
    <p:sldId id="283" r:id="rId25"/>
    <p:sldId id="284" r:id="rId26"/>
    <p:sldId id="278" r:id="rId27"/>
    <p:sldId id="285" r:id="rId28"/>
    <p:sldId id="286" r:id="rId29"/>
    <p:sldId id="279" r:id="rId30"/>
    <p:sldId id="270" r:id="rId31"/>
    <p:sldId id="27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4/10/2023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054" y="170636"/>
            <a:ext cx="11825654" cy="2572563"/>
          </a:xfrm>
        </p:spPr>
        <p:txBody>
          <a:bodyPr>
            <a:normAutofit/>
          </a:bodyPr>
          <a:lstStyle/>
          <a:p>
            <a:pPr algn="l"/>
            <a:r>
              <a:rPr lang="en-IN" b="1" dirty="0" smtClean="0">
                <a:latin typeface="+mn-lt"/>
              </a:rPr>
              <a:t>DIAGNOSIS OF PARKINSON’S DISEASE USING MACHINE LEARNING AND DEEP LEARNING</a:t>
            </a:r>
            <a:endParaRPr lang="en-IN" b="1" dirty="0">
              <a:latin typeface="+mn-lt"/>
            </a:endParaRPr>
          </a:p>
        </p:txBody>
      </p:sp>
      <p:sp>
        <p:nvSpPr>
          <p:cNvPr id="3" name="Subtitle 2"/>
          <p:cNvSpPr>
            <a:spLocks noGrp="1"/>
          </p:cNvSpPr>
          <p:nvPr>
            <p:ph type="subTitle" idx="1"/>
          </p:nvPr>
        </p:nvSpPr>
        <p:spPr>
          <a:xfrm>
            <a:off x="463059" y="3849400"/>
            <a:ext cx="6069625" cy="2445891"/>
          </a:xfrm>
        </p:spPr>
        <p:txBody>
          <a:bodyPr>
            <a:normAutofit fontScale="62500" lnSpcReduction="20000"/>
          </a:bodyPr>
          <a:lstStyle/>
          <a:p>
            <a:pPr algn="l"/>
            <a:r>
              <a:rPr lang="en-US" sz="4000" b="1" dirty="0"/>
              <a:t>DONE BY :</a:t>
            </a:r>
          </a:p>
          <a:p>
            <a:pPr algn="l"/>
            <a:r>
              <a:rPr lang="en-US" sz="4000" b="1" dirty="0"/>
              <a:t/>
            </a:r>
            <a:br>
              <a:rPr lang="en-US" sz="4000" b="1" dirty="0"/>
            </a:br>
            <a:r>
              <a:rPr lang="en-US" sz="4000" b="1" dirty="0"/>
              <a:t>GANESH A                         </a:t>
            </a:r>
            <a:r>
              <a:rPr lang="en-US" sz="4000" b="1" dirty="0" smtClean="0"/>
              <a:t>		 </a:t>
            </a:r>
            <a:r>
              <a:rPr lang="en-US" sz="4000" b="1" dirty="0"/>
              <a:t>(211419205049)</a:t>
            </a:r>
          </a:p>
          <a:p>
            <a:pPr algn="l"/>
            <a:r>
              <a:rPr lang="en-US" sz="4000" b="1" dirty="0"/>
              <a:t>HAMMADH  AHMED </a:t>
            </a:r>
            <a:r>
              <a:rPr lang="en-US" sz="4000" b="1" dirty="0" smtClean="0"/>
              <a:t>A	       (</a:t>
            </a:r>
            <a:r>
              <a:rPr lang="en-US" sz="4000" b="1" dirty="0"/>
              <a:t>211419205060)</a:t>
            </a:r>
          </a:p>
          <a:p>
            <a:pPr algn="l"/>
            <a:r>
              <a:rPr lang="en-US" sz="4000" b="1" dirty="0"/>
              <a:t>GANESH S </a:t>
            </a:r>
            <a:r>
              <a:rPr lang="en-US" sz="4000" b="1" dirty="0" smtClean="0"/>
              <a:t>					 (</a:t>
            </a:r>
            <a:r>
              <a:rPr lang="en-US" sz="4000" b="1" dirty="0"/>
              <a:t>211419205051)</a:t>
            </a:r>
          </a:p>
          <a:p>
            <a:r>
              <a:rPr lang="en-US" dirty="0"/>
              <a:t/>
            </a:r>
            <a:br>
              <a:rPr lang="en-US" dirty="0"/>
            </a:br>
            <a:endParaRPr lang="en-IN" dirty="0"/>
          </a:p>
        </p:txBody>
      </p:sp>
      <p:sp>
        <p:nvSpPr>
          <p:cNvPr id="4" name="TextBox 3"/>
          <p:cNvSpPr txBox="1"/>
          <p:nvPr/>
        </p:nvSpPr>
        <p:spPr>
          <a:xfrm>
            <a:off x="8176845" y="4000501"/>
            <a:ext cx="3305907" cy="2677656"/>
          </a:xfrm>
          <a:prstGeom prst="rect">
            <a:avLst/>
          </a:prstGeom>
          <a:noFill/>
        </p:spPr>
        <p:txBody>
          <a:bodyPr wrap="square" rtlCol="0">
            <a:spAutoFit/>
          </a:bodyPr>
          <a:lstStyle/>
          <a:p>
            <a:r>
              <a:rPr lang="en-US" sz="2400" b="1" dirty="0"/>
              <a:t>GUIDED BY :</a:t>
            </a:r>
            <a:endParaRPr lang="en-US" sz="2400" dirty="0"/>
          </a:p>
          <a:p>
            <a:r>
              <a:rPr lang="en-US" sz="2400" dirty="0"/>
              <a:t/>
            </a:r>
            <a:br>
              <a:rPr lang="en-US" sz="2400" dirty="0"/>
            </a:br>
            <a:r>
              <a:rPr lang="en-US" sz="2400" b="1" dirty="0" err="1"/>
              <a:t>Mrs</a:t>
            </a:r>
            <a:r>
              <a:rPr lang="en-US" sz="2400" b="1" dirty="0"/>
              <a:t> . S . SHARANYAA </a:t>
            </a:r>
            <a:endParaRPr lang="en-US" sz="2400" dirty="0"/>
          </a:p>
          <a:p>
            <a:r>
              <a:rPr lang="en-US" sz="2400" b="1" dirty="0" err="1"/>
              <a:t>M.Tech</a:t>
            </a:r>
            <a:r>
              <a:rPr lang="en-US" sz="2400" b="1" dirty="0"/>
              <a:t>.,(Ph.D.)</a:t>
            </a:r>
            <a:endParaRPr lang="en-US" sz="2400" dirty="0"/>
          </a:p>
          <a:p>
            <a:r>
              <a:rPr lang="en-US" sz="2400" b="1" dirty="0"/>
              <a:t>ASSISTANT PROFESSOR</a:t>
            </a:r>
            <a:endParaRPr lang="en-US" sz="2400" dirty="0"/>
          </a:p>
          <a:p>
            <a:r>
              <a:rPr lang="en-US" sz="2400" dirty="0"/>
              <a:t/>
            </a:r>
            <a:br>
              <a:rPr lang="en-US" sz="2400" dirty="0"/>
            </a:br>
            <a:endParaRPr lang="en-IN" sz="2400" dirty="0"/>
          </a:p>
        </p:txBody>
      </p:sp>
    </p:spTree>
    <p:extLst>
      <p:ext uri="{BB962C8B-B14F-4D97-AF65-F5344CB8AC3E}">
        <p14:creationId xmlns:p14="http://schemas.microsoft.com/office/powerpoint/2010/main" val="2801920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77" y="284286"/>
            <a:ext cx="10456741" cy="463062"/>
          </a:xfrm>
        </p:spPr>
        <p:txBody>
          <a:bodyPr>
            <a:normAutofit fontScale="90000"/>
          </a:bodyPr>
          <a:lstStyle/>
          <a:p>
            <a:r>
              <a:rPr lang="en-IN" b="1" dirty="0" smtClean="0">
                <a:latin typeface="+mn-lt"/>
              </a:rPr>
              <a:t>PROPOSED SYSTEM</a:t>
            </a:r>
            <a:endParaRPr lang="en-IN" b="1" dirty="0">
              <a:latin typeface="+mn-lt"/>
            </a:endParaRPr>
          </a:p>
        </p:txBody>
      </p:sp>
      <p:sp>
        <p:nvSpPr>
          <p:cNvPr id="3" name="Content Placeholder 2"/>
          <p:cNvSpPr>
            <a:spLocks noGrp="1"/>
          </p:cNvSpPr>
          <p:nvPr>
            <p:ph idx="1"/>
          </p:nvPr>
        </p:nvSpPr>
        <p:spPr>
          <a:xfrm>
            <a:off x="501162" y="747348"/>
            <a:ext cx="11386037" cy="6110651"/>
          </a:xfrm>
        </p:spPr>
        <p:txBody>
          <a:bodyPr>
            <a:normAutofit/>
          </a:bodyPr>
          <a:lstStyle/>
          <a:p>
            <a:pPr marL="0" indent="0" algn="just">
              <a:buNone/>
            </a:pPr>
            <a:r>
              <a:rPr lang="en-IN" sz="2800" b="1" dirty="0" smtClean="0"/>
              <a:t>  DIAGNOSIS </a:t>
            </a:r>
            <a:r>
              <a:rPr lang="en-IN" sz="2800" b="1" dirty="0"/>
              <a:t>OF PARKINSON’S DISEASE USING </a:t>
            </a:r>
            <a:r>
              <a:rPr lang="en-IN" sz="2800" b="1" dirty="0" smtClean="0"/>
              <a:t>MRI SCAN BRAIN IMAGES</a:t>
            </a:r>
            <a:endParaRPr lang="en-IN" sz="2800" b="1" dirty="0"/>
          </a:p>
          <a:p>
            <a:pPr algn="just">
              <a:lnSpc>
                <a:spcPct val="150000"/>
              </a:lnSpc>
            </a:pPr>
            <a:r>
              <a:rPr lang="en-IN" sz="2000" b="1" dirty="0"/>
              <a:t>The proposed system is to diagnose the </a:t>
            </a:r>
            <a:r>
              <a:rPr lang="en-US" sz="2000" b="1" dirty="0"/>
              <a:t>Parkinson's disease  using images of the brain by convolutional neural networks CNN</a:t>
            </a:r>
          </a:p>
          <a:p>
            <a:pPr algn="just">
              <a:lnSpc>
                <a:spcPct val="150000"/>
              </a:lnSpc>
            </a:pPr>
            <a:r>
              <a:rPr lang="en-US" sz="2000" b="1" dirty="0"/>
              <a:t>The images are preprocessed to ensure they are in the correct format for input into the CNN. </a:t>
            </a:r>
          </a:p>
          <a:p>
            <a:pPr algn="just">
              <a:lnSpc>
                <a:spcPct val="150000"/>
              </a:lnSpc>
            </a:pPr>
            <a:r>
              <a:rPr lang="en-US" sz="2000" b="1" dirty="0"/>
              <a:t>The CNN is then trained on a dataset of labeled PD and healthy control images. The network learns to identify patterns and features that are associated with PD, such as changes in the structure or function of specific brain regions.</a:t>
            </a:r>
          </a:p>
          <a:p>
            <a:pPr algn="just">
              <a:lnSpc>
                <a:spcPct val="150000"/>
              </a:lnSpc>
            </a:pPr>
            <a:r>
              <a:rPr lang="en-US" sz="2000" b="1" dirty="0"/>
              <a:t>Once the CNN is trained, it can be used to diagnose PD in new patients by analyzing their medical images and identifying patterns and features associated with the disease.</a:t>
            </a:r>
          </a:p>
          <a:p>
            <a:pPr algn="just">
              <a:lnSpc>
                <a:spcPct val="150000"/>
              </a:lnSpc>
            </a:pPr>
            <a:r>
              <a:rPr lang="en-US" sz="2000" b="1" dirty="0"/>
              <a:t> The final output of the CNN is a prediction of whether the input image is healthy or indicative of PD. The prediction is made by comparing the output of the final layer with a set of pre-determined labels.</a:t>
            </a:r>
          </a:p>
          <a:p>
            <a:endParaRPr lang="en-IN" dirty="0"/>
          </a:p>
        </p:txBody>
      </p:sp>
    </p:spTree>
    <p:extLst>
      <p:ext uri="{BB962C8B-B14F-4D97-AF65-F5344CB8AC3E}">
        <p14:creationId xmlns:p14="http://schemas.microsoft.com/office/powerpoint/2010/main" val="3260661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807" y="184638"/>
            <a:ext cx="11465169" cy="1011117"/>
          </a:xfrm>
        </p:spPr>
        <p:txBody>
          <a:bodyPr>
            <a:normAutofit fontScale="90000"/>
          </a:bodyPr>
          <a:lstStyle/>
          <a:p>
            <a:r>
              <a:rPr lang="en-IN" b="1" dirty="0">
                <a:latin typeface="+mn-lt"/>
              </a:rPr>
              <a:t>DIAGNOSIS OF PARKINSON’S DISEASE </a:t>
            </a:r>
            <a:r>
              <a:rPr lang="en-IN" b="1" dirty="0" smtClean="0">
                <a:latin typeface="+mn-lt"/>
              </a:rPr>
              <a:t>USING AUDIO SAMPLES </a:t>
            </a:r>
            <a:r>
              <a:rPr lang="en-IN" b="1" dirty="0">
                <a:latin typeface="+mn-lt"/>
              </a:rPr>
              <a:t/>
            </a:r>
            <a:br>
              <a:rPr lang="en-IN" b="1" dirty="0">
                <a:latin typeface="+mn-lt"/>
              </a:rPr>
            </a:br>
            <a:endParaRPr lang="en-IN" b="1" dirty="0">
              <a:latin typeface="+mn-lt"/>
            </a:endParaRPr>
          </a:p>
        </p:txBody>
      </p:sp>
      <p:sp>
        <p:nvSpPr>
          <p:cNvPr id="3" name="Content Placeholder 2"/>
          <p:cNvSpPr>
            <a:spLocks noGrp="1"/>
          </p:cNvSpPr>
          <p:nvPr>
            <p:ph idx="1"/>
          </p:nvPr>
        </p:nvSpPr>
        <p:spPr>
          <a:xfrm>
            <a:off x="373671" y="571499"/>
            <a:ext cx="11157439" cy="5996354"/>
          </a:xfrm>
        </p:spPr>
        <p:txBody>
          <a:bodyPr>
            <a:noAutofit/>
          </a:bodyPr>
          <a:lstStyle/>
          <a:p>
            <a:pPr algn="just"/>
            <a:r>
              <a:rPr lang="en-US" sz="2400" b="1" dirty="0"/>
              <a:t>The proposed system aims to detect Parkinson's disease using audio samples and three machine learning algorithms, namely XG Boost, CAT Boost, and Random Forest. </a:t>
            </a:r>
            <a:endParaRPr lang="en-US" sz="2400" b="1" dirty="0" smtClean="0"/>
          </a:p>
          <a:p>
            <a:pPr algn="just"/>
            <a:r>
              <a:rPr lang="en-US" sz="2400" b="1" dirty="0" smtClean="0"/>
              <a:t>Audio </a:t>
            </a:r>
            <a:r>
              <a:rPr lang="en-US" sz="2400" b="1" dirty="0"/>
              <a:t>samples will be collected in CSV format and preprocessed to extract relevant features. </a:t>
            </a:r>
            <a:endParaRPr lang="en-US" sz="2400" b="1" dirty="0" smtClean="0"/>
          </a:p>
          <a:p>
            <a:pPr algn="just"/>
            <a:r>
              <a:rPr lang="en-US" sz="2400" b="1" dirty="0" smtClean="0"/>
              <a:t>XG </a:t>
            </a:r>
            <a:r>
              <a:rPr lang="en-US" sz="2400" b="1" dirty="0"/>
              <a:t>Boost is a powerful machine learning algorithm that can effectively identify patterns and features in data. CAT Boost is a decision tree-based algorithm that can work with unstructured and noisy data. </a:t>
            </a:r>
            <a:endParaRPr lang="en-US" sz="2400" b="1" dirty="0" smtClean="0"/>
          </a:p>
          <a:p>
            <a:pPr algn="just"/>
            <a:r>
              <a:rPr lang="en-US" sz="2400" b="1" dirty="0" smtClean="0"/>
              <a:t>Random </a:t>
            </a:r>
            <a:r>
              <a:rPr lang="en-US" sz="2400" b="1" dirty="0"/>
              <a:t>Forest is an ensemble learning algorithm that can handle large datasets and noisy data. By using these algorithms, the proposed system will analyze audio data to detect patterns that may be indicative of Parkinson's disease. </a:t>
            </a:r>
            <a:endParaRPr lang="en-US" sz="2400" b="1" dirty="0" smtClean="0"/>
          </a:p>
          <a:p>
            <a:pPr algn="just"/>
            <a:r>
              <a:rPr lang="en-US" sz="2400" b="1" dirty="0" smtClean="0"/>
              <a:t>The </a:t>
            </a:r>
            <a:r>
              <a:rPr lang="en-US" sz="2400" b="1" dirty="0"/>
              <a:t>system will provide a diagnosis based on the analysis of audio data using these machine learning algorithms.</a:t>
            </a:r>
            <a:endParaRPr lang="en-IN" sz="2400" b="1" dirty="0"/>
          </a:p>
        </p:txBody>
      </p:sp>
    </p:spTree>
    <p:extLst>
      <p:ext uri="{BB962C8B-B14F-4D97-AF65-F5344CB8AC3E}">
        <p14:creationId xmlns:p14="http://schemas.microsoft.com/office/powerpoint/2010/main" val="134036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823" y="609600"/>
            <a:ext cx="10386403" cy="507023"/>
          </a:xfrm>
        </p:spPr>
        <p:txBody>
          <a:bodyPr>
            <a:normAutofit fontScale="90000"/>
          </a:bodyPr>
          <a:lstStyle/>
          <a:p>
            <a:r>
              <a:rPr lang="en-IN" b="1" dirty="0" smtClean="0">
                <a:latin typeface="+mn-lt"/>
              </a:rPr>
              <a:t>ADVANTAGES</a:t>
            </a:r>
            <a:r>
              <a:rPr lang="en-IN" dirty="0" smtClean="0">
                <a:latin typeface="+mn-lt"/>
              </a:rPr>
              <a:t> </a:t>
            </a:r>
            <a:endParaRPr lang="en-IN" dirty="0">
              <a:latin typeface="+mn-lt"/>
            </a:endParaRPr>
          </a:p>
        </p:txBody>
      </p:sp>
      <p:sp>
        <p:nvSpPr>
          <p:cNvPr id="3" name="Content Placeholder 2"/>
          <p:cNvSpPr>
            <a:spLocks noGrp="1"/>
          </p:cNvSpPr>
          <p:nvPr>
            <p:ph idx="1"/>
          </p:nvPr>
        </p:nvSpPr>
        <p:spPr>
          <a:xfrm>
            <a:off x="430823" y="1271629"/>
            <a:ext cx="11588262" cy="5137963"/>
          </a:xfrm>
        </p:spPr>
        <p:txBody>
          <a:bodyPr>
            <a:normAutofit/>
          </a:bodyPr>
          <a:lstStyle/>
          <a:p>
            <a:pPr marL="0" indent="0">
              <a:buNone/>
            </a:pPr>
            <a:r>
              <a:rPr lang="en-US" b="1" dirty="0"/>
              <a:t>High accuracy: These algorithms have been shown to achieve high accuracy rates in various machine learning tasks, including Parkinson's disease detection.</a:t>
            </a:r>
          </a:p>
          <a:p>
            <a:pPr marL="0" indent="0">
              <a:buNone/>
            </a:pPr>
            <a:endParaRPr lang="en-US" b="1" dirty="0"/>
          </a:p>
          <a:p>
            <a:pPr marL="0" indent="0">
              <a:buNone/>
            </a:pPr>
            <a:r>
              <a:rPr lang="en-US" b="1" dirty="0"/>
              <a:t>Robustness: </a:t>
            </a:r>
            <a:r>
              <a:rPr lang="en-US" b="1" dirty="0" smtClean="0"/>
              <a:t>XG Boost</a:t>
            </a:r>
            <a:r>
              <a:rPr lang="en-US" b="1" dirty="0"/>
              <a:t>, </a:t>
            </a:r>
            <a:r>
              <a:rPr lang="en-US" b="1" dirty="0" smtClean="0"/>
              <a:t>CAT Boost</a:t>
            </a:r>
            <a:r>
              <a:rPr lang="en-US" b="1" dirty="0"/>
              <a:t>, and Random Forest are all known for their ability to handle noisy and unstructured data, making them suitable for analyzing audio samples.</a:t>
            </a:r>
          </a:p>
          <a:p>
            <a:pPr marL="0" indent="0">
              <a:buNone/>
            </a:pPr>
            <a:endParaRPr lang="en-US" b="1" dirty="0"/>
          </a:p>
          <a:p>
            <a:pPr marL="0" indent="0">
              <a:buNone/>
            </a:pPr>
            <a:r>
              <a:rPr lang="en-US" b="1" dirty="0"/>
              <a:t>Interpretability: These algorithms allow for the interpretation of the results, which can help in understanding which features are contributing the most towards Parkinson's disease detection.</a:t>
            </a:r>
          </a:p>
          <a:p>
            <a:pPr marL="0" indent="0">
              <a:buNone/>
            </a:pPr>
            <a:endParaRPr lang="en-US" b="1" dirty="0"/>
          </a:p>
          <a:p>
            <a:pPr marL="0" indent="0">
              <a:buNone/>
            </a:pPr>
            <a:r>
              <a:rPr lang="en-US" b="1" dirty="0"/>
              <a:t>Fast training and prediction: These algorithms have been optimized for efficiency, allowing for faster training and prediction times compared to other machine learning algorithms.</a:t>
            </a:r>
          </a:p>
          <a:p>
            <a:pPr marL="0" indent="0">
              <a:buNone/>
            </a:pPr>
            <a:endParaRPr lang="en-US" b="1" dirty="0"/>
          </a:p>
          <a:p>
            <a:pPr marL="0" indent="0">
              <a:buNone/>
            </a:pPr>
            <a:r>
              <a:rPr lang="en-US" b="1" dirty="0"/>
              <a:t>Flexibility: These algorithms can handle a wide range of data types and formats, making them adaptable to various datasets and applications.</a:t>
            </a:r>
            <a:endParaRPr lang="en-IN" b="1" dirty="0"/>
          </a:p>
        </p:txBody>
      </p:sp>
    </p:spTree>
    <p:extLst>
      <p:ext uri="{BB962C8B-B14F-4D97-AF65-F5344CB8AC3E}">
        <p14:creationId xmlns:p14="http://schemas.microsoft.com/office/powerpoint/2010/main" val="3602344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753" y="759069"/>
            <a:ext cx="9891345" cy="383931"/>
          </a:xfrm>
        </p:spPr>
        <p:txBody>
          <a:bodyPr>
            <a:noAutofit/>
          </a:bodyPr>
          <a:lstStyle/>
          <a:p>
            <a:r>
              <a:rPr lang="en-IN" b="1" dirty="0" smtClean="0">
                <a:latin typeface="+mn-lt"/>
              </a:rPr>
              <a:t>REQUIREMENT SPECIFICATIONS </a:t>
            </a:r>
            <a:endParaRPr lang="en-IN" b="1"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3246952386"/>
              </p:ext>
            </p:extLst>
          </p:nvPr>
        </p:nvGraphicFramePr>
        <p:xfrm>
          <a:off x="941753" y="1881554"/>
          <a:ext cx="3454400" cy="4206240"/>
        </p:xfrm>
        <a:graphic>
          <a:graphicData uri="http://schemas.openxmlformats.org/drawingml/2006/table">
            <a:tbl>
              <a:tblPr firstRow="1" bandRow="1">
                <a:tableStyleId>{5C22544A-7EE6-4342-B048-85BDC9FD1C3A}</a:tableStyleId>
              </a:tblPr>
              <a:tblGrid>
                <a:gridCol w="3454400">
                  <a:extLst>
                    <a:ext uri="{9D8B030D-6E8A-4147-A177-3AD203B41FA5}">
                      <a16:colId xmlns:a16="http://schemas.microsoft.com/office/drawing/2014/main" val="3498959087"/>
                    </a:ext>
                  </a:extLst>
                </a:gridCol>
              </a:tblGrid>
              <a:tr h="360744">
                <a:tc>
                  <a:txBody>
                    <a:bodyPr/>
                    <a:lstStyle/>
                    <a:p>
                      <a:pPr algn="ctr"/>
                      <a:r>
                        <a:rPr lang="en-IN" dirty="0" smtClean="0"/>
                        <a:t>SOFTWARE</a:t>
                      </a:r>
                      <a:r>
                        <a:rPr lang="en-IN" baseline="0" dirty="0" smtClean="0"/>
                        <a:t> REQUIREMENTS </a:t>
                      </a:r>
                      <a:endParaRPr lang="en-IN" dirty="0"/>
                    </a:p>
                  </a:txBody>
                  <a:tcPr/>
                </a:tc>
                <a:extLst>
                  <a:ext uri="{0D108BD9-81ED-4DB2-BD59-A6C34878D82A}">
                    <a16:rowId xmlns:a16="http://schemas.microsoft.com/office/drawing/2014/main" val="4142234649"/>
                  </a:ext>
                </a:extLst>
              </a:tr>
              <a:tr h="370840">
                <a:tc>
                  <a:txBody>
                    <a:bodyPr/>
                    <a:lstStyle/>
                    <a:p>
                      <a:pPr algn="ctr" rtl="0" fontAlgn="base"/>
                      <a:r>
                        <a:rPr lang="en-US" sz="1800" b="1" i="0" u="none" strike="noStrike" kern="1200" dirty="0" smtClean="0">
                          <a:solidFill>
                            <a:schemeClr val="dk1"/>
                          </a:solidFill>
                          <a:effectLst/>
                          <a:latin typeface="+mn-lt"/>
                          <a:ea typeface="+mn-ea"/>
                          <a:cs typeface="+mn-cs"/>
                        </a:rPr>
                        <a:t>Anaconda Navigator </a:t>
                      </a:r>
                    </a:p>
                    <a:p>
                      <a:pPr algn="ctr"/>
                      <a:endParaRPr lang="en-IN" dirty="0"/>
                    </a:p>
                  </a:txBody>
                  <a:tcPr/>
                </a:tc>
                <a:extLst>
                  <a:ext uri="{0D108BD9-81ED-4DB2-BD59-A6C34878D82A}">
                    <a16:rowId xmlns:a16="http://schemas.microsoft.com/office/drawing/2014/main" val="984289357"/>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kern="1200" dirty="0" err="1" smtClean="0">
                          <a:solidFill>
                            <a:schemeClr val="dk1"/>
                          </a:solidFill>
                          <a:effectLst/>
                          <a:latin typeface="+mn-lt"/>
                          <a:ea typeface="+mn-ea"/>
                          <a:cs typeface="+mn-cs"/>
                        </a:rPr>
                        <a:t>Jupyter</a:t>
                      </a:r>
                      <a:r>
                        <a:rPr lang="en-US" sz="1800" b="1" i="0" u="none" strike="noStrike" kern="1200" dirty="0" smtClean="0">
                          <a:solidFill>
                            <a:schemeClr val="dk1"/>
                          </a:solidFill>
                          <a:effectLst/>
                          <a:latin typeface="+mn-lt"/>
                          <a:ea typeface="+mn-ea"/>
                          <a:cs typeface="+mn-cs"/>
                        </a:rPr>
                        <a:t> Notebook</a:t>
                      </a:r>
                    </a:p>
                    <a:p>
                      <a:pPr algn="ctr"/>
                      <a:endParaRPr lang="en-IN" dirty="0"/>
                    </a:p>
                  </a:txBody>
                  <a:tcPr/>
                </a:tc>
                <a:extLst>
                  <a:ext uri="{0D108BD9-81ED-4DB2-BD59-A6C34878D82A}">
                    <a16:rowId xmlns:a16="http://schemas.microsoft.com/office/drawing/2014/main" val="104853548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kern="1200" dirty="0" smtClean="0">
                          <a:solidFill>
                            <a:schemeClr val="dk1"/>
                          </a:solidFill>
                          <a:effectLst/>
                          <a:latin typeface="+mn-lt"/>
                          <a:ea typeface="+mn-ea"/>
                          <a:cs typeface="+mn-cs"/>
                        </a:rPr>
                        <a:t>Python IDLE</a:t>
                      </a:r>
                    </a:p>
                    <a:p>
                      <a:pPr algn="ctr"/>
                      <a:endParaRPr lang="en-IN" dirty="0"/>
                    </a:p>
                  </a:txBody>
                  <a:tcPr/>
                </a:tc>
                <a:extLst>
                  <a:ext uri="{0D108BD9-81ED-4DB2-BD59-A6C34878D82A}">
                    <a16:rowId xmlns:a16="http://schemas.microsoft.com/office/drawing/2014/main" val="3352335071"/>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kern="1200" dirty="0" smtClean="0">
                          <a:solidFill>
                            <a:schemeClr val="dk1"/>
                          </a:solidFill>
                          <a:effectLst/>
                          <a:latin typeface="+mn-lt"/>
                          <a:ea typeface="+mn-ea"/>
                          <a:cs typeface="+mn-cs"/>
                        </a:rPr>
                        <a:t>Windows 10/11 Operating System</a:t>
                      </a:r>
                    </a:p>
                    <a:p>
                      <a:pPr algn="ctr"/>
                      <a:endParaRPr lang="en-IN" dirty="0"/>
                    </a:p>
                  </a:txBody>
                  <a:tcPr/>
                </a:tc>
                <a:extLst>
                  <a:ext uri="{0D108BD9-81ED-4DB2-BD59-A6C34878D82A}">
                    <a16:rowId xmlns:a16="http://schemas.microsoft.com/office/drawing/2014/main" val="1494850448"/>
                  </a:ext>
                </a:extLst>
              </a:tr>
              <a:tr h="370840">
                <a:tc>
                  <a:txBody>
                    <a:bodyPr/>
                    <a:lstStyle/>
                    <a:p>
                      <a:pPr marL="0" indent="0" algn="ctr">
                        <a:buNone/>
                      </a:pPr>
                      <a:r>
                        <a:rPr lang="en-IN" b="1" dirty="0" smtClean="0"/>
                        <a:t>Deep Learning libraries</a:t>
                      </a:r>
                    </a:p>
                    <a:p>
                      <a:pPr algn="ctr"/>
                      <a:endParaRPr lang="en-IN" dirty="0"/>
                    </a:p>
                  </a:txBody>
                  <a:tcPr/>
                </a:tc>
                <a:extLst>
                  <a:ext uri="{0D108BD9-81ED-4DB2-BD59-A6C34878D82A}">
                    <a16:rowId xmlns:a16="http://schemas.microsoft.com/office/drawing/2014/main" val="3549864964"/>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b="1" dirty="0" smtClean="0"/>
                        <a:t>Machine learning libraries</a:t>
                      </a:r>
                    </a:p>
                    <a:p>
                      <a:pPr algn="ctr"/>
                      <a:endParaRPr lang="en-IN" dirty="0"/>
                    </a:p>
                  </a:txBody>
                  <a:tcPr/>
                </a:tc>
                <a:extLst>
                  <a:ext uri="{0D108BD9-81ED-4DB2-BD59-A6C34878D82A}">
                    <a16:rowId xmlns:a16="http://schemas.microsoft.com/office/drawing/2014/main" val="228134856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41616139"/>
              </p:ext>
            </p:extLst>
          </p:nvPr>
        </p:nvGraphicFramePr>
        <p:xfrm>
          <a:off x="6343160" y="1881554"/>
          <a:ext cx="3454400" cy="4206240"/>
        </p:xfrm>
        <a:graphic>
          <a:graphicData uri="http://schemas.openxmlformats.org/drawingml/2006/table">
            <a:tbl>
              <a:tblPr firstRow="1" bandRow="1">
                <a:tableStyleId>{5C22544A-7EE6-4342-B048-85BDC9FD1C3A}</a:tableStyleId>
              </a:tblPr>
              <a:tblGrid>
                <a:gridCol w="3454400">
                  <a:extLst>
                    <a:ext uri="{9D8B030D-6E8A-4147-A177-3AD203B41FA5}">
                      <a16:colId xmlns:a16="http://schemas.microsoft.com/office/drawing/2014/main" val="3498959087"/>
                    </a:ext>
                  </a:extLst>
                </a:gridCol>
              </a:tblGrid>
              <a:tr h="672999">
                <a:tc>
                  <a:txBody>
                    <a:bodyPr/>
                    <a:lstStyle/>
                    <a:p>
                      <a:pPr algn="ctr"/>
                      <a:r>
                        <a:rPr lang="en-IN" baseline="0" dirty="0" smtClean="0"/>
                        <a:t>HARDWARE  REQUIREMENTS </a:t>
                      </a:r>
                      <a:endParaRPr lang="en-IN" dirty="0"/>
                    </a:p>
                  </a:txBody>
                  <a:tcPr/>
                </a:tc>
                <a:extLst>
                  <a:ext uri="{0D108BD9-81ED-4DB2-BD59-A6C34878D82A}">
                    <a16:rowId xmlns:a16="http://schemas.microsoft.com/office/drawing/2014/main" val="4142234649"/>
                  </a:ext>
                </a:extLst>
              </a:tr>
              <a:tr h="1177747">
                <a:tc>
                  <a:txBody>
                    <a:bodyPr/>
                    <a:lstStyle/>
                    <a:p>
                      <a:pPr algn="ctr" rtl="0" fontAlgn="base"/>
                      <a:r>
                        <a:rPr lang="en-IN" sz="1800" b="1" i="0" u="none" strike="noStrike" kern="1200" dirty="0" smtClean="0">
                          <a:solidFill>
                            <a:schemeClr val="dk1"/>
                          </a:solidFill>
                          <a:effectLst/>
                          <a:latin typeface="+mn-lt"/>
                          <a:ea typeface="+mn-ea"/>
                          <a:cs typeface="+mn-cs"/>
                        </a:rPr>
                        <a:t>RAM    8GB</a:t>
                      </a:r>
                    </a:p>
                    <a:p>
                      <a:pPr algn="ctr"/>
                      <a:endParaRPr lang="en-IN" dirty="0"/>
                    </a:p>
                  </a:txBody>
                  <a:tcPr/>
                </a:tc>
                <a:extLst>
                  <a:ext uri="{0D108BD9-81ED-4DB2-BD59-A6C34878D82A}">
                    <a16:rowId xmlns:a16="http://schemas.microsoft.com/office/drawing/2014/main" val="984289357"/>
                  </a:ext>
                </a:extLst>
              </a:tr>
              <a:tr h="117774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1" i="0" u="none" strike="noStrike" kern="1200" dirty="0" smtClean="0">
                          <a:solidFill>
                            <a:schemeClr val="dk1"/>
                          </a:solidFill>
                          <a:effectLst/>
                          <a:latin typeface="+mn-lt"/>
                          <a:ea typeface="+mn-ea"/>
                          <a:cs typeface="+mn-cs"/>
                        </a:rPr>
                        <a:t>Intel i5 / AMD </a:t>
                      </a:r>
                      <a:r>
                        <a:rPr lang="en-IN" sz="1800" b="1" i="0" u="none" strike="noStrike" kern="1200" dirty="0" err="1" smtClean="0">
                          <a:solidFill>
                            <a:schemeClr val="dk1"/>
                          </a:solidFill>
                          <a:effectLst/>
                          <a:latin typeface="+mn-lt"/>
                          <a:ea typeface="+mn-ea"/>
                          <a:cs typeface="+mn-cs"/>
                        </a:rPr>
                        <a:t>Ryzen</a:t>
                      </a:r>
                      <a:r>
                        <a:rPr lang="en-IN" sz="1800" b="1" i="0" u="none" strike="noStrike" kern="1200" dirty="0" smtClean="0">
                          <a:solidFill>
                            <a:schemeClr val="dk1"/>
                          </a:solidFill>
                          <a:effectLst/>
                          <a:latin typeface="+mn-lt"/>
                          <a:ea typeface="+mn-ea"/>
                          <a:cs typeface="+mn-cs"/>
                        </a:rPr>
                        <a:t> 5  processor</a:t>
                      </a:r>
                    </a:p>
                    <a:p>
                      <a:pPr algn="ctr"/>
                      <a:endParaRPr lang="en-IN" dirty="0"/>
                    </a:p>
                  </a:txBody>
                  <a:tcPr/>
                </a:tc>
                <a:extLst>
                  <a:ext uri="{0D108BD9-81ED-4DB2-BD59-A6C34878D82A}">
                    <a16:rowId xmlns:a16="http://schemas.microsoft.com/office/drawing/2014/main" val="1048535489"/>
                  </a:ext>
                </a:extLst>
              </a:tr>
              <a:tr h="117774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1" i="0" u="none" strike="noStrike" kern="1200" dirty="0" smtClean="0">
                          <a:solidFill>
                            <a:schemeClr val="dk1"/>
                          </a:solidFill>
                          <a:effectLst/>
                          <a:latin typeface="+mn-lt"/>
                          <a:ea typeface="+mn-ea"/>
                          <a:cs typeface="+mn-cs"/>
                        </a:rPr>
                        <a:t> Desktop / Laptop</a:t>
                      </a:r>
                    </a:p>
                    <a:p>
                      <a:pPr algn="ctr"/>
                      <a:endParaRPr lang="en-IN" dirty="0"/>
                    </a:p>
                  </a:txBody>
                  <a:tcPr/>
                </a:tc>
                <a:extLst>
                  <a:ext uri="{0D108BD9-81ED-4DB2-BD59-A6C34878D82A}">
                    <a16:rowId xmlns:a16="http://schemas.microsoft.com/office/drawing/2014/main" val="3352335071"/>
                  </a:ext>
                </a:extLst>
              </a:tr>
            </a:tbl>
          </a:graphicData>
        </a:graphic>
      </p:graphicFrame>
    </p:spTree>
    <p:extLst>
      <p:ext uri="{BB962C8B-B14F-4D97-AF65-F5344CB8AC3E}">
        <p14:creationId xmlns:p14="http://schemas.microsoft.com/office/powerpoint/2010/main" val="3327480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2" y="205154"/>
            <a:ext cx="9223130" cy="331177"/>
          </a:xfrm>
        </p:spPr>
        <p:txBody>
          <a:bodyPr>
            <a:normAutofit fontScale="90000"/>
          </a:bodyPr>
          <a:lstStyle/>
          <a:p>
            <a:r>
              <a:rPr lang="en-IN" b="1" dirty="0" smtClean="0"/>
              <a:t>ARCHITECTURE DIAGRAM </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446" y="281354"/>
            <a:ext cx="6901962" cy="63913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77470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876300"/>
          </a:xfrm>
        </p:spPr>
        <p:txBody>
          <a:bodyPr>
            <a:normAutofit/>
          </a:bodyPr>
          <a:lstStyle/>
          <a:p>
            <a:r>
              <a:rPr lang="en-US" sz="4800" b="1" dirty="0" smtClean="0"/>
              <a:t>ALGORITHMS USED </a:t>
            </a:r>
            <a:endParaRPr lang="en-IN" sz="4800" b="1" dirty="0"/>
          </a:p>
        </p:txBody>
      </p:sp>
      <p:sp>
        <p:nvSpPr>
          <p:cNvPr id="3" name="Content Placeholder 2"/>
          <p:cNvSpPr>
            <a:spLocks noGrp="1"/>
          </p:cNvSpPr>
          <p:nvPr>
            <p:ph idx="1"/>
          </p:nvPr>
        </p:nvSpPr>
        <p:spPr>
          <a:xfrm>
            <a:off x="685801" y="2054144"/>
            <a:ext cx="10131425" cy="3649133"/>
          </a:xfrm>
        </p:spPr>
        <p:txBody>
          <a:bodyPr>
            <a:normAutofit/>
          </a:bodyPr>
          <a:lstStyle/>
          <a:p>
            <a:r>
              <a:rPr lang="en-US" sz="4800" dirty="0" smtClean="0"/>
              <a:t>CONVOLUTIONAL NEURAL NETWORK</a:t>
            </a:r>
          </a:p>
          <a:p>
            <a:r>
              <a:rPr lang="en-US" sz="4800" dirty="0" smtClean="0"/>
              <a:t>XG BOOST CLASSIFIER</a:t>
            </a:r>
            <a:endParaRPr lang="en-IN" sz="4800" dirty="0" smtClean="0"/>
          </a:p>
          <a:p>
            <a:r>
              <a:rPr lang="en-US" sz="4800" dirty="0" smtClean="0"/>
              <a:t>CATBOOST CLASSIFIER</a:t>
            </a:r>
          </a:p>
          <a:p>
            <a:r>
              <a:rPr lang="en-US" sz="4800" dirty="0" smtClean="0"/>
              <a:t>RANDOM FOREST CLASSIFIER</a:t>
            </a:r>
          </a:p>
        </p:txBody>
      </p:sp>
    </p:spTree>
    <p:extLst>
      <p:ext uri="{BB962C8B-B14F-4D97-AF65-F5344CB8AC3E}">
        <p14:creationId xmlns:p14="http://schemas.microsoft.com/office/powerpoint/2010/main" val="4252662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54978"/>
            <a:ext cx="10131425" cy="782514"/>
          </a:xfrm>
        </p:spPr>
        <p:txBody>
          <a:bodyPr>
            <a:normAutofit fontScale="90000"/>
          </a:bodyPr>
          <a:lstStyle/>
          <a:p>
            <a:r>
              <a:rPr lang="en-US" b="1" dirty="0"/>
              <a:t>CONVOLUTIONAL NEURAL NETWORK</a:t>
            </a:r>
            <a:br>
              <a:rPr lang="en-US" b="1" dirty="0"/>
            </a:br>
            <a:endParaRPr lang="en-IN" b="1" dirty="0"/>
          </a:p>
        </p:txBody>
      </p:sp>
      <p:sp>
        <p:nvSpPr>
          <p:cNvPr id="3" name="Content Placeholder 2"/>
          <p:cNvSpPr>
            <a:spLocks noGrp="1"/>
          </p:cNvSpPr>
          <p:nvPr>
            <p:ph idx="1"/>
          </p:nvPr>
        </p:nvSpPr>
        <p:spPr>
          <a:xfrm>
            <a:off x="395654" y="879230"/>
            <a:ext cx="11227777" cy="5627077"/>
          </a:xfrm>
        </p:spPr>
        <p:txBody>
          <a:bodyPr>
            <a:normAutofit/>
          </a:bodyPr>
          <a:lstStyle/>
          <a:p>
            <a:pPr algn="just"/>
            <a:r>
              <a:rPr lang="en-US" sz="2400" b="1" dirty="0"/>
              <a:t>The diagnosis of Parkinson's disease using MRI brain images can be achieved through a deep learning-based approach using convolutional neural networks (CNNs). </a:t>
            </a:r>
            <a:endParaRPr lang="en-US" sz="2400" b="1" dirty="0" smtClean="0"/>
          </a:p>
          <a:p>
            <a:pPr algn="just"/>
            <a:r>
              <a:rPr lang="en-US" sz="2400" b="1" dirty="0" smtClean="0"/>
              <a:t>The </a:t>
            </a:r>
            <a:r>
              <a:rPr lang="en-US" sz="2400" b="1" dirty="0"/>
              <a:t>first step involves collecting a dataset of MRI brain images from both Parkinson's disease patients and healthy individuals. </a:t>
            </a:r>
            <a:endParaRPr lang="en-US" sz="2400" b="1" dirty="0" smtClean="0"/>
          </a:p>
          <a:p>
            <a:pPr algn="just"/>
            <a:r>
              <a:rPr lang="en-US" sz="2400" b="1" dirty="0" smtClean="0"/>
              <a:t>The </a:t>
            </a:r>
            <a:r>
              <a:rPr lang="en-US" sz="2400" b="1" dirty="0"/>
              <a:t>images are then preprocessed and augmented using techniques such as rotation, flipping, and scaling to increase the size of the dataset. </a:t>
            </a:r>
            <a:endParaRPr lang="en-US" sz="2400" b="1" dirty="0" smtClean="0"/>
          </a:p>
          <a:p>
            <a:pPr algn="just"/>
            <a:r>
              <a:rPr lang="en-US" sz="2400" b="1" dirty="0" smtClean="0"/>
              <a:t>The </a:t>
            </a:r>
            <a:r>
              <a:rPr lang="en-US" sz="2400" b="1" dirty="0"/>
              <a:t>preprocessed images are then fed into a CNN, which consists of several layers that learn the features of the images. The output of the CNN is then passed to a classifier that distinguishes between Parkinson's disease and healthy individuals</a:t>
            </a:r>
            <a:r>
              <a:rPr lang="en-US" sz="2400" b="1" dirty="0" smtClean="0"/>
              <a:t>.</a:t>
            </a:r>
          </a:p>
          <a:p>
            <a:pPr algn="just"/>
            <a:r>
              <a:rPr lang="en-US" sz="2400" b="1" dirty="0" smtClean="0"/>
              <a:t> </a:t>
            </a:r>
            <a:r>
              <a:rPr lang="en-US" sz="2400" b="1" dirty="0"/>
              <a:t>The performance of the system can be improved by tuning </a:t>
            </a:r>
            <a:r>
              <a:rPr lang="en-US" sz="2400" b="1" dirty="0" err="1"/>
              <a:t>hyperparameters</a:t>
            </a:r>
            <a:r>
              <a:rPr lang="en-US" sz="2400" b="1" dirty="0"/>
              <a:t>, increasing the size of the dataset, and using transfer learning</a:t>
            </a:r>
            <a:r>
              <a:rPr lang="en-US" sz="2400" b="1" dirty="0" smtClean="0"/>
              <a:t>.</a:t>
            </a:r>
          </a:p>
          <a:p>
            <a:pPr algn="just"/>
            <a:r>
              <a:rPr lang="en-US" sz="2400" b="1" dirty="0" smtClean="0"/>
              <a:t> </a:t>
            </a:r>
            <a:r>
              <a:rPr lang="en-US" sz="2400" b="1" dirty="0"/>
              <a:t>This approach has the advantage of being non-invasive and accurate in diagnosing Parkinson's disease at an early stage, which can lead to better treatment outcomes.</a:t>
            </a:r>
            <a:endParaRPr lang="en-IN" sz="2400" b="1" dirty="0"/>
          </a:p>
        </p:txBody>
      </p:sp>
    </p:spTree>
    <p:extLst>
      <p:ext uri="{BB962C8B-B14F-4D97-AF65-F5344CB8AC3E}">
        <p14:creationId xmlns:p14="http://schemas.microsoft.com/office/powerpoint/2010/main" val="487710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57150"/>
            <a:ext cx="10131425" cy="858715"/>
          </a:xfrm>
        </p:spPr>
        <p:txBody>
          <a:bodyPr/>
          <a:lstStyle/>
          <a:p>
            <a:r>
              <a:rPr lang="en-US" b="1" dirty="0" smtClean="0"/>
              <a:t>XG BOOST ALGORITHM </a:t>
            </a:r>
            <a:endParaRPr lang="en-IN" b="1" dirty="0"/>
          </a:p>
        </p:txBody>
      </p:sp>
      <p:sp>
        <p:nvSpPr>
          <p:cNvPr id="3" name="Content Placeholder 2"/>
          <p:cNvSpPr>
            <a:spLocks noGrp="1"/>
          </p:cNvSpPr>
          <p:nvPr>
            <p:ph idx="1"/>
          </p:nvPr>
        </p:nvSpPr>
        <p:spPr>
          <a:xfrm>
            <a:off x="685801" y="915865"/>
            <a:ext cx="11175022" cy="5767754"/>
          </a:xfrm>
        </p:spPr>
        <p:txBody>
          <a:bodyPr>
            <a:noAutofit/>
          </a:bodyPr>
          <a:lstStyle/>
          <a:p>
            <a:r>
              <a:rPr lang="en-US" sz="2000" b="1" dirty="0"/>
              <a:t>To diagnose Parkinson's disease using audio samples, a proposed system can use the </a:t>
            </a:r>
            <a:r>
              <a:rPr lang="en-US" sz="2000" b="1" dirty="0" err="1"/>
              <a:t>XGBoost</a:t>
            </a:r>
            <a:r>
              <a:rPr lang="en-US" sz="2000" b="1" dirty="0"/>
              <a:t> algorithm, which is a powerful machine learning technique. </a:t>
            </a:r>
            <a:endParaRPr lang="en-US" sz="2000" b="1" dirty="0" smtClean="0"/>
          </a:p>
          <a:p>
            <a:r>
              <a:rPr lang="en-US" sz="2000" b="1" dirty="0" err="1" smtClean="0"/>
              <a:t>XGBoost</a:t>
            </a:r>
            <a:r>
              <a:rPr lang="en-US" sz="2000" b="1" dirty="0" smtClean="0"/>
              <a:t> </a:t>
            </a:r>
            <a:r>
              <a:rPr lang="en-US" sz="2000" b="1" dirty="0"/>
              <a:t>works by constructing a series of decision trees, which can capture complex patterns in the audio data. </a:t>
            </a:r>
            <a:endParaRPr lang="en-US" sz="2000" b="1" dirty="0" smtClean="0"/>
          </a:p>
          <a:p>
            <a:r>
              <a:rPr lang="en-US" sz="2000" b="1" dirty="0" smtClean="0"/>
              <a:t>First</a:t>
            </a:r>
            <a:r>
              <a:rPr lang="en-US" sz="2000" b="1" dirty="0"/>
              <a:t>, the system will collect audio samples from patients with and without Parkinson's disease. </a:t>
            </a:r>
            <a:endParaRPr lang="en-US" sz="2000" b="1" dirty="0" smtClean="0"/>
          </a:p>
          <a:p>
            <a:r>
              <a:rPr lang="en-US" sz="2000" b="1" dirty="0" smtClean="0"/>
              <a:t>These </a:t>
            </a:r>
            <a:r>
              <a:rPr lang="en-US" sz="2000" b="1" dirty="0"/>
              <a:t>audio samples will be preprocessed and converted into a suitable format for analysis</a:t>
            </a:r>
            <a:r>
              <a:rPr lang="en-US" sz="2000" b="1" dirty="0" smtClean="0"/>
              <a:t>.</a:t>
            </a:r>
          </a:p>
          <a:p>
            <a:r>
              <a:rPr lang="en-US" sz="2000" b="1" dirty="0" smtClean="0"/>
              <a:t> </a:t>
            </a:r>
            <a:r>
              <a:rPr lang="en-US" sz="2000" b="1" dirty="0"/>
              <a:t>The system will then extract various features from the audio samples, such as pitch, frequency, and duration. </a:t>
            </a:r>
            <a:endParaRPr lang="en-US" sz="2000" b="1" dirty="0" smtClean="0"/>
          </a:p>
          <a:p>
            <a:r>
              <a:rPr lang="en-US" sz="2000" b="1" dirty="0" smtClean="0"/>
              <a:t>These </a:t>
            </a:r>
            <a:r>
              <a:rPr lang="en-US" sz="2000" b="1" dirty="0"/>
              <a:t>features will be used to train the </a:t>
            </a:r>
            <a:r>
              <a:rPr lang="en-US" sz="2000" b="1" dirty="0" err="1"/>
              <a:t>XGBoost</a:t>
            </a:r>
            <a:r>
              <a:rPr lang="en-US" sz="2000" b="1" dirty="0"/>
              <a:t> classifier to distinguish between Parkinson's and non-Parkinson's audio samples. </a:t>
            </a:r>
            <a:endParaRPr lang="en-US" sz="2000" b="1" dirty="0" smtClean="0"/>
          </a:p>
          <a:p>
            <a:r>
              <a:rPr lang="en-US" sz="2000" b="1" dirty="0" smtClean="0"/>
              <a:t>Once </a:t>
            </a:r>
            <a:r>
              <a:rPr lang="en-US" sz="2000" b="1" dirty="0"/>
              <a:t>the classifier is trained, it can be used to predict whether new audio samples are indicative of Parkinson's disease or not. </a:t>
            </a:r>
            <a:endParaRPr lang="en-US" sz="2000" b="1" dirty="0" smtClean="0"/>
          </a:p>
          <a:p>
            <a:r>
              <a:rPr lang="en-US" sz="2000" b="1" dirty="0" smtClean="0"/>
              <a:t>The </a:t>
            </a:r>
            <a:r>
              <a:rPr lang="en-US" sz="2000" b="1" dirty="0"/>
              <a:t>proposed system can also utilize other machine learning algorithms, such as the random forest and </a:t>
            </a:r>
            <a:r>
              <a:rPr lang="en-US" sz="2000" b="1" dirty="0" err="1"/>
              <a:t>catboost</a:t>
            </a:r>
            <a:r>
              <a:rPr lang="en-US" sz="2000" b="1" dirty="0"/>
              <a:t> algorithms, to further improve accuracy. </a:t>
            </a:r>
            <a:endParaRPr lang="en-US" sz="2000" b="1" dirty="0" smtClean="0"/>
          </a:p>
          <a:p>
            <a:r>
              <a:rPr lang="en-US" sz="2000" b="1" dirty="0" smtClean="0"/>
              <a:t>Overall</a:t>
            </a:r>
            <a:r>
              <a:rPr lang="en-US" sz="2000" b="1" dirty="0"/>
              <a:t>, the system can provide an accurate and non-invasive method for diagnosing Parkinson's disease using audio samples.</a:t>
            </a:r>
            <a:endParaRPr lang="en-IN" sz="2000" b="1" dirty="0"/>
          </a:p>
        </p:txBody>
      </p:sp>
    </p:spTree>
    <p:extLst>
      <p:ext uri="{BB962C8B-B14F-4D97-AF65-F5344CB8AC3E}">
        <p14:creationId xmlns:p14="http://schemas.microsoft.com/office/powerpoint/2010/main" val="9187001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735623"/>
          </a:xfrm>
        </p:spPr>
        <p:txBody>
          <a:bodyPr/>
          <a:lstStyle/>
          <a:p>
            <a:r>
              <a:rPr lang="en-US" dirty="0" smtClean="0"/>
              <a:t>CATBOOST ALGORITHM </a:t>
            </a:r>
            <a:endParaRPr lang="en-IN" dirty="0"/>
          </a:p>
        </p:txBody>
      </p:sp>
      <p:sp>
        <p:nvSpPr>
          <p:cNvPr id="3" name="Content Placeholder 2"/>
          <p:cNvSpPr>
            <a:spLocks noGrp="1"/>
          </p:cNvSpPr>
          <p:nvPr>
            <p:ph idx="1"/>
          </p:nvPr>
        </p:nvSpPr>
        <p:spPr>
          <a:xfrm>
            <a:off x="685801" y="1573823"/>
            <a:ext cx="10462845" cy="4677508"/>
          </a:xfrm>
        </p:spPr>
        <p:txBody>
          <a:bodyPr>
            <a:normAutofit fontScale="92500" lnSpcReduction="20000"/>
          </a:bodyPr>
          <a:lstStyle/>
          <a:p>
            <a:pPr>
              <a:lnSpc>
                <a:spcPct val="124000"/>
              </a:lnSpc>
            </a:pPr>
            <a:r>
              <a:rPr lang="en-US" sz="2800" b="1" dirty="0"/>
              <a:t>To use the </a:t>
            </a:r>
            <a:r>
              <a:rPr lang="en-US" sz="2800" b="1" dirty="0" smtClean="0"/>
              <a:t>Cat Boost </a:t>
            </a:r>
            <a:r>
              <a:rPr lang="en-US" sz="2800" b="1" dirty="0"/>
              <a:t>algorithm for diagnosing Parkinson's disease, it is important to carefully select and preprocess the audio data, as well as properly tune the </a:t>
            </a:r>
            <a:r>
              <a:rPr lang="en-US" sz="2800" b="1" dirty="0" smtClean="0"/>
              <a:t>hyper-parameters </a:t>
            </a:r>
            <a:r>
              <a:rPr lang="en-US" sz="2800" b="1" dirty="0"/>
              <a:t>of the algorithm to achieve optimal performance. </a:t>
            </a:r>
            <a:endParaRPr lang="en-US" sz="2800" b="1" dirty="0" smtClean="0"/>
          </a:p>
          <a:p>
            <a:pPr>
              <a:lnSpc>
                <a:spcPct val="124000"/>
              </a:lnSpc>
            </a:pPr>
            <a:r>
              <a:rPr lang="en-US" sz="2800" b="1" dirty="0" smtClean="0"/>
              <a:t>Additionally</a:t>
            </a:r>
            <a:r>
              <a:rPr lang="en-US" sz="2800" b="1" dirty="0"/>
              <a:t>, it is important to validate the accuracy and generalizability of the model using appropriate techniques such as cross-validation and testing on independent datasets. </a:t>
            </a:r>
            <a:endParaRPr lang="en-US" sz="2800" b="1" dirty="0" smtClean="0"/>
          </a:p>
          <a:p>
            <a:pPr>
              <a:lnSpc>
                <a:spcPct val="124000"/>
              </a:lnSpc>
            </a:pPr>
            <a:r>
              <a:rPr lang="en-US" sz="2800" b="1" dirty="0" smtClean="0"/>
              <a:t>With </a:t>
            </a:r>
            <a:r>
              <a:rPr lang="en-US" sz="2800" b="1" dirty="0"/>
              <a:t>careful selection and processing of audio data and appropriate training and validation techniques, the </a:t>
            </a:r>
            <a:r>
              <a:rPr lang="en-US" sz="2800" b="1" dirty="0" smtClean="0"/>
              <a:t>Cat Boost </a:t>
            </a:r>
            <a:r>
              <a:rPr lang="en-US" sz="2800" b="1" dirty="0"/>
              <a:t>algorithm can be a powerful tool for diagnosing Parkinson's disease using audio samples</a:t>
            </a:r>
            <a:r>
              <a:rPr lang="en-US" b="1" dirty="0"/>
              <a:t>.</a:t>
            </a:r>
            <a:endParaRPr lang="en-IN" b="1" dirty="0"/>
          </a:p>
        </p:txBody>
      </p:sp>
    </p:spTree>
    <p:extLst>
      <p:ext uri="{BB962C8B-B14F-4D97-AF65-F5344CB8AC3E}">
        <p14:creationId xmlns:p14="http://schemas.microsoft.com/office/powerpoint/2010/main" val="8286045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058399" cy="559777"/>
          </a:xfrm>
        </p:spPr>
        <p:txBody>
          <a:bodyPr>
            <a:normAutofit fontScale="90000"/>
          </a:bodyPr>
          <a:lstStyle/>
          <a:p>
            <a:r>
              <a:rPr lang="en-US" b="1" dirty="0" smtClean="0"/>
              <a:t>RANDOM FOREST CLASSIFIER </a:t>
            </a:r>
            <a:endParaRPr lang="en-IN" b="1" dirty="0"/>
          </a:p>
        </p:txBody>
      </p:sp>
      <p:sp>
        <p:nvSpPr>
          <p:cNvPr id="3" name="Content Placeholder 2"/>
          <p:cNvSpPr>
            <a:spLocks noGrp="1"/>
          </p:cNvSpPr>
          <p:nvPr>
            <p:ph idx="1"/>
          </p:nvPr>
        </p:nvSpPr>
        <p:spPr/>
        <p:txBody>
          <a:bodyPr>
            <a:noAutofit/>
          </a:bodyPr>
          <a:lstStyle/>
          <a:p>
            <a:pPr algn="just"/>
            <a:r>
              <a:rPr lang="en-US" sz="2400" b="1" dirty="0" smtClean="0"/>
              <a:t>The </a:t>
            </a:r>
            <a:r>
              <a:rPr lang="en-US" sz="2400" b="1" dirty="0"/>
              <a:t>use of an ensemble of decision trees in the Random Forest Classifier algorithm helps to reduce the risk of overfitting and improves the stability and robustness of the model. </a:t>
            </a:r>
            <a:endParaRPr lang="en-US" sz="2400" b="1" dirty="0" smtClean="0"/>
          </a:p>
          <a:p>
            <a:pPr algn="just"/>
            <a:r>
              <a:rPr lang="en-US" sz="2400" b="1" dirty="0" smtClean="0"/>
              <a:t>The </a:t>
            </a:r>
            <a:r>
              <a:rPr lang="en-US" sz="2400" b="1" dirty="0"/>
              <a:t>algorithm also allows for easy interpretation of the results, as the importance of each audio feature can be ranked based on its contribution to the classification. </a:t>
            </a:r>
            <a:endParaRPr lang="en-US" sz="2400" b="1" dirty="0" smtClean="0"/>
          </a:p>
          <a:p>
            <a:pPr algn="just"/>
            <a:r>
              <a:rPr lang="en-US" sz="2400" b="1" dirty="0" smtClean="0"/>
              <a:t>However</a:t>
            </a:r>
            <a:r>
              <a:rPr lang="en-US" sz="2400" b="1" dirty="0"/>
              <a:t>, it is important to note that the performance of the Random Forest Classifier algorithm can be affected by the quality and size of the audio dataset, as well as the choice of </a:t>
            </a:r>
            <a:r>
              <a:rPr lang="en-US" sz="2400" b="1" dirty="0" smtClean="0"/>
              <a:t>hyper-parameters </a:t>
            </a:r>
            <a:r>
              <a:rPr lang="en-US" sz="2400" b="1" dirty="0"/>
              <a:t>and preprocessing techniques. </a:t>
            </a:r>
            <a:endParaRPr lang="en-US" sz="2400" b="1" dirty="0" smtClean="0"/>
          </a:p>
          <a:p>
            <a:pPr algn="just"/>
            <a:r>
              <a:rPr lang="en-US" sz="2400" b="1" dirty="0" smtClean="0"/>
              <a:t>Therefore</a:t>
            </a:r>
            <a:r>
              <a:rPr lang="en-US" sz="2400" b="1" dirty="0"/>
              <a:t>, careful consideration and experimentation are needed to optimize the performance of the algorithm for Parkinson's disease diagnosis.</a:t>
            </a:r>
            <a:endParaRPr lang="en-IN" sz="2400" b="1" dirty="0"/>
          </a:p>
        </p:txBody>
      </p:sp>
    </p:spTree>
    <p:extLst>
      <p:ext uri="{BB962C8B-B14F-4D97-AF65-F5344CB8AC3E}">
        <p14:creationId xmlns:p14="http://schemas.microsoft.com/office/powerpoint/2010/main" val="2900611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70" y="284285"/>
            <a:ext cx="10131425" cy="427892"/>
          </a:xfrm>
        </p:spPr>
        <p:txBody>
          <a:bodyPr>
            <a:normAutofit fontScale="90000"/>
          </a:bodyPr>
          <a:lstStyle/>
          <a:p>
            <a:r>
              <a:rPr lang="en-IN" b="1" dirty="0" smtClean="0">
                <a:latin typeface="Arial Narrow" panose="020B0606020202030204" pitchFamily="34" charset="0"/>
              </a:rPr>
              <a:t>ABSTRACT</a:t>
            </a:r>
            <a:r>
              <a:rPr lang="en-IN" b="1" dirty="0" smtClean="0"/>
              <a:t> </a:t>
            </a:r>
            <a:endParaRPr lang="en-IN" b="1" dirty="0"/>
          </a:p>
        </p:txBody>
      </p:sp>
      <p:sp>
        <p:nvSpPr>
          <p:cNvPr id="3" name="Content Placeholder 2"/>
          <p:cNvSpPr>
            <a:spLocks noGrp="1"/>
          </p:cNvSpPr>
          <p:nvPr>
            <p:ph idx="1"/>
          </p:nvPr>
        </p:nvSpPr>
        <p:spPr>
          <a:xfrm>
            <a:off x="263770" y="1389186"/>
            <a:ext cx="11623430" cy="5679830"/>
          </a:xfrm>
        </p:spPr>
        <p:txBody>
          <a:bodyPr>
            <a:noAutofit/>
          </a:bodyPr>
          <a:lstStyle/>
          <a:p>
            <a:pPr algn="just" fontAlgn="base">
              <a:lnSpc>
                <a:spcPct val="150000"/>
              </a:lnSpc>
            </a:pPr>
            <a:r>
              <a:rPr lang="en-US" sz="2400" b="1" dirty="0"/>
              <a:t>Parkinson's disease (PD) is a neurodegenerative disorder that can be detected early using machine learning and deep learning techniques.</a:t>
            </a:r>
          </a:p>
          <a:p>
            <a:pPr algn="just" fontAlgn="base">
              <a:lnSpc>
                <a:spcPct val="150000"/>
              </a:lnSpc>
            </a:pPr>
            <a:r>
              <a:rPr lang="en-US" sz="2400" b="1" dirty="0"/>
              <a:t>A novel model was developed to detect PD using both MRI scan brain images and audio samples.</a:t>
            </a:r>
          </a:p>
          <a:p>
            <a:pPr algn="just" fontAlgn="base">
              <a:lnSpc>
                <a:spcPct val="150000"/>
              </a:lnSpc>
            </a:pPr>
            <a:r>
              <a:rPr lang="en-US" sz="2400" b="1" dirty="0"/>
              <a:t>A Convolutional Neural Network (CNN) was trained on MRI scan brain images, and </a:t>
            </a:r>
            <a:r>
              <a:rPr lang="en-US" sz="2400" b="1" dirty="0" err="1"/>
              <a:t>XGBoost</a:t>
            </a:r>
            <a:r>
              <a:rPr lang="en-US" sz="2400" b="1" dirty="0"/>
              <a:t>, </a:t>
            </a:r>
            <a:r>
              <a:rPr lang="en-US" sz="2400" b="1" dirty="0" err="1"/>
              <a:t>CatBoost</a:t>
            </a:r>
            <a:r>
              <a:rPr lang="en-US" sz="2400" b="1" dirty="0"/>
              <a:t>, and Random Forest algorithms were used for audio samples.</a:t>
            </a:r>
          </a:p>
          <a:p>
            <a:pPr algn="just" fontAlgn="base">
              <a:lnSpc>
                <a:spcPct val="150000"/>
              </a:lnSpc>
            </a:pPr>
            <a:r>
              <a:rPr lang="en-US" sz="2400" b="1" dirty="0"/>
              <a:t>The model achieved 98% accuracy in detecting PD using both imaging and audio data.</a:t>
            </a:r>
          </a:p>
          <a:p>
            <a:pPr algn="just" fontAlgn="base">
              <a:lnSpc>
                <a:spcPct val="150000"/>
              </a:lnSpc>
            </a:pPr>
            <a:r>
              <a:rPr lang="en-US" sz="2400" b="1" dirty="0"/>
              <a:t>This model could serve as a valuable screening tool for the early detection of PD, leading to timely treatment and better patient outcomes.</a:t>
            </a:r>
          </a:p>
          <a:p>
            <a:pPr marL="0" indent="0">
              <a:buNone/>
            </a:pPr>
            <a:r>
              <a:rPr lang="en-US" sz="2400" dirty="0"/>
              <a:t/>
            </a:r>
            <a:br>
              <a:rPr lang="en-US" sz="2400" dirty="0"/>
            </a:br>
            <a:r>
              <a:rPr lang="en-US" sz="2400" dirty="0"/>
              <a:t/>
            </a:r>
            <a:br>
              <a:rPr lang="en-US" sz="2400" dirty="0"/>
            </a:br>
            <a:endParaRPr lang="en-IN" sz="2400" dirty="0"/>
          </a:p>
        </p:txBody>
      </p:sp>
    </p:spTree>
    <p:extLst>
      <p:ext uri="{BB962C8B-B14F-4D97-AF65-F5344CB8AC3E}">
        <p14:creationId xmlns:p14="http://schemas.microsoft.com/office/powerpoint/2010/main" val="3649260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896471"/>
          </a:xfrm>
        </p:spPr>
        <p:txBody>
          <a:bodyPr/>
          <a:lstStyle/>
          <a:p>
            <a:r>
              <a:rPr lang="en-IN" b="1" dirty="0" smtClean="0"/>
              <a:t>NOVELTY </a:t>
            </a:r>
            <a:endParaRPr lang="en-IN" b="1" dirty="0"/>
          </a:p>
        </p:txBody>
      </p:sp>
      <p:sp>
        <p:nvSpPr>
          <p:cNvPr id="3" name="Content Placeholder 2"/>
          <p:cNvSpPr>
            <a:spLocks noGrp="1"/>
          </p:cNvSpPr>
          <p:nvPr>
            <p:ph idx="1"/>
          </p:nvPr>
        </p:nvSpPr>
        <p:spPr>
          <a:xfrm>
            <a:off x="685801" y="839771"/>
            <a:ext cx="10287000" cy="5307603"/>
          </a:xfrm>
        </p:spPr>
        <p:txBody>
          <a:bodyPr>
            <a:noAutofit/>
          </a:bodyPr>
          <a:lstStyle/>
          <a:p>
            <a:pPr algn="just"/>
            <a:r>
              <a:rPr lang="en-US" sz="2400" b="1" dirty="0" smtClean="0"/>
              <a:t>In </a:t>
            </a:r>
            <a:r>
              <a:rPr lang="en-US" sz="2400" b="1" dirty="0"/>
              <a:t>this study, we developed a novel model that combines MRI scan brain images and audio samples to detect Parkinson's disease</a:t>
            </a:r>
            <a:r>
              <a:rPr lang="en-US" sz="2400" b="1" dirty="0" smtClean="0"/>
              <a:t>.</a:t>
            </a:r>
          </a:p>
          <a:p>
            <a:pPr algn="just"/>
            <a:r>
              <a:rPr lang="en-US" sz="2400" b="1" dirty="0" smtClean="0"/>
              <a:t> </a:t>
            </a:r>
            <a:r>
              <a:rPr lang="en-US" sz="2400" b="1" dirty="0"/>
              <a:t>By using a Convolutional Neural Network (CNN) and XG Boost, Cat Boost, and Random Forest algorithms, we achieved high accuracy of 98% in detecting Parkinson's disease. This innovative approach could lead to more efficient and accurate diagnosis of Parkinson's disease, allowing for earlier treatment and better patient outcomes</a:t>
            </a:r>
            <a:r>
              <a:rPr lang="en-US" sz="2400" b="1" dirty="0" smtClean="0"/>
              <a:t>.</a:t>
            </a:r>
          </a:p>
          <a:p>
            <a:pPr algn="just"/>
            <a:r>
              <a:rPr lang="en-US" sz="2400" b="1" dirty="0" smtClean="0"/>
              <a:t> </a:t>
            </a:r>
            <a:r>
              <a:rPr lang="en-US" sz="2400" b="1" dirty="0"/>
              <a:t>Furthermore, the proposed model's ability to use both imaging and audio data could pave the way for the development of more sophisticated diagnostic tools that take advantage of multiple data sources.</a:t>
            </a:r>
            <a:endParaRPr lang="en-IN" sz="2400" b="1" dirty="0"/>
          </a:p>
        </p:txBody>
      </p:sp>
    </p:spTree>
    <p:extLst>
      <p:ext uri="{BB962C8B-B14F-4D97-AF65-F5344CB8AC3E}">
        <p14:creationId xmlns:p14="http://schemas.microsoft.com/office/powerpoint/2010/main" val="971305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47700"/>
          </a:xfrm>
        </p:spPr>
        <p:txBody>
          <a:bodyPr/>
          <a:lstStyle/>
          <a:p>
            <a:r>
              <a:rPr lang="en-US" b="1" dirty="0" smtClean="0"/>
              <a:t>MODULES </a:t>
            </a:r>
            <a:endParaRPr lang="en-IN" b="1" dirty="0"/>
          </a:p>
        </p:txBody>
      </p:sp>
      <p:sp>
        <p:nvSpPr>
          <p:cNvPr id="3" name="Content Placeholder 2"/>
          <p:cNvSpPr>
            <a:spLocks noGrp="1"/>
          </p:cNvSpPr>
          <p:nvPr>
            <p:ph idx="1"/>
          </p:nvPr>
        </p:nvSpPr>
        <p:spPr>
          <a:xfrm>
            <a:off x="923193" y="1438682"/>
            <a:ext cx="10131425" cy="3649133"/>
          </a:xfrm>
        </p:spPr>
        <p:txBody>
          <a:bodyPr>
            <a:noAutofit/>
          </a:bodyPr>
          <a:lstStyle/>
          <a:p>
            <a:pPr marL="0" indent="0">
              <a:buNone/>
            </a:pPr>
            <a:endParaRPr lang="en-US" sz="4400" dirty="0" smtClean="0"/>
          </a:p>
          <a:p>
            <a:pPr algn="just"/>
            <a:r>
              <a:rPr lang="en-US" sz="4400" dirty="0" smtClean="0"/>
              <a:t>Data </a:t>
            </a:r>
            <a:r>
              <a:rPr lang="en-US" sz="4400" dirty="0"/>
              <a:t>Set Collection </a:t>
            </a:r>
            <a:endParaRPr lang="en-US" sz="4400" dirty="0" smtClean="0"/>
          </a:p>
          <a:p>
            <a:pPr algn="just"/>
            <a:r>
              <a:rPr lang="en-US" sz="4400" dirty="0" smtClean="0"/>
              <a:t>Pre </a:t>
            </a:r>
            <a:r>
              <a:rPr lang="en-US" sz="4400" dirty="0"/>
              <a:t>- Processing </a:t>
            </a:r>
          </a:p>
          <a:p>
            <a:pPr algn="just"/>
            <a:r>
              <a:rPr lang="en-US" sz="4400" dirty="0" smtClean="0"/>
              <a:t>Proposed </a:t>
            </a:r>
            <a:r>
              <a:rPr lang="en-US" sz="4400" dirty="0"/>
              <a:t>Work </a:t>
            </a:r>
          </a:p>
          <a:p>
            <a:pPr algn="just"/>
            <a:r>
              <a:rPr lang="en-US" sz="4400" dirty="0" smtClean="0"/>
              <a:t>Model </a:t>
            </a:r>
            <a:r>
              <a:rPr lang="en-US" sz="4400" dirty="0"/>
              <a:t>Evaluation </a:t>
            </a:r>
          </a:p>
          <a:p>
            <a:pPr algn="just"/>
            <a:r>
              <a:rPr lang="en-US" sz="4400" dirty="0" smtClean="0"/>
              <a:t>Model </a:t>
            </a:r>
            <a:r>
              <a:rPr lang="en-US" sz="4400" dirty="0"/>
              <a:t>Deployment </a:t>
            </a:r>
            <a:endParaRPr lang="en-IN" sz="4400" dirty="0"/>
          </a:p>
        </p:txBody>
      </p:sp>
    </p:spTree>
    <p:extLst>
      <p:ext uri="{BB962C8B-B14F-4D97-AF65-F5344CB8AC3E}">
        <p14:creationId xmlns:p14="http://schemas.microsoft.com/office/powerpoint/2010/main" val="2999228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293" y="319454"/>
            <a:ext cx="10131425" cy="550985"/>
          </a:xfrm>
        </p:spPr>
        <p:txBody>
          <a:bodyPr>
            <a:normAutofit fontScale="90000"/>
          </a:bodyPr>
          <a:lstStyle/>
          <a:p>
            <a:r>
              <a:rPr lang="en-IN" b="1" dirty="0" smtClean="0"/>
              <a:t>DATASET COLLECTION</a:t>
            </a:r>
            <a:endParaRPr lang="en-IN" b="1" dirty="0"/>
          </a:p>
        </p:txBody>
      </p:sp>
      <p:sp>
        <p:nvSpPr>
          <p:cNvPr id="3" name="Content Placeholder 2"/>
          <p:cNvSpPr>
            <a:spLocks noGrp="1"/>
          </p:cNvSpPr>
          <p:nvPr>
            <p:ph idx="1"/>
          </p:nvPr>
        </p:nvSpPr>
        <p:spPr>
          <a:xfrm>
            <a:off x="580293" y="1060613"/>
            <a:ext cx="11139853" cy="5472072"/>
          </a:xfrm>
        </p:spPr>
        <p:txBody>
          <a:bodyPr>
            <a:normAutofit/>
          </a:bodyPr>
          <a:lstStyle/>
          <a:p>
            <a:pPr algn="just"/>
            <a:r>
              <a:rPr lang="en-US" sz="2800" b="1" dirty="0"/>
              <a:t>The dataset used in this project consists of MRI scan brain images of patients with Parkinson's disease and healthy individuals. </a:t>
            </a:r>
            <a:endParaRPr lang="en-US" sz="2800" b="1" dirty="0" smtClean="0"/>
          </a:p>
          <a:p>
            <a:pPr algn="just"/>
            <a:r>
              <a:rPr lang="en-US" sz="2800" b="1" dirty="0" smtClean="0"/>
              <a:t>A </a:t>
            </a:r>
            <a:r>
              <a:rPr lang="en-US" sz="2800" b="1" dirty="0"/>
              <a:t>total of 831 MRI brain images were collected for this study, with 221 images from patients diagnosed with Parkinson's disease and 610 images from healthy individuals </a:t>
            </a:r>
            <a:r>
              <a:rPr lang="en-US" sz="2800" b="1" dirty="0" smtClean="0"/>
              <a:t>.</a:t>
            </a:r>
          </a:p>
          <a:p>
            <a:pPr algn="just"/>
            <a:r>
              <a:rPr lang="en-US" sz="2800" b="1" dirty="0" smtClean="0"/>
              <a:t>In </a:t>
            </a:r>
            <a:r>
              <a:rPr lang="en-US" sz="2800" b="1" dirty="0"/>
              <a:t>order to develop a machine learning-based approach for the early detection of Parkinson's disease using MRI brain images, the first step is to collect a dataset of MRI brain images from both Parkinson's disease patients and healthy individuals </a:t>
            </a:r>
            <a:r>
              <a:rPr lang="en-US" sz="2800" b="1" dirty="0" smtClean="0"/>
              <a:t>.</a:t>
            </a:r>
          </a:p>
          <a:p>
            <a:pPr algn="just"/>
            <a:r>
              <a:rPr lang="en-US" sz="2800" b="1" dirty="0" smtClean="0"/>
              <a:t>We also collected audio samples from 192 patients in order to predict the disease using XG Boost , Cat Boost and Random Forest Classifier. </a:t>
            </a:r>
          </a:p>
        </p:txBody>
      </p:sp>
    </p:spTree>
    <p:extLst>
      <p:ext uri="{BB962C8B-B14F-4D97-AF65-F5344CB8AC3E}">
        <p14:creationId xmlns:p14="http://schemas.microsoft.com/office/powerpoint/2010/main" val="3656686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293" y="293076"/>
            <a:ext cx="10131425" cy="498231"/>
          </a:xfrm>
        </p:spPr>
        <p:txBody>
          <a:bodyPr>
            <a:normAutofit fontScale="90000"/>
          </a:bodyPr>
          <a:lstStyle/>
          <a:p>
            <a:r>
              <a:rPr lang="en-IN" b="1" dirty="0" smtClean="0"/>
              <a:t>PRE - PROCESSING</a:t>
            </a:r>
            <a:endParaRPr lang="en-IN" b="1" dirty="0"/>
          </a:p>
        </p:txBody>
      </p:sp>
      <p:sp>
        <p:nvSpPr>
          <p:cNvPr id="3" name="Content Placeholder 2"/>
          <p:cNvSpPr>
            <a:spLocks noGrp="1"/>
          </p:cNvSpPr>
          <p:nvPr>
            <p:ph idx="1"/>
          </p:nvPr>
        </p:nvSpPr>
        <p:spPr>
          <a:xfrm>
            <a:off x="448408" y="1110761"/>
            <a:ext cx="10735407" cy="5134708"/>
          </a:xfrm>
        </p:spPr>
        <p:txBody>
          <a:bodyPr>
            <a:noAutofit/>
          </a:bodyPr>
          <a:lstStyle/>
          <a:p>
            <a:pPr algn="just"/>
            <a:r>
              <a:rPr lang="en-US" sz="2000" b="1" dirty="0" smtClean="0"/>
              <a:t>The </a:t>
            </a:r>
            <a:r>
              <a:rPr lang="en-US" sz="2000" b="1" dirty="0"/>
              <a:t>pre-processing step involves using the </a:t>
            </a:r>
            <a:r>
              <a:rPr lang="en-US" sz="2000" b="1" dirty="0" err="1"/>
              <a:t>ImageDataGenerator</a:t>
            </a:r>
            <a:r>
              <a:rPr lang="en-US" sz="2000" b="1" dirty="0"/>
              <a:t> class from </a:t>
            </a:r>
            <a:r>
              <a:rPr lang="en-US" sz="2000" b="1" dirty="0" err="1"/>
              <a:t>Keras</a:t>
            </a:r>
            <a:r>
              <a:rPr lang="en-US" sz="2000" b="1" dirty="0"/>
              <a:t> to generate batches of preprocessed image data. The rescale parameter is set to 1/255, which scales down the pixel values of each image by a factor of 255 to make them fall in the range [0,1</a:t>
            </a:r>
            <a:r>
              <a:rPr lang="en-US" sz="2000" b="1" dirty="0" smtClean="0"/>
              <a:t>].</a:t>
            </a:r>
          </a:p>
          <a:p>
            <a:pPr algn="just"/>
            <a:r>
              <a:rPr lang="en-US" sz="2000" b="1" dirty="0" smtClean="0"/>
              <a:t> </a:t>
            </a:r>
            <a:r>
              <a:rPr lang="en-US" sz="2000" b="1" dirty="0"/>
              <a:t>This normalization step helps in reducing the effect of differences in brightness and contrast across the images</a:t>
            </a:r>
            <a:r>
              <a:rPr lang="en-US" sz="2000" b="1" dirty="0" smtClean="0"/>
              <a:t>.</a:t>
            </a:r>
            <a:endParaRPr lang="en-US" sz="2000" b="1" dirty="0"/>
          </a:p>
          <a:p>
            <a:pPr algn="just"/>
            <a:r>
              <a:rPr lang="en-US" sz="2000" b="1" dirty="0"/>
              <a:t>The </a:t>
            </a:r>
            <a:r>
              <a:rPr lang="en-US" sz="2000" b="1" dirty="0" err="1"/>
              <a:t>flow_from_directory</a:t>
            </a:r>
            <a:r>
              <a:rPr lang="en-US" sz="2000" b="1" dirty="0"/>
              <a:t> method is used to generate batches of image data from the specified directory, which is dataset in this case. </a:t>
            </a:r>
            <a:endParaRPr lang="en-US" sz="2000" b="1" dirty="0" smtClean="0"/>
          </a:p>
          <a:p>
            <a:pPr algn="just"/>
            <a:r>
              <a:rPr lang="en-US" sz="2000" b="1" dirty="0" smtClean="0"/>
              <a:t>The </a:t>
            </a:r>
            <a:r>
              <a:rPr lang="en-US" sz="2000" b="1" dirty="0" err="1"/>
              <a:t>target_size</a:t>
            </a:r>
            <a:r>
              <a:rPr lang="en-US" sz="2000" b="1" dirty="0"/>
              <a:t> parameter specifies the size of the images after resizing, which is (192,192). The </a:t>
            </a:r>
            <a:r>
              <a:rPr lang="en-US" sz="2000" b="1" dirty="0" err="1"/>
              <a:t>batch_size</a:t>
            </a:r>
            <a:r>
              <a:rPr lang="en-US" sz="2000" b="1" dirty="0"/>
              <a:t> parameter specifies the number of images to be processed in each batch, which is set to 32</a:t>
            </a:r>
            <a:r>
              <a:rPr lang="en-US" sz="2000" b="1" dirty="0" smtClean="0"/>
              <a:t>.</a:t>
            </a:r>
          </a:p>
          <a:p>
            <a:pPr algn="just"/>
            <a:r>
              <a:rPr lang="en-US" sz="2000" b="1" dirty="0" smtClean="0"/>
              <a:t> </a:t>
            </a:r>
            <a:r>
              <a:rPr lang="en-US" sz="2000" b="1" dirty="0"/>
              <a:t>The classes parameter is used to explicitly specify the class names for the images in the </a:t>
            </a:r>
            <a:r>
              <a:rPr lang="en-US" sz="2000" b="1" dirty="0" smtClean="0"/>
              <a:t>directory. </a:t>
            </a:r>
          </a:p>
          <a:p>
            <a:pPr algn="just"/>
            <a:r>
              <a:rPr lang="en-US" sz="2000" b="1" dirty="0" smtClean="0"/>
              <a:t>Finally</a:t>
            </a:r>
            <a:r>
              <a:rPr lang="en-US" sz="2000" b="1" dirty="0"/>
              <a:t>, the </a:t>
            </a:r>
            <a:r>
              <a:rPr lang="en-US" sz="2000" b="1" dirty="0" err="1"/>
              <a:t>class_mode</a:t>
            </a:r>
            <a:r>
              <a:rPr lang="en-US" sz="2000" b="1" dirty="0"/>
              <a:t> parameter is set to 'categorical' since the loss function used is categorical cross-entropy</a:t>
            </a:r>
            <a:r>
              <a:rPr lang="en-US" sz="2000" b="1" dirty="0" smtClean="0"/>
              <a:t>.</a:t>
            </a:r>
            <a:endParaRPr lang="en-US" sz="2000" b="1" dirty="0"/>
          </a:p>
          <a:p>
            <a:pPr algn="just"/>
            <a:r>
              <a:rPr lang="en-US" sz="2000" b="1" dirty="0"/>
              <a:t>Overall, the pre-processing step in this code involves normalization of the pixel values and generation of batches of preprocessed image data using </a:t>
            </a:r>
            <a:r>
              <a:rPr lang="en-US" sz="2000" b="1" dirty="0" err="1"/>
              <a:t>ImageDataGenerator</a:t>
            </a:r>
            <a:r>
              <a:rPr lang="en-US" sz="2000" b="1" dirty="0"/>
              <a:t>.</a:t>
            </a:r>
            <a:endParaRPr lang="en-IN" sz="2000" b="1" dirty="0"/>
          </a:p>
        </p:txBody>
      </p:sp>
    </p:spTree>
    <p:extLst>
      <p:ext uri="{BB962C8B-B14F-4D97-AF65-F5344CB8AC3E}">
        <p14:creationId xmlns:p14="http://schemas.microsoft.com/office/powerpoint/2010/main" val="68743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670" y="213947"/>
            <a:ext cx="10131425" cy="463062"/>
          </a:xfrm>
        </p:spPr>
        <p:txBody>
          <a:bodyPr>
            <a:normAutofit fontScale="90000"/>
          </a:bodyPr>
          <a:lstStyle/>
          <a:p>
            <a:r>
              <a:rPr lang="en-IN" b="1" smtClean="0"/>
              <a:t>PROPOSED WORK </a:t>
            </a:r>
            <a:endParaRPr lang="en-IN" b="1"/>
          </a:p>
        </p:txBody>
      </p:sp>
      <p:sp>
        <p:nvSpPr>
          <p:cNvPr id="3" name="Content Placeholder 2"/>
          <p:cNvSpPr>
            <a:spLocks noGrp="1"/>
          </p:cNvSpPr>
          <p:nvPr>
            <p:ph idx="1"/>
          </p:nvPr>
        </p:nvSpPr>
        <p:spPr>
          <a:xfrm>
            <a:off x="417634" y="770467"/>
            <a:ext cx="11293720" cy="6175456"/>
          </a:xfrm>
        </p:spPr>
        <p:txBody>
          <a:bodyPr>
            <a:normAutofit/>
          </a:bodyPr>
          <a:lstStyle/>
          <a:p>
            <a:pPr marL="0" indent="0">
              <a:buNone/>
            </a:pPr>
            <a:r>
              <a:rPr lang="en-IN" b="1" dirty="0"/>
              <a:t> </a:t>
            </a:r>
            <a:r>
              <a:rPr lang="en-IN" b="1" dirty="0" smtClean="0"/>
              <a:t>     DETECTION </a:t>
            </a:r>
            <a:r>
              <a:rPr lang="en-IN" b="1" dirty="0"/>
              <a:t>OF PARKINSON’S DISEASE USING MRI BRAIN IMAGES BY CONVOLUTIONAL NEURAL NETWORK</a:t>
            </a:r>
          </a:p>
          <a:p>
            <a:pPr algn="just"/>
            <a:r>
              <a:rPr lang="en-US" b="1" dirty="0"/>
              <a:t>The </a:t>
            </a:r>
            <a:r>
              <a:rPr lang="en-US" b="1" dirty="0" smtClean="0"/>
              <a:t>project </a:t>
            </a:r>
            <a:r>
              <a:rPr lang="en-US" b="1" dirty="0"/>
              <a:t>implements a Convolutional Neural Network (CNN) to classify Parkinson's disease patients based on their MRI brain scans. The dataset used in this project contains MRI images from two classes: "normal" and "</a:t>
            </a:r>
            <a:r>
              <a:rPr lang="en-US" b="1" dirty="0" err="1"/>
              <a:t>parkinson</a:t>
            </a:r>
            <a:r>
              <a:rPr lang="en-US" b="1" dirty="0"/>
              <a:t>".</a:t>
            </a:r>
          </a:p>
          <a:p>
            <a:pPr algn="just"/>
            <a:r>
              <a:rPr lang="en-US" b="1" dirty="0"/>
              <a:t>The code first imports the necessary libraries, including </a:t>
            </a:r>
            <a:r>
              <a:rPr lang="en-US" b="1" dirty="0" err="1"/>
              <a:t>Keras</a:t>
            </a:r>
            <a:r>
              <a:rPr lang="en-US" b="1" dirty="0"/>
              <a:t> for building the CNN and </a:t>
            </a:r>
            <a:r>
              <a:rPr lang="en-US" b="1" dirty="0" err="1"/>
              <a:t>TensorFlow</a:t>
            </a:r>
            <a:r>
              <a:rPr lang="en-US" b="1" dirty="0"/>
              <a:t> for data preprocessing. It then sets up an </a:t>
            </a:r>
            <a:r>
              <a:rPr lang="en-US" b="1" dirty="0" err="1"/>
              <a:t>ImageDataGenerator</a:t>
            </a:r>
            <a:r>
              <a:rPr lang="en-US" b="1" dirty="0"/>
              <a:t> object to load the images from the "dataset" directory, rescale them to 1/255, and split them into training and validation sets.</a:t>
            </a:r>
          </a:p>
          <a:p>
            <a:pPr algn="just"/>
            <a:r>
              <a:rPr lang="en-US" b="1" dirty="0"/>
              <a:t>The CNN architecture consists of five convolutional layers with 16, 32, 64, 64, and 64 filters, respectively, followed by max pooling layers. The output is then flattened and fed into a fully connected layer with 128 neurons and a </a:t>
            </a:r>
            <a:r>
              <a:rPr lang="en-US" b="1" dirty="0" err="1"/>
              <a:t>softmax</a:t>
            </a:r>
            <a:r>
              <a:rPr lang="en-US" b="1" dirty="0"/>
              <a:t> output layer with two neurons. The model is compiled with the categorical cross-entropy loss function, the </a:t>
            </a:r>
            <a:r>
              <a:rPr lang="en-US" b="1" dirty="0" err="1"/>
              <a:t>RMSprop</a:t>
            </a:r>
            <a:r>
              <a:rPr lang="en-US" b="1" dirty="0"/>
              <a:t> optimizer, and accuracy as the evaluation metric.</a:t>
            </a:r>
          </a:p>
          <a:p>
            <a:pPr algn="just"/>
            <a:r>
              <a:rPr lang="en-US" b="1" dirty="0"/>
              <a:t>The model is then trained on the training set using the </a:t>
            </a:r>
            <a:r>
              <a:rPr lang="en-US" b="1" dirty="0" err="1"/>
              <a:t>fit_generator</a:t>
            </a:r>
            <a:r>
              <a:rPr lang="en-US" b="1" dirty="0"/>
              <a:t>() function, with a batch size of 32 and 30 epochs. The training history is stored in a history object, which is then used to plot the training accuracy and loss curves.</a:t>
            </a:r>
          </a:p>
          <a:p>
            <a:pPr algn="just"/>
            <a:r>
              <a:rPr lang="en-US" b="1" dirty="0"/>
              <a:t>After training, the model is saved to a file named "model.h5". To test the model, we can load it from the file and use it to predict the classes of new MRI images. In the testing code, we load the saved model, load test images from the "</a:t>
            </a:r>
            <a:r>
              <a:rPr lang="en-US" b="1" dirty="0" err="1"/>
              <a:t>test_set</a:t>
            </a:r>
            <a:r>
              <a:rPr lang="en-US" b="1" dirty="0"/>
              <a:t>" directory, preprocess them using the same </a:t>
            </a:r>
            <a:r>
              <a:rPr lang="en-US" b="1" dirty="0" err="1"/>
              <a:t>ImageDataGenerator</a:t>
            </a:r>
            <a:r>
              <a:rPr lang="en-US" b="1" dirty="0"/>
              <a:t> used for training, and use the model's predict() function to predict the classes of the test images. We then print the predicted classes and the true classes to evaluate the model's performance on the test set.</a:t>
            </a:r>
          </a:p>
          <a:p>
            <a:pPr marL="0" indent="0">
              <a:buNone/>
            </a:pPr>
            <a:endParaRPr lang="en-IN" b="1" dirty="0"/>
          </a:p>
        </p:txBody>
      </p:sp>
    </p:spTree>
    <p:extLst>
      <p:ext uri="{BB962C8B-B14F-4D97-AF65-F5344CB8AC3E}">
        <p14:creationId xmlns:p14="http://schemas.microsoft.com/office/powerpoint/2010/main" val="2259786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278" y="187569"/>
            <a:ext cx="11201399" cy="1175239"/>
          </a:xfrm>
        </p:spPr>
        <p:txBody>
          <a:bodyPr>
            <a:normAutofit fontScale="90000"/>
          </a:bodyPr>
          <a:lstStyle/>
          <a:p>
            <a:r>
              <a:rPr lang="en-IN" b="1" dirty="0">
                <a:latin typeface="+mn-lt"/>
              </a:rPr>
              <a:t>DETECTION OF PARKINSON’S DISEASE USING </a:t>
            </a:r>
            <a:r>
              <a:rPr lang="en-IN" b="1" dirty="0" smtClean="0">
                <a:latin typeface="+mn-lt"/>
              </a:rPr>
              <a:t>AUIDO SAMPLES BY XG BOOST , CAT BOOST AND RANDOM FOREST CLASSIFIER</a:t>
            </a:r>
            <a:r>
              <a:rPr lang="en-IN" b="1" dirty="0">
                <a:latin typeface="+mn-lt"/>
              </a:rPr>
              <a:t/>
            </a:r>
            <a:br>
              <a:rPr lang="en-IN" b="1" dirty="0">
                <a:latin typeface="+mn-lt"/>
              </a:rPr>
            </a:br>
            <a:endParaRPr lang="en-IN" b="1" dirty="0">
              <a:latin typeface="+mn-lt"/>
            </a:endParaRPr>
          </a:p>
        </p:txBody>
      </p:sp>
      <p:sp>
        <p:nvSpPr>
          <p:cNvPr id="3" name="Content Placeholder 2"/>
          <p:cNvSpPr>
            <a:spLocks noGrp="1"/>
          </p:cNvSpPr>
          <p:nvPr>
            <p:ph idx="1"/>
          </p:nvPr>
        </p:nvSpPr>
        <p:spPr>
          <a:xfrm>
            <a:off x="369278" y="1157329"/>
            <a:ext cx="11025553" cy="5876517"/>
          </a:xfrm>
        </p:spPr>
        <p:txBody>
          <a:bodyPr>
            <a:normAutofit fontScale="92500"/>
          </a:bodyPr>
          <a:lstStyle/>
          <a:p>
            <a:pPr algn="just"/>
            <a:r>
              <a:rPr lang="en-US" sz="2400" b="1" dirty="0" smtClean="0"/>
              <a:t>The model reads a </a:t>
            </a:r>
            <a:r>
              <a:rPr lang="en-US" sz="2400" b="1" dirty="0"/>
              <a:t>Parkinson's disease dataset from a CSV file, performing data visualization, preprocessing, and training a </a:t>
            </a:r>
            <a:r>
              <a:rPr lang="en-US" sz="2400" b="1" dirty="0" err="1"/>
              <a:t>CatBoost</a:t>
            </a:r>
            <a:r>
              <a:rPr lang="en-US" sz="2400" b="1" dirty="0"/>
              <a:t> classifier to predict whether a person has Parkinson's disease or not.</a:t>
            </a:r>
          </a:p>
          <a:p>
            <a:pPr algn="just"/>
            <a:r>
              <a:rPr lang="en-US" sz="2400" b="1" dirty="0"/>
              <a:t>The first part of the code is importing the necessary libraries such as pandas, </a:t>
            </a:r>
            <a:r>
              <a:rPr lang="en-US" sz="2400" b="1" dirty="0" err="1"/>
              <a:t>numpy</a:t>
            </a:r>
            <a:r>
              <a:rPr lang="en-US" sz="2400" b="1" dirty="0"/>
              <a:t>, </a:t>
            </a:r>
            <a:r>
              <a:rPr lang="en-US" sz="2400" b="1" dirty="0" err="1"/>
              <a:t>seaborn</a:t>
            </a:r>
            <a:r>
              <a:rPr lang="en-US" sz="2400" b="1" dirty="0"/>
              <a:t>, </a:t>
            </a:r>
            <a:r>
              <a:rPr lang="en-US" sz="2400" b="1" dirty="0" err="1"/>
              <a:t>Matplotlib</a:t>
            </a:r>
            <a:r>
              <a:rPr lang="en-US" sz="2400" b="1" dirty="0"/>
              <a:t>, etc. It is then reading a CSV file using pandas </a:t>
            </a:r>
            <a:r>
              <a:rPr lang="en-US" sz="2400" b="1" dirty="0" err="1"/>
              <a:t>read_csv</a:t>
            </a:r>
            <a:r>
              <a:rPr lang="en-US" sz="2400" b="1" dirty="0"/>
              <a:t>() function and printing the first few rows of the dataset using the head() function.</a:t>
            </a:r>
          </a:p>
          <a:p>
            <a:pPr algn="just"/>
            <a:r>
              <a:rPr lang="en-US" sz="2400" b="1" dirty="0"/>
              <a:t>Next, it visualizes the data using a box plot to show the distribution of each feature with respect to the status of the person (whether they have Parkinson's disease or not). It then splits the dataset into features (independent variables) and labels (dependent variable).</a:t>
            </a:r>
          </a:p>
          <a:p>
            <a:pPr algn="just"/>
            <a:r>
              <a:rPr lang="en-US" sz="2400" b="1" dirty="0"/>
              <a:t>It then prints the number of instances of each label (0 and 1) using the shape function.</a:t>
            </a:r>
          </a:p>
          <a:p>
            <a:pPr algn="just"/>
            <a:r>
              <a:rPr lang="en-US" sz="2400" b="1" dirty="0"/>
              <a:t>Next, it splits the dataset into training and testing sets using the </a:t>
            </a:r>
            <a:r>
              <a:rPr lang="en-US" sz="2400" b="1" dirty="0" err="1"/>
              <a:t>train_test_split</a:t>
            </a:r>
            <a:r>
              <a:rPr lang="en-US" sz="2400" b="1" dirty="0"/>
              <a:t>() function.</a:t>
            </a:r>
          </a:p>
          <a:p>
            <a:pPr algn="just"/>
            <a:r>
              <a:rPr lang="en-US" sz="2400" b="1" dirty="0"/>
              <a:t>Finally, it trains a </a:t>
            </a:r>
            <a:r>
              <a:rPr lang="en-US" sz="2400" b="1" dirty="0" smtClean="0"/>
              <a:t>Cat Boost </a:t>
            </a:r>
            <a:r>
              <a:rPr lang="en-US" sz="2400" b="1" dirty="0"/>
              <a:t>classifier </a:t>
            </a:r>
            <a:r>
              <a:rPr lang="en-US" sz="2400" b="1" dirty="0" smtClean="0"/>
              <a:t> , on </a:t>
            </a:r>
            <a:r>
              <a:rPr lang="en-US" sz="2400" b="1" dirty="0"/>
              <a:t>the training set and makes predictions on the test set. It then prints the accuracy, confusion matrix, and precision of the model on the test set.</a:t>
            </a:r>
          </a:p>
          <a:p>
            <a:endParaRPr lang="en-IN" dirty="0"/>
          </a:p>
        </p:txBody>
      </p:sp>
    </p:spTree>
    <p:extLst>
      <p:ext uri="{BB962C8B-B14F-4D97-AF65-F5344CB8AC3E}">
        <p14:creationId xmlns:p14="http://schemas.microsoft.com/office/powerpoint/2010/main" val="1193444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082" y="662354"/>
            <a:ext cx="10322168" cy="1078523"/>
          </a:xfrm>
        </p:spPr>
        <p:txBody>
          <a:bodyPr/>
          <a:lstStyle/>
          <a:p>
            <a:r>
              <a:rPr lang="en-IN" b="1" dirty="0" smtClean="0"/>
              <a:t>MODEL EVALUATION</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7652924"/>
              </p:ext>
            </p:extLst>
          </p:nvPr>
        </p:nvGraphicFramePr>
        <p:xfrm>
          <a:off x="986082" y="2664072"/>
          <a:ext cx="9530861" cy="3104203"/>
        </p:xfrm>
        <a:graphic>
          <a:graphicData uri="http://schemas.openxmlformats.org/drawingml/2006/table">
            <a:tbl>
              <a:tblPr firstRow="1" firstCol="1" bandRow="1">
                <a:tableStyleId>{5C22544A-7EE6-4342-B048-85BDC9FD1C3A}</a:tableStyleId>
              </a:tblPr>
              <a:tblGrid>
                <a:gridCol w="2252337">
                  <a:extLst>
                    <a:ext uri="{9D8B030D-6E8A-4147-A177-3AD203B41FA5}">
                      <a16:colId xmlns:a16="http://schemas.microsoft.com/office/drawing/2014/main" val="3743936855"/>
                    </a:ext>
                  </a:extLst>
                </a:gridCol>
                <a:gridCol w="2254226">
                  <a:extLst>
                    <a:ext uri="{9D8B030D-6E8A-4147-A177-3AD203B41FA5}">
                      <a16:colId xmlns:a16="http://schemas.microsoft.com/office/drawing/2014/main" val="3461957960"/>
                    </a:ext>
                  </a:extLst>
                </a:gridCol>
                <a:gridCol w="2220215">
                  <a:extLst>
                    <a:ext uri="{9D8B030D-6E8A-4147-A177-3AD203B41FA5}">
                      <a16:colId xmlns:a16="http://schemas.microsoft.com/office/drawing/2014/main" val="2795610460"/>
                    </a:ext>
                  </a:extLst>
                </a:gridCol>
                <a:gridCol w="1649572">
                  <a:extLst>
                    <a:ext uri="{9D8B030D-6E8A-4147-A177-3AD203B41FA5}">
                      <a16:colId xmlns:a16="http://schemas.microsoft.com/office/drawing/2014/main" val="4042747527"/>
                    </a:ext>
                  </a:extLst>
                </a:gridCol>
                <a:gridCol w="1154511">
                  <a:extLst>
                    <a:ext uri="{9D8B030D-6E8A-4147-A177-3AD203B41FA5}">
                      <a16:colId xmlns:a16="http://schemas.microsoft.com/office/drawing/2014/main" val="3119145500"/>
                    </a:ext>
                  </a:extLst>
                </a:gridCol>
              </a:tblGrid>
              <a:tr h="626906">
                <a:tc>
                  <a:txBody>
                    <a:bodyPr/>
                    <a:lstStyle/>
                    <a:p>
                      <a:pPr algn="ctr">
                        <a:lnSpc>
                          <a:spcPct val="107000"/>
                        </a:lnSpc>
                        <a:spcAft>
                          <a:spcPts val="800"/>
                        </a:spcAft>
                      </a:pPr>
                      <a:r>
                        <a:rPr lang="en-IN" sz="2800">
                          <a:effectLst/>
                        </a:rPr>
                        <a:t>Classifier</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Accuracy %</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Precision %</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Recall </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Input</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1462342"/>
                  </a:ext>
                </a:extLst>
              </a:tr>
              <a:tr h="438807">
                <a:tc>
                  <a:txBody>
                    <a:bodyPr/>
                    <a:lstStyle/>
                    <a:p>
                      <a:pPr algn="ctr">
                        <a:lnSpc>
                          <a:spcPct val="107000"/>
                        </a:lnSpc>
                        <a:spcAft>
                          <a:spcPts val="800"/>
                        </a:spcAft>
                      </a:pPr>
                      <a:r>
                        <a:rPr lang="en-IN" sz="2800">
                          <a:effectLst/>
                        </a:rPr>
                        <a:t>CNN</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98 %</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98%</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a:effectLst/>
                        </a:rPr>
                        <a:t>92.8%</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a:effectLst/>
                        </a:rPr>
                        <a:t>MRI </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1459321"/>
                  </a:ext>
                </a:extLst>
              </a:tr>
              <a:tr h="480696">
                <a:tc>
                  <a:txBody>
                    <a:bodyPr/>
                    <a:lstStyle/>
                    <a:p>
                      <a:pPr algn="ctr">
                        <a:lnSpc>
                          <a:spcPct val="107000"/>
                        </a:lnSpc>
                        <a:spcAft>
                          <a:spcPts val="800"/>
                        </a:spcAft>
                      </a:pPr>
                      <a:r>
                        <a:rPr lang="en-IN" sz="2800">
                          <a:effectLst/>
                        </a:rPr>
                        <a:t>XG Boost</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91.53%</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94%</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a:effectLst/>
                        </a:rPr>
                        <a:t>93%</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800">
                          <a:effectLst/>
                        </a:rPr>
                        <a:t>Audio</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7784958"/>
                  </a:ext>
                </a:extLst>
              </a:tr>
              <a:tr h="626906">
                <a:tc>
                  <a:txBody>
                    <a:bodyPr/>
                    <a:lstStyle/>
                    <a:p>
                      <a:pPr algn="ctr">
                        <a:lnSpc>
                          <a:spcPct val="107000"/>
                        </a:lnSpc>
                        <a:spcAft>
                          <a:spcPts val="800"/>
                        </a:spcAft>
                      </a:pPr>
                      <a:r>
                        <a:rPr lang="en-IN" sz="2800">
                          <a:effectLst/>
                        </a:rPr>
                        <a:t>Cat Boost</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98.31%</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98%</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97.9%</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Audio</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6395927"/>
                  </a:ext>
                </a:extLst>
              </a:tr>
              <a:tr h="877614">
                <a:tc>
                  <a:txBody>
                    <a:bodyPr/>
                    <a:lstStyle/>
                    <a:p>
                      <a:pPr algn="ctr">
                        <a:lnSpc>
                          <a:spcPct val="107000"/>
                        </a:lnSpc>
                        <a:spcAft>
                          <a:spcPts val="800"/>
                        </a:spcAft>
                      </a:pPr>
                      <a:r>
                        <a:rPr lang="en-IN" sz="2800">
                          <a:effectLst/>
                        </a:rPr>
                        <a:t>Random Forest</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89.83%</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92%</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91%</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dirty="0">
                          <a:effectLst/>
                        </a:rPr>
                        <a:t>Audio</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9064081"/>
                  </a:ext>
                </a:extLst>
              </a:tr>
            </a:tbl>
          </a:graphicData>
        </a:graphic>
      </p:graphicFrame>
    </p:spTree>
    <p:extLst>
      <p:ext uri="{BB962C8B-B14F-4D97-AF65-F5344CB8AC3E}">
        <p14:creationId xmlns:p14="http://schemas.microsoft.com/office/powerpoint/2010/main" val="24757393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163" y="-260838"/>
            <a:ext cx="10131425" cy="1456267"/>
          </a:xfrm>
        </p:spPr>
        <p:txBody>
          <a:bodyPr/>
          <a:lstStyle/>
          <a:p>
            <a:r>
              <a:rPr lang="en-IN" b="1" dirty="0" smtClean="0"/>
              <a:t>DEPLOYMENT </a:t>
            </a:r>
            <a:r>
              <a:rPr lang="en-IN" b="1" dirty="0" smtClean="0"/>
              <a:t/>
            </a:r>
            <a:br>
              <a:rPr lang="en-IN" b="1" dirty="0" smtClean="0"/>
            </a:br>
            <a:r>
              <a:rPr lang="en-IN" b="1" dirty="0" smtClean="0"/>
              <a:t>MRI BRAIN IMAGES OUTPUT</a:t>
            </a:r>
            <a:endParaRPr lang="en-IN"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781" t="13309" r="17513" b="7308"/>
          <a:stretch/>
        </p:blipFill>
        <p:spPr>
          <a:xfrm>
            <a:off x="6185441" y="1623104"/>
            <a:ext cx="5311796" cy="3842839"/>
          </a:xfrm>
          <a:prstGeom prst="rect">
            <a:avLst/>
          </a:prstGeom>
        </p:spPr>
      </p:pic>
      <p:pic>
        <p:nvPicPr>
          <p:cNvPr id="7" name="Content Placeholder 6"/>
          <p:cNvPicPr>
            <a:picLocks noGrp="1" noChangeAspect="1"/>
          </p:cNvPicPr>
          <p:nvPr>
            <p:ph idx="1"/>
          </p:nvPr>
        </p:nvPicPr>
        <p:blipFill rotWithShape="1">
          <a:blip r:embed="rId3">
            <a:extLst>
              <a:ext uri="{28A0092B-C50C-407E-A947-70E740481C1C}">
                <a14:useLocalDpi xmlns:a14="http://schemas.microsoft.com/office/drawing/2010/main" val="0"/>
              </a:ext>
            </a:extLst>
          </a:blip>
          <a:srcRect l="22080" t="10248" r="20719" b="6483"/>
          <a:stretch/>
        </p:blipFill>
        <p:spPr>
          <a:xfrm>
            <a:off x="968187" y="1623105"/>
            <a:ext cx="4693023" cy="3842839"/>
          </a:xfrm>
        </p:spPr>
      </p:pic>
    </p:spTree>
    <p:extLst>
      <p:ext uri="{BB962C8B-B14F-4D97-AF65-F5344CB8AC3E}">
        <p14:creationId xmlns:p14="http://schemas.microsoft.com/office/powerpoint/2010/main" val="3162226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473" y="649942"/>
            <a:ext cx="10131425" cy="1456267"/>
          </a:xfrm>
        </p:spPr>
        <p:txBody>
          <a:bodyPr/>
          <a:lstStyle/>
          <a:p>
            <a:r>
              <a:rPr lang="en-IN" b="1" dirty="0" smtClean="0"/>
              <a:t>AUDIO SAMPLES OUTPUT</a:t>
            </a:r>
            <a:endParaRPr lang="en-IN"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8011" b="6508"/>
          <a:stretch/>
        </p:blipFill>
        <p:spPr>
          <a:xfrm>
            <a:off x="1337473" y="2012922"/>
            <a:ext cx="7634927" cy="3671047"/>
          </a:xfrm>
        </p:spPr>
      </p:pic>
    </p:spTree>
    <p:extLst>
      <p:ext uri="{BB962C8B-B14F-4D97-AF65-F5344CB8AC3E}">
        <p14:creationId xmlns:p14="http://schemas.microsoft.com/office/powerpoint/2010/main" val="242648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216661" cy="744415"/>
          </a:xfrm>
        </p:spPr>
        <p:txBody>
          <a:bodyPr/>
          <a:lstStyle/>
          <a:p>
            <a:r>
              <a:rPr lang="en-US" b="1" dirty="0" smtClean="0"/>
              <a:t>CONCLUSION </a:t>
            </a:r>
            <a:endParaRPr lang="en-IN" b="1" dirty="0"/>
          </a:p>
        </p:txBody>
      </p:sp>
      <p:sp>
        <p:nvSpPr>
          <p:cNvPr id="3" name="Content Placeholder 2"/>
          <p:cNvSpPr>
            <a:spLocks noGrp="1"/>
          </p:cNvSpPr>
          <p:nvPr>
            <p:ph idx="1"/>
          </p:nvPr>
        </p:nvSpPr>
        <p:spPr>
          <a:xfrm>
            <a:off x="395653" y="1450731"/>
            <a:ext cx="10506809" cy="4929554"/>
          </a:xfrm>
        </p:spPr>
        <p:txBody>
          <a:bodyPr>
            <a:normAutofit/>
          </a:bodyPr>
          <a:lstStyle/>
          <a:p>
            <a:pPr algn="just"/>
            <a:r>
              <a:rPr lang="en-IN" b="1" dirty="0"/>
              <a:t>In conclusion, the use of machine learning and deep learning techniques for the detection of Parkinson's disease has shown promising results. </a:t>
            </a:r>
            <a:endParaRPr lang="en-IN" b="1" dirty="0" smtClean="0"/>
          </a:p>
          <a:p>
            <a:pPr algn="just"/>
            <a:r>
              <a:rPr lang="en-IN" b="1" dirty="0" smtClean="0"/>
              <a:t>By </a:t>
            </a:r>
            <a:r>
              <a:rPr lang="en-IN" b="1" dirty="0" err="1"/>
              <a:t>analyzing</a:t>
            </a:r>
            <a:r>
              <a:rPr lang="en-IN" b="1" dirty="0"/>
              <a:t> MRI scan brain images using a CNN, we were able to achieve high accuracy in distinguishing between normal and Parkinson's disease patients. Additionally, by </a:t>
            </a:r>
            <a:r>
              <a:rPr lang="en-IN" b="1" dirty="0" err="1"/>
              <a:t>analyzing</a:t>
            </a:r>
            <a:r>
              <a:rPr lang="en-IN" b="1" dirty="0"/>
              <a:t> audio samples using </a:t>
            </a:r>
            <a:r>
              <a:rPr lang="en-IN" b="1" dirty="0" err="1"/>
              <a:t>XGBoost</a:t>
            </a:r>
            <a:r>
              <a:rPr lang="en-IN" b="1" dirty="0"/>
              <a:t>, </a:t>
            </a:r>
            <a:r>
              <a:rPr lang="en-IN" b="1" dirty="0" err="1"/>
              <a:t>CatBoost</a:t>
            </a:r>
            <a:r>
              <a:rPr lang="en-IN" b="1" dirty="0"/>
              <a:t>, and Random Forest algorithms, we were able to identify features that are indicative of Parkinson's disease</a:t>
            </a:r>
            <a:r>
              <a:rPr lang="en-IN" b="1" dirty="0" smtClean="0"/>
              <a:t>.</a:t>
            </a:r>
          </a:p>
          <a:p>
            <a:pPr algn="just"/>
            <a:r>
              <a:rPr lang="en-IN" b="1" dirty="0" smtClean="0"/>
              <a:t>The </a:t>
            </a:r>
            <a:r>
              <a:rPr lang="en-IN" b="1" dirty="0"/>
              <a:t>proposed systems have the potential to be valuable diagnostic tools for Parkinson's disease</a:t>
            </a:r>
            <a:r>
              <a:rPr lang="en-IN" b="1" dirty="0" smtClean="0"/>
              <a:t>.</a:t>
            </a:r>
          </a:p>
          <a:p>
            <a:pPr algn="just"/>
            <a:r>
              <a:rPr lang="en-IN" b="1" dirty="0" smtClean="0"/>
              <a:t> </a:t>
            </a:r>
            <a:r>
              <a:rPr lang="en-IN" b="1" dirty="0"/>
              <a:t>By providing an objective and accurate diagnosis, these systems can help clinicians make more informed decisions and provide better care for their patients. Moreover, early detection of Parkinson's disease can lead to better management of the disease, improving the quality of life of patients. </a:t>
            </a:r>
            <a:endParaRPr lang="en-IN" b="1" dirty="0" smtClean="0"/>
          </a:p>
          <a:p>
            <a:pPr algn="just"/>
            <a:r>
              <a:rPr lang="en-IN" b="1" dirty="0" smtClean="0"/>
              <a:t>Overall</a:t>
            </a:r>
            <a:r>
              <a:rPr lang="en-IN" b="1" dirty="0"/>
              <a:t>, the use of machine learning and deep learning techniques for the detection of Parkinson's disease holds great promise for the future. </a:t>
            </a:r>
            <a:endParaRPr lang="en-IN" b="1" dirty="0" smtClean="0"/>
          </a:p>
          <a:p>
            <a:pPr algn="just"/>
            <a:r>
              <a:rPr lang="en-IN" b="1" dirty="0" smtClean="0"/>
              <a:t>Further </a:t>
            </a:r>
            <a:r>
              <a:rPr lang="en-IN" b="1" dirty="0"/>
              <a:t>research in this area can help refine and improve the accuracy of these diagnostic tools, leading to better patient outcomes.</a:t>
            </a:r>
          </a:p>
          <a:p>
            <a:endParaRPr lang="en-IN" b="1" dirty="0"/>
          </a:p>
        </p:txBody>
      </p:sp>
    </p:spTree>
    <p:extLst>
      <p:ext uri="{BB962C8B-B14F-4D97-AF65-F5344CB8AC3E}">
        <p14:creationId xmlns:p14="http://schemas.microsoft.com/office/powerpoint/2010/main" val="528362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806" y="4329"/>
            <a:ext cx="4185138" cy="461665"/>
          </a:xfrm>
          <a:prstGeom prst="rect">
            <a:avLst/>
          </a:prstGeom>
          <a:noFill/>
        </p:spPr>
        <p:txBody>
          <a:bodyPr wrap="square" rtlCol="0">
            <a:spAutoFit/>
          </a:bodyPr>
          <a:lstStyle/>
          <a:p>
            <a:r>
              <a:rPr lang="en-IN" sz="2400" b="1" dirty="0" smtClean="0">
                <a:latin typeface="Arial Narrow" panose="020B0606020202030204" pitchFamily="34" charset="0"/>
              </a:rPr>
              <a:t>LITERATURE</a:t>
            </a:r>
            <a:r>
              <a:rPr lang="en-IN" sz="2400" dirty="0" smtClean="0">
                <a:latin typeface="Arial Narrow" panose="020B0606020202030204" pitchFamily="34" charset="0"/>
              </a:rPr>
              <a:t> </a:t>
            </a:r>
            <a:r>
              <a:rPr lang="en-IN" sz="2400" b="1" dirty="0">
                <a:latin typeface="Arial Narrow" panose="020B0606020202030204" pitchFamily="34" charset="0"/>
              </a:rPr>
              <a:t> </a:t>
            </a:r>
            <a:r>
              <a:rPr lang="en-IN" sz="2400" b="1" dirty="0" smtClean="0">
                <a:latin typeface="Arial Narrow" panose="020B0606020202030204" pitchFamily="34" charset="0"/>
              </a:rPr>
              <a:t>SURVEY</a:t>
            </a:r>
            <a:endParaRPr lang="en-IN" sz="2400" b="1" dirty="0">
              <a:latin typeface="Arial Narrow" panose="020B0606020202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25014871"/>
              </p:ext>
            </p:extLst>
          </p:nvPr>
        </p:nvGraphicFramePr>
        <p:xfrm>
          <a:off x="219806" y="465994"/>
          <a:ext cx="11808070" cy="6325347"/>
        </p:xfrm>
        <a:graphic>
          <a:graphicData uri="http://schemas.openxmlformats.org/drawingml/2006/table">
            <a:tbl>
              <a:tblPr firstRow="1" bandRow="1">
                <a:tableStyleId>{5C22544A-7EE6-4342-B048-85BDC9FD1C3A}</a:tableStyleId>
              </a:tblPr>
              <a:tblGrid>
                <a:gridCol w="880654">
                  <a:extLst>
                    <a:ext uri="{9D8B030D-6E8A-4147-A177-3AD203B41FA5}">
                      <a16:colId xmlns:a16="http://schemas.microsoft.com/office/drawing/2014/main" val="1209354599"/>
                    </a:ext>
                  </a:extLst>
                </a:gridCol>
                <a:gridCol w="3696886">
                  <a:extLst>
                    <a:ext uri="{9D8B030D-6E8A-4147-A177-3AD203B41FA5}">
                      <a16:colId xmlns:a16="http://schemas.microsoft.com/office/drawing/2014/main" val="2613197666"/>
                    </a:ext>
                  </a:extLst>
                </a:gridCol>
                <a:gridCol w="2507302">
                  <a:extLst>
                    <a:ext uri="{9D8B030D-6E8A-4147-A177-3AD203B41FA5}">
                      <a16:colId xmlns:a16="http://schemas.microsoft.com/office/drawing/2014/main" val="2372877115"/>
                    </a:ext>
                  </a:extLst>
                </a:gridCol>
                <a:gridCol w="2361614">
                  <a:extLst>
                    <a:ext uri="{9D8B030D-6E8A-4147-A177-3AD203B41FA5}">
                      <a16:colId xmlns:a16="http://schemas.microsoft.com/office/drawing/2014/main" val="1255091165"/>
                    </a:ext>
                  </a:extLst>
                </a:gridCol>
                <a:gridCol w="2361614">
                  <a:extLst>
                    <a:ext uri="{9D8B030D-6E8A-4147-A177-3AD203B41FA5}">
                      <a16:colId xmlns:a16="http://schemas.microsoft.com/office/drawing/2014/main" val="630990905"/>
                    </a:ext>
                  </a:extLst>
                </a:gridCol>
              </a:tblGrid>
              <a:tr h="381747">
                <a:tc>
                  <a:txBody>
                    <a:bodyPr/>
                    <a:lstStyle/>
                    <a:p>
                      <a:pPr algn="ctr"/>
                      <a:r>
                        <a:rPr lang="en-IN" dirty="0" smtClean="0"/>
                        <a:t>S.NO </a:t>
                      </a:r>
                      <a:endParaRPr lang="en-IN" dirty="0"/>
                    </a:p>
                  </a:txBody>
                  <a:tcPr/>
                </a:tc>
                <a:tc>
                  <a:txBody>
                    <a:bodyPr/>
                    <a:lstStyle/>
                    <a:p>
                      <a:pPr algn="ctr"/>
                      <a:r>
                        <a:rPr lang="en-IN" dirty="0" smtClean="0"/>
                        <a:t>NAME</a:t>
                      </a:r>
                      <a:r>
                        <a:rPr lang="en-IN" baseline="0" dirty="0" smtClean="0"/>
                        <a:t> OF THE PAPER</a:t>
                      </a:r>
                      <a:endParaRPr lang="en-IN" dirty="0"/>
                    </a:p>
                  </a:txBody>
                  <a:tcPr/>
                </a:tc>
                <a:tc>
                  <a:txBody>
                    <a:bodyPr/>
                    <a:lstStyle/>
                    <a:p>
                      <a:pPr algn="ctr"/>
                      <a:r>
                        <a:rPr lang="en-IN" dirty="0" smtClean="0"/>
                        <a:t>OBJECTIVE </a:t>
                      </a:r>
                      <a:endParaRPr lang="en-IN" dirty="0"/>
                    </a:p>
                  </a:txBody>
                  <a:tcPr/>
                </a:tc>
                <a:tc>
                  <a:txBody>
                    <a:bodyPr/>
                    <a:lstStyle/>
                    <a:p>
                      <a:pPr algn="ctr"/>
                      <a:r>
                        <a:rPr lang="en-IN" dirty="0" smtClean="0"/>
                        <a:t>PROS</a:t>
                      </a:r>
                      <a:endParaRPr lang="en-IN" dirty="0"/>
                    </a:p>
                  </a:txBody>
                  <a:tcPr/>
                </a:tc>
                <a:tc>
                  <a:txBody>
                    <a:bodyPr/>
                    <a:lstStyle/>
                    <a:p>
                      <a:pPr algn="ctr"/>
                      <a:r>
                        <a:rPr lang="en-IN" dirty="0" smtClean="0"/>
                        <a:t>CONS</a:t>
                      </a:r>
                      <a:endParaRPr lang="en-IN" dirty="0"/>
                    </a:p>
                  </a:txBody>
                  <a:tcPr/>
                </a:tc>
                <a:extLst>
                  <a:ext uri="{0D108BD9-81ED-4DB2-BD59-A6C34878D82A}">
                    <a16:rowId xmlns:a16="http://schemas.microsoft.com/office/drawing/2014/main" val="2586238454"/>
                  </a:ext>
                </a:extLst>
              </a:tr>
              <a:tr h="2616427">
                <a:tc>
                  <a:txBody>
                    <a:bodyPr/>
                    <a:lstStyle/>
                    <a:p>
                      <a:pPr algn="ctr"/>
                      <a:r>
                        <a:rPr lang="en-IN" dirty="0" smtClean="0"/>
                        <a:t>1.</a:t>
                      </a:r>
                      <a:endParaRPr lang="en-IN" dirty="0"/>
                    </a:p>
                  </a:txBody>
                  <a:tcPr/>
                </a:tc>
                <a:tc>
                  <a:txBody>
                    <a:bodyPr/>
                    <a:lstStyle/>
                    <a:p>
                      <a:r>
                        <a:rPr lang="en-US" dirty="0" smtClean="0"/>
                        <a:t>A Wearable Sensor-based Approach for Parkinson's disease Diagnosis and Monitoring (2022)</a:t>
                      </a:r>
                      <a:endParaRPr lang="en-IN" dirty="0"/>
                    </a:p>
                  </a:txBody>
                  <a:tcPr/>
                </a:tc>
                <a:tc>
                  <a:txBody>
                    <a:bodyPr/>
                    <a:lstStyle/>
                    <a:p>
                      <a:r>
                        <a:rPr lang="en-US" sz="1800" b="0" i="0" kern="1200" dirty="0" smtClean="0">
                          <a:solidFill>
                            <a:schemeClr val="dk1"/>
                          </a:solidFill>
                          <a:effectLst/>
                          <a:latin typeface="+mn-lt"/>
                          <a:ea typeface="+mn-ea"/>
                          <a:cs typeface="+mn-cs"/>
                        </a:rPr>
                        <a:t>To propose a novel wearable sensor-based approach for Parkinson's disease (PD) diagnosis and monitoring.</a:t>
                      </a:r>
                      <a:endParaRPr lang="en-IN" dirty="0"/>
                    </a:p>
                  </a:txBody>
                  <a:tcPr/>
                </a:tc>
                <a:tc>
                  <a:txBody>
                    <a:bodyPr/>
                    <a:lstStyle/>
                    <a:p>
                      <a:r>
                        <a:rPr lang="en-US" sz="1800" b="0" i="0" kern="1200" dirty="0" smtClean="0">
                          <a:solidFill>
                            <a:schemeClr val="dk1"/>
                          </a:solidFill>
                          <a:effectLst/>
                          <a:latin typeface="+mn-lt"/>
                          <a:ea typeface="+mn-ea"/>
                          <a:cs typeface="+mn-cs"/>
                        </a:rPr>
                        <a:t>The proposed approach is non-invasive and easy to implement, as it uses only wearable sensors to collect gait and balance data</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The proposed approach requires patients to wear sensors during the data collection process, which may not be feasible or comfortable for all patients.</a:t>
                      </a:r>
                    </a:p>
                    <a:p>
                      <a:endParaRPr lang="en-IN" dirty="0"/>
                    </a:p>
                  </a:txBody>
                  <a:tcPr/>
                </a:tc>
                <a:extLst>
                  <a:ext uri="{0D108BD9-81ED-4DB2-BD59-A6C34878D82A}">
                    <a16:rowId xmlns:a16="http://schemas.microsoft.com/office/drawing/2014/main" val="848502575"/>
                  </a:ext>
                </a:extLst>
              </a:tr>
              <a:tr h="2992059">
                <a:tc>
                  <a:txBody>
                    <a:bodyPr/>
                    <a:lstStyle/>
                    <a:p>
                      <a:pPr algn="ctr"/>
                      <a:r>
                        <a:rPr lang="en-IN" dirty="0" smtClean="0"/>
                        <a:t>2.</a:t>
                      </a:r>
                      <a:endParaRPr lang="en-IN" dirty="0"/>
                    </a:p>
                  </a:txBody>
                  <a:tcPr/>
                </a:tc>
                <a:tc>
                  <a:txBody>
                    <a:bodyPr/>
                    <a:lstStyle/>
                    <a:p>
                      <a:r>
                        <a:rPr lang="en-US" sz="1800" b="0" i="0" kern="1200" dirty="0" smtClean="0">
                          <a:solidFill>
                            <a:schemeClr val="dk1"/>
                          </a:solidFill>
                          <a:effectLst/>
                          <a:latin typeface="+mn-lt"/>
                          <a:ea typeface="+mn-ea"/>
                          <a:cs typeface="+mn-cs"/>
                        </a:rPr>
                        <a:t>Parkinson's disease Diagnosis using a Deep Learning-based Framework for Voice and Gait Analysis (2021)</a:t>
                      </a:r>
                      <a:endParaRPr lang="en-IN" dirty="0"/>
                    </a:p>
                  </a:txBody>
                  <a:tcPr/>
                </a:tc>
                <a:tc>
                  <a:txBody>
                    <a:bodyPr/>
                    <a:lstStyle/>
                    <a:p>
                      <a:r>
                        <a:rPr lang="en-US" sz="1800" b="0" i="0" kern="1200" dirty="0" smtClean="0">
                          <a:solidFill>
                            <a:schemeClr val="dk1"/>
                          </a:solidFill>
                          <a:effectLst/>
                          <a:latin typeface="+mn-lt"/>
                          <a:ea typeface="+mn-ea"/>
                          <a:cs typeface="+mn-cs"/>
                        </a:rPr>
                        <a:t>To develop a deep learning-based framework for the diagnosis of Parkinson's disease (PD) using voice and gait analysis.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The proposed framework has the potential to provide a fast and reliable diagnosis of PD, which can help in early detection of the disease and in improving patient outcomes.</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The study has a relatively small sample size, which limits the generalizability of the results.</a:t>
                      </a:r>
                    </a:p>
                    <a:p>
                      <a:endParaRPr lang="en-IN" dirty="0"/>
                    </a:p>
                  </a:txBody>
                  <a:tcPr/>
                </a:tc>
                <a:extLst>
                  <a:ext uri="{0D108BD9-81ED-4DB2-BD59-A6C34878D82A}">
                    <a16:rowId xmlns:a16="http://schemas.microsoft.com/office/drawing/2014/main" val="1456741985"/>
                  </a:ext>
                </a:extLst>
              </a:tr>
            </a:tbl>
          </a:graphicData>
        </a:graphic>
      </p:graphicFrame>
    </p:spTree>
    <p:extLst>
      <p:ext uri="{BB962C8B-B14F-4D97-AF65-F5344CB8AC3E}">
        <p14:creationId xmlns:p14="http://schemas.microsoft.com/office/powerpoint/2010/main" val="10654565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086" y="108438"/>
            <a:ext cx="10357337" cy="937847"/>
          </a:xfrm>
        </p:spPr>
        <p:txBody>
          <a:bodyPr/>
          <a:lstStyle/>
          <a:p>
            <a:r>
              <a:rPr lang="en-IN" b="1" dirty="0" smtClean="0"/>
              <a:t>REFERENECES </a:t>
            </a:r>
            <a:endParaRPr lang="en-IN" b="1" dirty="0"/>
          </a:p>
        </p:txBody>
      </p:sp>
      <p:sp>
        <p:nvSpPr>
          <p:cNvPr id="3" name="Content Placeholder 2"/>
          <p:cNvSpPr>
            <a:spLocks noGrp="1"/>
          </p:cNvSpPr>
          <p:nvPr>
            <p:ph idx="1"/>
          </p:nvPr>
        </p:nvSpPr>
        <p:spPr>
          <a:xfrm>
            <a:off x="589086" y="1046285"/>
            <a:ext cx="10621106" cy="5336930"/>
          </a:xfrm>
        </p:spPr>
        <p:txBody>
          <a:bodyPr>
            <a:normAutofit fontScale="92500" lnSpcReduction="20000"/>
          </a:bodyPr>
          <a:lstStyle/>
          <a:p>
            <a:pPr algn="just"/>
            <a:r>
              <a:rPr lang="en-IN" dirty="0"/>
              <a:t>[1] N. Hameed, M. Tariq, M. Kamran, M. </a:t>
            </a:r>
            <a:r>
              <a:rPr lang="en-IN" dirty="0" err="1"/>
              <a:t>Arif</a:t>
            </a:r>
            <a:r>
              <a:rPr lang="en-IN" dirty="0"/>
              <a:t>, and M. </a:t>
            </a:r>
            <a:r>
              <a:rPr lang="en-IN" dirty="0" err="1"/>
              <a:t>Qadir</a:t>
            </a:r>
            <a:r>
              <a:rPr lang="en-IN" dirty="0"/>
              <a:t>, "Parkinson's Disease Diagnosis using EEG Signals and Machine Learning Techniques," in 2019 International Conference on Engineering and Emerging Technologies (ICEET), Islamabad, Pakistan, 2019, pp. 1-6, </a:t>
            </a:r>
            <a:r>
              <a:rPr lang="en-IN" dirty="0" err="1"/>
              <a:t>doi</a:t>
            </a:r>
            <a:r>
              <a:rPr lang="en-IN" dirty="0"/>
              <a:t>: 10.1109/ICEET47794.2019.9079467. </a:t>
            </a:r>
            <a:endParaRPr lang="en-IN" dirty="0" smtClean="0"/>
          </a:p>
          <a:p>
            <a:pPr algn="just"/>
            <a:r>
              <a:rPr lang="en-IN" dirty="0" smtClean="0"/>
              <a:t>[</a:t>
            </a:r>
            <a:r>
              <a:rPr lang="en-IN" dirty="0"/>
              <a:t>2] X. Liu, Y. Chen, and X. Wang, "A Deep Learning-based Method for Parkinson's Disease Diagnosis using Gait Analysis," in 2019 IEEE International Conference on Systems, Man and Cybernetics (SMC), Bari, Italy, 2019, pp. 1948-1953, </a:t>
            </a:r>
            <a:r>
              <a:rPr lang="en-IN" dirty="0" err="1"/>
              <a:t>doi</a:t>
            </a:r>
            <a:r>
              <a:rPr lang="en-IN" dirty="0"/>
              <a:t>: 10.1109/SMC.2019.8914537</a:t>
            </a:r>
            <a:r>
              <a:rPr lang="en-IN" dirty="0" smtClean="0"/>
              <a:t>.</a:t>
            </a:r>
          </a:p>
          <a:p>
            <a:pPr algn="just"/>
            <a:r>
              <a:rPr lang="en-IN" dirty="0" smtClean="0"/>
              <a:t> </a:t>
            </a:r>
            <a:r>
              <a:rPr lang="en-IN" dirty="0"/>
              <a:t>[3] Z. Wang, Y. Li, K. Tian, and Z. Wang, "A Wearable Sensor-based Approach for Parkinson's Disease Diagnosis and Monitoring," IEEE Access, vol. 7, pp. 17108- 17117, 2019, </a:t>
            </a:r>
            <a:r>
              <a:rPr lang="en-IN" dirty="0" err="1"/>
              <a:t>doi</a:t>
            </a:r>
            <a:r>
              <a:rPr lang="en-IN" dirty="0"/>
              <a:t>: 10.1109/ACCESS.2019.2894138. </a:t>
            </a:r>
            <a:endParaRPr lang="en-IN" dirty="0" smtClean="0"/>
          </a:p>
          <a:p>
            <a:pPr algn="just"/>
            <a:r>
              <a:rPr lang="en-IN" dirty="0" smtClean="0"/>
              <a:t>[</a:t>
            </a:r>
            <a:r>
              <a:rPr lang="en-IN" dirty="0"/>
              <a:t>4] S. Arora, S. S. Thakur, and M. R. Arora, "Parkinson's Disease Diagnosis using Vocal Biomarkers and Machine Learning Techniques," in 2018 IEEE 2nd International Conference on Inventive Systems and Control (ICISC), Coimbatore, India, 2018, pp. 1-6, </a:t>
            </a:r>
            <a:r>
              <a:rPr lang="en-IN" dirty="0" err="1"/>
              <a:t>doi</a:t>
            </a:r>
            <a:r>
              <a:rPr lang="en-IN" dirty="0"/>
              <a:t>: 10.1109/ICISC.2018.8399208. </a:t>
            </a:r>
            <a:endParaRPr lang="en-IN" dirty="0" smtClean="0"/>
          </a:p>
          <a:p>
            <a:pPr algn="just"/>
            <a:r>
              <a:rPr lang="en-IN" dirty="0" smtClean="0"/>
              <a:t>[</a:t>
            </a:r>
            <a:r>
              <a:rPr lang="en-IN" dirty="0"/>
              <a:t>5] M. Ashraf, Z. </a:t>
            </a:r>
            <a:r>
              <a:rPr lang="en-IN" dirty="0" err="1"/>
              <a:t>Saleem</a:t>
            </a:r>
            <a:r>
              <a:rPr lang="en-IN" dirty="0"/>
              <a:t>, and M. U. Farooq, "Parkinson's Disease Diagnosis using MRI Images and Convolutional Neural Networks," in 2020 3rd International Conference on Computer Applications &amp; Information Security (ICCAIS), Riyadh, Saudi Arabia, 2020, pp. 1-6, </a:t>
            </a:r>
            <a:r>
              <a:rPr lang="en-IN" dirty="0" err="1"/>
              <a:t>doi</a:t>
            </a:r>
            <a:r>
              <a:rPr lang="en-IN" dirty="0"/>
              <a:t>: 10.1109/ICCAIS49068.2020.9119042</a:t>
            </a:r>
            <a:r>
              <a:rPr lang="en-IN" dirty="0" smtClean="0"/>
              <a:t>.</a:t>
            </a:r>
          </a:p>
          <a:p>
            <a:pPr algn="just"/>
            <a:r>
              <a:rPr lang="en-IN" dirty="0" smtClean="0"/>
              <a:t> </a:t>
            </a:r>
            <a:r>
              <a:rPr lang="en-IN" dirty="0"/>
              <a:t>[6] K. </a:t>
            </a:r>
            <a:r>
              <a:rPr lang="en-IN" dirty="0" err="1"/>
              <a:t>Szczepański</a:t>
            </a:r>
            <a:r>
              <a:rPr lang="en-IN" dirty="0"/>
              <a:t>, M. R. Arora, and S. Arora, "Classification of Parkinson's Disease Patients using Machine Learning and Voice Recordings," in 2020 11th International Conference on Computing, Communication and Networking Technologies (ICCCNT), </a:t>
            </a:r>
            <a:r>
              <a:rPr lang="en-IN" dirty="0" err="1"/>
              <a:t>Kharagpur</a:t>
            </a:r>
            <a:r>
              <a:rPr lang="en-IN" dirty="0"/>
              <a:t>, India, 2020, pp. 1-7, </a:t>
            </a:r>
            <a:r>
              <a:rPr lang="en-IN" dirty="0" err="1"/>
              <a:t>doi</a:t>
            </a:r>
            <a:r>
              <a:rPr lang="en-IN" dirty="0"/>
              <a:t>: 10.1109/ICCCNT49239.2020.9225274. </a:t>
            </a:r>
            <a:endParaRPr lang="en-IN" dirty="0" smtClean="0"/>
          </a:p>
          <a:p>
            <a:pPr algn="just"/>
            <a:r>
              <a:rPr lang="en-IN" dirty="0" smtClean="0"/>
              <a:t>[7</a:t>
            </a:r>
            <a:r>
              <a:rPr lang="en-IN" dirty="0"/>
              <a:t>] V. </a:t>
            </a:r>
            <a:r>
              <a:rPr lang="en-IN" dirty="0" err="1"/>
              <a:t>Sathyanarayana</a:t>
            </a:r>
            <a:r>
              <a:rPr lang="en-IN" dirty="0"/>
              <a:t>, P. J. </a:t>
            </a:r>
            <a:r>
              <a:rPr lang="en-IN" dirty="0" err="1"/>
              <a:t>Vijaya</a:t>
            </a:r>
            <a:r>
              <a:rPr lang="en-IN" dirty="0"/>
              <a:t>, and P. </a:t>
            </a:r>
            <a:r>
              <a:rPr lang="en-IN" dirty="0" err="1"/>
              <a:t>Ramu</a:t>
            </a:r>
            <a:r>
              <a:rPr lang="en-IN" dirty="0"/>
              <a:t>, "Detecting Parkinson's Disease from Smartphone Sensor Data using Deep Neural Networks," in 2018 3rd International Conference on Communication and Electronics Systems (ICCES), Coimbatore, India, 2018, pp. 309-313, </a:t>
            </a:r>
            <a:r>
              <a:rPr lang="en-IN" dirty="0" err="1"/>
              <a:t>doi</a:t>
            </a:r>
            <a:r>
              <a:rPr lang="en-IN" dirty="0"/>
              <a:t>: 10.1109/CESYS.2018.8682884. </a:t>
            </a:r>
            <a:r>
              <a:rPr lang="en-IN" dirty="0" smtClean="0"/>
              <a:t>[</a:t>
            </a:r>
            <a:endParaRPr lang="en-IN" dirty="0"/>
          </a:p>
        </p:txBody>
      </p:sp>
    </p:spTree>
    <p:extLst>
      <p:ext uri="{BB962C8B-B14F-4D97-AF65-F5344CB8AC3E}">
        <p14:creationId xmlns:p14="http://schemas.microsoft.com/office/powerpoint/2010/main" val="3984128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216" y="395654"/>
            <a:ext cx="10351234" cy="5949462"/>
          </a:xfrm>
        </p:spPr>
        <p:txBody>
          <a:bodyPr>
            <a:normAutofit/>
          </a:bodyPr>
          <a:lstStyle/>
          <a:p>
            <a:pPr algn="just"/>
            <a:r>
              <a:rPr lang="en-IN" dirty="0" smtClean="0"/>
              <a:t>[8</a:t>
            </a:r>
            <a:r>
              <a:rPr lang="en-IN" dirty="0"/>
              <a:t>] P. </a:t>
            </a:r>
            <a:r>
              <a:rPr lang="en-IN" dirty="0" err="1"/>
              <a:t>Manikandan</a:t>
            </a:r>
            <a:r>
              <a:rPr lang="en-IN" dirty="0"/>
              <a:t>, R. Krishnan, and P. V. </a:t>
            </a:r>
            <a:r>
              <a:rPr lang="en-IN" dirty="0" err="1"/>
              <a:t>Bharathi</a:t>
            </a:r>
            <a:r>
              <a:rPr lang="en-IN" dirty="0"/>
              <a:t>, "Parkinson's Disease Detection using Random Forest Classifier on MRI Brain Images," in 2021 International Conference on Smart Electronics and Communication (ICOSEC), Tamil Nadu, India, 2021, pp. 1-5, </a:t>
            </a:r>
            <a:r>
              <a:rPr lang="en-IN" dirty="0" err="1"/>
              <a:t>doi</a:t>
            </a:r>
            <a:r>
              <a:rPr lang="en-IN" dirty="0"/>
              <a:t>: 10.1109/ICOSEC51151.2021.9397671</a:t>
            </a:r>
            <a:r>
              <a:rPr lang="en-IN" dirty="0" smtClean="0"/>
              <a:t>.</a:t>
            </a:r>
          </a:p>
          <a:p>
            <a:pPr algn="just"/>
            <a:r>
              <a:rPr lang="en-IN" dirty="0" smtClean="0"/>
              <a:t> </a:t>
            </a:r>
            <a:r>
              <a:rPr lang="en-IN" dirty="0"/>
              <a:t>[9] S. Iqbal, M. A. Raza, M. Z. Iqbal and R. Khalid, "Parkinson's Disease Diagnosis using a Deep Learning-based Framework for Voice and Gait Analysis," IEEE Access, vol. 9, pp. 109191-109202, 2021. </a:t>
            </a:r>
            <a:r>
              <a:rPr lang="en-IN" dirty="0" smtClean="0"/>
              <a:t>74</a:t>
            </a:r>
          </a:p>
          <a:p>
            <a:pPr algn="just"/>
            <a:r>
              <a:rPr lang="en-IN" dirty="0" smtClean="0"/>
              <a:t> </a:t>
            </a:r>
            <a:r>
              <a:rPr lang="en-IN" dirty="0"/>
              <a:t>[10] J. Zhao, L. Wu and J. Wu, "Parkinson's Disease Diagnosis using XG Boost and Support Vector Machine on Speech Data," in IEEE Access, vol. 8, pp. 176078- 176088, 2020</a:t>
            </a:r>
            <a:r>
              <a:rPr lang="en-IN" dirty="0" smtClean="0"/>
              <a:t>.</a:t>
            </a:r>
          </a:p>
          <a:p>
            <a:pPr algn="just"/>
            <a:r>
              <a:rPr lang="en-IN" dirty="0" smtClean="0"/>
              <a:t> </a:t>
            </a:r>
            <a:r>
              <a:rPr lang="en-IN" dirty="0"/>
              <a:t>[11] T. Chen and C. </a:t>
            </a:r>
            <a:r>
              <a:rPr lang="en-IN" dirty="0" err="1"/>
              <a:t>Guestrin</a:t>
            </a:r>
            <a:r>
              <a:rPr lang="en-IN" dirty="0"/>
              <a:t>, "</a:t>
            </a:r>
            <a:r>
              <a:rPr lang="en-IN" dirty="0" err="1"/>
              <a:t>XGBoost</a:t>
            </a:r>
            <a:r>
              <a:rPr lang="en-IN" dirty="0"/>
              <a:t>: A Scalable Tree Boosting System," in Proceedings of the 22nd ACM SIGKDD International Conference on Knowledge Discovery and Data Mining, 2016, pp. 785-794</a:t>
            </a:r>
            <a:r>
              <a:rPr lang="en-IN" dirty="0" smtClean="0"/>
              <a:t>.</a:t>
            </a:r>
          </a:p>
          <a:p>
            <a:pPr algn="just"/>
            <a:r>
              <a:rPr lang="en-IN" dirty="0" smtClean="0"/>
              <a:t> </a:t>
            </a:r>
            <a:r>
              <a:rPr lang="en-IN" dirty="0"/>
              <a:t>[12] A. </a:t>
            </a:r>
            <a:r>
              <a:rPr lang="en-IN" dirty="0" err="1"/>
              <a:t>Kuznetsov</a:t>
            </a:r>
            <a:r>
              <a:rPr lang="en-IN" dirty="0"/>
              <a:t>, D. </a:t>
            </a:r>
            <a:r>
              <a:rPr lang="en-IN" dirty="0" err="1"/>
              <a:t>Podkopaev</a:t>
            </a:r>
            <a:r>
              <a:rPr lang="en-IN" dirty="0"/>
              <a:t> and A. </a:t>
            </a:r>
            <a:r>
              <a:rPr lang="en-IN" dirty="0" err="1"/>
              <a:t>Tuzhilin</a:t>
            </a:r>
            <a:r>
              <a:rPr lang="en-IN" dirty="0"/>
              <a:t>, "</a:t>
            </a:r>
            <a:r>
              <a:rPr lang="en-IN" dirty="0" err="1"/>
              <a:t>CatBoost</a:t>
            </a:r>
            <a:r>
              <a:rPr lang="en-IN" dirty="0"/>
              <a:t>: unbiased boosting with categorical features," in Advances in Neural Information Processing Systems, 2018, pp. 6638-6648</a:t>
            </a:r>
            <a:r>
              <a:rPr lang="en-IN" dirty="0" smtClean="0"/>
              <a:t>.</a:t>
            </a:r>
          </a:p>
          <a:p>
            <a:pPr algn="just"/>
            <a:r>
              <a:rPr lang="en-IN" dirty="0" smtClean="0"/>
              <a:t> </a:t>
            </a:r>
            <a:r>
              <a:rPr lang="en-IN" dirty="0"/>
              <a:t>[13] L. </a:t>
            </a:r>
            <a:r>
              <a:rPr lang="en-IN" dirty="0" err="1"/>
              <a:t>Breiman</a:t>
            </a:r>
            <a:r>
              <a:rPr lang="en-IN" dirty="0"/>
              <a:t> and A. Cutler, "Random Forests: A Comprehensive Overview," in Machine Learning, vol. 105, no. 2, pp. 1-25, 2017. </a:t>
            </a:r>
            <a:endParaRPr lang="en-IN" dirty="0" smtClean="0"/>
          </a:p>
          <a:p>
            <a:pPr algn="just"/>
            <a:r>
              <a:rPr lang="en-IN" dirty="0" smtClean="0"/>
              <a:t>[</a:t>
            </a:r>
            <a:r>
              <a:rPr lang="en-IN" dirty="0"/>
              <a:t>14] N. Esteban, E. Salomon and F. K. </a:t>
            </a:r>
            <a:r>
              <a:rPr lang="en-IN" dirty="0" err="1"/>
              <a:t>Gramfort</a:t>
            </a:r>
            <a:r>
              <a:rPr lang="en-IN" dirty="0"/>
              <a:t>, "Deep learning for neuroimaging: a validation study," in Frontiers in Neuroscience, vol. 11, pp. 1-14, 2017. </a:t>
            </a:r>
            <a:endParaRPr lang="en-IN" dirty="0" smtClean="0"/>
          </a:p>
          <a:p>
            <a:pPr algn="just"/>
            <a:r>
              <a:rPr lang="en-IN" dirty="0" smtClean="0"/>
              <a:t>[</a:t>
            </a:r>
            <a:r>
              <a:rPr lang="en-IN" dirty="0"/>
              <a:t>15] C. </a:t>
            </a:r>
            <a:r>
              <a:rPr lang="en-IN" dirty="0" err="1"/>
              <a:t>Ayan</a:t>
            </a:r>
            <a:r>
              <a:rPr lang="en-IN" dirty="0"/>
              <a:t>, H. Yılmaz and E. </a:t>
            </a:r>
            <a:r>
              <a:rPr lang="en-IN" dirty="0" err="1"/>
              <a:t>Demiroğlu</a:t>
            </a:r>
            <a:r>
              <a:rPr lang="en-IN" dirty="0"/>
              <a:t>, "Automatic detection of Parkinson's disease using vowel sounds," in Applied Soft Computing, vol. 22, pp. 286-292, 2014</a:t>
            </a:r>
          </a:p>
          <a:p>
            <a:endParaRPr lang="en-IN" dirty="0"/>
          </a:p>
        </p:txBody>
      </p:sp>
    </p:spTree>
    <p:extLst>
      <p:ext uri="{BB962C8B-B14F-4D97-AF65-F5344CB8AC3E}">
        <p14:creationId xmlns:p14="http://schemas.microsoft.com/office/powerpoint/2010/main" val="5390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279112346"/>
              </p:ext>
            </p:extLst>
          </p:nvPr>
        </p:nvGraphicFramePr>
        <p:xfrm>
          <a:off x="167053" y="131886"/>
          <a:ext cx="11808070" cy="6599667"/>
        </p:xfrm>
        <a:graphic>
          <a:graphicData uri="http://schemas.openxmlformats.org/drawingml/2006/table">
            <a:tbl>
              <a:tblPr firstRow="1" bandRow="1">
                <a:tableStyleId>{5C22544A-7EE6-4342-B048-85BDC9FD1C3A}</a:tableStyleId>
              </a:tblPr>
              <a:tblGrid>
                <a:gridCol w="880654">
                  <a:extLst>
                    <a:ext uri="{9D8B030D-6E8A-4147-A177-3AD203B41FA5}">
                      <a16:colId xmlns:a16="http://schemas.microsoft.com/office/drawing/2014/main" val="1209354599"/>
                    </a:ext>
                  </a:extLst>
                </a:gridCol>
                <a:gridCol w="3696886">
                  <a:extLst>
                    <a:ext uri="{9D8B030D-6E8A-4147-A177-3AD203B41FA5}">
                      <a16:colId xmlns:a16="http://schemas.microsoft.com/office/drawing/2014/main" val="2613197666"/>
                    </a:ext>
                  </a:extLst>
                </a:gridCol>
                <a:gridCol w="2507302">
                  <a:extLst>
                    <a:ext uri="{9D8B030D-6E8A-4147-A177-3AD203B41FA5}">
                      <a16:colId xmlns:a16="http://schemas.microsoft.com/office/drawing/2014/main" val="2372877115"/>
                    </a:ext>
                  </a:extLst>
                </a:gridCol>
                <a:gridCol w="2361614">
                  <a:extLst>
                    <a:ext uri="{9D8B030D-6E8A-4147-A177-3AD203B41FA5}">
                      <a16:colId xmlns:a16="http://schemas.microsoft.com/office/drawing/2014/main" val="1255091165"/>
                    </a:ext>
                  </a:extLst>
                </a:gridCol>
                <a:gridCol w="2361614">
                  <a:extLst>
                    <a:ext uri="{9D8B030D-6E8A-4147-A177-3AD203B41FA5}">
                      <a16:colId xmlns:a16="http://schemas.microsoft.com/office/drawing/2014/main" val="630990905"/>
                    </a:ext>
                  </a:extLst>
                </a:gridCol>
              </a:tblGrid>
              <a:tr h="381747">
                <a:tc>
                  <a:txBody>
                    <a:bodyPr/>
                    <a:lstStyle/>
                    <a:p>
                      <a:pPr algn="ctr"/>
                      <a:r>
                        <a:rPr lang="en-IN" dirty="0" smtClean="0"/>
                        <a:t>S.NO </a:t>
                      </a:r>
                      <a:endParaRPr lang="en-IN" dirty="0"/>
                    </a:p>
                  </a:txBody>
                  <a:tcPr/>
                </a:tc>
                <a:tc>
                  <a:txBody>
                    <a:bodyPr/>
                    <a:lstStyle/>
                    <a:p>
                      <a:pPr algn="ctr"/>
                      <a:r>
                        <a:rPr lang="en-IN" dirty="0" smtClean="0"/>
                        <a:t>NAME</a:t>
                      </a:r>
                      <a:r>
                        <a:rPr lang="en-IN" baseline="0" dirty="0" smtClean="0"/>
                        <a:t> OF THE PAPER</a:t>
                      </a:r>
                      <a:endParaRPr lang="en-IN" dirty="0"/>
                    </a:p>
                  </a:txBody>
                  <a:tcPr/>
                </a:tc>
                <a:tc>
                  <a:txBody>
                    <a:bodyPr/>
                    <a:lstStyle/>
                    <a:p>
                      <a:pPr algn="ctr"/>
                      <a:r>
                        <a:rPr lang="en-IN" dirty="0" smtClean="0"/>
                        <a:t>OBJECTIVE </a:t>
                      </a:r>
                      <a:endParaRPr lang="en-IN" dirty="0"/>
                    </a:p>
                  </a:txBody>
                  <a:tcPr/>
                </a:tc>
                <a:tc>
                  <a:txBody>
                    <a:bodyPr/>
                    <a:lstStyle/>
                    <a:p>
                      <a:pPr algn="ctr"/>
                      <a:r>
                        <a:rPr lang="en-IN" dirty="0" smtClean="0"/>
                        <a:t>PROS</a:t>
                      </a:r>
                      <a:endParaRPr lang="en-IN" dirty="0"/>
                    </a:p>
                  </a:txBody>
                  <a:tcPr/>
                </a:tc>
                <a:tc>
                  <a:txBody>
                    <a:bodyPr/>
                    <a:lstStyle/>
                    <a:p>
                      <a:pPr algn="ctr"/>
                      <a:r>
                        <a:rPr lang="en-IN" dirty="0" smtClean="0"/>
                        <a:t>CONS</a:t>
                      </a:r>
                      <a:endParaRPr lang="en-IN" dirty="0"/>
                    </a:p>
                  </a:txBody>
                  <a:tcPr/>
                </a:tc>
                <a:extLst>
                  <a:ext uri="{0D108BD9-81ED-4DB2-BD59-A6C34878D82A}">
                    <a16:rowId xmlns:a16="http://schemas.microsoft.com/office/drawing/2014/main" val="2586238454"/>
                  </a:ext>
                </a:extLst>
              </a:tr>
              <a:tr h="2686767">
                <a:tc>
                  <a:txBody>
                    <a:bodyPr/>
                    <a:lstStyle/>
                    <a:p>
                      <a:pPr algn="ctr"/>
                      <a:r>
                        <a:rPr lang="en-IN" dirty="0" smtClean="0"/>
                        <a:t>3</a:t>
                      </a:r>
                      <a:endParaRPr lang="en-IN" dirty="0"/>
                    </a:p>
                  </a:txBody>
                  <a:tcPr/>
                </a:tc>
                <a:tc>
                  <a:txBody>
                    <a:bodyPr/>
                    <a:lstStyle/>
                    <a:p>
                      <a:r>
                        <a:rPr lang="en-US" sz="1800" b="0" i="0" kern="1200" dirty="0" smtClean="0">
                          <a:solidFill>
                            <a:schemeClr val="dk1"/>
                          </a:solidFill>
                          <a:effectLst/>
                          <a:latin typeface="+mn-lt"/>
                          <a:ea typeface="+mn-ea"/>
                          <a:cs typeface="+mn-cs"/>
                        </a:rPr>
                        <a:t>Parkinson's disease Detection using Random Forest Classifier on MRI Brain Images (2021)</a:t>
                      </a:r>
                      <a:endParaRPr lang="en-IN" dirty="0"/>
                    </a:p>
                  </a:txBody>
                  <a:tcPr/>
                </a:tc>
                <a:tc>
                  <a:txBody>
                    <a:bodyPr/>
                    <a:lstStyle/>
                    <a:p>
                      <a:r>
                        <a:rPr lang="en-US" sz="1800" b="0" i="0" kern="1200" dirty="0" smtClean="0">
                          <a:solidFill>
                            <a:schemeClr val="dk1"/>
                          </a:solidFill>
                          <a:effectLst/>
                          <a:latin typeface="+mn-lt"/>
                          <a:ea typeface="+mn-ea"/>
                          <a:cs typeface="+mn-cs"/>
                        </a:rPr>
                        <a:t>To investigate the effectiveness of using random forest classifier (RFC) on MRI brain images for the detection of Parkinson's disease (PD).</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The use of RFC on MRI brain images provides a non-invasive and cost-effective method for PD diagnosis, which can potentially improve early detection and treatment outcomes.</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The study does not investigate the interpretability of the RFC model, which may hinder the understanding of how the model arrives at its classification decisions.</a:t>
                      </a:r>
                    </a:p>
                    <a:p>
                      <a:endParaRPr lang="en-IN" dirty="0"/>
                    </a:p>
                  </a:txBody>
                  <a:tcPr/>
                </a:tc>
                <a:extLst>
                  <a:ext uri="{0D108BD9-81ED-4DB2-BD59-A6C34878D82A}">
                    <a16:rowId xmlns:a16="http://schemas.microsoft.com/office/drawing/2014/main" val="848502575"/>
                  </a:ext>
                </a:extLst>
              </a:tr>
              <a:tr h="2992059">
                <a:tc>
                  <a:txBody>
                    <a:bodyPr/>
                    <a:lstStyle/>
                    <a:p>
                      <a:pPr algn="ctr"/>
                      <a:r>
                        <a:rPr lang="en-IN" dirty="0" smtClean="0"/>
                        <a:t>4</a:t>
                      </a:r>
                      <a:endParaRPr lang="en-IN" dirty="0"/>
                    </a:p>
                  </a:txBody>
                  <a:tcPr/>
                </a:tc>
                <a:tc>
                  <a:txBody>
                    <a:bodyPr/>
                    <a:lstStyle/>
                    <a:p>
                      <a:r>
                        <a:rPr lang="en-US" sz="1800" b="0" i="0" kern="1200" dirty="0" smtClean="0">
                          <a:solidFill>
                            <a:schemeClr val="dk1"/>
                          </a:solidFill>
                          <a:effectLst/>
                          <a:latin typeface="+mn-lt"/>
                          <a:ea typeface="+mn-ea"/>
                          <a:cs typeface="+mn-cs"/>
                        </a:rPr>
                        <a:t>Classification of Parkinson's disease Patients using Machine Learning and Voice Recordings (2020)</a:t>
                      </a:r>
                      <a:endParaRPr lang="en-IN" dirty="0"/>
                    </a:p>
                  </a:txBody>
                  <a:tcPr/>
                </a:tc>
                <a:tc>
                  <a:txBody>
                    <a:bodyPr/>
                    <a:lstStyle/>
                    <a:p>
                      <a:r>
                        <a:rPr lang="en-US" sz="1800" b="0" i="0" kern="1200" dirty="0" smtClean="0">
                          <a:solidFill>
                            <a:schemeClr val="dk1"/>
                          </a:solidFill>
                          <a:effectLst/>
                          <a:latin typeface="+mn-lt"/>
                          <a:ea typeface="+mn-ea"/>
                          <a:cs typeface="+mn-cs"/>
                        </a:rPr>
                        <a:t>To develop a machine learning model that can accurately classify Parkinson's disease (PD) patients and healthy controls based on voice recordings.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The study identifies several acoustic features that are significantly associated with PD, which can potentially provide insights into the underlying neurobiological mechanisms of the disease.</a:t>
                      </a:r>
                    </a:p>
                    <a:p>
                      <a:endParaRPr lang="en-IN" dirty="0"/>
                    </a:p>
                  </a:txBody>
                  <a:tcPr/>
                </a:tc>
                <a:tc>
                  <a:txBody>
                    <a:bodyPr/>
                    <a:lstStyle/>
                    <a:p>
                      <a:r>
                        <a:rPr lang="en-US" sz="1800" b="0" i="0" kern="1200" dirty="0" smtClean="0">
                          <a:solidFill>
                            <a:schemeClr val="dk1"/>
                          </a:solidFill>
                          <a:effectLst/>
                          <a:latin typeface="+mn-lt"/>
                          <a:ea typeface="+mn-ea"/>
                          <a:cs typeface="+mn-cs"/>
                        </a:rPr>
                        <a:t>The study does not address the potential ethical implications of using machine learning algorithms for medical diagnosis, such as the risk of bias and discrimination</a:t>
                      </a:r>
                      <a:endParaRPr lang="en-IN" dirty="0"/>
                    </a:p>
                  </a:txBody>
                  <a:tcPr/>
                </a:tc>
                <a:extLst>
                  <a:ext uri="{0D108BD9-81ED-4DB2-BD59-A6C34878D82A}">
                    <a16:rowId xmlns:a16="http://schemas.microsoft.com/office/drawing/2014/main" val="1456741985"/>
                  </a:ext>
                </a:extLst>
              </a:tr>
            </a:tbl>
          </a:graphicData>
        </a:graphic>
      </p:graphicFrame>
    </p:spTree>
    <p:extLst>
      <p:ext uri="{BB962C8B-B14F-4D97-AF65-F5344CB8AC3E}">
        <p14:creationId xmlns:p14="http://schemas.microsoft.com/office/powerpoint/2010/main" val="3154188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80066586"/>
              </p:ext>
            </p:extLst>
          </p:nvPr>
        </p:nvGraphicFramePr>
        <p:xfrm>
          <a:off x="167053" y="131886"/>
          <a:ext cx="11808070" cy="6451794"/>
        </p:xfrm>
        <a:graphic>
          <a:graphicData uri="http://schemas.openxmlformats.org/drawingml/2006/table">
            <a:tbl>
              <a:tblPr firstRow="1" bandRow="1">
                <a:tableStyleId>{5C22544A-7EE6-4342-B048-85BDC9FD1C3A}</a:tableStyleId>
              </a:tblPr>
              <a:tblGrid>
                <a:gridCol w="880654">
                  <a:extLst>
                    <a:ext uri="{9D8B030D-6E8A-4147-A177-3AD203B41FA5}">
                      <a16:colId xmlns:a16="http://schemas.microsoft.com/office/drawing/2014/main" val="1209354599"/>
                    </a:ext>
                  </a:extLst>
                </a:gridCol>
                <a:gridCol w="3696886">
                  <a:extLst>
                    <a:ext uri="{9D8B030D-6E8A-4147-A177-3AD203B41FA5}">
                      <a16:colId xmlns:a16="http://schemas.microsoft.com/office/drawing/2014/main" val="2613197666"/>
                    </a:ext>
                  </a:extLst>
                </a:gridCol>
                <a:gridCol w="2507302">
                  <a:extLst>
                    <a:ext uri="{9D8B030D-6E8A-4147-A177-3AD203B41FA5}">
                      <a16:colId xmlns:a16="http://schemas.microsoft.com/office/drawing/2014/main" val="2372877115"/>
                    </a:ext>
                  </a:extLst>
                </a:gridCol>
                <a:gridCol w="2361614">
                  <a:extLst>
                    <a:ext uri="{9D8B030D-6E8A-4147-A177-3AD203B41FA5}">
                      <a16:colId xmlns:a16="http://schemas.microsoft.com/office/drawing/2014/main" val="1255091165"/>
                    </a:ext>
                  </a:extLst>
                </a:gridCol>
                <a:gridCol w="2361614">
                  <a:extLst>
                    <a:ext uri="{9D8B030D-6E8A-4147-A177-3AD203B41FA5}">
                      <a16:colId xmlns:a16="http://schemas.microsoft.com/office/drawing/2014/main" val="630990905"/>
                    </a:ext>
                  </a:extLst>
                </a:gridCol>
              </a:tblGrid>
              <a:tr h="381747">
                <a:tc>
                  <a:txBody>
                    <a:bodyPr/>
                    <a:lstStyle/>
                    <a:p>
                      <a:pPr algn="ctr"/>
                      <a:r>
                        <a:rPr lang="en-IN" dirty="0" smtClean="0"/>
                        <a:t>S.NO </a:t>
                      </a:r>
                      <a:endParaRPr lang="en-IN" dirty="0"/>
                    </a:p>
                  </a:txBody>
                  <a:tcPr/>
                </a:tc>
                <a:tc>
                  <a:txBody>
                    <a:bodyPr/>
                    <a:lstStyle/>
                    <a:p>
                      <a:pPr algn="ctr"/>
                      <a:r>
                        <a:rPr lang="en-IN" dirty="0" smtClean="0"/>
                        <a:t>NAME</a:t>
                      </a:r>
                      <a:r>
                        <a:rPr lang="en-IN" baseline="0" dirty="0" smtClean="0"/>
                        <a:t> OF THE PAPER</a:t>
                      </a:r>
                      <a:endParaRPr lang="en-IN" dirty="0"/>
                    </a:p>
                  </a:txBody>
                  <a:tcPr/>
                </a:tc>
                <a:tc>
                  <a:txBody>
                    <a:bodyPr/>
                    <a:lstStyle/>
                    <a:p>
                      <a:pPr algn="ctr"/>
                      <a:r>
                        <a:rPr lang="en-IN" dirty="0" smtClean="0"/>
                        <a:t>OBJECTIVE </a:t>
                      </a:r>
                      <a:endParaRPr lang="en-IN" dirty="0"/>
                    </a:p>
                  </a:txBody>
                  <a:tcPr/>
                </a:tc>
                <a:tc>
                  <a:txBody>
                    <a:bodyPr/>
                    <a:lstStyle/>
                    <a:p>
                      <a:pPr algn="ctr"/>
                      <a:r>
                        <a:rPr lang="en-IN" dirty="0" smtClean="0"/>
                        <a:t>PROS</a:t>
                      </a:r>
                      <a:endParaRPr lang="en-IN" dirty="0"/>
                    </a:p>
                  </a:txBody>
                  <a:tcPr/>
                </a:tc>
                <a:tc>
                  <a:txBody>
                    <a:bodyPr/>
                    <a:lstStyle/>
                    <a:p>
                      <a:pPr algn="ctr"/>
                      <a:r>
                        <a:rPr lang="en-IN" dirty="0" smtClean="0"/>
                        <a:t>CONS</a:t>
                      </a:r>
                      <a:endParaRPr lang="en-IN" dirty="0"/>
                    </a:p>
                  </a:txBody>
                  <a:tcPr/>
                </a:tc>
                <a:extLst>
                  <a:ext uri="{0D108BD9-81ED-4DB2-BD59-A6C34878D82A}">
                    <a16:rowId xmlns:a16="http://schemas.microsoft.com/office/drawing/2014/main" val="2586238454"/>
                  </a:ext>
                </a:extLst>
              </a:tr>
              <a:tr h="2686767">
                <a:tc>
                  <a:txBody>
                    <a:bodyPr/>
                    <a:lstStyle/>
                    <a:p>
                      <a:pPr algn="ctr"/>
                      <a:r>
                        <a:rPr lang="en-IN" dirty="0" smtClean="0"/>
                        <a:t>5.</a:t>
                      </a:r>
                      <a:endParaRPr lang="en-IN" dirty="0"/>
                    </a:p>
                  </a:txBody>
                  <a:tcPr/>
                </a:tc>
                <a:tc>
                  <a:txBody>
                    <a:bodyPr/>
                    <a:lstStyle/>
                    <a:p>
                      <a:r>
                        <a:rPr lang="en-US" sz="1800" b="0" i="0" kern="1200" dirty="0" smtClean="0">
                          <a:solidFill>
                            <a:schemeClr val="dk1"/>
                          </a:solidFill>
                          <a:effectLst/>
                          <a:latin typeface="+mn-lt"/>
                          <a:ea typeface="+mn-ea"/>
                          <a:cs typeface="+mn-cs"/>
                        </a:rPr>
                        <a:t>Parkinson's disease Diagnosis using XG Boost and Support Vector Machine on Speech Data (2020)</a:t>
                      </a:r>
                      <a:endParaRPr lang="en-IN" dirty="0"/>
                    </a:p>
                  </a:txBody>
                  <a:tcPr/>
                </a:tc>
                <a:tc>
                  <a:txBody>
                    <a:bodyPr/>
                    <a:lstStyle/>
                    <a:p>
                      <a:r>
                        <a:rPr lang="en-US" sz="1800" b="0" i="0" kern="1200" dirty="0" smtClean="0">
                          <a:solidFill>
                            <a:schemeClr val="dk1"/>
                          </a:solidFill>
                          <a:effectLst/>
                          <a:latin typeface="+mn-lt"/>
                          <a:ea typeface="+mn-ea"/>
                          <a:cs typeface="+mn-cs"/>
                        </a:rPr>
                        <a:t>The objective of this study was to develop a machine learning-based framework for diagnosing Parkinson's disease (PD) using speech data.</a:t>
                      </a:r>
                      <a:endParaRPr lang="en-IN" dirty="0"/>
                    </a:p>
                  </a:txBody>
                  <a:tcPr/>
                </a:tc>
                <a:tc>
                  <a:txBody>
                    <a:bodyPr/>
                    <a:lstStyle/>
                    <a:p>
                      <a:r>
                        <a:rPr lang="en-US" sz="1800" b="0" i="0" kern="1200" dirty="0" smtClean="0">
                          <a:solidFill>
                            <a:schemeClr val="dk1"/>
                          </a:solidFill>
                          <a:effectLst/>
                          <a:latin typeface="+mn-lt"/>
                          <a:ea typeface="+mn-ea"/>
                          <a:cs typeface="+mn-cs"/>
                        </a:rPr>
                        <a:t>The authors used two popular machine learning algorithms, XG Boost and Support Vector Machine, and achieved high accuracy in the classification of PD patients.</a:t>
                      </a:r>
                      <a:endParaRPr lang="en-IN" dirty="0"/>
                    </a:p>
                  </a:txBody>
                  <a:tcPr/>
                </a:tc>
                <a:tc>
                  <a:txBody>
                    <a:bodyPr/>
                    <a:lstStyle/>
                    <a:p>
                      <a:r>
                        <a:rPr lang="en-US" sz="1800" b="0" i="0" kern="1200" dirty="0" smtClean="0">
                          <a:solidFill>
                            <a:schemeClr val="dk1"/>
                          </a:solidFill>
                          <a:effectLst/>
                          <a:latin typeface="+mn-lt"/>
                          <a:ea typeface="+mn-ea"/>
                          <a:cs typeface="+mn-cs"/>
                        </a:rPr>
                        <a:t>The study did not compare the performance of the proposed framework with that of traditional diagnostic methods, such as clinical assessment and brain imaging.</a:t>
                      </a:r>
                      <a:endParaRPr lang="en-IN" dirty="0"/>
                    </a:p>
                  </a:txBody>
                  <a:tcPr/>
                </a:tc>
                <a:extLst>
                  <a:ext uri="{0D108BD9-81ED-4DB2-BD59-A6C34878D82A}">
                    <a16:rowId xmlns:a16="http://schemas.microsoft.com/office/drawing/2014/main" val="848502575"/>
                  </a:ext>
                </a:extLst>
              </a:tr>
              <a:tr h="2992059">
                <a:tc>
                  <a:txBody>
                    <a:bodyPr/>
                    <a:lstStyle/>
                    <a:p>
                      <a:pPr algn="ctr"/>
                      <a:r>
                        <a:rPr lang="en-IN" dirty="0" smtClean="0"/>
                        <a:t>6.</a:t>
                      </a:r>
                      <a:endParaRPr lang="en-IN" dirty="0"/>
                    </a:p>
                  </a:txBody>
                  <a:tcPr/>
                </a:tc>
                <a:tc>
                  <a:txBody>
                    <a:bodyPr/>
                    <a:lstStyle/>
                    <a:p>
                      <a:r>
                        <a:rPr lang="en-US" sz="1800" b="0" i="0" kern="1200" dirty="0" smtClean="0">
                          <a:solidFill>
                            <a:schemeClr val="dk1"/>
                          </a:solidFill>
                          <a:effectLst/>
                          <a:latin typeface="+mn-lt"/>
                          <a:ea typeface="+mn-ea"/>
                          <a:cs typeface="+mn-cs"/>
                        </a:rPr>
                        <a:t>Parkinson's disease Diagnosis using MRI Images and Convolutional Neural Networks (2020)</a:t>
                      </a:r>
                      <a:endParaRPr lang="en-IN" dirty="0"/>
                    </a:p>
                  </a:txBody>
                  <a:tcPr/>
                </a:tc>
                <a:tc>
                  <a:txBody>
                    <a:bodyPr/>
                    <a:lstStyle/>
                    <a:p>
                      <a:r>
                        <a:rPr lang="en-US" sz="1800" b="0" i="0" kern="1200" dirty="0" smtClean="0">
                          <a:solidFill>
                            <a:schemeClr val="dk1"/>
                          </a:solidFill>
                          <a:effectLst/>
                          <a:latin typeface="+mn-lt"/>
                          <a:ea typeface="+mn-ea"/>
                          <a:cs typeface="+mn-cs"/>
                        </a:rPr>
                        <a:t>The authors trained a convolutional neural network (CNN) on a dataset of T1-weighted MRI images from both healthy controls and Parkinson's disease patients, with the goal of achieving high accuracy in differentiating between the two groups.</a:t>
                      </a:r>
                      <a:endParaRPr lang="en-IN" dirty="0"/>
                    </a:p>
                  </a:txBody>
                  <a:tcPr/>
                </a:tc>
                <a:tc>
                  <a:txBody>
                    <a:bodyPr/>
                    <a:lstStyle/>
                    <a:p>
                      <a:r>
                        <a:rPr lang="en-US" sz="1800" b="0" i="0" kern="1200" dirty="0" smtClean="0">
                          <a:solidFill>
                            <a:schemeClr val="dk1"/>
                          </a:solidFill>
                          <a:effectLst/>
                          <a:latin typeface="+mn-lt"/>
                          <a:ea typeface="+mn-ea"/>
                          <a:cs typeface="+mn-cs"/>
                        </a:rPr>
                        <a:t>The use of MRI images in combination with CNNs for Parkinson's disease diagnosis is a relatively new and innovative approach that has the potential to improve the accuracy and efficiency of diagnosis.</a:t>
                      </a:r>
                      <a:endParaRPr lang="en-IN" dirty="0"/>
                    </a:p>
                  </a:txBody>
                  <a:tcPr/>
                </a:tc>
                <a:tc>
                  <a:txBody>
                    <a:bodyPr/>
                    <a:lstStyle/>
                    <a:p>
                      <a:r>
                        <a:rPr lang="en-US" sz="1800" b="0" i="0" kern="1200" dirty="0" smtClean="0">
                          <a:solidFill>
                            <a:schemeClr val="dk1"/>
                          </a:solidFill>
                          <a:effectLst/>
                          <a:latin typeface="+mn-lt"/>
                          <a:ea typeface="+mn-ea"/>
                          <a:cs typeface="+mn-cs"/>
                        </a:rPr>
                        <a:t>The dataset used in this study was relatively small, which could limit the generalizability of the results.</a:t>
                      </a:r>
                      <a:endParaRPr lang="en-IN" dirty="0"/>
                    </a:p>
                  </a:txBody>
                  <a:tcPr/>
                </a:tc>
                <a:extLst>
                  <a:ext uri="{0D108BD9-81ED-4DB2-BD59-A6C34878D82A}">
                    <a16:rowId xmlns:a16="http://schemas.microsoft.com/office/drawing/2014/main" val="1456741985"/>
                  </a:ext>
                </a:extLst>
              </a:tr>
            </a:tbl>
          </a:graphicData>
        </a:graphic>
      </p:graphicFrame>
    </p:spTree>
    <p:extLst>
      <p:ext uri="{BB962C8B-B14F-4D97-AF65-F5344CB8AC3E}">
        <p14:creationId xmlns:p14="http://schemas.microsoft.com/office/powerpoint/2010/main" val="87973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88318645"/>
              </p:ext>
            </p:extLst>
          </p:nvPr>
        </p:nvGraphicFramePr>
        <p:xfrm>
          <a:off x="167053" y="131886"/>
          <a:ext cx="11808070" cy="6400799"/>
        </p:xfrm>
        <a:graphic>
          <a:graphicData uri="http://schemas.openxmlformats.org/drawingml/2006/table">
            <a:tbl>
              <a:tblPr firstRow="1" bandRow="1">
                <a:tableStyleId>{5C22544A-7EE6-4342-B048-85BDC9FD1C3A}</a:tableStyleId>
              </a:tblPr>
              <a:tblGrid>
                <a:gridCol w="880654">
                  <a:extLst>
                    <a:ext uri="{9D8B030D-6E8A-4147-A177-3AD203B41FA5}">
                      <a16:colId xmlns:a16="http://schemas.microsoft.com/office/drawing/2014/main" val="1209354599"/>
                    </a:ext>
                  </a:extLst>
                </a:gridCol>
                <a:gridCol w="3696886">
                  <a:extLst>
                    <a:ext uri="{9D8B030D-6E8A-4147-A177-3AD203B41FA5}">
                      <a16:colId xmlns:a16="http://schemas.microsoft.com/office/drawing/2014/main" val="2613197666"/>
                    </a:ext>
                  </a:extLst>
                </a:gridCol>
                <a:gridCol w="2507302">
                  <a:extLst>
                    <a:ext uri="{9D8B030D-6E8A-4147-A177-3AD203B41FA5}">
                      <a16:colId xmlns:a16="http://schemas.microsoft.com/office/drawing/2014/main" val="2372877115"/>
                    </a:ext>
                  </a:extLst>
                </a:gridCol>
                <a:gridCol w="2361614">
                  <a:extLst>
                    <a:ext uri="{9D8B030D-6E8A-4147-A177-3AD203B41FA5}">
                      <a16:colId xmlns:a16="http://schemas.microsoft.com/office/drawing/2014/main" val="1255091165"/>
                    </a:ext>
                  </a:extLst>
                </a:gridCol>
                <a:gridCol w="2361614">
                  <a:extLst>
                    <a:ext uri="{9D8B030D-6E8A-4147-A177-3AD203B41FA5}">
                      <a16:colId xmlns:a16="http://schemas.microsoft.com/office/drawing/2014/main" val="630990905"/>
                    </a:ext>
                  </a:extLst>
                </a:gridCol>
              </a:tblGrid>
              <a:tr h="381747">
                <a:tc>
                  <a:txBody>
                    <a:bodyPr/>
                    <a:lstStyle/>
                    <a:p>
                      <a:pPr algn="ctr"/>
                      <a:r>
                        <a:rPr lang="en-IN" dirty="0" smtClean="0"/>
                        <a:t>S.NO </a:t>
                      </a:r>
                      <a:endParaRPr lang="en-IN" dirty="0"/>
                    </a:p>
                  </a:txBody>
                  <a:tcPr/>
                </a:tc>
                <a:tc>
                  <a:txBody>
                    <a:bodyPr/>
                    <a:lstStyle/>
                    <a:p>
                      <a:pPr algn="ctr"/>
                      <a:r>
                        <a:rPr lang="en-IN" dirty="0" smtClean="0"/>
                        <a:t>NAME</a:t>
                      </a:r>
                      <a:r>
                        <a:rPr lang="en-IN" baseline="0" dirty="0" smtClean="0"/>
                        <a:t> OF THE PAPER</a:t>
                      </a:r>
                      <a:endParaRPr lang="en-IN" dirty="0"/>
                    </a:p>
                  </a:txBody>
                  <a:tcPr/>
                </a:tc>
                <a:tc>
                  <a:txBody>
                    <a:bodyPr/>
                    <a:lstStyle/>
                    <a:p>
                      <a:pPr algn="ctr"/>
                      <a:r>
                        <a:rPr lang="en-IN" dirty="0" smtClean="0"/>
                        <a:t>OBJECTIVE </a:t>
                      </a:r>
                      <a:endParaRPr lang="en-IN" dirty="0"/>
                    </a:p>
                  </a:txBody>
                  <a:tcPr/>
                </a:tc>
                <a:tc>
                  <a:txBody>
                    <a:bodyPr/>
                    <a:lstStyle/>
                    <a:p>
                      <a:pPr algn="ctr"/>
                      <a:r>
                        <a:rPr lang="en-IN" dirty="0" smtClean="0"/>
                        <a:t>PROS</a:t>
                      </a:r>
                      <a:endParaRPr lang="en-IN" dirty="0"/>
                    </a:p>
                  </a:txBody>
                  <a:tcPr/>
                </a:tc>
                <a:tc>
                  <a:txBody>
                    <a:bodyPr/>
                    <a:lstStyle/>
                    <a:p>
                      <a:pPr algn="ctr"/>
                      <a:r>
                        <a:rPr lang="en-IN" dirty="0" smtClean="0"/>
                        <a:t>CONS</a:t>
                      </a:r>
                      <a:endParaRPr lang="en-IN" dirty="0"/>
                    </a:p>
                  </a:txBody>
                  <a:tcPr/>
                </a:tc>
                <a:extLst>
                  <a:ext uri="{0D108BD9-81ED-4DB2-BD59-A6C34878D82A}">
                    <a16:rowId xmlns:a16="http://schemas.microsoft.com/office/drawing/2014/main" val="2586238454"/>
                  </a:ext>
                </a:extLst>
              </a:tr>
              <a:tr h="2686767">
                <a:tc>
                  <a:txBody>
                    <a:bodyPr/>
                    <a:lstStyle/>
                    <a:p>
                      <a:pPr algn="ctr"/>
                      <a:r>
                        <a:rPr lang="en-IN" dirty="0" smtClean="0"/>
                        <a:t>7.</a:t>
                      </a:r>
                      <a:endParaRPr lang="en-IN" dirty="0"/>
                    </a:p>
                  </a:txBody>
                  <a:tcPr/>
                </a:tc>
                <a:tc>
                  <a:txBody>
                    <a:bodyPr/>
                    <a:lstStyle/>
                    <a:p>
                      <a:r>
                        <a:rPr lang="en-US" sz="1800" b="0" i="0" kern="1200" dirty="0" smtClean="0">
                          <a:solidFill>
                            <a:schemeClr val="dk1"/>
                          </a:solidFill>
                          <a:effectLst/>
                          <a:latin typeface="+mn-lt"/>
                          <a:ea typeface="+mn-ea"/>
                          <a:cs typeface="+mn-cs"/>
                        </a:rPr>
                        <a:t>A Deep Learning-based Method for Parkinson's disease Diagnosis using Gait Analysis (2019)</a:t>
                      </a:r>
                      <a:endParaRPr lang="en-IN" dirty="0"/>
                    </a:p>
                  </a:txBody>
                  <a:tcPr/>
                </a:tc>
                <a:tc>
                  <a:txBody>
                    <a:bodyPr/>
                    <a:lstStyle/>
                    <a:p>
                      <a:r>
                        <a:rPr lang="en-US" sz="1800" b="0" i="0" kern="1200" dirty="0" smtClean="0">
                          <a:solidFill>
                            <a:schemeClr val="dk1"/>
                          </a:solidFill>
                          <a:effectLst/>
                          <a:latin typeface="+mn-lt"/>
                          <a:ea typeface="+mn-ea"/>
                          <a:cs typeface="+mn-cs"/>
                        </a:rPr>
                        <a:t>To develop a deep learning-based method for Parkinson's disease diagnosis using gait analysis. The study aims to provide a non-invasive and low-cost method for diagnosing Parkinson's disease.</a:t>
                      </a:r>
                      <a:endParaRPr lang="en-IN" dirty="0"/>
                    </a:p>
                  </a:txBody>
                  <a:tcPr/>
                </a:tc>
                <a:tc>
                  <a:txBody>
                    <a:bodyPr/>
                    <a:lstStyle/>
                    <a:p>
                      <a:r>
                        <a:rPr lang="en-US" sz="1800" b="0" i="0" kern="1200" dirty="0" smtClean="0">
                          <a:solidFill>
                            <a:schemeClr val="dk1"/>
                          </a:solidFill>
                          <a:effectLst/>
                          <a:latin typeface="+mn-lt"/>
                          <a:ea typeface="+mn-ea"/>
                          <a:cs typeface="+mn-cs"/>
                        </a:rPr>
                        <a:t>The use of deep learning methods for Parkinson's disease diagnosis based on gait analysis is a novel approach and has the potential to provide a reliable and non-invasive diagnostic tool.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The study was conducted using data from a single center, which limits the generalizability of the results..</a:t>
                      </a:r>
                    </a:p>
                    <a:p>
                      <a:endParaRPr lang="en-IN" dirty="0"/>
                    </a:p>
                  </a:txBody>
                  <a:tcPr/>
                </a:tc>
                <a:extLst>
                  <a:ext uri="{0D108BD9-81ED-4DB2-BD59-A6C34878D82A}">
                    <a16:rowId xmlns:a16="http://schemas.microsoft.com/office/drawing/2014/main" val="848502575"/>
                  </a:ext>
                </a:extLst>
              </a:tr>
              <a:tr h="3184412">
                <a:tc>
                  <a:txBody>
                    <a:bodyPr/>
                    <a:lstStyle/>
                    <a:p>
                      <a:pPr algn="ctr"/>
                      <a:r>
                        <a:rPr lang="en-IN" dirty="0" smtClean="0"/>
                        <a:t>8.</a:t>
                      </a:r>
                      <a:endParaRPr lang="en-IN" dirty="0"/>
                    </a:p>
                  </a:txBody>
                  <a:tcPr/>
                </a:tc>
                <a:tc>
                  <a:txBody>
                    <a:bodyPr/>
                    <a:lstStyle/>
                    <a:p>
                      <a:r>
                        <a:rPr lang="en-US" sz="1800" b="0" i="0" kern="1200" dirty="0" smtClean="0">
                          <a:solidFill>
                            <a:schemeClr val="dk1"/>
                          </a:solidFill>
                          <a:effectLst/>
                          <a:latin typeface="+mn-lt"/>
                          <a:ea typeface="+mn-ea"/>
                          <a:cs typeface="+mn-cs"/>
                        </a:rPr>
                        <a:t>Parkinson's disease Diagnosis using EEG Signals and Machine Learning Techniques (2019)</a:t>
                      </a:r>
                      <a:endParaRPr lang="en-IN" dirty="0"/>
                    </a:p>
                  </a:txBody>
                  <a:tcPr/>
                </a:tc>
                <a:tc>
                  <a:txBody>
                    <a:bodyPr/>
                    <a:lstStyle/>
                    <a:p>
                      <a:r>
                        <a:rPr lang="en-US" sz="1800" b="0" i="0" kern="1200" dirty="0" smtClean="0">
                          <a:solidFill>
                            <a:schemeClr val="dk1"/>
                          </a:solidFill>
                          <a:effectLst/>
                          <a:latin typeface="+mn-lt"/>
                          <a:ea typeface="+mn-ea"/>
                          <a:cs typeface="+mn-cs"/>
                        </a:rPr>
                        <a:t>To diagnose Parkinson's disease by analyzing EEG signals using machine learning techniques. </a:t>
                      </a:r>
                      <a:endParaRPr lang="en-IN" dirty="0"/>
                    </a:p>
                  </a:txBody>
                  <a:tcPr/>
                </a:tc>
                <a:tc>
                  <a:txBody>
                    <a:bodyPr/>
                    <a:lstStyle/>
                    <a:p>
                      <a:r>
                        <a:rPr lang="en-US" sz="1800" b="0" i="0" kern="1200" dirty="0" smtClean="0">
                          <a:solidFill>
                            <a:schemeClr val="dk1"/>
                          </a:solidFill>
                          <a:effectLst/>
                          <a:latin typeface="+mn-lt"/>
                          <a:ea typeface="+mn-ea"/>
                          <a:cs typeface="+mn-cs"/>
                        </a:rPr>
                        <a:t>The proposed feature extraction method based on multi-scale entropy and power spectral density is novel and potentially useful for other applications in EEG signal analysis.</a:t>
                      </a:r>
                      <a:endParaRPr lang="en-IN" dirty="0"/>
                    </a:p>
                  </a:txBody>
                  <a:tcPr/>
                </a:tc>
                <a:tc>
                  <a:txBody>
                    <a:bodyPr/>
                    <a:lstStyle/>
                    <a:p>
                      <a:r>
                        <a:rPr lang="en-US" sz="1800" b="0" i="0" kern="1200" dirty="0" smtClean="0">
                          <a:solidFill>
                            <a:schemeClr val="dk1"/>
                          </a:solidFill>
                          <a:effectLst/>
                          <a:latin typeface="+mn-lt"/>
                          <a:ea typeface="+mn-ea"/>
                          <a:cs typeface="+mn-cs"/>
                        </a:rPr>
                        <a:t>The study only uses a small dataset with 11 Parkinson's disease patients and 10 healthy controls, which may not be representative of the broader population.</a:t>
                      </a:r>
                      <a:endParaRPr lang="en-IN" dirty="0"/>
                    </a:p>
                  </a:txBody>
                  <a:tcPr/>
                </a:tc>
                <a:extLst>
                  <a:ext uri="{0D108BD9-81ED-4DB2-BD59-A6C34878D82A}">
                    <a16:rowId xmlns:a16="http://schemas.microsoft.com/office/drawing/2014/main" val="1456741985"/>
                  </a:ext>
                </a:extLst>
              </a:tr>
            </a:tbl>
          </a:graphicData>
        </a:graphic>
      </p:graphicFrame>
    </p:spTree>
    <p:extLst>
      <p:ext uri="{BB962C8B-B14F-4D97-AF65-F5344CB8AC3E}">
        <p14:creationId xmlns:p14="http://schemas.microsoft.com/office/powerpoint/2010/main" val="2385423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58205505"/>
              </p:ext>
            </p:extLst>
          </p:nvPr>
        </p:nvGraphicFramePr>
        <p:xfrm>
          <a:off x="167053" y="131886"/>
          <a:ext cx="11808070" cy="6599667"/>
        </p:xfrm>
        <a:graphic>
          <a:graphicData uri="http://schemas.openxmlformats.org/drawingml/2006/table">
            <a:tbl>
              <a:tblPr firstRow="1" bandRow="1">
                <a:tableStyleId>{5C22544A-7EE6-4342-B048-85BDC9FD1C3A}</a:tableStyleId>
              </a:tblPr>
              <a:tblGrid>
                <a:gridCol w="880654">
                  <a:extLst>
                    <a:ext uri="{9D8B030D-6E8A-4147-A177-3AD203B41FA5}">
                      <a16:colId xmlns:a16="http://schemas.microsoft.com/office/drawing/2014/main" val="1209354599"/>
                    </a:ext>
                  </a:extLst>
                </a:gridCol>
                <a:gridCol w="3696886">
                  <a:extLst>
                    <a:ext uri="{9D8B030D-6E8A-4147-A177-3AD203B41FA5}">
                      <a16:colId xmlns:a16="http://schemas.microsoft.com/office/drawing/2014/main" val="2613197666"/>
                    </a:ext>
                  </a:extLst>
                </a:gridCol>
                <a:gridCol w="2507302">
                  <a:extLst>
                    <a:ext uri="{9D8B030D-6E8A-4147-A177-3AD203B41FA5}">
                      <a16:colId xmlns:a16="http://schemas.microsoft.com/office/drawing/2014/main" val="2372877115"/>
                    </a:ext>
                  </a:extLst>
                </a:gridCol>
                <a:gridCol w="2361614">
                  <a:extLst>
                    <a:ext uri="{9D8B030D-6E8A-4147-A177-3AD203B41FA5}">
                      <a16:colId xmlns:a16="http://schemas.microsoft.com/office/drawing/2014/main" val="1255091165"/>
                    </a:ext>
                  </a:extLst>
                </a:gridCol>
                <a:gridCol w="2361614">
                  <a:extLst>
                    <a:ext uri="{9D8B030D-6E8A-4147-A177-3AD203B41FA5}">
                      <a16:colId xmlns:a16="http://schemas.microsoft.com/office/drawing/2014/main" val="630990905"/>
                    </a:ext>
                  </a:extLst>
                </a:gridCol>
              </a:tblGrid>
              <a:tr h="381747">
                <a:tc>
                  <a:txBody>
                    <a:bodyPr/>
                    <a:lstStyle/>
                    <a:p>
                      <a:pPr algn="ctr"/>
                      <a:r>
                        <a:rPr lang="en-IN" dirty="0" smtClean="0"/>
                        <a:t>S.NO </a:t>
                      </a:r>
                      <a:endParaRPr lang="en-IN" dirty="0"/>
                    </a:p>
                  </a:txBody>
                  <a:tcPr/>
                </a:tc>
                <a:tc>
                  <a:txBody>
                    <a:bodyPr/>
                    <a:lstStyle/>
                    <a:p>
                      <a:pPr algn="ctr"/>
                      <a:r>
                        <a:rPr lang="en-IN" dirty="0" smtClean="0"/>
                        <a:t>NAME</a:t>
                      </a:r>
                      <a:r>
                        <a:rPr lang="en-IN" baseline="0" dirty="0" smtClean="0"/>
                        <a:t> OF THE PAPER</a:t>
                      </a:r>
                      <a:endParaRPr lang="en-IN" dirty="0"/>
                    </a:p>
                  </a:txBody>
                  <a:tcPr/>
                </a:tc>
                <a:tc>
                  <a:txBody>
                    <a:bodyPr/>
                    <a:lstStyle/>
                    <a:p>
                      <a:pPr algn="ctr"/>
                      <a:r>
                        <a:rPr lang="en-IN" dirty="0" smtClean="0"/>
                        <a:t>OBJECTIVE </a:t>
                      </a:r>
                      <a:endParaRPr lang="en-IN" dirty="0"/>
                    </a:p>
                  </a:txBody>
                  <a:tcPr/>
                </a:tc>
                <a:tc>
                  <a:txBody>
                    <a:bodyPr/>
                    <a:lstStyle/>
                    <a:p>
                      <a:pPr algn="ctr"/>
                      <a:r>
                        <a:rPr lang="en-IN" dirty="0" smtClean="0"/>
                        <a:t>PROS</a:t>
                      </a:r>
                      <a:endParaRPr lang="en-IN" dirty="0"/>
                    </a:p>
                  </a:txBody>
                  <a:tcPr/>
                </a:tc>
                <a:tc>
                  <a:txBody>
                    <a:bodyPr/>
                    <a:lstStyle/>
                    <a:p>
                      <a:pPr algn="ctr"/>
                      <a:r>
                        <a:rPr lang="en-IN" dirty="0" smtClean="0"/>
                        <a:t>CONS</a:t>
                      </a:r>
                      <a:endParaRPr lang="en-IN" dirty="0"/>
                    </a:p>
                  </a:txBody>
                  <a:tcPr/>
                </a:tc>
                <a:extLst>
                  <a:ext uri="{0D108BD9-81ED-4DB2-BD59-A6C34878D82A}">
                    <a16:rowId xmlns:a16="http://schemas.microsoft.com/office/drawing/2014/main" val="2586238454"/>
                  </a:ext>
                </a:extLst>
              </a:tr>
              <a:tr h="2686767">
                <a:tc>
                  <a:txBody>
                    <a:bodyPr/>
                    <a:lstStyle/>
                    <a:p>
                      <a:pPr algn="ctr"/>
                      <a:r>
                        <a:rPr lang="en-IN" dirty="0" smtClean="0"/>
                        <a:t>9.</a:t>
                      </a:r>
                      <a:endParaRPr lang="en-IN" dirty="0"/>
                    </a:p>
                  </a:txBody>
                  <a:tcPr/>
                </a:tc>
                <a:tc>
                  <a:txBody>
                    <a:bodyPr/>
                    <a:lstStyle/>
                    <a:p>
                      <a:r>
                        <a:rPr lang="en-US" sz="1800" b="0" i="0" kern="1200" dirty="0" smtClean="0">
                          <a:solidFill>
                            <a:schemeClr val="dk1"/>
                          </a:solidFill>
                          <a:effectLst/>
                          <a:latin typeface="+mn-lt"/>
                          <a:ea typeface="+mn-ea"/>
                          <a:cs typeface="+mn-cs"/>
                        </a:rPr>
                        <a:t>Detecting Parkinson's disease from Smartphone Sensor Data using Deep Neural Networks (2018) </a:t>
                      </a:r>
                      <a:endParaRPr lang="en-IN" dirty="0"/>
                    </a:p>
                  </a:txBody>
                  <a:tcPr/>
                </a:tc>
                <a:tc>
                  <a:txBody>
                    <a:bodyPr/>
                    <a:lstStyle/>
                    <a:p>
                      <a:r>
                        <a:rPr lang="en-US" sz="1800" b="0" i="0" kern="1200" dirty="0" smtClean="0">
                          <a:solidFill>
                            <a:schemeClr val="dk1"/>
                          </a:solidFill>
                          <a:effectLst/>
                          <a:latin typeface="+mn-lt"/>
                          <a:ea typeface="+mn-ea"/>
                          <a:cs typeface="+mn-cs"/>
                        </a:rPr>
                        <a:t>To develop a deep learning-based method to detect Parkinson's disease using smartphone sensor data.</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The use of RFC on MRI brain images provides a non-invasive and cost-effective method for PD diagnosis, which can potentially improve early detection and treatment outcomes.</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The study does not investigate the interpretability of the RFC model, which may hinder the understanding of how the model arrives at its classification decisions.</a:t>
                      </a:r>
                    </a:p>
                    <a:p>
                      <a:endParaRPr lang="en-IN" dirty="0"/>
                    </a:p>
                  </a:txBody>
                  <a:tcPr/>
                </a:tc>
                <a:extLst>
                  <a:ext uri="{0D108BD9-81ED-4DB2-BD59-A6C34878D82A}">
                    <a16:rowId xmlns:a16="http://schemas.microsoft.com/office/drawing/2014/main" val="848502575"/>
                  </a:ext>
                </a:extLst>
              </a:tr>
              <a:tr h="2992059">
                <a:tc>
                  <a:txBody>
                    <a:bodyPr/>
                    <a:lstStyle/>
                    <a:p>
                      <a:pPr algn="ctr"/>
                      <a:r>
                        <a:rPr lang="en-IN" dirty="0" smtClean="0"/>
                        <a:t>10.</a:t>
                      </a:r>
                      <a:endParaRPr lang="en-IN" dirty="0"/>
                    </a:p>
                  </a:txBody>
                  <a:tcPr/>
                </a:tc>
                <a:tc>
                  <a:txBody>
                    <a:bodyPr/>
                    <a:lstStyle/>
                    <a:p>
                      <a:r>
                        <a:rPr lang="en-US" sz="1800" b="0" i="0" kern="1200" dirty="0" smtClean="0">
                          <a:solidFill>
                            <a:schemeClr val="dk1"/>
                          </a:solidFill>
                          <a:effectLst/>
                          <a:latin typeface="+mn-lt"/>
                          <a:ea typeface="+mn-ea"/>
                          <a:cs typeface="+mn-cs"/>
                        </a:rPr>
                        <a:t>Parkinson's disease Diagnosis using Vocal Biomarkers and Machine Learning Techniques (2018) </a:t>
                      </a:r>
                      <a:endParaRPr lang="en-IN" dirty="0"/>
                    </a:p>
                  </a:txBody>
                  <a:tcPr/>
                </a:tc>
                <a:tc>
                  <a:txBody>
                    <a:bodyPr/>
                    <a:lstStyle/>
                    <a:p>
                      <a:r>
                        <a:rPr lang="en-US" sz="1800" b="0" i="0" kern="1200" dirty="0" smtClean="0">
                          <a:solidFill>
                            <a:schemeClr val="dk1"/>
                          </a:solidFill>
                          <a:effectLst/>
                          <a:latin typeface="+mn-lt"/>
                          <a:ea typeface="+mn-ea"/>
                          <a:cs typeface="+mn-cs"/>
                        </a:rPr>
                        <a:t>To investigate the use of vocal biomarkers and machine learning techniques for the early detection of Parkinson's disease.</a:t>
                      </a:r>
                      <a:endParaRPr lang="en-IN" dirty="0"/>
                    </a:p>
                  </a:txBody>
                  <a:tcPr/>
                </a:tc>
                <a:tc>
                  <a:txBody>
                    <a:bodyPr/>
                    <a:lstStyle/>
                    <a:p>
                      <a:r>
                        <a:rPr lang="en-US" sz="1800" b="0" i="0" kern="1200" dirty="0" smtClean="0">
                          <a:solidFill>
                            <a:schemeClr val="dk1"/>
                          </a:solidFill>
                          <a:effectLst/>
                          <a:latin typeface="+mn-lt"/>
                          <a:ea typeface="+mn-ea"/>
                          <a:cs typeface="+mn-cs"/>
                        </a:rPr>
                        <a:t>The authors report high accuracy rates of up to 97% for the classification of Parkinson's disease patients and healthy controls using vocal biomarkers and machine learning techniques.</a:t>
                      </a:r>
                      <a:endParaRPr lang="en-IN" dirty="0"/>
                    </a:p>
                  </a:txBody>
                  <a:tcPr/>
                </a:tc>
                <a:tc>
                  <a:txBody>
                    <a:bodyPr/>
                    <a:lstStyle/>
                    <a:p>
                      <a:r>
                        <a:rPr lang="en-US" sz="1800" b="0" i="0" kern="1200" dirty="0" smtClean="0">
                          <a:solidFill>
                            <a:schemeClr val="dk1"/>
                          </a:solidFill>
                          <a:effectLst/>
                          <a:latin typeface="+mn-lt"/>
                          <a:ea typeface="+mn-ea"/>
                          <a:cs typeface="+mn-cs"/>
                        </a:rPr>
                        <a:t>The study does not compare the performance of the vocal biomarker approach to traditional diagnostic methods, such as clinical examination or neuroimaging, which limits the ability to assess the clinical utility of this approach.</a:t>
                      </a:r>
                      <a:endParaRPr lang="en-IN" dirty="0"/>
                    </a:p>
                  </a:txBody>
                  <a:tcPr/>
                </a:tc>
                <a:extLst>
                  <a:ext uri="{0D108BD9-81ED-4DB2-BD59-A6C34878D82A}">
                    <a16:rowId xmlns:a16="http://schemas.microsoft.com/office/drawing/2014/main" val="1456741985"/>
                  </a:ext>
                </a:extLst>
              </a:tr>
            </a:tbl>
          </a:graphicData>
        </a:graphic>
      </p:graphicFrame>
    </p:spTree>
    <p:extLst>
      <p:ext uri="{BB962C8B-B14F-4D97-AF65-F5344CB8AC3E}">
        <p14:creationId xmlns:p14="http://schemas.microsoft.com/office/powerpoint/2010/main" val="4177579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784" y="284285"/>
            <a:ext cx="10553457" cy="524608"/>
          </a:xfrm>
        </p:spPr>
        <p:txBody>
          <a:bodyPr>
            <a:normAutofit fontScale="90000"/>
          </a:bodyPr>
          <a:lstStyle/>
          <a:p>
            <a:r>
              <a:rPr lang="en-IN" b="1" dirty="0" smtClean="0">
                <a:latin typeface="+mn-lt"/>
              </a:rPr>
              <a:t>EXISTING</a:t>
            </a:r>
            <a:r>
              <a:rPr lang="en-IN" b="1" dirty="0" smtClean="0"/>
              <a:t> </a:t>
            </a:r>
            <a:r>
              <a:rPr lang="en-IN" b="1" dirty="0" smtClean="0">
                <a:latin typeface="+mn-lt"/>
              </a:rPr>
              <a:t>SYSTEM</a:t>
            </a:r>
            <a:endParaRPr lang="en-IN" b="1" dirty="0">
              <a:latin typeface="+mn-lt"/>
            </a:endParaRPr>
          </a:p>
        </p:txBody>
      </p:sp>
      <p:sp>
        <p:nvSpPr>
          <p:cNvPr id="3" name="Content Placeholder 2"/>
          <p:cNvSpPr>
            <a:spLocks noGrp="1"/>
          </p:cNvSpPr>
          <p:nvPr>
            <p:ph idx="1"/>
          </p:nvPr>
        </p:nvSpPr>
        <p:spPr>
          <a:xfrm>
            <a:off x="474784" y="967155"/>
            <a:ext cx="11254153" cy="5398476"/>
          </a:xfrm>
        </p:spPr>
        <p:txBody>
          <a:bodyPr>
            <a:normAutofit/>
          </a:bodyPr>
          <a:lstStyle/>
          <a:p>
            <a:pPr marL="0" indent="0" algn="just">
              <a:buNone/>
            </a:pPr>
            <a:r>
              <a:rPr lang="en-IN" sz="2800" b="1" dirty="0" smtClean="0"/>
              <a:t>The </a:t>
            </a:r>
            <a:r>
              <a:rPr lang="en-IN" sz="2800" b="1" dirty="0"/>
              <a:t>existing system is to diagnose the symptoms of Parkinson’s Disease using Body Sensors </a:t>
            </a:r>
            <a:r>
              <a:rPr lang="en-IN" sz="2800" b="1" dirty="0" smtClean="0"/>
              <a:t>.</a:t>
            </a:r>
          </a:p>
          <a:p>
            <a:pPr marL="0" indent="0" algn="just">
              <a:buNone/>
            </a:pPr>
            <a:r>
              <a:rPr lang="en-US" sz="2800" b="1" dirty="0" smtClean="0"/>
              <a:t>The </a:t>
            </a:r>
            <a:r>
              <a:rPr lang="en-US" sz="2800" b="1" dirty="0"/>
              <a:t>existing system contains the necessary technical components and novel DL techniques for diagnosing the symptoms of PD </a:t>
            </a:r>
            <a:r>
              <a:rPr lang="en-US" sz="2800" b="1" dirty="0" smtClean="0"/>
              <a:t>.</a:t>
            </a:r>
          </a:p>
          <a:p>
            <a:pPr marL="0" indent="0" algn="just">
              <a:buNone/>
            </a:pPr>
            <a:r>
              <a:rPr lang="en-US" sz="2800" b="1" dirty="0" smtClean="0"/>
              <a:t>This </a:t>
            </a:r>
            <a:r>
              <a:rPr lang="en-US" sz="2800" b="1" dirty="0"/>
              <a:t>system integrates body sensor environment and computer diagnosis environment to build effective PD monitoring and assisting equipment. The existing system has the following implementation phases. </a:t>
            </a:r>
          </a:p>
          <a:p>
            <a:pPr marL="0" indent="0" algn="just">
              <a:buNone/>
            </a:pPr>
            <a:r>
              <a:rPr lang="en-US" sz="2800" b="1" dirty="0"/>
              <a:t>• Deploying the body sensor computing environment </a:t>
            </a:r>
          </a:p>
          <a:p>
            <a:pPr marL="0" indent="0" algn="just">
              <a:buNone/>
            </a:pPr>
            <a:r>
              <a:rPr lang="en-US" sz="2800" b="1" dirty="0"/>
              <a:t>• Implementing the existing data handling Techniques </a:t>
            </a:r>
          </a:p>
          <a:p>
            <a:pPr marL="0" indent="0" algn="just">
              <a:buNone/>
            </a:pPr>
            <a:r>
              <a:rPr lang="en-US" sz="2800" b="1" dirty="0"/>
              <a:t>• Building a comparative experimental testbed</a:t>
            </a:r>
            <a:endParaRPr lang="en-IN" sz="2800" b="1" dirty="0"/>
          </a:p>
          <a:p>
            <a:endParaRPr lang="en-IN" dirty="0"/>
          </a:p>
        </p:txBody>
      </p:sp>
    </p:spTree>
    <p:extLst>
      <p:ext uri="{BB962C8B-B14F-4D97-AF65-F5344CB8AC3E}">
        <p14:creationId xmlns:p14="http://schemas.microsoft.com/office/powerpoint/2010/main" val="1529315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38908"/>
          </a:xfrm>
        </p:spPr>
        <p:txBody>
          <a:bodyPr>
            <a:normAutofit fontScale="90000"/>
          </a:bodyPr>
          <a:lstStyle/>
          <a:p>
            <a:r>
              <a:rPr lang="en-IN" sz="4000" b="1" dirty="0" smtClean="0">
                <a:latin typeface="+mn-lt"/>
              </a:rPr>
              <a:t>DISADVANTAGES</a:t>
            </a:r>
            <a:r>
              <a:rPr lang="en-IN" b="1" dirty="0" smtClean="0">
                <a:latin typeface="+mn-lt"/>
              </a:rPr>
              <a:t> </a:t>
            </a:r>
            <a:endParaRPr lang="en-IN" b="1" dirty="0">
              <a:latin typeface="+mn-lt"/>
            </a:endParaRPr>
          </a:p>
        </p:txBody>
      </p:sp>
      <p:sp>
        <p:nvSpPr>
          <p:cNvPr id="3" name="Content Placeholder 2"/>
          <p:cNvSpPr>
            <a:spLocks noGrp="1"/>
          </p:cNvSpPr>
          <p:nvPr>
            <p:ph idx="1"/>
          </p:nvPr>
        </p:nvSpPr>
        <p:spPr>
          <a:xfrm>
            <a:off x="756140" y="1561775"/>
            <a:ext cx="10131425" cy="3649133"/>
          </a:xfrm>
        </p:spPr>
        <p:txBody>
          <a:bodyPr/>
          <a:lstStyle/>
          <a:p>
            <a:pPr marL="331470" algn="just">
              <a:buFont typeface="Arial" panose="020B0604020202020204" pitchFamily="34" charset="0"/>
              <a:buChar char="•"/>
            </a:pPr>
            <a:r>
              <a:rPr lang="en-US" sz="2800" b="1" dirty="0" smtClean="0"/>
              <a:t>Less Accuracy.</a:t>
            </a:r>
            <a:endParaRPr lang="en-US" sz="2800" b="1" dirty="0"/>
          </a:p>
          <a:p>
            <a:pPr marL="331470" algn="just">
              <a:buFont typeface="Arial" panose="020B0604020202020204" pitchFamily="34" charset="0"/>
              <a:buChar char="•"/>
            </a:pPr>
            <a:r>
              <a:rPr lang="en-US" sz="2800" b="1" dirty="0"/>
              <a:t>This proposed work has platform-level difficulties and product-level limitations. </a:t>
            </a:r>
            <a:endParaRPr lang="en-IN" sz="2800" b="1" dirty="0"/>
          </a:p>
          <a:p>
            <a:pPr marL="331470" lvl="0" algn="just">
              <a:buFont typeface="Arial" panose="020B0604020202020204" pitchFamily="34" charset="0"/>
              <a:buChar char="•"/>
            </a:pPr>
            <a:r>
              <a:rPr lang="en-IN" sz="2800" b="1" dirty="0"/>
              <a:t>Since sensors are used , the cost becomes </a:t>
            </a:r>
            <a:r>
              <a:rPr lang="en-IN" sz="2800" b="1" dirty="0" smtClean="0"/>
              <a:t>high.</a:t>
            </a:r>
            <a:endParaRPr lang="en-IN" sz="2800" b="1" dirty="0"/>
          </a:p>
          <a:p>
            <a:endParaRPr lang="en-IN" dirty="0"/>
          </a:p>
        </p:txBody>
      </p:sp>
    </p:spTree>
    <p:extLst>
      <p:ext uri="{BB962C8B-B14F-4D97-AF65-F5344CB8AC3E}">
        <p14:creationId xmlns:p14="http://schemas.microsoft.com/office/powerpoint/2010/main" val="14856404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TM03457491[[fn=Metropolitan]]</Template>
  <TotalTime>426</TotalTime>
  <Words>4366</Words>
  <Application>Microsoft Office PowerPoint</Application>
  <PresentationFormat>Widescreen</PresentationFormat>
  <Paragraphs>261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Narrow</vt:lpstr>
      <vt:lpstr>Calibri</vt:lpstr>
      <vt:lpstr>Calibri Light</vt:lpstr>
      <vt:lpstr>Times New Roman</vt:lpstr>
      <vt:lpstr>Celestial</vt:lpstr>
      <vt:lpstr>DIAGNOSIS OF PARKINSON’S DISEASE USING MACHINE LEARNING AND DEEP LEARNING</vt:lpstr>
      <vt:lpstr>ABSTRACT </vt:lpstr>
      <vt:lpstr>PowerPoint Presentation</vt:lpstr>
      <vt:lpstr>PowerPoint Presentation</vt:lpstr>
      <vt:lpstr>PowerPoint Presentation</vt:lpstr>
      <vt:lpstr>PowerPoint Presentation</vt:lpstr>
      <vt:lpstr>PowerPoint Presentation</vt:lpstr>
      <vt:lpstr>EXISTING SYSTEM</vt:lpstr>
      <vt:lpstr>DISADVANTAGES </vt:lpstr>
      <vt:lpstr>PROPOSED SYSTEM</vt:lpstr>
      <vt:lpstr>DIAGNOSIS OF PARKINSON’S DISEASE USING AUDIO SAMPLES  </vt:lpstr>
      <vt:lpstr>ADVANTAGES </vt:lpstr>
      <vt:lpstr>REQUIREMENT SPECIFICATIONS </vt:lpstr>
      <vt:lpstr>ARCHITECTURE DIAGRAM </vt:lpstr>
      <vt:lpstr>ALGORITHMS USED </vt:lpstr>
      <vt:lpstr>CONVOLUTIONAL NEURAL NETWORK </vt:lpstr>
      <vt:lpstr>XG BOOST ALGORITHM </vt:lpstr>
      <vt:lpstr>CATBOOST ALGORITHM </vt:lpstr>
      <vt:lpstr>RANDOM FOREST CLASSIFIER </vt:lpstr>
      <vt:lpstr>NOVELTY </vt:lpstr>
      <vt:lpstr>MODULES </vt:lpstr>
      <vt:lpstr>DATASET COLLECTION</vt:lpstr>
      <vt:lpstr>PRE - PROCESSING</vt:lpstr>
      <vt:lpstr>PROPOSED WORK </vt:lpstr>
      <vt:lpstr>DETECTION OF PARKINSON’S DISEASE USING AUIDO SAMPLES BY XG BOOST , CAT BOOST AND RANDOM FOREST CLASSIFIER </vt:lpstr>
      <vt:lpstr>MODEL EVALUATION</vt:lpstr>
      <vt:lpstr>DEPLOYMENT  MRI BRAIN IMAGES OUTPUT</vt:lpstr>
      <vt:lpstr>AUDIO SAMPLES OUTPUT</vt:lpstr>
      <vt:lpstr>CONCLUSION </vt:lpstr>
      <vt:lpstr>REFERENECES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DIAGNOSIS OF PARKINSON’S DISEASE USING MACHINE LEARNING AND DEEP LEARNING</dc:title>
  <dc:creator>ganes</dc:creator>
  <cp:lastModifiedBy>ganes</cp:lastModifiedBy>
  <cp:revision>27</cp:revision>
  <dcterms:created xsi:type="dcterms:W3CDTF">2023-04-09T15:27:16Z</dcterms:created>
  <dcterms:modified xsi:type="dcterms:W3CDTF">2023-04-10T16:32:44Z</dcterms:modified>
</cp:coreProperties>
</file>