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5" r:id="rId2"/>
    <p:sldId id="262" r:id="rId3"/>
    <p:sldId id="286" r:id="rId4"/>
    <p:sldId id="258" r:id="rId5"/>
    <p:sldId id="259" r:id="rId6"/>
    <p:sldId id="260" r:id="rId7"/>
    <p:sldId id="261" r:id="rId8"/>
    <p:sldId id="269" r:id="rId9"/>
    <p:sldId id="270" r:id="rId10"/>
    <p:sldId id="271" r:id="rId11"/>
    <p:sldId id="263" r:id="rId12"/>
    <p:sldId id="266" r:id="rId13"/>
    <p:sldId id="264" r:id="rId14"/>
    <p:sldId id="265" r:id="rId15"/>
    <p:sldId id="267" r:id="rId16"/>
    <p:sldId id="26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06"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1DA2909-5E08-4320-832E-D56FE3E7308D}" type="datetimeFigureOut">
              <a:rPr lang="en-US" smtClean="0"/>
              <a:pPr/>
              <a:t>4/10/2018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9AA44F0-75DC-4AB3-A47E-4D652626E5E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DA2909-5E08-4320-832E-D56FE3E7308D}" type="datetimeFigureOut">
              <a:rPr lang="en-US" smtClean="0"/>
              <a:pPr/>
              <a:t>4/10/2018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A44F0-75DC-4AB3-A47E-4D652626E5E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DA2909-5E08-4320-832E-D56FE3E7308D}" type="datetimeFigureOut">
              <a:rPr lang="en-US" smtClean="0"/>
              <a:pPr/>
              <a:t>4/10/2018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A44F0-75DC-4AB3-A47E-4D652626E5E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DA2909-5E08-4320-832E-D56FE3E7308D}" type="datetimeFigureOut">
              <a:rPr lang="en-US" smtClean="0"/>
              <a:pPr/>
              <a:t>4/10/2018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A44F0-75DC-4AB3-A47E-4D652626E5EE}"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1DA2909-5E08-4320-832E-D56FE3E7308D}" type="datetimeFigureOut">
              <a:rPr lang="en-US" smtClean="0"/>
              <a:pPr/>
              <a:t>4/10/2018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A44F0-75DC-4AB3-A47E-4D652626E5E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1DA2909-5E08-4320-832E-D56FE3E7308D}" type="datetimeFigureOut">
              <a:rPr lang="en-US" smtClean="0"/>
              <a:pPr/>
              <a:t>4/10/2018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A44F0-75DC-4AB3-A47E-4D652626E5EE}"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1DA2909-5E08-4320-832E-D56FE3E7308D}" type="datetimeFigureOut">
              <a:rPr lang="en-US" smtClean="0"/>
              <a:pPr/>
              <a:t>4/10/2018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9AA44F0-75DC-4AB3-A47E-4D652626E5E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1DA2909-5E08-4320-832E-D56FE3E7308D}" type="datetimeFigureOut">
              <a:rPr lang="en-US" smtClean="0"/>
              <a:pPr/>
              <a:t>4/10/2018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9AA44F0-75DC-4AB3-A47E-4D652626E5EE}"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1DA2909-5E08-4320-832E-D56FE3E7308D}" type="datetimeFigureOut">
              <a:rPr lang="en-US" smtClean="0"/>
              <a:pPr/>
              <a:t>4/10/2018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9AA44F0-75DC-4AB3-A47E-4D652626E5E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1DA2909-5E08-4320-832E-D56FE3E7308D}" type="datetimeFigureOut">
              <a:rPr lang="en-US" smtClean="0"/>
              <a:pPr/>
              <a:t>4/10/2018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A44F0-75DC-4AB3-A47E-4D652626E5E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1DA2909-5E08-4320-832E-D56FE3E7308D}" type="datetimeFigureOut">
              <a:rPr lang="en-US" smtClean="0"/>
              <a:pPr/>
              <a:t>4/10/2018</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9AA44F0-75DC-4AB3-A47E-4D652626E5E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DA2909-5E08-4320-832E-D56FE3E7308D}" type="datetimeFigureOut">
              <a:rPr lang="en-US" smtClean="0"/>
              <a:pPr/>
              <a:t>4/10/2018</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9AA44F0-75DC-4AB3-A47E-4D652626E5E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2918"/>
            <a:ext cx="9429784" cy="1446550"/>
          </a:xfrm>
          <a:prstGeom prst="rect">
            <a:avLst/>
          </a:prstGeom>
        </p:spPr>
        <p:txBody>
          <a:bodyPr wrap="square">
            <a:spAutoFit/>
          </a:bodyPr>
          <a:lstStyle/>
          <a:p>
            <a:pPr algn="ctr"/>
            <a:r>
              <a:rPr lang="en-IN" sz="4400" dirty="0" smtClean="0">
                <a:latin typeface="Algerian" pitchFamily="82" charset="0"/>
                <a:cs typeface="Times New Roman" pitchFamily="18" charset="0"/>
              </a:rPr>
              <a:t>disabled</a:t>
            </a:r>
            <a:r>
              <a:rPr lang="en-IN" sz="4400" dirty="0" smtClean="0">
                <a:latin typeface="Algerian" pitchFamily="82" charset="0"/>
                <a:cs typeface="Times New Roman" pitchFamily="18" charset="0"/>
              </a:rPr>
              <a:t> </a:t>
            </a:r>
            <a:r>
              <a:rPr lang="en-IN" sz="4400" dirty="0" smtClean="0">
                <a:latin typeface="Algerian" pitchFamily="82" charset="0"/>
                <a:cs typeface="Times New Roman" pitchFamily="18" charset="0"/>
              </a:rPr>
              <a:t>PATIENT MANAGEMENT             SYSTEM</a:t>
            </a:r>
            <a:endParaRPr lang="en-IN" sz="4400" dirty="0"/>
          </a:p>
        </p:txBody>
      </p:sp>
      <p:sp>
        <p:nvSpPr>
          <p:cNvPr id="3" name="Rectangle 2"/>
          <p:cNvSpPr/>
          <p:nvPr/>
        </p:nvSpPr>
        <p:spPr>
          <a:xfrm>
            <a:off x="357158" y="2786058"/>
            <a:ext cx="5143536" cy="1384995"/>
          </a:xfrm>
          <a:prstGeom prst="rect">
            <a:avLst/>
          </a:prstGeom>
        </p:spPr>
        <p:txBody>
          <a:bodyPr wrap="square">
            <a:spAutoFit/>
          </a:bodyPr>
          <a:lstStyle/>
          <a:p>
            <a:pPr>
              <a:buNone/>
            </a:pPr>
            <a:r>
              <a:rPr lang="en-IN" sz="2800" dirty="0" smtClean="0">
                <a:latin typeface="Times New Roman" pitchFamily="18" charset="0"/>
                <a:cs typeface="Times New Roman" pitchFamily="18" charset="0"/>
              </a:rPr>
              <a:t>RESHMA.B[211414205084]</a:t>
            </a:r>
          </a:p>
          <a:p>
            <a:pPr>
              <a:buNone/>
            </a:pPr>
            <a:r>
              <a:rPr lang="en-IN" sz="2800" dirty="0" smtClean="0">
                <a:latin typeface="Times New Roman" pitchFamily="18" charset="0"/>
                <a:cs typeface="Times New Roman" pitchFamily="18" charset="0"/>
              </a:rPr>
              <a:t>SIRISHA.A[211414205101]</a:t>
            </a:r>
          </a:p>
          <a:p>
            <a:pPr>
              <a:buNone/>
            </a:pPr>
            <a:r>
              <a:rPr lang="en-IN" sz="2800" dirty="0" smtClean="0">
                <a:latin typeface="Times New Roman" pitchFamily="18" charset="0"/>
                <a:cs typeface="Times New Roman" pitchFamily="18" charset="0"/>
              </a:rPr>
              <a:t>SUNANTHA.K[211414205110]</a:t>
            </a:r>
            <a:endParaRPr lang="en-IN" sz="2800" dirty="0">
              <a:latin typeface="Times New Roman" pitchFamily="18" charset="0"/>
              <a:cs typeface="Times New Roman" pitchFamily="18" charset="0"/>
            </a:endParaRPr>
          </a:p>
        </p:txBody>
      </p:sp>
      <p:sp>
        <p:nvSpPr>
          <p:cNvPr id="4" name="Rectangle 3"/>
          <p:cNvSpPr/>
          <p:nvPr/>
        </p:nvSpPr>
        <p:spPr>
          <a:xfrm flipH="1">
            <a:off x="4357686" y="4714884"/>
            <a:ext cx="4143404" cy="954107"/>
          </a:xfrm>
          <a:prstGeom prst="rect">
            <a:avLst/>
          </a:prstGeom>
        </p:spPr>
        <p:txBody>
          <a:bodyPr wrap="square">
            <a:spAutoFit/>
          </a:bodyPr>
          <a:lstStyle/>
          <a:p>
            <a:r>
              <a:rPr lang="en-IN" sz="2800" b="1" dirty="0" smtClean="0"/>
              <a:t>PROJECT GUIDE</a:t>
            </a:r>
            <a:r>
              <a:rPr lang="en-IN" sz="2800" dirty="0" smtClean="0"/>
              <a:t>:</a:t>
            </a:r>
          </a:p>
          <a:p>
            <a:r>
              <a:rPr lang="en-IN" sz="2800" dirty="0" smtClean="0"/>
              <a:t> </a:t>
            </a:r>
            <a:r>
              <a:rPr lang="en-IN" sz="2800" dirty="0" smtClean="0">
                <a:latin typeface="Times New Roman" pitchFamily="18" charset="0"/>
                <a:cs typeface="Times New Roman" pitchFamily="18" charset="0"/>
              </a:rPr>
              <a:t>Dr .M. HELDA</a:t>
            </a:r>
            <a:r>
              <a:rPr lang="en-IN" sz="2800" dirty="0" smtClean="0"/>
              <a:t> MERCY</a:t>
            </a: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ARCHITECTURE DIAGRAM</a:t>
            </a:r>
            <a:endParaRPr lang="en-IN" b="1"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a:srcRect/>
          <a:stretch>
            <a:fillRect/>
          </a:stretch>
        </p:blipFill>
        <p:spPr bwMode="auto">
          <a:xfrm>
            <a:off x="0" y="1481138"/>
            <a:ext cx="9144000" cy="5376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    At present in the MERF hospital all the patient details are written manually ,as the management of the data is difficult this software will be helpful to store the data in digital format.</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NOVELTY</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dirty="0" smtClean="0">
                <a:latin typeface="Times New Roman" pitchFamily="18" charset="0"/>
                <a:cs typeface="Times New Roman" pitchFamily="18" charset="0"/>
              </a:rPr>
              <a:t>Login</a:t>
            </a:r>
          </a:p>
          <a:p>
            <a:pPr>
              <a:buFont typeface="Wingdings" pitchFamily="2" charset="2"/>
              <a:buChar char="Ø"/>
            </a:pPr>
            <a:r>
              <a:rPr lang="en-IN" dirty="0" smtClean="0">
                <a:latin typeface="Times New Roman" pitchFamily="18" charset="0"/>
                <a:cs typeface="Times New Roman" pitchFamily="18" charset="0"/>
              </a:rPr>
              <a:t>Data Collection/Entry</a:t>
            </a:r>
          </a:p>
          <a:p>
            <a:pPr>
              <a:buFont typeface="Wingdings" pitchFamily="2" charset="2"/>
              <a:buChar char="Ø"/>
            </a:pPr>
            <a:r>
              <a:rPr lang="en-IN" dirty="0" smtClean="0">
                <a:latin typeface="Times New Roman" pitchFamily="18" charset="0"/>
                <a:cs typeface="Times New Roman" pitchFamily="18" charset="0"/>
              </a:rPr>
              <a:t>Evaluation phase</a:t>
            </a:r>
          </a:p>
          <a:p>
            <a:pPr>
              <a:buFont typeface="Wingdings" pitchFamily="2" charset="2"/>
              <a:buChar char="Ø"/>
            </a:pPr>
            <a:r>
              <a:rPr lang="en-IN" dirty="0" smtClean="0">
                <a:latin typeface="Times New Roman" pitchFamily="18" charset="0"/>
                <a:cs typeface="Times New Roman" pitchFamily="18" charset="0"/>
              </a:rPr>
              <a:t>Recommendation</a:t>
            </a:r>
          </a:p>
          <a:p>
            <a:pPr>
              <a:buFont typeface="Wingdings" pitchFamily="2" charset="2"/>
              <a:buChar char="Ø"/>
            </a:pPr>
            <a:endParaRPr lang="en-IN"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LIST OF MODULES</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3600" b="1" dirty="0" smtClean="0">
                <a:latin typeface="Times New Roman" pitchFamily="18" charset="0"/>
                <a:cs typeface="Times New Roman" pitchFamily="18" charset="0"/>
              </a:rPr>
              <a:t>Login:</a:t>
            </a:r>
          </a:p>
          <a:p>
            <a:pPr>
              <a:buFont typeface="Wingdings" pitchFamily="2" charset="2"/>
              <a:buChar char="ü"/>
            </a:pPr>
            <a:r>
              <a:rPr lang="en-IN" dirty="0" smtClean="0">
                <a:latin typeface="Times New Roman" pitchFamily="18" charset="0"/>
                <a:cs typeface="Times New Roman" pitchFamily="18" charset="0"/>
              </a:rPr>
              <a:t>  Login provides access  only to the authenticated users  through a login id and password.</a:t>
            </a:r>
          </a:p>
          <a:p>
            <a:pPr>
              <a:buFont typeface="Wingdings" pitchFamily="2" charset="2"/>
              <a:buChar char="ü"/>
            </a:pPr>
            <a:r>
              <a:rPr lang="en-IN" dirty="0" smtClean="0">
                <a:latin typeface="Times New Roman" pitchFamily="18" charset="0"/>
                <a:cs typeface="Times New Roman" pitchFamily="18" charset="0"/>
              </a:rPr>
              <a:t>   After the user logs in ,he/she can get an access  to the database and also can enter new data.</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MODULE DESCRIPTION</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3600" b="1" dirty="0" smtClean="0">
                <a:latin typeface="Times New Roman" pitchFamily="18" charset="0"/>
                <a:cs typeface="Times New Roman" pitchFamily="18" charset="0"/>
              </a:rPr>
              <a:t>Data Collection/Entry:</a:t>
            </a:r>
          </a:p>
          <a:p>
            <a:pPr>
              <a:buFont typeface="Wingdings" pitchFamily="2" charset="2"/>
              <a:buChar char="ü"/>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In the data collection module, patient registers details based on general and demographic information. </a:t>
            </a:r>
            <a:endParaRPr lang="en-IN" dirty="0" smtClean="0">
              <a:latin typeface="Times New Roman" pitchFamily="18" charset="0"/>
              <a:cs typeface="Times New Roman" pitchFamily="18" charset="0"/>
            </a:endParaRPr>
          </a:p>
          <a:p>
            <a:pPr>
              <a:buFont typeface="Wingdings" pitchFamily="2" charset="2"/>
              <a:buChar char="ü"/>
            </a:pPr>
            <a:endParaRPr lang="en-IN" dirty="0" smtClean="0">
              <a:latin typeface="Times New Roman" pitchFamily="18" charset="0"/>
              <a:cs typeface="Times New Roman" pitchFamily="18" charset="0"/>
            </a:endParaRPr>
          </a:p>
          <a:p>
            <a:pPr>
              <a:buFont typeface="Wingdings" pitchFamily="2" charset="2"/>
              <a:buChar char="ü"/>
            </a:pPr>
            <a:r>
              <a:rPr lang="en-IN" dirty="0" smtClean="0">
                <a:latin typeface="Times New Roman" pitchFamily="18" charset="0"/>
                <a:cs typeface="Times New Roman" pitchFamily="18" charset="0"/>
              </a:rPr>
              <a:t>Patients </a:t>
            </a:r>
            <a:r>
              <a:rPr lang="en-IN" dirty="0" smtClean="0">
                <a:latin typeface="Times New Roman" pitchFamily="18" charset="0"/>
                <a:cs typeface="Times New Roman" pitchFamily="18" charset="0"/>
              </a:rPr>
              <a:t>are allocated a Unique Identification Number (UID) which helps in implementing patient relationship with management and also maintain the medical history such as hypertension, diabetes , renal disorder, carcinoma and </a:t>
            </a:r>
            <a:r>
              <a:rPr lang="en-IN" dirty="0" err="1" smtClean="0">
                <a:latin typeface="Times New Roman" pitchFamily="18" charset="0"/>
                <a:cs typeface="Times New Roman" pitchFamily="18" charset="0"/>
              </a:rPr>
              <a:t>otologic</a:t>
            </a:r>
            <a:r>
              <a:rPr lang="en-IN" dirty="0" smtClean="0">
                <a:latin typeface="Times New Roman" pitchFamily="18" charset="0"/>
                <a:cs typeface="Times New Roman" pitchFamily="18" charset="0"/>
              </a:rPr>
              <a:t> history of the patient.</a:t>
            </a:r>
          </a:p>
          <a:p>
            <a:pPr>
              <a:buFont typeface="Wingdings" pitchFamily="2" charset="2"/>
              <a:buChar char="ü"/>
            </a:pPr>
            <a:endParaRPr lang="en-IN"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IN" sz="3600" b="1" dirty="0" smtClean="0">
                <a:latin typeface="Times New Roman" pitchFamily="18" charset="0"/>
                <a:cs typeface="Times New Roman" pitchFamily="18" charset="0"/>
              </a:rPr>
              <a:t>Evaluation Phase:</a:t>
            </a:r>
          </a:p>
          <a:p>
            <a:pPr>
              <a:buFont typeface="Wingdings" pitchFamily="2" charset="2"/>
              <a:buChar char="ü"/>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After </a:t>
            </a:r>
            <a:r>
              <a:rPr lang="en-IN" dirty="0" smtClean="0">
                <a:latin typeface="Times New Roman" pitchFamily="18" charset="0"/>
                <a:cs typeface="Times New Roman" pitchFamily="18" charset="0"/>
              </a:rPr>
              <a:t>obtaining the patient details based on the analysis, the patient is sent to the corresponding examiner</a:t>
            </a:r>
            <a:r>
              <a:rPr lang="en-IN" dirty="0" smtClean="0">
                <a:latin typeface="Times New Roman" pitchFamily="18" charset="0"/>
                <a:cs typeface="Times New Roman" pitchFamily="18" charset="0"/>
              </a:rPr>
              <a:t>.</a:t>
            </a:r>
          </a:p>
          <a:p>
            <a:pPr>
              <a:buNone/>
            </a:pPr>
            <a:endParaRPr lang="en-IN" dirty="0" smtClean="0">
              <a:latin typeface="Times New Roman" pitchFamily="18" charset="0"/>
              <a:cs typeface="Times New Roman" pitchFamily="18" charset="0"/>
            </a:endParaRPr>
          </a:p>
          <a:p>
            <a:pPr>
              <a:buFont typeface="Wingdings" pitchFamily="2" charset="2"/>
              <a:buChar char="ü"/>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Then </a:t>
            </a:r>
            <a:r>
              <a:rPr lang="en-IN" dirty="0" smtClean="0">
                <a:latin typeface="Times New Roman" pitchFamily="18" charset="0"/>
                <a:cs typeface="Times New Roman" pitchFamily="18" charset="0"/>
              </a:rPr>
              <a:t>the examiner conducts the required special </a:t>
            </a:r>
            <a:r>
              <a:rPr lang="en-IN" dirty="0" smtClean="0">
                <a:latin typeface="Times New Roman" pitchFamily="18" charset="0"/>
                <a:cs typeface="Times New Roman" pitchFamily="18" charset="0"/>
              </a:rPr>
              <a:t>tests like pure tone </a:t>
            </a:r>
            <a:r>
              <a:rPr lang="en-IN" dirty="0" err="1" smtClean="0">
                <a:latin typeface="Times New Roman" pitchFamily="18" charset="0"/>
                <a:cs typeface="Times New Roman" pitchFamily="18" charset="0"/>
              </a:rPr>
              <a:t>audiometry</a:t>
            </a:r>
            <a:r>
              <a:rPr lang="en-IN" dirty="0" smtClean="0">
                <a:latin typeface="Times New Roman" pitchFamily="18" charset="0"/>
                <a:cs typeface="Times New Roman" pitchFamily="18" charset="0"/>
              </a:rPr>
              <a:t>, fluency disorder ,voice evaluation etc..  to the deaf and dumb patients. </a:t>
            </a:r>
          </a:p>
          <a:p>
            <a:pPr>
              <a:buFont typeface="Wingdings" pitchFamily="2" charset="2"/>
              <a:buChar char="ü"/>
            </a:pPr>
            <a:endParaRPr lang="en-IN" dirty="0" smtClean="0">
              <a:latin typeface="Times New Roman" pitchFamily="18" charset="0"/>
              <a:cs typeface="Times New Roman" pitchFamily="18" charset="0"/>
            </a:endParaRPr>
          </a:p>
          <a:p>
            <a:pPr>
              <a:buFont typeface="Wingdings" pitchFamily="2" charset="2"/>
              <a:buChar char="ü"/>
            </a:pPr>
            <a:r>
              <a:rPr lang="en-IN"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acquired test results will be stored in this phase.</a:t>
            </a: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3600" b="1" dirty="0" smtClean="0">
                <a:latin typeface="Times New Roman" pitchFamily="18" charset="0"/>
                <a:cs typeface="Times New Roman" pitchFamily="18" charset="0"/>
              </a:rPr>
              <a:t>Recommendation:</a:t>
            </a:r>
          </a:p>
          <a:p>
            <a:pPr>
              <a:buNone/>
            </a:pPr>
            <a:r>
              <a:rPr lang="en-IN" dirty="0" smtClean="0">
                <a:latin typeface="Times New Roman" pitchFamily="18" charset="0"/>
                <a:cs typeface="Times New Roman" pitchFamily="18" charset="0"/>
              </a:rPr>
              <a:t>			Recommendation, after the patient diagnosis  the consulting date and the final observations is entered in the provided text space for further references.</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6000" dirty="0" smtClean="0">
                <a:latin typeface="Algerian" pitchFamily="82" charset="0"/>
                <a:cs typeface="Times New Roman" pitchFamily="18" charset="0"/>
              </a:rPr>
              <a:t/>
            </a:r>
            <a:br>
              <a:rPr lang="en-IN" sz="6000" dirty="0" smtClean="0">
                <a:latin typeface="Algerian" pitchFamily="82" charset="0"/>
                <a:cs typeface="Times New Roman" pitchFamily="18" charset="0"/>
              </a:rPr>
            </a:br>
            <a:r>
              <a:rPr lang="en-IN" sz="6000" dirty="0" smtClean="0">
                <a:latin typeface="Algerian" pitchFamily="82" charset="0"/>
                <a:cs typeface="Times New Roman" pitchFamily="18" charset="0"/>
              </a:rPr>
              <a:t/>
            </a:r>
            <a:br>
              <a:rPr lang="en-IN" sz="6000" dirty="0" smtClean="0">
                <a:latin typeface="Algerian" pitchFamily="82" charset="0"/>
                <a:cs typeface="Times New Roman" pitchFamily="18" charset="0"/>
              </a:rPr>
            </a:br>
            <a:r>
              <a:rPr lang="en-IN" sz="6000" dirty="0" smtClean="0">
                <a:latin typeface="Algerian" pitchFamily="82" charset="0"/>
                <a:cs typeface="Times New Roman" pitchFamily="18" charset="0"/>
              </a:rPr>
              <a:t/>
            </a:r>
            <a:br>
              <a:rPr lang="en-IN" sz="6000" dirty="0" smtClean="0">
                <a:latin typeface="Algerian" pitchFamily="82" charset="0"/>
                <a:cs typeface="Times New Roman" pitchFamily="18" charset="0"/>
              </a:rPr>
            </a:br>
            <a:r>
              <a:rPr lang="en-IN" sz="6000" dirty="0" smtClean="0">
                <a:latin typeface="Algerian" pitchFamily="82" charset="0"/>
                <a:cs typeface="Times New Roman" pitchFamily="18" charset="0"/>
              </a:rPr>
              <a:t/>
            </a:r>
            <a:br>
              <a:rPr lang="en-IN" sz="6000" dirty="0" smtClean="0">
                <a:latin typeface="Algerian" pitchFamily="82" charset="0"/>
                <a:cs typeface="Times New Roman" pitchFamily="18" charset="0"/>
              </a:rPr>
            </a:br>
            <a:r>
              <a:rPr lang="en-IN" sz="6000" dirty="0" smtClean="0">
                <a:latin typeface="Algerian" pitchFamily="82" charset="0"/>
                <a:cs typeface="Times New Roman" pitchFamily="18" charset="0"/>
              </a:rPr>
              <a:t/>
            </a:r>
            <a:br>
              <a:rPr lang="en-IN" sz="6000" dirty="0" smtClean="0">
                <a:latin typeface="Algerian" pitchFamily="82" charset="0"/>
                <a:cs typeface="Times New Roman" pitchFamily="18" charset="0"/>
              </a:rPr>
            </a:br>
            <a:r>
              <a:rPr lang="en-IN" sz="6000" dirty="0" smtClean="0">
                <a:latin typeface="Algerian" pitchFamily="82" charset="0"/>
                <a:cs typeface="Times New Roman" pitchFamily="18" charset="0"/>
              </a:rPr>
              <a:t>OUTPUT SNAPSHOT</a:t>
            </a:r>
            <a:endParaRPr lang="en-IN" sz="6000" dirty="0">
              <a:latin typeface="Algerian" pitchFamily="82"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285728"/>
            <a:ext cx="9144000" cy="62865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42844" y="185766"/>
            <a:ext cx="8858280" cy="6243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itchFamily="2" charset="2"/>
              <a:buChar char="Ø"/>
            </a:pPr>
            <a:r>
              <a:rPr lang="en-US" sz="2400" dirty="0" smtClean="0">
                <a:latin typeface="Times New Roman" pitchFamily="18" charset="0"/>
                <a:cs typeface="Times New Roman" pitchFamily="18" charset="0"/>
              </a:rPr>
              <a:t>This application is mainly designed for hospitals, which treats both the hearing and speech problem patient</a:t>
            </a:r>
            <a:r>
              <a:rPr lang="en-US" sz="24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Hospitals currently use a manual system for the management and maintenance of critical information</a:t>
            </a:r>
            <a:r>
              <a:rPr lang="en-US" sz="24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current system requires numerous paper forms, with data stores spread throughout the hospital management standards</a:t>
            </a:r>
            <a:r>
              <a:rPr lang="en-US" sz="2400" dirty="0" smtClean="0">
                <a:latin typeface="Times New Roman" pitchFamily="18" charset="0"/>
                <a:cs typeface="Times New Roman" pitchFamily="18" charset="0"/>
              </a:rPr>
              <a:t>.</a:t>
            </a: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This </a:t>
            </a:r>
            <a:r>
              <a:rPr lang="en-IN" sz="2400" dirty="0" smtClean="0">
                <a:latin typeface="Times New Roman" pitchFamily="18" charset="0"/>
                <a:cs typeface="Times New Roman" pitchFamily="18" charset="0"/>
              </a:rPr>
              <a:t>system helps to control the patient’s demographic details , case history and </a:t>
            </a:r>
            <a:r>
              <a:rPr lang="en-IN" sz="2400" dirty="0" smtClean="0">
                <a:latin typeface="Times New Roman" pitchFamily="18" charset="0"/>
                <a:cs typeface="Times New Roman" pitchFamily="18" charset="0"/>
              </a:rPr>
              <a:t>the examination </a:t>
            </a:r>
            <a:r>
              <a:rPr lang="en-IN" sz="2400" dirty="0" smtClean="0">
                <a:latin typeface="Times New Roman" pitchFamily="18" charset="0"/>
                <a:cs typeface="Times New Roman" pitchFamily="18" charset="0"/>
              </a:rPr>
              <a:t>results</a:t>
            </a:r>
            <a:r>
              <a:rPr lang="en-IN" sz="2400" dirty="0" smtClean="0">
                <a:latin typeface="Times New Roman" pitchFamily="18" charset="0"/>
                <a:cs typeface="Times New Roman" pitchFamily="18" charset="0"/>
              </a:rPr>
              <a:t>.</a:t>
            </a:r>
          </a:p>
          <a:p>
            <a:pPr>
              <a:buNone/>
            </a:pPr>
            <a:endParaRPr lang="en-IN" sz="2800" dirty="0" smtClean="0">
              <a:latin typeface="Times New Roman" pitchFamily="18" charset="0"/>
              <a:cs typeface="Times New Roman" pitchFamily="18" charset="0"/>
            </a:endParaRPr>
          </a:p>
          <a:p>
            <a:pPr>
              <a:buFont typeface="Wingdings" pitchFamily="2" charset="2"/>
              <a:buChar char="Ø"/>
            </a:pPr>
            <a:endParaRPr lang="en-IN" sz="2800" dirty="0" smtClean="0">
              <a:latin typeface="Times New Roman" pitchFamily="18" charset="0"/>
              <a:cs typeface="Times New Roman" pitchFamily="18" charset="0"/>
            </a:endParaRPr>
          </a:p>
          <a:p>
            <a:pPr>
              <a:buFont typeface="Wingdings" pitchFamily="2" charset="2"/>
              <a:buChar char="Ø"/>
            </a:pPr>
            <a:endParaRPr lang="en-IN" sz="2800" dirty="0" smtClean="0">
              <a:latin typeface="Times New Roman" pitchFamily="18" charset="0"/>
              <a:cs typeface="Times New Roman" pitchFamily="18" charset="0"/>
            </a:endParaRPr>
          </a:p>
          <a:p>
            <a:pPr>
              <a:buFont typeface="Wingdings" pitchFamily="2" charset="2"/>
              <a:buChar char="Ø"/>
            </a:pPr>
            <a:endParaRPr lang="en-IN" sz="2800" dirty="0" smtClean="0">
              <a:latin typeface="Times New Roman" pitchFamily="18" charset="0"/>
              <a:cs typeface="Times New Roman" pitchFamily="18" charset="0"/>
            </a:endParaRPr>
          </a:p>
          <a:p>
            <a:pPr>
              <a:buFont typeface="Wingdings" pitchFamily="2" charset="2"/>
              <a:buChar char="Ø"/>
            </a:pPr>
            <a:endParaRPr lang="en-IN" sz="2800" dirty="0" smtClean="0">
              <a:latin typeface="Times New Roman" pitchFamily="18" charset="0"/>
              <a:cs typeface="Times New Roman" pitchFamily="18" charset="0"/>
            </a:endParaRPr>
          </a:p>
          <a:p>
            <a:pPr>
              <a:buFont typeface="Wingdings" pitchFamily="2" charset="2"/>
              <a:buChar char="Ø"/>
            </a:pPr>
            <a:endParaRPr lang="en-IN" sz="2800" dirty="0" smtClean="0">
              <a:latin typeface="Times New Roman" pitchFamily="18" charset="0"/>
              <a:cs typeface="Times New Roman" pitchFamily="18" charset="0"/>
            </a:endParaRPr>
          </a:p>
          <a:p>
            <a:pPr>
              <a:buFont typeface="Wingdings" pitchFamily="2" charset="2"/>
              <a:buChar char="Ø"/>
            </a:pPr>
            <a:endParaRPr lang="en-IN" sz="2800" dirty="0" smtClean="0">
              <a:latin typeface="Times New Roman" pitchFamily="18" charset="0"/>
              <a:cs typeface="Times New Roman" pitchFamily="18" charset="0"/>
            </a:endParaRPr>
          </a:p>
        </p:txBody>
      </p:sp>
      <p:sp>
        <p:nvSpPr>
          <p:cNvPr id="2" name="Title 1"/>
          <p:cNvSpPr>
            <a:spLocks noGrp="1"/>
          </p:cNvSpPr>
          <p:nvPr>
            <p:ph type="title"/>
          </p:nvPr>
        </p:nvSpPr>
        <p:spPr>
          <a:xfrm>
            <a:off x="428596" y="285728"/>
            <a:ext cx="8229600" cy="1143000"/>
          </a:xfrm>
        </p:spPr>
        <p:txBody>
          <a:bodyPr/>
          <a:lstStyle/>
          <a:p>
            <a:r>
              <a:rPr lang="en-IN" b="1" dirty="0" smtClean="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42876" y="195063"/>
            <a:ext cx="8786842" cy="63057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4282" y="357166"/>
            <a:ext cx="8716495"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2" y="285752"/>
            <a:ext cx="9109842" cy="5929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14282" y="357166"/>
            <a:ext cx="8724902" cy="6035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42844" y="214290"/>
            <a:ext cx="8786842" cy="62728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14282" y="142876"/>
            <a:ext cx="8643998" cy="6500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71406" y="214290"/>
            <a:ext cx="8982832" cy="61436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285720" y="136896"/>
            <a:ext cx="8643998" cy="65068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428596" y="214314"/>
            <a:ext cx="8286808" cy="6429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These </a:t>
            </a:r>
            <a:r>
              <a:rPr lang="en-IN" sz="2400" dirty="0" smtClean="0">
                <a:latin typeface="Times New Roman" pitchFamily="18" charset="0"/>
                <a:cs typeface="Times New Roman" pitchFamily="18" charset="0"/>
              </a:rPr>
              <a:t>services are to be provided in an efficient, cost effective manner, with the goal of reducing the time and resources currently required for such tasks.</a:t>
            </a: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This </a:t>
            </a:r>
            <a:r>
              <a:rPr lang="en-IN" sz="2400" dirty="0" smtClean="0">
                <a:latin typeface="Times New Roman" pitchFamily="18" charset="0"/>
                <a:cs typeface="Times New Roman" pitchFamily="18" charset="0"/>
              </a:rPr>
              <a:t>system will automate the management of the patient details making it more efficient and error free.</a:t>
            </a:r>
          </a:p>
          <a:p>
            <a:endParaRPr lang="en-IN" dirty="0"/>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7376960"/>
          </a:xfrm>
        </p:spPr>
        <p:txBody>
          <a:bodyPr>
            <a:noAutofit/>
          </a:bodyPr>
          <a:lstStyle/>
          <a:p>
            <a:pPr>
              <a:buFont typeface="Wingdings" pitchFamily="2" charset="2"/>
              <a:buChar char="Ø"/>
            </a:pPr>
            <a:r>
              <a:rPr lang="en-IN" sz="2400" dirty="0" smtClean="0">
                <a:latin typeface="Times New Roman" pitchFamily="18" charset="0"/>
                <a:cs typeface="Times New Roman" pitchFamily="18" charset="0"/>
              </a:rPr>
              <a:t>The existing system provides the basic functionalities needed to be handled in a hospital management environment. </a:t>
            </a:r>
            <a:endParaRPr lang="en-IN" sz="2400" dirty="0" smtClean="0">
              <a:latin typeface="Times New Roman" pitchFamily="18" charset="0"/>
              <a:cs typeface="Times New Roman" pitchFamily="18" charset="0"/>
            </a:endParaRP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There </a:t>
            </a:r>
            <a:r>
              <a:rPr lang="en-IN" sz="2400" dirty="0" smtClean="0">
                <a:latin typeface="Times New Roman" pitchFamily="18" charset="0"/>
                <a:cs typeface="Times New Roman" pitchFamily="18" charset="0"/>
              </a:rPr>
              <a:t>is no intelligence of the software in such cases. In the existing system all the patients details, case history and regarding the tests done to the patients prescribed by the doctor is maintained manually by the receptionist. </a:t>
            </a:r>
            <a:endParaRPr lang="en-IN" sz="2400" dirty="0" smtClean="0">
              <a:latin typeface="Times New Roman" pitchFamily="18" charset="0"/>
              <a:cs typeface="Times New Roman" pitchFamily="18" charset="0"/>
            </a:endParaRP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And </a:t>
            </a:r>
            <a:r>
              <a:rPr lang="en-IN" sz="2400" dirty="0" smtClean="0">
                <a:latin typeface="Times New Roman" pitchFamily="18" charset="0"/>
                <a:cs typeface="Times New Roman" pitchFamily="18" charset="0"/>
              </a:rPr>
              <a:t>there is no proper search technique to check the patient information</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It is a very difficult task to maintain all the records in the hospital by using this existing system</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 </a:t>
            </a:r>
          </a:p>
          <a:p>
            <a:pPr>
              <a:buFont typeface="Wingdings" pitchFamily="2" charset="2"/>
              <a:buChar char="Ø"/>
            </a:pPr>
            <a:r>
              <a:rPr lang="en-IN"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buFont typeface="Wingdings" pitchFamily="2" charset="2"/>
              <a:buChar char="Ø"/>
            </a:pPr>
            <a:endParaRPr lang="en-IN"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EXSISTING</a:t>
            </a:r>
            <a:r>
              <a:rPr lang="en-IN" b="1" dirty="0" smtClean="0"/>
              <a:t> </a:t>
            </a:r>
            <a:r>
              <a:rPr lang="en-IN" b="1" dirty="0" smtClean="0">
                <a:latin typeface="Times New Roman" pitchFamily="18" charset="0"/>
                <a:cs typeface="Times New Roman" pitchFamily="18" charset="0"/>
              </a:rPr>
              <a:t>SYSTEM</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IN" sz="3600" b="1" dirty="0" smtClean="0">
                <a:latin typeface="Times New Roman" pitchFamily="18" charset="0"/>
                <a:cs typeface="Times New Roman" pitchFamily="18" charset="0"/>
              </a:rPr>
              <a:t>DISADVANTAGES</a:t>
            </a:r>
          </a:p>
          <a:p>
            <a:pPr>
              <a:buFont typeface="Wingdings" pitchFamily="2" charset="2"/>
              <a:buChar char="Ø"/>
            </a:pPr>
            <a:r>
              <a:rPr lang="en-IN" sz="2800" dirty="0" smtClean="0">
                <a:latin typeface="Times New Roman" pitchFamily="18" charset="0"/>
                <a:cs typeface="Times New Roman" pitchFamily="18" charset="0"/>
              </a:rPr>
              <a:t>Loss of information.</a:t>
            </a:r>
          </a:p>
          <a:p>
            <a:pPr>
              <a:buFont typeface="Wingdings" pitchFamily="2" charset="2"/>
              <a:buChar char="Ø"/>
            </a:pPr>
            <a:r>
              <a:rPr lang="en-IN" sz="2800" dirty="0" smtClean="0">
                <a:latin typeface="Times New Roman" pitchFamily="18" charset="0"/>
                <a:cs typeface="Times New Roman" pitchFamily="18" charset="0"/>
              </a:rPr>
              <a:t>Database is not maintained efficiently.</a:t>
            </a:r>
          </a:p>
          <a:p>
            <a:pPr>
              <a:buFont typeface="Wingdings" pitchFamily="2" charset="2"/>
              <a:buChar char="Ø"/>
            </a:pPr>
            <a:r>
              <a:rPr lang="en-IN" sz="2800" dirty="0" smtClean="0">
                <a:latin typeface="Times New Roman" pitchFamily="18" charset="0"/>
                <a:cs typeface="Times New Roman" pitchFamily="18" charset="0"/>
              </a:rPr>
              <a:t>Redundancy of data.</a:t>
            </a:r>
          </a:p>
          <a:p>
            <a:pPr>
              <a:buFont typeface="Wingdings" pitchFamily="2" charset="2"/>
              <a:buChar char="Ø"/>
            </a:pPr>
            <a:r>
              <a:rPr lang="en-IN" sz="2800" dirty="0" smtClean="0">
                <a:latin typeface="Times New Roman" pitchFamily="18" charset="0"/>
                <a:cs typeface="Times New Roman" pitchFamily="18" charset="0"/>
              </a:rPr>
              <a:t>Usage cost is high.</a:t>
            </a:r>
          </a:p>
          <a:p>
            <a:pPr>
              <a:buFont typeface="Wingdings" pitchFamily="2" charset="2"/>
              <a:buChar char="Ø"/>
            </a:pPr>
            <a:r>
              <a:rPr lang="en-IN" sz="2800" dirty="0" smtClean="0">
                <a:latin typeface="Times New Roman" pitchFamily="18" charset="0"/>
                <a:cs typeface="Times New Roman" pitchFamily="18" charset="0"/>
              </a:rPr>
              <a:t>Possibility of human error.</a:t>
            </a:r>
          </a:p>
          <a:p>
            <a:pPr>
              <a:buNone/>
            </a:pPr>
            <a:endParaRPr lang="en-IN" sz="2800" dirty="0" smtClean="0">
              <a:latin typeface="Times New Roman" pitchFamily="18" charset="0"/>
              <a:cs typeface="Times New Roman" pitchFamily="18" charset="0"/>
            </a:endParaRPr>
          </a:p>
          <a:p>
            <a:endParaRPr lang="en-IN" sz="2800" dirty="0" smtClean="0">
              <a:latin typeface="Times New Roman" pitchFamily="18" charset="0"/>
              <a:cs typeface="Times New Roman" pitchFamily="18" charset="0"/>
            </a:endParaRPr>
          </a:p>
          <a:p>
            <a:pPr>
              <a:buNone/>
            </a:pPr>
            <a:endParaRPr lang="en-IN" sz="2800" dirty="0" smtClean="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625989"/>
          </a:xfrm>
        </p:spPr>
        <p:txBody>
          <a:bodyPr>
            <a:normAutofit fontScale="25000" lnSpcReduction="20000"/>
          </a:bodyPr>
          <a:lstStyle/>
          <a:p>
            <a:pPr>
              <a:buFont typeface="Wingdings" pitchFamily="2" charset="2"/>
              <a:buChar char="Ø"/>
            </a:pPr>
            <a:r>
              <a:rPr lang="en-IN" sz="9600" dirty="0" smtClean="0">
                <a:latin typeface="Times New Roman" pitchFamily="18" charset="0"/>
                <a:cs typeface="Times New Roman" pitchFamily="18" charset="0"/>
              </a:rPr>
              <a:t>In the proposed system, we are going to provide solutions to all the problems faced in the existing system by automating the whole management system in the hospital by using the integrated software that handles the whole system. </a:t>
            </a:r>
            <a:endParaRPr lang="en-IN" sz="9600" dirty="0" smtClean="0">
              <a:latin typeface="Times New Roman" pitchFamily="18" charset="0"/>
              <a:cs typeface="Times New Roman" pitchFamily="18" charset="0"/>
            </a:endParaRPr>
          </a:p>
          <a:p>
            <a:pPr>
              <a:buFont typeface="Wingdings" pitchFamily="2" charset="2"/>
              <a:buChar char="Ø"/>
            </a:pPr>
            <a:endParaRPr lang="en-IN" sz="9600" dirty="0" smtClean="0">
              <a:latin typeface="Times New Roman" pitchFamily="18" charset="0"/>
              <a:cs typeface="Times New Roman" pitchFamily="18" charset="0"/>
            </a:endParaRPr>
          </a:p>
          <a:p>
            <a:pPr>
              <a:buFont typeface="Wingdings" pitchFamily="2" charset="2"/>
              <a:buChar char="Ø"/>
            </a:pPr>
            <a:r>
              <a:rPr lang="en-IN" sz="9600" dirty="0" smtClean="0">
                <a:latin typeface="Times New Roman" pitchFamily="18" charset="0"/>
                <a:cs typeface="Times New Roman" pitchFamily="18" charset="0"/>
              </a:rPr>
              <a:t>This </a:t>
            </a:r>
            <a:r>
              <a:rPr lang="en-IN" sz="9600" dirty="0" smtClean="0">
                <a:latin typeface="Times New Roman" pitchFamily="18" charset="0"/>
                <a:cs typeface="Times New Roman" pitchFamily="18" charset="0"/>
              </a:rPr>
              <a:t>application would accept details from the patients case history like ENT surgery, Ear discharge, medical history and </a:t>
            </a:r>
            <a:r>
              <a:rPr lang="en-IN" sz="9600" dirty="0" err="1" smtClean="0">
                <a:latin typeface="Times New Roman" pitchFamily="18" charset="0"/>
                <a:cs typeface="Times New Roman" pitchFamily="18" charset="0"/>
              </a:rPr>
              <a:t>proforma</a:t>
            </a:r>
            <a:r>
              <a:rPr lang="en-IN" sz="9600" dirty="0" smtClean="0">
                <a:latin typeface="Times New Roman" pitchFamily="18" charset="0"/>
                <a:cs typeface="Times New Roman" pitchFamily="18" charset="0"/>
              </a:rPr>
              <a:t> details like voice evaluation, fluency disorder assessment for deaf and dumb patients.  </a:t>
            </a:r>
            <a:endParaRPr lang="en-IN" sz="9600" dirty="0" smtClean="0">
              <a:latin typeface="Times New Roman" pitchFamily="18" charset="0"/>
              <a:cs typeface="Times New Roman" pitchFamily="18" charset="0"/>
            </a:endParaRPr>
          </a:p>
          <a:p>
            <a:pPr>
              <a:buFont typeface="Wingdings" pitchFamily="2" charset="2"/>
              <a:buChar char="Ø"/>
            </a:pPr>
            <a:endParaRPr lang="en-IN" sz="9600" dirty="0" smtClean="0">
              <a:latin typeface="Times New Roman" pitchFamily="18" charset="0"/>
              <a:cs typeface="Times New Roman" pitchFamily="18" charset="0"/>
            </a:endParaRPr>
          </a:p>
          <a:p>
            <a:pPr>
              <a:buFont typeface="Wingdings" pitchFamily="2" charset="2"/>
              <a:buChar char="Ø"/>
            </a:pPr>
            <a:r>
              <a:rPr lang="en-IN" sz="9600" dirty="0" smtClean="0">
                <a:latin typeface="Times New Roman" pitchFamily="18" charset="0"/>
                <a:cs typeface="Times New Roman" pitchFamily="18" charset="0"/>
              </a:rPr>
              <a:t>The </a:t>
            </a:r>
            <a:r>
              <a:rPr lang="en-IN" sz="9600" dirty="0" smtClean="0">
                <a:latin typeface="Times New Roman" pitchFamily="18" charset="0"/>
                <a:cs typeface="Times New Roman" pitchFamily="18" charset="0"/>
              </a:rPr>
              <a:t>proposed system provides one integrated view to patient demographic details, case history and examination results</a:t>
            </a:r>
            <a:r>
              <a:rPr lang="en-IN" sz="9600" dirty="0" smtClean="0">
                <a:latin typeface="Times New Roman" pitchFamily="18" charset="0"/>
                <a:cs typeface="Times New Roman" pitchFamily="18" charset="0"/>
              </a:rPr>
              <a:t>.</a:t>
            </a:r>
          </a:p>
          <a:p>
            <a:pPr>
              <a:buFont typeface="Wingdings" pitchFamily="2" charset="2"/>
              <a:buChar char="Ø"/>
            </a:pPr>
            <a:endParaRPr lang="en-IN" sz="9600" dirty="0" smtClean="0">
              <a:latin typeface="Times New Roman" pitchFamily="18" charset="0"/>
              <a:cs typeface="Times New Roman" pitchFamily="18" charset="0"/>
            </a:endParaRPr>
          </a:p>
          <a:p>
            <a:pPr>
              <a:buFont typeface="Wingdings" pitchFamily="2" charset="2"/>
              <a:buChar char="Ø"/>
            </a:pPr>
            <a:r>
              <a:rPr lang="en-IN" sz="9600" dirty="0" smtClean="0">
                <a:latin typeface="Times New Roman" pitchFamily="18" charset="0"/>
                <a:cs typeface="Times New Roman" pitchFamily="18" charset="0"/>
              </a:rPr>
              <a:t> </a:t>
            </a:r>
            <a:r>
              <a:rPr lang="en-IN" sz="9600" dirty="0" smtClean="0">
                <a:latin typeface="Times New Roman" pitchFamily="18" charset="0"/>
                <a:cs typeface="Times New Roman" pitchFamily="18" charset="0"/>
              </a:rPr>
              <a:t>Effective search facility to search any type of information related to patient history.</a:t>
            </a:r>
          </a:p>
          <a:p>
            <a:pPr>
              <a:buFont typeface="Wingdings" pitchFamily="2" charset="2"/>
              <a:buChar char="Ø"/>
            </a:pPr>
            <a:endParaRPr lang="en-IN" dirty="0" smtClean="0">
              <a:latin typeface="Times New Roman" pitchFamily="18" charset="0"/>
              <a:cs typeface="Times New Roman" pitchFamily="18" charset="0"/>
            </a:endParaRPr>
          </a:p>
          <a:p>
            <a:pPr>
              <a:buNone/>
            </a:pPr>
            <a:r>
              <a:rPr lang="en-IN" sz="3400" dirty="0" smtClean="0">
                <a:latin typeface="Times New Roman" pitchFamily="18" charset="0"/>
                <a:cs typeface="Times New Roman" pitchFamily="18" charset="0"/>
              </a:rPr>
              <a:t>.</a:t>
            </a:r>
            <a:endParaRPr lang="en-IN" sz="3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PROPOSED SYSTEM</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b="1" dirty="0" smtClean="0">
                <a:latin typeface="Times New Roman" pitchFamily="18" charset="0"/>
                <a:cs typeface="Times New Roman" pitchFamily="18" charset="0"/>
              </a:rPr>
              <a:t>ADVANTAGES</a:t>
            </a:r>
            <a:endParaRPr lang="en-IN" b="1" u="sng"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No redundancy of data.</a:t>
            </a:r>
          </a:p>
          <a:p>
            <a:pPr>
              <a:buFont typeface="Wingdings" pitchFamily="2" charset="2"/>
              <a:buChar char="Ø"/>
            </a:pPr>
            <a:r>
              <a:rPr lang="en-IN" dirty="0" smtClean="0">
                <a:latin typeface="Times New Roman" pitchFamily="18" charset="0"/>
                <a:cs typeface="Times New Roman" pitchFamily="18" charset="0"/>
              </a:rPr>
              <a:t>Database is maintained efficiently.</a:t>
            </a:r>
          </a:p>
          <a:p>
            <a:pPr>
              <a:buFont typeface="Wingdings" pitchFamily="2" charset="2"/>
              <a:buChar char="Ø"/>
            </a:pPr>
            <a:r>
              <a:rPr lang="en-IN" dirty="0" smtClean="0">
                <a:latin typeface="Times New Roman" pitchFamily="18" charset="0"/>
                <a:cs typeface="Times New Roman" pitchFamily="18" charset="0"/>
              </a:rPr>
              <a:t>Error free software.</a:t>
            </a:r>
          </a:p>
          <a:p>
            <a:pPr>
              <a:buFont typeface="Wingdings" pitchFamily="2" charset="2"/>
              <a:buChar char="Ø"/>
            </a:pPr>
            <a:r>
              <a:rPr lang="en-IN" dirty="0" smtClean="0">
                <a:latin typeface="Times New Roman" pitchFamily="18" charset="0"/>
                <a:cs typeface="Times New Roman" pitchFamily="18" charset="0"/>
              </a:rPr>
              <a:t>Cost efficient</a:t>
            </a:r>
            <a:r>
              <a:rPr lang="en-IN" dirty="0" smtClean="0"/>
              <a:t>.</a:t>
            </a:r>
            <a:endParaRPr lang="en-IN" dirty="0"/>
          </a:p>
        </p:txBody>
      </p:sp>
      <p:sp>
        <p:nvSpPr>
          <p:cNvPr id="2" name="Title 1"/>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itchFamily="2" charset="2"/>
              <a:buChar char="Ø"/>
            </a:pPr>
            <a:r>
              <a:rPr lang="en-IN" sz="2800" b="1"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Operating system         : Windows XP, 7 and more.</a:t>
            </a:r>
          </a:p>
          <a:p>
            <a:pPr>
              <a:buFont typeface="Wingdings" pitchFamily="2" charset="2"/>
              <a:buChar char="Ø"/>
            </a:pPr>
            <a:r>
              <a:rPr lang="en-IN" sz="2800" dirty="0" smtClean="0">
                <a:latin typeface="Times New Roman" pitchFamily="18" charset="0"/>
                <a:cs typeface="Times New Roman" pitchFamily="18" charset="0"/>
              </a:rPr>
              <a:t> Coding  Language        : PHP</a:t>
            </a:r>
          </a:p>
          <a:p>
            <a:pPr>
              <a:buFont typeface="Wingdings" pitchFamily="2" charset="2"/>
              <a:buChar char="Ø"/>
            </a:pPr>
            <a:r>
              <a:rPr lang="en-US" sz="2800" dirty="0" smtClean="0">
                <a:latin typeface="Times New Roman" pitchFamily="18" charset="0"/>
                <a:cs typeface="Times New Roman" pitchFamily="18" charset="0"/>
              </a:rPr>
              <a:t> Tools used		  : </a:t>
            </a:r>
            <a:r>
              <a:rPr lang="en-US" sz="2800" dirty="0" err="1" smtClean="0">
                <a:latin typeface="Times New Roman" pitchFamily="18" charset="0"/>
                <a:cs typeface="Times New Roman" pitchFamily="18" charset="0"/>
              </a:rPr>
              <a:t>Xampp</a:t>
            </a:r>
            <a:r>
              <a:rPr lang="en-US" sz="2800" dirty="0" smtClean="0">
                <a:latin typeface="Times New Roman" pitchFamily="18" charset="0"/>
                <a:cs typeface="Times New Roman" pitchFamily="18" charset="0"/>
              </a:rPr>
              <a:t> , Notepad++ </a:t>
            </a:r>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  Database                      : My </a:t>
            </a:r>
            <a:r>
              <a:rPr lang="en-IN" sz="2800" dirty="0" err="1" smtClean="0">
                <a:latin typeface="Times New Roman" pitchFamily="18" charset="0"/>
                <a:cs typeface="Times New Roman" pitchFamily="18" charset="0"/>
              </a:rPr>
              <a:t>Sql</a:t>
            </a:r>
            <a:r>
              <a:rPr lang="en-IN" sz="2800" dirty="0" smtClean="0">
                <a:latin typeface="Times New Roman" pitchFamily="18" charset="0"/>
                <a:cs typeface="Times New Roman" pitchFamily="18" charset="0"/>
              </a:rPr>
              <a:t>.</a:t>
            </a:r>
          </a:p>
          <a:p>
            <a:pPr>
              <a:buFont typeface="Wingdings" pitchFamily="2" charset="2"/>
              <a:buChar char="Ø"/>
            </a:pPr>
            <a:r>
              <a:rPr lang="en-IN" sz="2800" dirty="0" smtClean="0">
                <a:latin typeface="Times New Roman" pitchFamily="18" charset="0"/>
                <a:cs typeface="Times New Roman" pitchFamily="18" charset="0"/>
              </a:rPr>
              <a:t>  Front End Tool             : HTML , CSS , Bootstrap.</a:t>
            </a:r>
          </a:p>
          <a:p>
            <a:pPr>
              <a:buFont typeface="Wingdings" pitchFamily="2" charset="2"/>
              <a:buChar char="Ø"/>
            </a:pPr>
            <a:r>
              <a:rPr lang="en-IN" sz="2800" dirty="0" smtClean="0">
                <a:latin typeface="Times New Roman" pitchFamily="18" charset="0"/>
                <a:cs typeface="Times New Roman" pitchFamily="18" charset="0"/>
              </a:rPr>
              <a:t>  Back End Tool             : </a:t>
            </a:r>
            <a:r>
              <a:rPr lang="en-IN" sz="2800" dirty="0" err="1" smtClean="0">
                <a:latin typeface="Times New Roman" pitchFamily="18" charset="0"/>
                <a:cs typeface="Times New Roman" pitchFamily="18" charset="0"/>
              </a:rPr>
              <a:t>Php</a:t>
            </a:r>
            <a:r>
              <a:rPr lang="en-IN" sz="2800" dirty="0" smtClean="0">
                <a:latin typeface="Times New Roman" pitchFamily="18" charset="0"/>
                <a:cs typeface="Times New Roman" pitchFamily="18" charset="0"/>
              </a:rPr>
              <a:t> , My </a:t>
            </a:r>
            <a:r>
              <a:rPr lang="en-IN" sz="2800" dirty="0" err="1" smtClean="0">
                <a:latin typeface="Times New Roman" pitchFamily="18" charset="0"/>
                <a:cs typeface="Times New Roman" pitchFamily="18" charset="0"/>
              </a:rPr>
              <a:t>Sql</a:t>
            </a:r>
            <a:r>
              <a:rPr lang="en-IN" sz="2800" dirty="0" smtClean="0">
                <a:latin typeface="Times New Roman" pitchFamily="18" charset="0"/>
                <a:cs typeface="Times New Roman" pitchFamily="18" charset="0"/>
              </a:rPr>
              <a:t>.</a:t>
            </a:r>
          </a:p>
          <a:p>
            <a:pPr>
              <a:buFont typeface="Wingdings" pitchFamily="2" charset="2"/>
              <a:buChar char="Ø"/>
            </a:pPr>
            <a:endParaRPr lang="en-IN" sz="2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pPr lvl="0"/>
            <a:r>
              <a:rPr lang="en-IN" b="1" dirty="0" smtClean="0"/>
              <a:t/>
            </a:r>
            <a:br>
              <a:rPr lang="en-IN" b="1" dirty="0" smtClean="0"/>
            </a:br>
            <a:r>
              <a:rPr lang="en-IN" b="1" dirty="0" smtClean="0"/>
              <a:t>SOFTWARE REQUIREMENTS</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 RAM		             : Min 512 MB.</a:t>
            </a: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Processor                        : Pentium IV 2.4 GHz.</a:t>
            </a:r>
          </a:p>
          <a:p>
            <a:pPr>
              <a:buFont typeface="Wingdings" pitchFamily="2" charset="2"/>
              <a:buChar char="Ø"/>
            </a:pPr>
            <a:r>
              <a:rPr lang="en-IN" dirty="0" smtClean="0">
                <a:latin typeface="Times New Roman" pitchFamily="18" charset="0"/>
                <a:cs typeface="Times New Roman" pitchFamily="18" charset="0"/>
              </a:rPr>
              <a:t> Hard Disk                       : min 40 GB.</a:t>
            </a:r>
          </a:p>
          <a:p>
            <a:pPr>
              <a:buFont typeface="Wingdings" pitchFamily="2" charset="2"/>
              <a:buChar char="Ø"/>
            </a:pPr>
            <a:r>
              <a:rPr lang="en-US" dirty="0" smtClean="0">
                <a:latin typeface="Times New Roman" pitchFamily="18" charset="0"/>
                <a:cs typeface="Times New Roman" pitchFamily="18" charset="0"/>
              </a:rPr>
              <a:t> Motherboard	             : Genuine Intel. </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pPr lvl="0"/>
            <a:r>
              <a:rPr lang="en-IN" sz="4000" b="1" dirty="0" smtClean="0">
                <a:latin typeface="Times New Roman" pitchFamily="18" charset="0"/>
                <a:cs typeface="Times New Roman" pitchFamily="18" charset="0"/>
              </a:rPr>
              <a:t/>
            </a:r>
            <a:br>
              <a:rPr lang="en-IN" sz="4000" b="1" dirty="0" smtClean="0">
                <a:latin typeface="Times New Roman" pitchFamily="18" charset="0"/>
                <a:cs typeface="Times New Roman" pitchFamily="18" charset="0"/>
              </a:rPr>
            </a:br>
            <a:r>
              <a:rPr lang="en-IN" sz="4000" b="1" dirty="0" smtClean="0">
                <a:latin typeface="Times New Roman" pitchFamily="18" charset="0"/>
                <a:cs typeface="Times New Roman" pitchFamily="18" charset="0"/>
              </a:rPr>
              <a:t>HARDWARE REQUIREMENTS</a:t>
            </a:r>
            <a:r>
              <a:rPr lang="en-IN" sz="4000" dirty="0" smtClean="0">
                <a:latin typeface="Times New Roman" pitchFamily="18" charset="0"/>
                <a:cs typeface="Times New Roman" pitchFamily="18" charset="0"/>
              </a:rPr>
              <a:t/>
            </a:r>
            <a:br>
              <a:rPr lang="en-IN" sz="4000" dirty="0" smtClean="0">
                <a:latin typeface="Times New Roman" pitchFamily="18" charset="0"/>
                <a:cs typeface="Times New Roman" pitchFamily="18" charset="0"/>
              </a:rPr>
            </a:br>
            <a:endParaRPr lang="en-IN"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554</TotalTime>
  <Words>543</Words>
  <Application>Microsoft Office PowerPoint</Application>
  <PresentationFormat>On-screen Show (4:3)</PresentationFormat>
  <Paragraphs>94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Slide 1</vt:lpstr>
      <vt:lpstr>ABSTRACT</vt:lpstr>
      <vt:lpstr>Slide 3</vt:lpstr>
      <vt:lpstr>EXSISTING SYSTEM</vt:lpstr>
      <vt:lpstr>Slide 5</vt:lpstr>
      <vt:lpstr>PROPOSED SYSTEM</vt:lpstr>
      <vt:lpstr>Slide 7</vt:lpstr>
      <vt:lpstr> SOFTWARE REQUIREMENTS </vt:lpstr>
      <vt:lpstr> HARDWARE REQUIREMENTS </vt:lpstr>
      <vt:lpstr>ARCHITECTURE DIAGRAM</vt:lpstr>
      <vt:lpstr>NOVELTY</vt:lpstr>
      <vt:lpstr>LIST OF MODULES</vt:lpstr>
      <vt:lpstr>MODULE DESCRIPTION</vt:lpstr>
      <vt:lpstr>Slide 14</vt:lpstr>
      <vt:lpstr>Slide 15</vt:lpstr>
      <vt:lpstr>Slide 16</vt:lpstr>
      <vt:lpstr>     OUTPUT SNAPSHOT</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Sirisha Aruru</dc:creator>
  <cp:lastModifiedBy>Sirisha Aruru</cp:lastModifiedBy>
  <cp:revision>75</cp:revision>
  <dcterms:created xsi:type="dcterms:W3CDTF">2018-02-22T08:59:54Z</dcterms:created>
  <dcterms:modified xsi:type="dcterms:W3CDTF">2018-04-10T16:18:56Z</dcterms:modified>
</cp:coreProperties>
</file>