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72" r:id="rId5"/>
    <p:sldId id="273" r:id="rId6"/>
    <p:sldId id="266" r:id="rId7"/>
    <p:sldId id="259" r:id="rId8"/>
    <p:sldId id="275" r:id="rId9"/>
    <p:sldId id="269" r:id="rId10"/>
    <p:sldId id="270" r:id="rId11"/>
    <p:sldId id="271" r:id="rId12"/>
    <p:sldId id="260" r:id="rId13"/>
    <p:sldId id="261" r:id="rId14"/>
    <p:sldId id="262"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32" y="2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056971F-8BC3-4512-A585-9DB669A3575D}"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356712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56971F-8BC3-4512-A585-9DB669A3575D}"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202954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56971F-8BC3-4512-A585-9DB669A3575D}"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53816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56971F-8BC3-4512-A585-9DB669A3575D}"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110920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6971F-8BC3-4512-A585-9DB669A3575D}"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216916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056971F-8BC3-4512-A585-9DB669A3575D}"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238093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056971F-8BC3-4512-A585-9DB669A3575D}"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389672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56971F-8BC3-4512-A585-9DB669A3575D}"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413225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6971F-8BC3-4512-A585-9DB669A3575D}" type="datetimeFigureOut">
              <a:rPr lang="en-IN" smtClean="0"/>
              <a:t>04-05-2023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93637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56971F-8BC3-4512-A585-9DB669A3575D}"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52011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56971F-8BC3-4512-A585-9DB669A3575D}"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C6D98D-504E-4DF4-AAEA-E68258696120}" type="slidenum">
              <a:rPr lang="en-IN" smtClean="0"/>
              <a:t>‹#›</a:t>
            </a:fld>
            <a:endParaRPr lang="en-IN"/>
          </a:p>
        </p:txBody>
      </p:sp>
    </p:spTree>
    <p:extLst>
      <p:ext uri="{BB962C8B-B14F-4D97-AF65-F5344CB8AC3E}">
        <p14:creationId xmlns:p14="http://schemas.microsoft.com/office/powerpoint/2010/main" val="271013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6971F-8BC3-4512-A585-9DB669A3575D}" type="datetimeFigureOut">
              <a:rPr lang="en-IN" smtClean="0"/>
              <a:t>04-05-2023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6D98D-504E-4DF4-AAEA-E68258696120}" type="slidenum">
              <a:rPr lang="en-IN" smtClean="0"/>
              <a:t>‹#›</a:t>
            </a:fld>
            <a:endParaRPr lang="en-IN"/>
          </a:p>
        </p:txBody>
      </p:sp>
    </p:spTree>
    <p:extLst>
      <p:ext uri="{BB962C8B-B14F-4D97-AF65-F5344CB8AC3E}">
        <p14:creationId xmlns:p14="http://schemas.microsoft.com/office/powerpoint/2010/main" val="270020821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77700"/>
            <a:ext cx="8612654" cy="1842045"/>
          </a:xfrm>
        </p:spPr>
        <p:txBody>
          <a:bodyPr>
            <a:noAutofit/>
          </a:bodyPr>
          <a:lstStyle/>
          <a:p>
            <a:pPr algn="ctr"/>
            <a:r>
              <a:rPr lang="en-US" sz="3400" dirty="0">
                <a:latin typeface="Times New Roman" pitchFamily="18" charset="0"/>
                <a:cs typeface="Times New Roman" pitchFamily="18" charset="0"/>
              </a:rPr>
              <a:t>PANIMALAR ENGINEERING COLLEGE</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AN AUTONOMOUS INSTITUTION</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DEPARTMENT OF INFORMATION TECHNOLOGY</a:t>
            </a:r>
            <a:endParaRPr lang="en-IN" sz="3400" dirty="0">
              <a:latin typeface="Times New Roman" pitchFamily="18" charset="0"/>
              <a:cs typeface="Times New Roman" pitchFamily="18" charset="0"/>
            </a:endParaRPr>
          </a:p>
        </p:txBody>
      </p:sp>
      <p:sp>
        <p:nvSpPr>
          <p:cNvPr id="3" name="Subtitle 2"/>
          <p:cNvSpPr>
            <a:spLocks noGrp="1"/>
          </p:cNvSpPr>
          <p:nvPr>
            <p:ph type="subTitle" idx="1"/>
          </p:nvPr>
        </p:nvSpPr>
        <p:spPr>
          <a:xfrm>
            <a:off x="395536" y="2348880"/>
            <a:ext cx="8496944" cy="4392488"/>
          </a:xfrm>
        </p:spPr>
        <p:txBody>
          <a:bodyPr>
            <a:normAutofit/>
          </a:bodyPr>
          <a:lstStyle/>
          <a:p>
            <a:pPr algn="l"/>
            <a:r>
              <a:rPr lang="en-US" sz="3400" dirty="0">
                <a:solidFill>
                  <a:schemeClr val="tx1"/>
                </a:solidFill>
                <a:latin typeface="Times New Roman" pitchFamily="18" charset="0"/>
                <a:ea typeface="+mj-ea"/>
                <a:cs typeface="Times New Roman" pitchFamily="18" charset="0"/>
              </a:rPr>
              <a:t>IT8611 Mini Project </a:t>
            </a:r>
            <a:r>
              <a:rPr lang="en-US" sz="3400" dirty="0" err="1">
                <a:solidFill>
                  <a:schemeClr val="tx1"/>
                </a:solidFill>
                <a:latin typeface="Times New Roman" pitchFamily="18" charset="0"/>
                <a:ea typeface="+mj-ea"/>
                <a:cs typeface="Times New Roman" pitchFamily="18" charset="0"/>
              </a:rPr>
              <a:t>Project</a:t>
            </a:r>
            <a:r>
              <a:rPr lang="en-US" sz="3400" dirty="0">
                <a:solidFill>
                  <a:schemeClr val="tx1"/>
                </a:solidFill>
                <a:latin typeface="Times New Roman" pitchFamily="18" charset="0"/>
                <a:ea typeface="+mj-ea"/>
                <a:cs typeface="Times New Roman" pitchFamily="18" charset="0"/>
              </a:rPr>
              <a:t> Review </a:t>
            </a:r>
          </a:p>
          <a:p>
            <a:pPr algn="l"/>
            <a:r>
              <a:rPr lang="en-US" sz="3400" dirty="0">
                <a:solidFill>
                  <a:schemeClr val="tx1"/>
                </a:solidFill>
                <a:latin typeface="Times New Roman" pitchFamily="18" charset="0"/>
                <a:ea typeface="+mj-ea"/>
                <a:cs typeface="Times New Roman" pitchFamily="18" charset="0"/>
              </a:rPr>
              <a:t>III year/VI </a:t>
            </a:r>
            <a:r>
              <a:rPr lang="en-US" sz="3400" dirty="0" err="1">
                <a:solidFill>
                  <a:schemeClr val="tx1"/>
                </a:solidFill>
                <a:latin typeface="Times New Roman" pitchFamily="18" charset="0"/>
                <a:ea typeface="+mj-ea"/>
                <a:cs typeface="Times New Roman" pitchFamily="18" charset="0"/>
              </a:rPr>
              <a:t>sem</a:t>
            </a:r>
            <a:endParaRPr lang="en-US" sz="3400" dirty="0">
              <a:solidFill>
                <a:schemeClr val="tx1"/>
              </a:solidFill>
              <a:latin typeface="Times New Roman" pitchFamily="18" charset="0"/>
              <a:ea typeface="+mj-ea"/>
              <a:cs typeface="Times New Roman" pitchFamily="18" charset="0"/>
            </a:endParaRPr>
          </a:p>
          <a:p>
            <a:pPr algn="ctr"/>
            <a:r>
              <a:rPr lang="en-IN" sz="3400" dirty="0">
                <a:solidFill>
                  <a:schemeClr val="tx1"/>
                </a:solidFill>
                <a:latin typeface="Times New Roman" pitchFamily="18" charset="0"/>
                <a:ea typeface="+mj-ea"/>
                <a:cs typeface="Times New Roman" pitchFamily="18" charset="0"/>
              </a:rPr>
              <a:t>DROWSINESS DETECTION WITH EMERGENCY ALERT SYSTEM</a:t>
            </a:r>
            <a:r>
              <a:rPr lang="en-US" sz="3400" dirty="0">
                <a:solidFill>
                  <a:schemeClr val="tx1"/>
                </a:solidFill>
                <a:latin typeface="Times New Roman" pitchFamily="18" charset="0"/>
                <a:ea typeface="+mj-ea"/>
                <a:cs typeface="Times New Roman" pitchFamily="18" charset="0"/>
              </a:rPr>
              <a:t> </a:t>
            </a:r>
          </a:p>
          <a:p>
            <a:pPr algn="ctr"/>
            <a:r>
              <a:rPr lang="en-US" sz="3400" dirty="0">
                <a:solidFill>
                  <a:schemeClr val="tx1"/>
                </a:solidFill>
                <a:latin typeface="Times New Roman" pitchFamily="18" charset="0"/>
                <a:ea typeface="+mj-ea"/>
                <a:cs typeface="Times New Roman" pitchFamily="18" charset="0"/>
              </a:rPr>
              <a:t>                                                   Team Members</a:t>
            </a:r>
          </a:p>
          <a:p>
            <a:pPr algn="r"/>
            <a:r>
              <a:rPr lang="en-US" sz="2400" dirty="0">
                <a:solidFill>
                  <a:schemeClr val="tx1"/>
                </a:solidFill>
                <a:latin typeface="Times New Roman" pitchFamily="18" charset="0"/>
                <a:ea typeface="+mj-ea"/>
                <a:cs typeface="Times New Roman" pitchFamily="18" charset="0"/>
              </a:rPr>
              <a:t>VARSHAA.A.S(211420205174)</a:t>
            </a:r>
          </a:p>
          <a:p>
            <a:pPr algn="r"/>
            <a:r>
              <a:rPr lang="en-US" sz="2400" dirty="0">
                <a:solidFill>
                  <a:schemeClr val="tx1"/>
                </a:solidFill>
                <a:latin typeface="Times New Roman" pitchFamily="18" charset="0"/>
                <a:ea typeface="+mj-ea"/>
                <a:cs typeface="Times New Roman" pitchFamily="18" charset="0"/>
              </a:rPr>
              <a:t>VEDHASHINI.K(211420205175)</a:t>
            </a:r>
          </a:p>
          <a:p>
            <a:pPr algn="r"/>
            <a:r>
              <a:rPr lang="en-US" sz="2400" dirty="0">
                <a:solidFill>
                  <a:schemeClr val="tx1"/>
                </a:solidFill>
                <a:latin typeface="Times New Roman" pitchFamily="18" charset="0"/>
                <a:ea typeface="+mj-ea"/>
                <a:cs typeface="Times New Roman" pitchFamily="18" charset="0"/>
              </a:rPr>
              <a:t>VIGNESHWARI.G(211420205179)</a:t>
            </a:r>
            <a:endParaRPr lang="en-IN" sz="2400" dirty="0">
              <a:solidFill>
                <a:schemeClr val="tx1"/>
              </a:solidFill>
              <a:latin typeface="Times New Roman" pitchFamily="18" charset="0"/>
              <a:ea typeface="+mj-ea"/>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0" y="620688"/>
            <a:ext cx="1047750"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2505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90E7-2A84-E2D3-9E8B-F846F4A9047A}"/>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7E19352-7F2A-FD6B-C5A5-AA2C2DB10632}"/>
              </a:ext>
            </a:extLst>
          </p:cNvPr>
          <p:cNvSpPr>
            <a:spLocks noGrp="1"/>
          </p:cNvSpPr>
          <p:nvPr>
            <p:ph idx="1"/>
          </p:nvPr>
        </p:nvSpPr>
        <p:spPr/>
        <p:txBody>
          <a:bodyPr/>
          <a:lstStyle/>
          <a:p>
            <a:r>
              <a:rPr lang="en-IN" dirty="0"/>
              <a:t>The main aim is to detect the drowsiness of the driver, it can be done in different ways like detecting the facial expression of the driver and measuring the Eye Aspect Ratio (EAR).</a:t>
            </a:r>
          </a:p>
          <a:p>
            <a:endParaRPr lang="en-IN" dirty="0"/>
          </a:p>
          <a:p>
            <a:r>
              <a:rPr lang="en-IN" dirty="0" err="1"/>
              <a:t>Haar</a:t>
            </a:r>
            <a:r>
              <a:rPr lang="en-IN" dirty="0"/>
              <a:t> Cascade Classifiers</a:t>
            </a:r>
          </a:p>
          <a:p>
            <a:r>
              <a:rPr lang="en-IN" dirty="0"/>
              <a:t>Shape predictor</a:t>
            </a:r>
          </a:p>
          <a:p>
            <a:endParaRPr lang="en-IN" dirty="0"/>
          </a:p>
        </p:txBody>
      </p:sp>
    </p:spTree>
    <p:extLst>
      <p:ext uri="{BB962C8B-B14F-4D97-AF65-F5344CB8AC3E}">
        <p14:creationId xmlns:p14="http://schemas.microsoft.com/office/powerpoint/2010/main" val="2293055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C2218A-E403-8E80-8EE2-048AB0661271}"/>
              </a:ext>
            </a:extLst>
          </p:cNvPr>
          <p:cNvSpPr>
            <a:spLocks noGrp="1"/>
          </p:cNvSpPr>
          <p:nvPr>
            <p:ph type="title"/>
          </p:nvPr>
        </p:nvSpPr>
        <p:spPr/>
        <p:txBody>
          <a:bodyPr/>
          <a:lstStyle/>
          <a:p>
            <a:r>
              <a:rPr lang="en-IN" dirty="0" err="1"/>
              <a:t>Haar</a:t>
            </a:r>
            <a:r>
              <a:rPr lang="en-IN" dirty="0"/>
              <a:t> </a:t>
            </a:r>
            <a:r>
              <a:rPr lang="en-IN" dirty="0" err="1"/>
              <a:t>Casacade</a:t>
            </a:r>
            <a:r>
              <a:rPr lang="en-IN" dirty="0"/>
              <a:t> Classifiers</a:t>
            </a:r>
          </a:p>
        </p:txBody>
      </p:sp>
      <p:sp>
        <p:nvSpPr>
          <p:cNvPr id="6" name="Content Placeholder 5">
            <a:extLst>
              <a:ext uri="{FF2B5EF4-FFF2-40B4-BE49-F238E27FC236}">
                <a16:creationId xmlns:a16="http://schemas.microsoft.com/office/drawing/2014/main" id="{88727E50-C474-4C28-CE9B-E57FCDBC1F58}"/>
              </a:ext>
            </a:extLst>
          </p:cNvPr>
          <p:cNvSpPr>
            <a:spLocks noGrp="1"/>
          </p:cNvSpPr>
          <p:nvPr>
            <p:ph idx="1"/>
          </p:nvPr>
        </p:nvSpPr>
        <p:spPr/>
        <p:txBody>
          <a:bodyPr/>
          <a:lstStyle/>
          <a:p>
            <a:r>
              <a:rPr lang="en-GB" sz="3200" dirty="0" err="1"/>
              <a:t>Haar</a:t>
            </a:r>
            <a:r>
              <a:rPr lang="en-GB" sz="3200" dirty="0"/>
              <a:t> cascades are one of many algorithms that are currently being used for object detection. One thing to note about </a:t>
            </a:r>
            <a:r>
              <a:rPr lang="en-GB" sz="3200" dirty="0" err="1"/>
              <a:t>Haar</a:t>
            </a:r>
            <a:r>
              <a:rPr lang="en-GB" sz="3200" dirty="0"/>
              <a:t> cascades is that it is very important to </a:t>
            </a:r>
            <a:r>
              <a:rPr lang="en-GB" sz="3200" b="1" dirty="0"/>
              <a:t>reduce the false negative rate</a:t>
            </a:r>
            <a:r>
              <a:rPr lang="en-GB" sz="3200" dirty="0"/>
              <a:t>, so make sure to tune hyperparameters accordingly when training your model.</a:t>
            </a:r>
            <a:endParaRPr lang="en-US" sz="3200" dirty="0"/>
          </a:p>
          <a:p>
            <a:endParaRPr lang="en-IN" dirty="0"/>
          </a:p>
        </p:txBody>
      </p:sp>
    </p:spTree>
    <p:extLst>
      <p:ext uri="{BB962C8B-B14F-4D97-AF65-F5344CB8AC3E}">
        <p14:creationId xmlns:p14="http://schemas.microsoft.com/office/powerpoint/2010/main" val="268040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Shape predictor</a:t>
            </a:r>
          </a:p>
        </p:txBody>
      </p:sp>
      <p:sp>
        <p:nvSpPr>
          <p:cNvPr id="3" name="Content Placeholder 2"/>
          <p:cNvSpPr>
            <a:spLocks noGrp="1"/>
          </p:cNvSpPr>
          <p:nvPr>
            <p:ph idx="1"/>
          </p:nvPr>
        </p:nvSpPr>
        <p:spPr>
          <a:xfrm>
            <a:off x="457200" y="908720"/>
            <a:ext cx="8229600" cy="5217443"/>
          </a:xfrm>
        </p:spPr>
        <p:txBody>
          <a:bodyPr>
            <a:normAutofit/>
          </a:bodyPr>
          <a:lstStyle/>
          <a:p>
            <a:pPr marL="0" indent="0">
              <a:buNone/>
            </a:pPr>
            <a:r>
              <a:rPr lang="en-IN" sz="2400" dirty="0"/>
              <a:t>In order to predict the face and eye region in the live video stream, shape predictor is used. It shows the sleepiness which is measured by calculating the eye aspect ratio (Euclidean distance between the eyes are calculated), the arguments are passed to the predefined dataset and facial landmark detection is carried out. For every video sequence, the eye landmarks are located. The aspect ratio between width and height of the eye is calibrated.</a:t>
            </a:r>
          </a:p>
          <a:p>
            <a:pPr marL="0" indent="0" algn="ctr">
              <a:buNone/>
            </a:pPr>
            <a:endParaRPr lang="en-IN" dirty="0"/>
          </a:p>
        </p:txBody>
      </p:sp>
      <p:pic>
        <p:nvPicPr>
          <p:cNvPr id="4" name="Picture 3">
            <a:extLst>
              <a:ext uri="{FF2B5EF4-FFF2-40B4-BE49-F238E27FC236}">
                <a16:creationId xmlns:a16="http://schemas.microsoft.com/office/drawing/2014/main" id="{59680C6A-6D01-356A-CE2B-817D61B653C2}"/>
              </a:ext>
            </a:extLst>
          </p:cNvPr>
          <p:cNvPicPr>
            <a:picLocks noChangeAspect="1"/>
          </p:cNvPicPr>
          <p:nvPr/>
        </p:nvPicPr>
        <p:blipFill>
          <a:blip r:embed="rId2"/>
          <a:stretch>
            <a:fillRect/>
          </a:stretch>
        </p:blipFill>
        <p:spPr>
          <a:xfrm>
            <a:off x="3072254" y="4097269"/>
            <a:ext cx="2999492" cy="2017951"/>
          </a:xfrm>
          <a:prstGeom prst="rect">
            <a:avLst/>
          </a:prstGeom>
        </p:spPr>
      </p:pic>
    </p:spTree>
    <p:extLst>
      <p:ext uri="{BB962C8B-B14F-4D97-AF65-F5344CB8AC3E}">
        <p14:creationId xmlns:p14="http://schemas.microsoft.com/office/powerpoint/2010/main" val="241781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a:t>RESULT</a:t>
            </a:r>
          </a:p>
        </p:txBody>
      </p:sp>
      <p:sp>
        <p:nvSpPr>
          <p:cNvPr id="3" name="Content Placeholder 2"/>
          <p:cNvSpPr>
            <a:spLocks noGrp="1"/>
          </p:cNvSpPr>
          <p:nvPr>
            <p:ph idx="1"/>
          </p:nvPr>
        </p:nvSpPr>
        <p:spPr>
          <a:xfrm>
            <a:off x="457200" y="980728"/>
            <a:ext cx="8229600" cy="5472608"/>
          </a:xfrm>
        </p:spPr>
        <p:txBody>
          <a:bodyPr>
            <a:normAutofit/>
          </a:bodyPr>
          <a:lstStyle/>
          <a:p>
            <a:pPr marL="0" indent="0">
              <a:buNone/>
            </a:pPr>
            <a:r>
              <a:rPr lang="en-US" sz="2800" b="1" dirty="0"/>
              <a:t>            </a:t>
            </a:r>
          </a:p>
          <a:p>
            <a:pPr marL="0" indent="0">
              <a:buNone/>
            </a:pPr>
            <a:r>
              <a:rPr lang="en-US" sz="2000" b="1" dirty="0"/>
              <a:t>            </a:t>
            </a:r>
            <a:r>
              <a:rPr lang="en-US" sz="2000" b="1" i="1" dirty="0"/>
              <a:t>a) Circuit                                              b)</a:t>
            </a:r>
            <a:r>
              <a:rPr lang="en-IN" sz="2000" b="1" i="1" dirty="0"/>
              <a:t> Output message on LCD display</a:t>
            </a:r>
            <a:endParaRPr lang="en-US" sz="2000" b="1" i="1" dirty="0"/>
          </a:p>
          <a:p>
            <a:pPr marL="0" indent="0" algn="just">
              <a:buNone/>
            </a:pPr>
            <a:endParaRPr lang="en-IN" dirty="0"/>
          </a:p>
        </p:txBody>
      </p:sp>
      <p:pic>
        <p:nvPicPr>
          <p:cNvPr id="5" name="Picture 4">
            <a:extLst>
              <a:ext uri="{FF2B5EF4-FFF2-40B4-BE49-F238E27FC236}">
                <a16:creationId xmlns:a16="http://schemas.microsoft.com/office/drawing/2014/main" id="{4661A27D-0563-ADA1-44D4-43D53404045B}"/>
              </a:ext>
            </a:extLst>
          </p:cNvPr>
          <p:cNvPicPr>
            <a:picLocks noChangeAspect="1"/>
          </p:cNvPicPr>
          <p:nvPr/>
        </p:nvPicPr>
        <p:blipFill>
          <a:blip r:embed="rId2"/>
          <a:stretch>
            <a:fillRect/>
          </a:stretch>
        </p:blipFill>
        <p:spPr>
          <a:xfrm>
            <a:off x="1115616" y="2132856"/>
            <a:ext cx="3024336" cy="3907550"/>
          </a:xfrm>
          <a:prstGeom prst="rect">
            <a:avLst/>
          </a:prstGeom>
        </p:spPr>
      </p:pic>
      <p:pic>
        <p:nvPicPr>
          <p:cNvPr id="7" name="Picture 6">
            <a:extLst>
              <a:ext uri="{FF2B5EF4-FFF2-40B4-BE49-F238E27FC236}">
                <a16:creationId xmlns:a16="http://schemas.microsoft.com/office/drawing/2014/main" id="{637011D7-381F-075B-503C-B717DB536C29}"/>
              </a:ext>
            </a:extLst>
          </p:cNvPr>
          <p:cNvPicPr>
            <a:picLocks noChangeAspect="1"/>
          </p:cNvPicPr>
          <p:nvPr/>
        </p:nvPicPr>
        <p:blipFill>
          <a:blip r:embed="rId3"/>
          <a:stretch>
            <a:fillRect/>
          </a:stretch>
        </p:blipFill>
        <p:spPr>
          <a:xfrm>
            <a:off x="5220072" y="2132856"/>
            <a:ext cx="2880320" cy="3907550"/>
          </a:xfrm>
          <a:prstGeom prst="rect">
            <a:avLst/>
          </a:prstGeom>
        </p:spPr>
      </p:pic>
    </p:spTree>
    <p:extLst>
      <p:ext uri="{BB962C8B-B14F-4D97-AF65-F5344CB8AC3E}">
        <p14:creationId xmlns:p14="http://schemas.microsoft.com/office/powerpoint/2010/main" val="911576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a:xfrm>
            <a:off x="457200" y="1196752"/>
            <a:ext cx="8229600" cy="5544616"/>
          </a:xfr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	M.S. Satyanarayana, P. Aruna, P. Guruprasad, Continuous Monitoring and Identification of Driver Drowsiness Alert System, Glob. Transitions Proc. 2 (2021). https://doi.org/10.1016/j.gltp.2021.01.017.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	C.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Jacobé</a:t>
            </a:r>
            <a:r>
              <a:rPr kumimoji="0" lang="en-US" sz="1800" b="0" i="0" u="none" strike="noStrike" kern="1200" cap="none" spc="0" normalizeH="0" baseline="0" noProof="0" dirty="0">
                <a:ln>
                  <a:noFill/>
                </a:ln>
                <a:solidFill>
                  <a:prstClr val="black"/>
                </a:solidFill>
                <a:effectLst/>
                <a:uLnTx/>
                <a:uFillTx/>
                <a:latin typeface="Calibri"/>
                <a:ea typeface="+mn-ea"/>
                <a:cs typeface="+mn-cs"/>
              </a:rPr>
              <a:t> de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Naurois</a:t>
            </a:r>
            <a:r>
              <a:rPr kumimoji="0" lang="en-US" sz="1800" b="0" i="0" u="none" strike="noStrike" kern="1200" cap="none" spc="0" normalizeH="0" baseline="0" noProof="0" dirty="0">
                <a:ln>
                  <a:noFill/>
                </a:ln>
                <a:solidFill>
                  <a:prstClr val="black"/>
                </a:solidFill>
                <a:effectLst/>
                <a:uLnTx/>
                <a:uFillTx/>
                <a:latin typeface="Calibri"/>
                <a:ea typeface="+mn-ea"/>
                <a:cs typeface="+mn-cs"/>
              </a:rPr>
              <a:t>, C. Bourdin, A.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Stratulat</a:t>
            </a:r>
            <a:r>
              <a:rPr kumimoji="0" lang="en-US" sz="1800" b="0" i="0" u="none" strike="noStrike" kern="1200" cap="none" spc="0" normalizeH="0" baseline="0" noProof="0" dirty="0">
                <a:ln>
                  <a:noFill/>
                </a:ln>
                <a:solidFill>
                  <a:prstClr val="black"/>
                </a:solidFill>
                <a:effectLst/>
                <a:uLnTx/>
                <a:uFillTx/>
                <a:latin typeface="Calibri"/>
                <a:ea typeface="+mn-ea"/>
                <a:cs typeface="+mn-cs"/>
              </a:rPr>
              <a:t>, E. Diaz, J.-L.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Vercher</a:t>
            </a:r>
            <a:r>
              <a:rPr kumimoji="0" lang="en-US" sz="1800" b="0" i="0" u="none" strike="noStrike" kern="1200" cap="none" spc="0" normalizeH="0" baseline="0" noProof="0" dirty="0">
                <a:ln>
                  <a:noFill/>
                </a:ln>
                <a:solidFill>
                  <a:prstClr val="black"/>
                </a:solidFill>
                <a:effectLst/>
                <a:uLnTx/>
                <a:uFillTx/>
                <a:latin typeface="Calibri"/>
                <a:ea typeface="+mn-ea"/>
                <a:cs typeface="+mn-cs"/>
              </a:rPr>
              <a:t>, Detection and prediction of driver drowsiness using artificial neural network models,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Accid</a:t>
            </a:r>
            <a:r>
              <a:rPr kumimoji="0" lang="en-US" sz="1800" b="0" i="0" u="none" strike="noStrike" kern="1200" cap="none" spc="0" normalizeH="0" baseline="0" noProof="0" dirty="0">
                <a:ln>
                  <a:noFill/>
                </a:ln>
                <a:solidFill>
                  <a:prstClr val="black"/>
                </a:solidFill>
                <a:effectLst/>
                <a:uLnTx/>
                <a:uFillTx/>
                <a:latin typeface="Calibri"/>
                <a:ea typeface="+mn-ea"/>
                <a:cs typeface="+mn-cs"/>
              </a:rPr>
              <a:t>. Anal. Prev. 126 (2017). https://doi.org/10.1016/j.aap.2017.11.038.</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	H. Iwamoto, K. Hori, K. Fujiwara, M. Kano, Real-driving-implementable drowsy driving detection method using heart rate variability based on long short-term memory and autoencoder, IFAC-</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PapersOnLine</a:t>
            </a:r>
            <a:r>
              <a:rPr kumimoji="0" lang="en-US" sz="1800" b="0" i="0" u="none" strike="noStrike" kern="1200" cap="none" spc="0" normalizeH="0" baseline="0" noProof="0" dirty="0">
                <a:ln>
                  <a:noFill/>
                </a:ln>
                <a:solidFill>
                  <a:prstClr val="black"/>
                </a:solidFill>
                <a:effectLst/>
                <a:uLnTx/>
                <a:uFillTx/>
                <a:latin typeface="Calibri"/>
                <a:ea typeface="+mn-ea"/>
                <a:cs typeface="+mn-cs"/>
              </a:rPr>
              <a:t>. 54 (2021) 526–531. https://doi.org/10.1016/j.ifacol.2021.10.310.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	A.K. Biswal, D. Singh, B.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Pattanayak</a:t>
            </a:r>
            <a:r>
              <a:rPr kumimoji="0" lang="en-US" sz="1800" b="0" i="0" u="none" strike="noStrike" kern="1200" cap="none" spc="0" normalizeH="0" baseline="0" noProof="0" dirty="0">
                <a:ln>
                  <a:noFill/>
                </a:ln>
                <a:solidFill>
                  <a:prstClr val="black"/>
                </a:solidFill>
                <a:effectLst/>
                <a:uLnTx/>
                <a:uFillTx/>
                <a:latin typeface="Calibri"/>
                <a:ea typeface="+mn-ea"/>
                <a:cs typeface="+mn-cs"/>
              </a:rPr>
              <a:t>, D. Samanta, M.-H. Yang, IoT-Based Smart Alert System for Drowsy Driver Detection,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Wirel</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Commun</a:t>
            </a:r>
            <a:r>
              <a:rPr kumimoji="0" lang="en-US" sz="1800" b="0" i="0" u="none" strike="noStrike" kern="1200" cap="none" spc="0" normalizeH="0" baseline="0" noProof="0" dirty="0">
                <a:ln>
                  <a:noFill/>
                </a:ln>
                <a:solidFill>
                  <a:prstClr val="black"/>
                </a:solidFill>
                <a:effectLst/>
                <a:uLnTx/>
                <a:uFillTx/>
                <a:latin typeface="Calibri"/>
                <a:ea typeface="+mn-ea"/>
                <a:cs typeface="+mn-cs"/>
              </a:rPr>
              <a:t>. Mob.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Comput</a:t>
            </a:r>
            <a:r>
              <a:rPr kumimoji="0" lang="en-US" sz="1800" b="0" i="0" u="none" strike="noStrike" kern="1200" cap="none" spc="0" normalizeH="0" baseline="0" noProof="0" dirty="0">
                <a:ln>
                  <a:noFill/>
                </a:ln>
                <a:solidFill>
                  <a:prstClr val="black"/>
                </a:solidFill>
                <a:effectLst/>
                <a:uLnTx/>
                <a:uFillTx/>
                <a:latin typeface="Calibri"/>
                <a:ea typeface="+mn-ea"/>
                <a:cs typeface="+mn-cs"/>
              </a:rPr>
              <a:t>. 2021 (2021) 1–13. https://doi.org/10.1155/2021/6627217.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	D.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Borikar</a:t>
            </a:r>
            <a:r>
              <a:rPr kumimoji="0" lang="en-US" sz="1800" b="0" i="0" u="none" strike="noStrike" kern="1200" cap="none" spc="0" normalizeH="0" baseline="0" noProof="0" dirty="0">
                <a:ln>
                  <a:noFill/>
                </a:ln>
                <a:solidFill>
                  <a:prstClr val="black"/>
                </a:solidFill>
                <a:effectLst/>
                <a:uLnTx/>
                <a:uFillTx/>
                <a:latin typeface="Calibri"/>
                <a:ea typeface="+mn-ea"/>
                <a:cs typeface="+mn-cs"/>
              </a:rPr>
              <a:t>, Accident Detection and Emergency Alerting System for Road Safety,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Biosci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Biotechnol</a:t>
            </a:r>
            <a:r>
              <a:rPr kumimoji="0" lang="en-US" sz="1800" b="0" i="0" u="none" strike="noStrike" kern="1200" cap="none" spc="0" normalizeH="0" baseline="0" noProof="0" dirty="0">
                <a:ln>
                  <a:noFill/>
                </a:ln>
                <a:solidFill>
                  <a:prstClr val="black"/>
                </a:solidFill>
                <a:effectLst/>
                <a:uLnTx/>
                <a:uFillTx/>
                <a:latin typeface="Calibri"/>
                <a:ea typeface="+mn-ea"/>
                <a:cs typeface="+mn-cs"/>
              </a:rPr>
              <a:t>. Res.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Commun</a:t>
            </a:r>
            <a:r>
              <a:rPr kumimoji="0" lang="en-US" sz="1800" b="0" i="0" u="none" strike="noStrike" kern="1200" cap="none" spc="0" normalizeH="0" baseline="0" noProof="0" dirty="0">
                <a:ln>
                  <a:noFill/>
                </a:ln>
                <a:solidFill>
                  <a:prstClr val="black"/>
                </a:solidFill>
                <a:effectLst/>
                <a:uLnTx/>
                <a:uFillTx/>
                <a:latin typeface="Calibri"/>
                <a:ea typeface="+mn-ea"/>
                <a:cs typeface="+mn-cs"/>
              </a:rPr>
              <a:t>. 13 (2020) 256–259. https://doi.org/10.21786/bbrc/13.14/60.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[6]	S. S, J. E, S. N, V. R, Drowsiness Detection using CNN, in: 2021. https://doi.org/10.3233/APC210105.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0" indent="0">
              <a:buNone/>
            </a:pPr>
            <a:endParaRPr lang="en-IN" dirty="0"/>
          </a:p>
        </p:txBody>
      </p:sp>
    </p:spTree>
    <p:extLst>
      <p:ext uri="{BB962C8B-B14F-4D97-AF65-F5344CB8AC3E}">
        <p14:creationId xmlns:p14="http://schemas.microsoft.com/office/powerpoint/2010/main" val="3178237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2F10-B03C-00DE-2D34-97816A9DCE5D}"/>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5527C1FE-E3DA-FE1C-A0CF-C44AB7DF7A50}"/>
              </a:ext>
            </a:extLst>
          </p:cNvPr>
          <p:cNvSpPr>
            <a:spLocks noGrp="1"/>
          </p:cNvSpPr>
          <p:nvPr>
            <p:ph idx="1"/>
          </p:nvPr>
        </p:nvSpPr>
        <p:spPr>
          <a:xfrm>
            <a:off x="457200" y="1268760"/>
            <a:ext cx="8229600" cy="5400600"/>
          </a:xfrm>
        </p:spPr>
        <p:txBody>
          <a:bodyPr>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800" dirty="0">
                <a:solidFill>
                  <a:prstClr val="black"/>
                </a:solidFill>
                <a:latin typeface="Calibri"/>
              </a:rPr>
              <a:t>[7</a:t>
            </a:r>
            <a:r>
              <a:rPr kumimoji="0" lang="en-US" sz="1800" b="0" i="0" u="none" strike="noStrike" kern="1200" cap="none" spc="0" normalizeH="0" baseline="0" noProof="0" dirty="0">
                <a:ln>
                  <a:noFill/>
                </a:ln>
                <a:solidFill>
                  <a:prstClr val="black"/>
                </a:solidFill>
                <a:effectLst/>
                <a:uLnTx/>
                <a:uFillTx/>
                <a:latin typeface="Calibri"/>
                <a:ea typeface="+mn-ea"/>
                <a:cs typeface="+mn-cs"/>
              </a:rPr>
              <a:t>]	U.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Chikezie</a:t>
            </a:r>
            <a:r>
              <a:rPr kumimoji="0" lang="en-US" sz="1800" b="0" i="0" u="none" strike="noStrike" kern="1200" cap="none" spc="0" normalizeH="0" baseline="0" noProof="0" dirty="0">
                <a:ln>
                  <a:noFill/>
                </a:ln>
                <a:solidFill>
                  <a:prstClr val="black"/>
                </a:solidFill>
                <a:effectLst/>
                <a:uLnTx/>
                <a:uFillTx/>
                <a:latin typeface="Calibri"/>
                <a:ea typeface="+mn-ea"/>
                <a:cs typeface="+mn-cs"/>
              </a:rPr>
              <a:t>, 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Nwazor</a:t>
            </a:r>
            <a:r>
              <a:rPr kumimoji="0" lang="en-US" sz="1800" b="0" i="0" u="none" strike="noStrike" kern="1200" cap="none" spc="0" normalizeH="0" baseline="0" noProof="0" dirty="0">
                <a:ln>
                  <a:noFill/>
                </a:ln>
                <a:solidFill>
                  <a:prstClr val="black"/>
                </a:solidFill>
                <a:effectLst/>
                <a:uLnTx/>
                <a:uFillTx/>
                <a:latin typeface="Calibri"/>
                <a:ea typeface="+mn-ea"/>
                <a:cs typeface="+mn-cs"/>
              </a:rPr>
              <a:t>, A DROWSINESS DETECTION SYSTEM USING COMPUTER VISION AND IoT, IARJSET. 8 (2021). https://doi.org/10.17148/IARJSET.2021.81201.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[8]	R.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Mathavan</a:t>
            </a:r>
            <a:r>
              <a:rPr kumimoji="0" lang="en-US" sz="1800" b="0" i="0" u="none" strike="noStrike" kern="1200" cap="none" spc="0" normalizeH="0" baseline="0" noProof="0" dirty="0">
                <a:ln>
                  <a:noFill/>
                </a:ln>
                <a:solidFill>
                  <a:prstClr val="black"/>
                </a:solidFill>
                <a:effectLst/>
                <a:uLnTx/>
                <a:uFillTx/>
                <a:latin typeface="Calibri"/>
                <a:ea typeface="+mn-ea"/>
                <a:cs typeface="+mn-cs"/>
              </a:rPr>
              <a:t>, V.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Rohitram</a:t>
            </a:r>
            <a:r>
              <a:rPr kumimoji="0" lang="en-US" sz="1800" b="0" i="0" u="none" strike="noStrike" kern="1200" cap="none" spc="0" normalizeH="0" baseline="0" noProof="0" dirty="0">
                <a:ln>
                  <a:noFill/>
                </a:ln>
                <a:solidFill>
                  <a:prstClr val="black"/>
                </a:solidFill>
                <a:effectLst/>
                <a:uLnTx/>
                <a:uFillTx/>
                <a:latin typeface="Calibri"/>
                <a:ea typeface="+mn-ea"/>
                <a:cs typeface="+mn-cs"/>
              </a:rPr>
              <a:t>, C.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Ashhwath</a:t>
            </a:r>
            <a:r>
              <a:rPr kumimoji="0" lang="en-US" sz="1800" b="0" i="0" u="none" strike="noStrike" kern="1200" cap="none" spc="0" normalizeH="0" baseline="0" noProof="0" dirty="0">
                <a:ln>
                  <a:noFill/>
                </a:ln>
                <a:solidFill>
                  <a:prstClr val="black"/>
                </a:solidFill>
                <a:effectLst/>
                <a:uLnTx/>
                <a:uFillTx/>
                <a:latin typeface="Calibri"/>
                <a:ea typeface="+mn-ea"/>
                <a:cs typeface="+mn-cs"/>
              </a:rPr>
              <a:t>, S.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Periyasamy</a:t>
            </a:r>
            <a:r>
              <a:rPr kumimoji="0" lang="en-US" sz="1800" b="0" i="0" u="none" strike="noStrike" kern="1200" cap="none" spc="0" normalizeH="0" baseline="0" noProof="0" dirty="0">
                <a:ln>
                  <a:noFill/>
                </a:ln>
                <a:solidFill>
                  <a:prstClr val="black"/>
                </a:solidFill>
                <a:effectLst/>
                <a:uLnTx/>
                <a:uFillTx/>
                <a:latin typeface="Calibri"/>
                <a:ea typeface="+mn-ea"/>
                <a:cs typeface="+mn-cs"/>
              </a:rPr>
              <a:t>, Drowsiness Detection and Rest Stop Suggestion, J. Phys. Conf. Ser. 2115 (2021) 12028. https://doi.org/10.1088/1742-6596/2115/1/012028.</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[9]	C.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Shembekar</a:t>
            </a:r>
            <a:r>
              <a:rPr kumimoji="0" lang="en-US" sz="1800" b="0" i="0" u="none" strike="noStrike" kern="1200" cap="none" spc="0" normalizeH="0" baseline="0" noProof="0" dirty="0">
                <a:ln>
                  <a:noFill/>
                </a:ln>
                <a:solidFill>
                  <a:prstClr val="black"/>
                </a:solidFill>
                <a:effectLst/>
                <a:uLnTx/>
                <a:uFillTx/>
                <a:latin typeface="Calibri"/>
                <a:ea typeface="+mn-ea"/>
                <a:cs typeface="+mn-cs"/>
              </a:rPr>
              <a:t>, IoT based Alcohol and Driver Drowsiness Detection and Prevention System, Int. J. Eng. Res. V9 (2020). https://doi.org/10.17577/IJERTV9IS090375.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	R. Jabbar, M.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Shinoy</a:t>
            </a:r>
            <a:r>
              <a:rPr kumimoji="0" lang="en-US" sz="1800" b="0" i="0" u="none" strike="noStrike" kern="1200" cap="none" spc="0" normalizeH="0" baseline="0" noProof="0" dirty="0">
                <a:ln>
                  <a:noFill/>
                </a:ln>
                <a:solidFill>
                  <a:prstClr val="black"/>
                </a:solidFill>
                <a:effectLst/>
                <a:uLnTx/>
                <a:uFillTx/>
                <a:latin typeface="Calibri"/>
                <a:ea typeface="+mn-ea"/>
                <a:cs typeface="+mn-cs"/>
              </a:rPr>
              <a:t>, M.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Kharbeche</a:t>
            </a:r>
            <a:r>
              <a:rPr kumimoji="0" lang="en-US" sz="1800" b="0" i="0" u="none" strike="noStrike" kern="1200" cap="none" spc="0" normalizeH="0" baseline="0" noProof="0" dirty="0">
                <a:ln>
                  <a:noFill/>
                </a:ln>
                <a:solidFill>
                  <a:prstClr val="black"/>
                </a:solidFill>
                <a:effectLst/>
                <a:uLnTx/>
                <a:uFillTx/>
                <a:latin typeface="Calibri"/>
                <a:ea typeface="+mn-ea"/>
                <a:cs typeface="+mn-cs"/>
              </a:rPr>
              <a:t>, K. Al-Khalifa, M.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Krichen</a:t>
            </a:r>
            <a:r>
              <a:rPr kumimoji="0" lang="en-US" sz="1800" b="0" i="0" u="none" strike="noStrike" kern="1200" cap="none" spc="0" normalizeH="0" baseline="0" noProof="0" dirty="0">
                <a:ln>
                  <a:noFill/>
                </a:ln>
                <a:solidFill>
                  <a:prstClr val="black"/>
                </a:solidFill>
                <a:effectLst/>
                <a:uLnTx/>
                <a:uFillTx/>
                <a:latin typeface="Calibri"/>
                <a:ea typeface="+mn-ea"/>
                <a:cs typeface="+mn-cs"/>
              </a:rPr>
              <a:t>, K.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Barkaoui</a:t>
            </a:r>
            <a:r>
              <a:rPr kumimoji="0" lang="en-US" sz="1800" b="0" i="0" u="none" strike="noStrike" kern="1200" cap="none" spc="0" normalizeH="0" baseline="0" noProof="0" dirty="0">
                <a:ln>
                  <a:noFill/>
                </a:ln>
                <a:solidFill>
                  <a:prstClr val="black"/>
                </a:solidFill>
                <a:effectLst/>
                <a:uLnTx/>
                <a:uFillTx/>
                <a:latin typeface="Calibri"/>
                <a:ea typeface="+mn-ea"/>
                <a:cs typeface="+mn-cs"/>
              </a:rPr>
              <a:t>, Driver Drowsiness Detection Model Using Convolutional Neural Networks Techniques for Android Application, 2020. https://doi.org/10.1109/ICIoT48696.2020.9089484.</a:t>
            </a:r>
          </a:p>
          <a:p>
            <a:pPr marL="0" marR="0" lvl="0" indent="0" algn="l" defTabSz="914400" rtl="0" eaLnBrk="1" fontAlgn="auto" latinLnBrk="0" hangingPunct="1">
              <a:lnSpc>
                <a:spcPct val="107000"/>
              </a:lnSpc>
              <a:spcBef>
                <a:spcPts val="0"/>
              </a:spcBef>
              <a:spcAft>
                <a:spcPts val="80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rPr>
              <a:t>[11] G. Federico, G. </a:t>
            </a:r>
            <a:r>
              <a:rPr kumimoji="0" lang="en-US" sz="1800" b="0" i="0" u="none" strike="noStrike" kern="1200" cap="none" spc="0" normalizeH="0" baseline="0" noProof="0" dirty="0" err="1">
                <a:ln>
                  <a:noFill/>
                </a:ln>
                <a:solidFill>
                  <a:prstClr val="black"/>
                </a:solidFill>
                <a:effectLst/>
                <a:uLnTx/>
                <a:uFillTx/>
                <a:latin typeface="Calibri"/>
                <a:ea typeface="Calibri" panose="020F0502020204030204" pitchFamily="34" charset="0"/>
                <a:cs typeface="Times New Roman" panose="02020603050405020304" pitchFamily="18" charset="0"/>
              </a:rPr>
              <a:t>Petrelli</a:t>
            </a:r>
            <a:r>
              <a:rPr kumimoji="0" lang="en-US" sz="18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rPr>
              <a:t>, In-Vehicle Drowsiness Detection, (2022).</a:t>
            </a:r>
          </a:p>
          <a:p>
            <a:pPr marL="0" marR="0" lvl="0" indent="0" algn="l" defTabSz="914400" rtl="0" eaLnBrk="1" fontAlgn="auto" latinLnBrk="0" hangingPunct="1">
              <a:lnSpc>
                <a:spcPct val="107000"/>
              </a:lnSpc>
              <a:spcBef>
                <a:spcPts val="0"/>
              </a:spcBef>
              <a:spcAft>
                <a:spcPts val="80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rPr>
              <a:t>[12] M. Wankhede, Vehicle Accident Detection and Emergency Alert System, Int. J. Res. Appl. Sci. Eng. Technol. 7 (2019) 2617–2619. https://doi.org/10.22214/ijraset.2019.5432.</a:t>
            </a:r>
          </a:p>
          <a:p>
            <a:pPr marL="0" marR="0" lvl="0" indent="0" algn="l" defTabSz="914400" rtl="0" eaLnBrk="1" fontAlgn="auto" latinLnBrk="0" hangingPunct="1">
              <a:lnSpc>
                <a:spcPct val="107000"/>
              </a:lnSpc>
              <a:spcBef>
                <a:spcPts val="0"/>
              </a:spcBef>
              <a:spcAft>
                <a:spcPts val="80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rPr>
              <a:t>[13] R. Kepner, EFFICIENCY OF THE EMERGENCY ALERT SYSTEM, (2022).</a:t>
            </a:r>
          </a:p>
          <a:p>
            <a:pPr marL="0" marR="0" lvl="0" indent="0" algn="l" defTabSz="914400" rtl="0" eaLnBrk="1" fontAlgn="auto" latinLnBrk="0" hangingPunct="1">
              <a:lnSpc>
                <a:spcPct val="107000"/>
              </a:lnSpc>
              <a:spcBef>
                <a:spcPts val="0"/>
              </a:spcBef>
              <a:spcAft>
                <a:spcPts val="80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rPr>
              <a:t>[14] U. </a:t>
            </a:r>
            <a:r>
              <a:rPr kumimoji="0" lang="en-US" sz="1800" b="0" i="0" u="none" strike="noStrike" kern="1200" cap="none" spc="0" normalizeH="0" baseline="0" noProof="0" dirty="0" err="1">
                <a:ln>
                  <a:noFill/>
                </a:ln>
                <a:solidFill>
                  <a:prstClr val="black"/>
                </a:solidFill>
                <a:effectLst/>
                <a:uLnTx/>
                <a:uFillTx/>
                <a:latin typeface="Calibri"/>
                <a:ea typeface="Calibri" panose="020F0502020204030204" pitchFamily="34" charset="0"/>
                <a:cs typeface="Times New Roman" panose="02020603050405020304" pitchFamily="18" charset="0"/>
              </a:rPr>
              <a:t>Chikezie</a:t>
            </a:r>
            <a:r>
              <a:rPr kumimoji="0" lang="en-US" sz="18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rPr>
              <a:t>, N. </a:t>
            </a:r>
            <a:r>
              <a:rPr kumimoji="0" lang="en-US" sz="1800" b="0" i="0" u="none" strike="noStrike" kern="1200" cap="none" spc="0" normalizeH="0" baseline="0" noProof="0" dirty="0" err="1">
                <a:ln>
                  <a:noFill/>
                </a:ln>
                <a:solidFill>
                  <a:prstClr val="black"/>
                </a:solidFill>
                <a:effectLst/>
                <a:uLnTx/>
                <a:uFillTx/>
                <a:latin typeface="Calibri"/>
                <a:ea typeface="Calibri" panose="020F0502020204030204" pitchFamily="34" charset="0"/>
                <a:cs typeface="Times New Roman" panose="02020603050405020304" pitchFamily="18" charset="0"/>
              </a:rPr>
              <a:t>Nwazor</a:t>
            </a:r>
            <a:r>
              <a:rPr kumimoji="0" lang="en-US" sz="18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rPr>
              <a:t>, A DROWSINESS DETECTION SYSTEM USING COMPUTER VISION AND IoT, IARJSET. 8 (2021).            https://doi.org/10.17148/IARJSET.2021.81201.</a:t>
            </a:r>
          </a:p>
          <a:p>
            <a:pPr marL="0" marR="0" lvl="0" indent="0" algn="l" defTabSz="914400" rtl="0" eaLnBrk="1" fontAlgn="auto" latinLnBrk="0" hangingPunct="1">
              <a:lnSpc>
                <a:spcPct val="107000"/>
              </a:lnSpc>
              <a:spcBef>
                <a:spcPts val="0"/>
              </a:spcBef>
              <a:spcAft>
                <a:spcPts val="80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rPr>
              <a:t>[15] D. M., IOT based Drowsiness Detection System for Road Safety, Int. J. </a:t>
            </a:r>
            <a:r>
              <a:rPr kumimoji="0" lang="en-US" sz="1800" b="0" i="0" u="none" strike="noStrike" kern="1200" cap="none" spc="0" normalizeH="0" baseline="0" noProof="0" dirty="0" err="1">
                <a:ln>
                  <a:noFill/>
                </a:ln>
                <a:solidFill>
                  <a:prstClr val="black"/>
                </a:solidFill>
                <a:effectLst/>
                <a:uLnTx/>
                <a:uFillTx/>
                <a:latin typeface="Calibri"/>
                <a:ea typeface="Calibri" panose="020F0502020204030204" pitchFamily="34" charset="0"/>
                <a:cs typeface="Times New Roman" panose="02020603050405020304" pitchFamily="18" charset="0"/>
              </a:rPr>
              <a:t>Psychosoc</a:t>
            </a:r>
            <a:r>
              <a:rPr kumimoji="0" lang="en-US" sz="18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rPr>
              <a:t>. </a:t>
            </a:r>
            <a:r>
              <a:rPr kumimoji="0" lang="en-US" sz="1800" b="0" i="0" u="none" strike="noStrike" kern="1200" cap="none" spc="0" normalizeH="0" baseline="0" noProof="0" dirty="0" err="1">
                <a:ln>
                  <a:noFill/>
                </a:ln>
                <a:solidFill>
                  <a:prstClr val="black"/>
                </a:solidFill>
                <a:effectLst/>
                <a:uLnTx/>
                <a:uFillTx/>
                <a:latin typeface="Calibri"/>
                <a:ea typeface="Calibri" panose="020F0502020204030204" pitchFamily="34" charset="0"/>
                <a:cs typeface="Times New Roman" panose="02020603050405020304" pitchFamily="18" charset="0"/>
              </a:rPr>
              <a:t>Rehabil</a:t>
            </a:r>
            <a:r>
              <a:rPr kumimoji="0" lang="en-US" sz="18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rPr>
              <a:t>. 24 (2020) 7290–7296.     https://doi.org/10.37200/IJPR/V24I5/PR2020761.</a:t>
            </a:r>
          </a:p>
          <a:p>
            <a:pPr marL="0" marR="0" lvl="0" indent="0" algn="l" defTabSz="914400" rtl="0" eaLnBrk="1" fontAlgn="auto" latinLnBrk="0" hangingPunct="1">
              <a:lnSpc>
                <a:spcPct val="107000"/>
              </a:lnSpc>
              <a:spcBef>
                <a:spcPts val="0"/>
              </a:spcBef>
              <a:spcAft>
                <a:spcPts val="80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rPr>
              <a:t>[16] C. </a:t>
            </a:r>
            <a:r>
              <a:rPr kumimoji="0" lang="en-US" sz="1800" b="0" i="0" u="none" strike="noStrike" kern="1200" cap="none" spc="0" normalizeH="0" baseline="0" noProof="0" dirty="0" err="1">
                <a:ln>
                  <a:noFill/>
                </a:ln>
                <a:solidFill>
                  <a:prstClr val="black"/>
                </a:solidFill>
                <a:effectLst/>
                <a:uLnTx/>
                <a:uFillTx/>
                <a:latin typeface="Calibri"/>
                <a:ea typeface="Calibri" panose="020F0502020204030204" pitchFamily="34" charset="0"/>
                <a:cs typeface="Times New Roman" panose="02020603050405020304" pitchFamily="18" charset="0"/>
              </a:rPr>
              <a:t>Shembekar</a:t>
            </a:r>
            <a:r>
              <a:rPr kumimoji="0" lang="en-US" sz="18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rPr>
              <a:t>, IoT based Alcohol and Driver Drowsiness Detection and Prevention System, Int. J. Eng. Res. V9 (2020). https://doi.org/10.17577/IJERTV9IS090375.</a:t>
            </a:r>
          </a:p>
          <a:p>
            <a:endParaRPr lang="en-IN" dirty="0"/>
          </a:p>
        </p:txBody>
      </p:sp>
    </p:spTree>
    <p:extLst>
      <p:ext uri="{BB962C8B-B14F-4D97-AF65-F5344CB8AC3E}">
        <p14:creationId xmlns:p14="http://schemas.microsoft.com/office/powerpoint/2010/main" val="4272645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a:bodyPr>
          <a:lstStyle/>
          <a:p>
            <a:r>
              <a:rPr lang="en-US" dirty="0"/>
              <a:t>Abstract</a:t>
            </a:r>
            <a:endParaRPr lang="en-IN" dirty="0"/>
          </a:p>
        </p:txBody>
      </p:sp>
      <p:sp>
        <p:nvSpPr>
          <p:cNvPr id="3" name="Content Placeholder 2"/>
          <p:cNvSpPr>
            <a:spLocks noGrp="1"/>
          </p:cNvSpPr>
          <p:nvPr>
            <p:ph idx="1"/>
          </p:nvPr>
        </p:nvSpPr>
        <p:spPr>
          <a:xfrm>
            <a:off x="457200" y="1772816"/>
            <a:ext cx="8229600" cy="4425355"/>
          </a:xfrm>
        </p:spPr>
        <p:txBody>
          <a:bodyPr>
            <a:normAutofit/>
          </a:bodyPr>
          <a:lstStyle/>
          <a:p>
            <a:pPr algn="just"/>
            <a:r>
              <a:rPr lang="en-IN" sz="2400" b="1" dirty="0">
                <a:solidFill>
                  <a:srgbClr val="222222"/>
                </a:solidFill>
                <a:latin typeface="Arial" panose="020B0604020202020204" pitchFamily="34" charset="0"/>
              </a:rPr>
              <a:t>Most of the road accidents are caused because of drowsiness and  also working environments, reduced sleep and time factor. Driver drowsiness and fatigue driving reduces the driver decision making capability and perception level. </a:t>
            </a:r>
          </a:p>
          <a:p>
            <a:pPr algn="just"/>
            <a:r>
              <a:rPr lang="en-IN" sz="2400" b="1" dirty="0">
                <a:solidFill>
                  <a:srgbClr val="222222"/>
                </a:solidFill>
                <a:latin typeface="Arial" panose="020B0604020202020204" pitchFamily="34" charset="0"/>
              </a:rPr>
              <a:t>These two situations affect the ability to control the vehicle. There are some techniques which are used to detect drowsiness in drivers like by sensing of driver operation or physiological characteristics of driver like or vehicle movement etc.</a:t>
            </a:r>
          </a:p>
          <a:p>
            <a:pPr algn="just"/>
            <a:endParaRPr lang="en-US" sz="2400" b="1" i="0" dirty="0">
              <a:solidFill>
                <a:srgbClr val="222222"/>
              </a:solidFill>
              <a:effectLst/>
              <a:latin typeface="Arial" panose="020B0604020202020204" pitchFamily="34" charset="0"/>
            </a:endParaRPr>
          </a:p>
          <a:p>
            <a:pPr algn="just"/>
            <a:endParaRPr lang="en-US" sz="1800" b="1" i="0" dirty="0">
              <a:solidFill>
                <a:srgbClr val="222222"/>
              </a:solidFill>
              <a:effectLst/>
              <a:latin typeface="Arial" panose="020B0604020202020204" pitchFamily="34" charset="0"/>
            </a:endParaRPr>
          </a:p>
          <a:p>
            <a:pPr marL="0" indent="0" algn="just">
              <a:buNone/>
            </a:pPr>
            <a:endParaRPr lang="en-US" sz="1800" b="1" i="0" dirty="0">
              <a:solidFill>
                <a:srgbClr val="222222"/>
              </a:solidFill>
              <a:effectLst/>
              <a:latin typeface="Arial" panose="020B0604020202020204" pitchFamily="34" charset="0"/>
            </a:endParaRPr>
          </a:p>
          <a:p>
            <a:pPr algn="just"/>
            <a:endParaRPr lang="en-US" sz="1800" b="1" i="0" dirty="0">
              <a:solidFill>
                <a:srgbClr val="222222"/>
              </a:solidFill>
              <a:effectLst/>
              <a:latin typeface="Arial" panose="020B0604020202020204" pitchFamily="34" charset="0"/>
            </a:endParaRPr>
          </a:p>
          <a:p>
            <a:pPr algn="just"/>
            <a:endParaRPr lang="en-IN" sz="1800" dirty="0"/>
          </a:p>
        </p:txBody>
      </p:sp>
    </p:spTree>
    <p:extLst>
      <p:ext uri="{BB962C8B-B14F-4D97-AF65-F5344CB8AC3E}">
        <p14:creationId xmlns:p14="http://schemas.microsoft.com/office/powerpoint/2010/main" val="383148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graphicFrame>
        <p:nvGraphicFramePr>
          <p:cNvPr id="5" name="Table 5">
            <a:extLst>
              <a:ext uri="{FF2B5EF4-FFF2-40B4-BE49-F238E27FC236}">
                <a16:creationId xmlns:a16="http://schemas.microsoft.com/office/drawing/2014/main" id="{EDFE2C34-EAC1-1596-EA52-E71B7D4351D2}"/>
              </a:ext>
            </a:extLst>
          </p:cNvPr>
          <p:cNvGraphicFramePr>
            <a:graphicFrameLocks noGrp="1"/>
          </p:cNvGraphicFramePr>
          <p:nvPr>
            <p:ph idx="1"/>
            <p:extLst>
              <p:ext uri="{D42A27DB-BD31-4B8C-83A1-F6EECF244321}">
                <p14:modId xmlns:p14="http://schemas.microsoft.com/office/powerpoint/2010/main" val="2511666024"/>
              </p:ext>
            </p:extLst>
          </p:nvPr>
        </p:nvGraphicFramePr>
        <p:xfrm>
          <a:off x="457200" y="1600200"/>
          <a:ext cx="8229600" cy="4510277"/>
        </p:xfrm>
        <a:graphic>
          <a:graphicData uri="http://schemas.openxmlformats.org/drawingml/2006/table">
            <a:tbl>
              <a:tblPr firstRow="1" bandRow="1">
                <a:tableStyleId>{5C22544A-7EE6-4342-B048-85BDC9FD1C3A}</a:tableStyleId>
              </a:tblPr>
              <a:tblGrid>
                <a:gridCol w="2386608">
                  <a:extLst>
                    <a:ext uri="{9D8B030D-6E8A-4147-A177-3AD203B41FA5}">
                      <a16:colId xmlns:a16="http://schemas.microsoft.com/office/drawing/2014/main" val="3268172917"/>
                    </a:ext>
                  </a:extLst>
                </a:gridCol>
                <a:gridCol w="3888432">
                  <a:extLst>
                    <a:ext uri="{9D8B030D-6E8A-4147-A177-3AD203B41FA5}">
                      <a16:colId xmlns:a16="http://schemas.microsoft.com/office/drawing/2014/main" val="2235556166"/>
                    </a:ext>
                  </a:extLst>
                </a:gridCol>
                <a:gridCol w="1954560">
                  <a:extLst>
                    <a:ext uri="{9D8B030D-6E8A-4147-A177-3AD203B41FA5}">
                      <a16:colId xmlns:a16="http://schemas.microsoft.com/office/drawing/2014/main" val="848075454"/>
                    </a:ext>
                  </a:extLst>
                </a:gridCol>
              </a:tblGrid>
              <a:tr h="1041517">
                <a:tc>
                  <a:txBody>
                    <a:bodyPr/>
                    <a:lstStyle/>
                    <a:p>
                      <a:pPr algn="ctr"/>
                      <a:endParaRPr lang="en-IN" dirty="0"/>
                    </a:p>
                    <a:p>
                      <a:pPr algn="ctr"/>
                      <a:r>
                        <a:rPr lang="en-IN" dirty="0"/>
                        <a:t>AUTHOR</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TITLE</a:t>
                      </a:r>
                      <a:endParaRPr lang="en-US" dirty="0"/>
                    </a:p>
                    <a:p>
                      <a:pPr algn="ctr"/>
                      <a:endParaRPr lang="en-IN" dirty="0"/>
                    </a:p>
                  </a:txBody>
                  <a:tcPr/>
                </a:tc>
                <a:tc>
                  <a:txBody>
                    <a:bodyPr/>
                    <a:lstStyle/>
                    <a:p>
                      <a:pPr algn="ctr"/>
                      <a:endParaRPr lang="en-IN"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YEAR</a:t>
                      </a:r>
                      <a:endParaRPr lang="en-US" dirty="0"/>
                    </a:p>
                    <a:p>
                      <a:pPr algn="ctr"/>
                      <a:endParaRPr lang="en-IN" dirty="0"/>
                    </a:p>
                  </a:txBody>
                  <a:tcPr/>
                </a:tc>
                <a:extLst>
                  <a:ext uri="{0D108BD9-81ED-4DB2-BD59-A6C34878D82A}">
                    <a16:rowId xmlns:a16="http://schemas.microsoft.com/office/drawing/2014/main" val="170594083"/>
                  </a:ext>
                </a:extLst>
              </a:tr>
              <a:tr h="1075315">
                <a:tc>
                  <a:txBody>
                    <a:bodyPr/>
                    <a:lstStyle/>
                    <a:p>
                      <a:r>
                        <a:rPr lang="en-IN" dirty="0"/>
                        <a:t>M.S. Satyanarayana et. 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Continuous Monitoring and Identification of Driver Drowsiness Alert System</a:t>
                      </a:r>
                      <a:endParaRPr lang="en-US" dirty="0"/>
                    </a:p>
                  </a:txBody>
                  <a:tcPr/>
                </a:tc>
                <a:tc>
                  <a:txBody>
                    <a:bodyPr/>
                    <a:lstStyle/>
                    <a:p>
                      <a:pPr algn="ctr"/>
                      <a:r>
                        <a:rPr lang="en-IN" dirty="0"/>
                        <a:t>2021</a:t>
                      </a:r>
                    </a:p>
                  </a:txBody>
                  <a:tcPr/>
                </a:tc>
                <a:extLst>
                  <a:ext uri="{0D108BD9-81ED-4DB2-BD59-A6C34878D82A}">
                    <a16:rowId xmlns:a16="http://schemas.microsoft.com/office/drawing/2014/main" val="2901847851"/>
                  </a:ext>
                </a:extLst>
              </a:tr>
              <a:tr h="930405">
                <a:tc>
                  <a:txBody>
                    <a:bodyPr/>
                    <a:lstStyle/>
                    <a:p>
                      <a:r>
                        <a:rPr lang="en-IN" dirty="0" err="1"/>
                        <a:t>C.Jacobe</a:t>
                      </a:r>
                      <a:r>
                        <a:rPr lang="en-IN" dirty="0"/>
                        <a:t> de </a:t>
                      </a:r>
                      <a:r>
                        <a:rPr lang="en-IN" dirty="0" err="1"/>
                        <a:t>Naurois</a:t>
                      </a:r>
                      <a:r>
                        <a:rPr lang="en-IN" dirty="0"/>
                        <a:t> et.al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Detection and prediction of driver drowsiness using artificial neural network models</a:t>
                      </a:r>
                      <a:endParaRPr lang="en-US" dirty="0"/>
                    </a:p>
                  </a:txBody>
                  <a:tcPr/>
                </a:tc>
                <a:tc>
                  <a:txBody>
                    <a:bodyPr/>
                    <a:lstStyle/>
                    <a:p>
                      <a:pPr algn="ctr"/>
                      <a:r>
                        <a:rPr lang="en-IN" dirty="0"/>
                        <a:t>2017</a:t>
                      </a:r>
                    </a:p>
                  </a:txBody>
                  <a:tcPr/>
                </a:tc>
                <a:extLst>
                  <a:ext uri="{0D108BD9-81ED-4DB2-BD59-A6C34878D82A}">
                    <a16:rowId xmlns:a16="http://schemas.microsoft.com/office/drawing/2014/main" val="1760320687"/>
                  </a:ext>
                </a:extLst>
              </a:tr>
              <a:tr h="1401474">
                <a:tc>
                  <a:txBody>
                    <a:bodyPr/>
                    <a:lstStyle/>
                    <a:p>
                      <a:r>
                        <a:rPr lang="en-IN" dirty="0" err="1"/>
                        <a:t>H.Iwamoto</a:t>
                      </a:r>
                      <a:r>
                        <a:rPr lang="en-IN" dirty="0"/>
                        <a:t> et.al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Real-driving-implementable drowsy driving detection method using heart rate variability based on long short-term memory and autoencoder</a:t>
                      </a:r>
                      <a:endParaRPr lang="en-US" dirty="0"/>
                    </a:p>
                    <a:p>
                      <a:endParaRPr lang="en-IN" dirty="0"/>
                    </a:p>
                  </a:txBody>
                  <a:tcPr/>
                </a:tc>
                <a:tc>
                  <a:txBody>
                    <a:bodyPr/>
                    <a:lstStyle/>
                    <a:p>
                      <a:pPr algn="ctr"/>
                      <a:r>
                        <a:rPr lang="en-IN" dirty="0"/>
                        <a:t>2021</a:t>
                      </a:r>
                    </a:p>
                  </a:txBody>
                  <a:tcPr/>
                </a:tc>
                <a:extLst>
                  <a:ext uri="{0D108BD9-81ED-4DB2-BD59-A6C34878D82A}">
                    <a16:rowId xmlns:a16="http://schemas.microsoft.com/office/drawing/2014/main" val="2765653250"/>
                  </a:ext>
                </a:extLst>
              </a:tr>
            </a:tbl>
          </a:graphicData>
        </a:graphic>
      </p:graphicFrame>
    </p:spTree>
    <p:extLst>
      <p:ext uri="{BB962C8B-B14F-4D97-AF65-F5344CB8AC3E}">
        <p14:creationId xmlns:p14="http://schemas.microsoft.com/office/powerpoint/2010/main" val="22635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14BC-9B98-A19D-3000-2311B41241CC}"/>
              </a:ext>
            </a:extLst>
          </p:cNvPr>
          <p:cNvSpPr>
            <a:spLocks noGrp="1"/>
          </p:cNvSpPr>
          <p:nvPr>
            <p:ph type="title"/>
          </p:nvPr>
        </p:nvSpPr>
        <p:spPr/>
        <p:txBody>
          <a:bodyPr/>
          <a:lstStyle/>
          <a:p>
            <a:r>
              <a:rPr lang="en-IN" dirty="0"/>
              <a:t>Literature</a:t>
            </a:r>
            <a:r>
              <a:rPr lang="en-IN" b="1" dirty="0"/>
              <a:t> </a:t>
            </a:r>
            <a:r>
              <a:rPr lang="en-IN" dirty="0"/>
              <a:t>Survey</a:t>
            </a:r>
          </a:p>
        </p:txBody>
      </p:sp>
      <p:graphicFrame>
        <p:nvGraphicFramePr>
          <p:cNvPr id="4" name="Table 4">
            <a:extLst>
              <a:ext uri="{FF2B5EF4-FFF2-40B4-BE49-F238E27FC236}">
                <a16:creationId xmlns:a16="http://schemas.microsoft.com/office/drawing/2014/main" id="{E6B8B7C8-C773-D3BD-2961-ABC704D58734}"/>
              </a:ext>
            </a:extLst>
          </p:cNvPr>
          <p:cNvGraphicFramePr>
            <a:graphicFrameLocks noGrp="1"/>
          </p:cNvGraphicFramePr>
          <p:nvPr>
            <p:ph idx="1"/>
            <p:extLst>
              <p:ext uri="{D42A27DB-BD31-4B8C-83A1-F6EECF244321}">
                <p14:modId xmlns:p14="http://schemas.microsoft.com/office/powerpoint/2010/main" val="1332083882"/>
              </p:ext>
            </p:extLst>
          </p:nvPr>
        </p:nvGraphicFramePr>
        <p:xfrm>
          <a:off x="457200" y="1600200"/>
          <a:ext cx="8229600" cy="4504536"/>
        </p:xfrm>
        <a:graphic>
          <a:graphicData uri="http://schemas.openxmlformats.org/drawingml/2006/table">
            <a:tbl>
              <a:tblPr firstRow="1" bandRow="1">
                <a:tableStyleId>{5C22544A-7EE6-4342-B048-85BDC9FD1C3A}</a:tableStyleId>
              </a:tblPr>
              <a:tblGrid>
                <a:gridCol w="2458616">
                  <a:extLst>
                    <a:ext uri="{9D8B030D-6E8A-4147-A177-3AD203B41FA5}">
                      <a16:colId xmlns:a16="http://schemas.microsoft.com/office/drawing/2014/main" val="3299604994"/>
                    </a:ext>
                  </a:extLst>
                </a:gridCol>
                <a:gridCol w="3528392">
                  <a:extLst>
                    <a:ext uri="{9D8B030D-6E8A-4147-A177-3AD203B41FA5}">
                      <a16:colId xmlns:a16="http://schemas.microsoft.com/office/drawing/2014/main" val="2794132995"/>
                    </a:ext>
                  </a:extLst>
                </a:gridCol>
                <a:gridCol w="2242592">
                  <a:extLst>
                    <a:ext uri="{9D8B030D-6E8A-4147-A177-3AD203B41FA5}">
                      <a16:colId xmlns:a16="http://schemas.microsoft.com/office/drawing/2014/main" val="1455284411"/>
                    </a:ext>
                  </a:extLst>
                </a:gridCol>
              </a:tblGrid>
              <a:tr h="1105272">
                <a:tc>
                  <a:txBody>
                    <a:bodyPr/>
                    <a:lstStyle/>
                    <a:p>
                      <a:pPr algn="ctr"/>
                      <a:endParaRPr lang="en-IN" dirty="0"/>
                    </a:p>
                    <a:p>
                      <a:pPr algn="ctr"/>
                      <a:r>
                        <a:rPr lang="en-IN" dirty="0"/>
                        <a:t>AUTHOR</a:t>
                      </a:r>
                    </a:p>
                  </a:txBody>
                  <a:tcPr/>
                </a:tc>
                <a:tc>
                  <a:txBody>
                    <a:bodyPr/>
                    <a:lstStyle/>
                    <a:p>
                      <a:pPr algn="ctr"/>
                      <a:endParaRPr lang="en-IN" dirty="0"/>
                    </a:p>
                    <a:p>
                      <a:pPr algn="ctr"/>
                      <a:r>
                        <a:rPr lang="en-IN" dirty="0"/>
                        <a:t>TITLE</a:t>
                      </a:r>
                    </a:p>
                  </a:txBody>
                  <a:tcPr/>
                </a:tc>
                <a:tc>
                  <a:txBody>
                    <a:bodyPr/>
                    <a:lstStyle/>
                    <a:p>
                      <a:pPr algn="ctr"/>
                      <a:endParaRPr lang="en-IN" dirty="0"/>
                    </a:p>
                    <a:p>
                      <a:pPr algn="ctr"/>
                      <a:r>
                        <a:rPr lang="en-IN" dirty="0"/>
                        <a:t>YEAR</a:t>
                      </a:r>
                    </a:p>
                  </a:txBody>
                  <a:tcPr/>
                </a:tc>
                <a:extLst>
                  <a:ext uri="{0D108BD9-81ED-4DB2-BD59-A6C34878D82A}">
                    <a16:rowId xmlns:a16="http://schemas.microsoft.com/office/drawing/2014/main" val="4037962994"/>
                  </a:ext>
                </a:extLst>
              </a:tr>
              <a:tr h="1105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Uche M. </a:t>
                      </a:r>
                      <a:r>
                        <a:rPr lang="en-IN" sz="1800" kern="1200" dirty="0" err="1">
                          <a:solidFill>
                            <a:schemeClr val="dk1"/>
                          </a:solidFill>
                          <a:latin typeface="+mn-lt"/>
                          <a:ea typeface="+mn-ea"/>
                          <a:cs typeface="+mn-cs"/>
                        </a:rPr>
                        <a:t>Chikezie</a:t>
                      </a:r>
                      <a:r>
                        <a:rPr lang="en-IN" sz="1800" kern="1200" dirty="0">
                          <a:solidFill>
                            <a:schemeClr val="dk1"/>
                          </a:solidFill>
                          <a:latin typeface="+mn-lt"/>
                          <a:ea typeface="+mn-ea"/>
                          <a:cs typeface="+mn-cs"/>
                        </a:rPr>
                        <a:t> et. al</a:t>
                      </a:r>
                      <a:endParaRPr lang="en-US"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Drowsiness detection system using computer vision and IoT</a:t>
                      </a:r>
                      <a:endParaRPr lang="en-US" dirty="0"/>
                    </a:p>
                    <a:p>
                      <a:endParaRPr lang="en-IN" dirty="0"/>
                    </a:p>
                  </a:txBody>
                  <a:tcPr/>
                </a:tc>
                <a:tc>
                  <a:txBody>
                    <a:bodyPr/>
                    <a:lstStyle/>
                    <a:p>
                      <a:r>
                        <a:rPr lang="en-IN" dirty="0"/>
                        <a:t>2021</a:t>
                      </a:r>
                    </a:p>
                  </a:txBody>
                  <a:tcPr/>
                </a:tc>
                <a:extLst>
                  <a:ext uri="{0D108BD9-81ED-4DB2-BD59-A6C34878D82A}">
                    <a16:rowId xmlns:a16="http://schemas.microsoft.com/office/drawing/2014/main" val="1570351107"/>
                  </a:ext>
                </a:extLst>
              </a:tr>
              <a:tr h="1105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A.K. Biswal et.al</a:t>
                      </a:r>
                      <a:endParaRPr lang="en-US"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IoT-Based Smart Alert System for Drowsy Driver Detection</a:t>
                      </a:r>
                      <a:endParaRPr lang="en-US" sz="1800" b="0" i="0" kern="1200" dirty="0">
                        <a:solidFill>
                          <a:schemeClr val="dk1"/>
                        </a:solidFill>
                        <a:effectLst/>
                        <a:latin typeface="+mn-lt"/>
                        <a:ea typeface="+mn-ea"/>
                        <a:cs typeface="+mn-cs"/>
                      </a:endParaRPr>
                    </a:p>
                  </a:txBody>
                  <a:tcPr/>
                </a:tc>
                <a:tc>
                  <a:txBody>
                    <a:bodyPr/>
                    <a:lstStyle/>
                    <a:p>
                      <a:r>
                        <a:rPr lang="en-IN" dirty="0"/>
                        <a:t>2021</a:t>
                      </a:r>
                    </a:p>
                  </a:txBody>
                  <a:tcPr/>
                </a:tc>
                <a:extLst>
                  <a:ext uri="{0D108BD9-81ED-4DB2-BD59-A6C34878D82A}">
                    <a16:rowId xmlns:a16="http://schemas.microsoft.com/office/drawing/2014/main" val="1432097283"/>
                  </a:ext>
                </a:extLst>
              </a:tr>
              <a:tr h="1105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Chaitanya V </a:t>
                      </a:r>
                      <a:r>
                        <a:rPr lang="en-IN" sz="1800" kern="1200" dirty="0" err="1">
                          <a:solidFill>
                            <a:schemeClr val="dk1"/>
                          </a:solidFill>
                          <a:latin typeface="+mn-lt"/>
                          <a:ea typeface="+mn-ea"/>
                          <a:cs typeface="+mn-cs"/>
                        </a:rPr>
                        <a:t>Shembekar</a:t>
                      </a:r>
                      <a:endParaRPr lang="en-US"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IoT based Alcohol and Driver Drowsiness Detection and Prevention System</a:t>
                      </a:r>
                    </a:p>
                    <a:p>
                      <a:endParaRPr lang="en-IN" dirty="0"/>
                    </a:p>
                  </a:txBody>
                  <a:tcPr/>
                </a:tc>
                <a:tc>
                  <a:txBody>
                    <a:bodyPr/>
                    <a:lstStyle/>
                    <a:p>
                      <a:r>
                        <a:rPr lang="en-IN" dirty="0"/>
                        <a:t>2020</a:t>
                      </a:r>
                    </a:p>
                  </a:txBody>
                  <a:tcPr/>
                </a:tc>
                <a:extLst>
                  <a:ext uri="{0D108BD9-81ED-4DB2-BD59-A6C34878D82A}">
                    <a16:rowId xmlns:a16="http://schemas.microsoft.com/office/drawing/2014/main" val="1391460759"/>
                  </a:ext>
                </a:extLst>
              </a:tr>
            </a:tbl>
          </a:graphicData>
        </a:graphic>
      </p:graphicFrame>
    </p:spTree>
    <p:extLst>
      <p:ext uri="{BB962C8B-B14F-4D97-AF65-F5344CB8AC3E}">
        <p14:creationId xmlns:p14="http://schemas.microsoft.com/office/powerpoint/2010/main" val="119964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2E1E-46E0-50E8-6D5A-B69A1D473C66}"/>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3DB83C8F-1DC8-6A84-0F8F-9C3A9EE7B989}"/>
              </a:ext>
            </a:extLst>
          </p:cNvPr>
          <p:cNvSpPr>
            <a:spLocks noGrp="1"/>
          </p:cNvSpPr>
          <p:nvPr>
            <p:ph idx="1"/>
          </p:nvPr>
        </p:nvSpPr>
        <p:spPr/>
        <p:txBody>
          <a:bodyPr>
            <a:normAutofit fontScale="85000" lnSpcReduction="10000"/>
          </a:bodyPr>
          <a:lstStyle/>
          <a:p>
            <a:r>
              <a:rPr lang="en-IN" dirty="0"/>
              <a:t>Several methods to provide safety while driving like collision avoidance using </a:t>
            </a:r>
            <a:r>
              <a:rPr lang="en-IN" dirty="0" err="1"/>
              <a:t>ir</a:t>
            </a:r>
            <a:r>
              <a:rPr lang="en-IN" dirty="0"/>
              <a:t> sensors fuel detection systems lane change assistance and adaptive light control system </a:t>
            </a:r>
          </a:p>
          <a:p>
            <a:r>
              <a:rPr lang="en-IN" dirty="0"/>
              <a:t>The primary downside is that their sensors are used to find out the presence of other vehicles pedestrians and some other objects to avoid crashes and accidents</a:t>
            </a:r>
          </a:p>
          <a:p>
            <a:r>
              <a:rPr lang="en-IN" dirty="0"/>
              <a:t> In case of consistent transceivers are better than sensors and the maximum range of transceivers is about 20 metres it is not cost-effective and battery friendly</a:t>
            </a:r>
          </a:p>
        </p:txBody>
      </p:sp>
    </p:spTree>
    <p:extLst>
      <p:ext uri="{BB962C8B-B14F-4D97-AF65-F5344CB8AC3E}">
        <p14:creationId xmlns:p14="http://schemas.microsoft.com/office/powerpoint/2010/main" val="669950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10A2-CC8D-A38E-228F-E3DD8D436000}"/>
              </a:ext>
            </a:extLst>
          </p:cNvPr>
          <p:cNvSpPr>
            <a:spLocks noGrp="1"/>
          </p:cNvSpPr>
          <p:nvPr>
            <p:ph type="title"/>
          </p:nvPr>
        </p:nvSpPr>
        <p:spPr>
          <a:xfrm>
            <a:off x="457200" y="274638"/>
            <a:ext cx="8229600" cy="706090"/>
          </a:xfrm>
        </p:spPr>
        <p:txBody>
          <a:bodyPr>
            <a:normAutofit fontScale="90000"/>
          </a:bodyPr>
          <a:lstStyle/>
          <a:p>
            <a:r>
              <a:rPr lang="en-IN" dirty="0"/>
              <a:t>PROPOSED SYSTEM</a:t>
            </a:r>
          </a:p>
        </p:txBody>
      </p:sp>
      <p:sp>
        <p:nvSpPr>
          <p:cNvPr id="3" name="Content Placeholder 2">
            <a:extLst>
              <a:ext uri="{FF2B5EF4-FFF2-40B4-BE49-F238E27FC236}">
                <a16:creationId xmlns:a16="http://schemas.microsoft.com/office/drawing/2014/main" id="{D008FEDA-7A4A-C692-D350-E8C8F89F4230}"/>
              </a:ext>
            </a:extLst>
          </p:cNvPr>
          <p:cNvSpPr>
            <a:spLocks noGrp="1"/>
          </p:cNvSpPr>
          <p:nvPr>
            <p:ph idx="1"/>
          </p:nvPr>
        </p:nvSpPr>
        <p:spPr>
          <a:xfrm>
            <a:off x="457200" y="980728"/>
            <a:ext cx="8229600" cy="5145435"/>
          </a:xfrm>
        </p:spPr>
        <p:txBody>
          <a:bodyPr>
            <a:normAutofit fontScale="92500"/>
          </a:bodyPr>
          <a:lstStyle/>
          <a:p>
            <a:pPr algn="just"/>
            <a:r>
              <a:rPr lang="en-IN" sz="2800" dirty="0">
                <a:latin typeface="+mj-lt"/>
                <a:cs typeface="Times New Roman" pitchFamily="18" charset="0"/>
              </a:rPr>
              <a:t>In our method eye is the decision parameter for finding the state of the driver. Though detection of the eye may be easier to locate, it’s really quite complicated. </a:t>
            </a:r>
          </a:p>
          <a:p>
            <a:pPr algn="just"/>
            <a:r>
              <a:rPr lang="en-IN" sz="2800" dirty="0">
                <a:latin typeface="+mj-lt"/>
                <a:cs typeface="Times New Roman" pitchFamily="18" charset="0"/>
              </a:rPr>
              <a:t>At this point, it performs the detection of the eye in the required particular region with the use of the detection of several features. It is a  time taking process. </a:t>
            </a:r>
          </a:p>
          <a:p>
            <a:pPr algn="just"/>
            <a:r>
              <a:rPr lang="en-IN" sz="2800" dirty="0">
                <a:latin typeface="+mj-lt"/>
                <a:cs typeface="Times New Roman" pitchFamily="18" charset="0"/>
              </a:rPr>
              <a:t> When eye detection is done then the result is matched with the reference or threshold value for deciding the state of the driver. </a:t>
            </a:r>
            <a:endParaRPr lang="en-US" sz="2800" dirty="0">
              <a:latin typeface="+mj-lt"/>
              <a:cs typeface="Times New Roman" pitchFamily="18" charset="0"/>
            </a:endParaRPr>
          </a:p>
          <a:p>
            <a:pPr algn="just"/>
            <a:r>
              <a:rPr lang="en-IN" sz="2800" dirty="0">
                <a:latin typeface="+mj-lt"/>
                <a:cs typeface="Times New Roman" pitchFamily="18" charset="0"/>
              </a:rPr>
              <a:t>If the Drowsiness state is detected this system will automatically alert the driver, if it continues it’ll slow down the vehicle and stop it as a proof of concept.</a:t>
            </a:r>
            <a:endParaRPr lang="en-US" sz="2800" dirty="0">
              <a:latin typeface="+mj-lt"/>
              <a:cs typeface="Times New Roman" pitchFamily="18" charset="0"/>
            </a:endParaRPr>
          </a:p>
        </p:txBody>
      </p:sp>
    </p:spTree>
    <p:extLst>
      <p:ext uri="{BB962C8B-B14F-4D97-AF65-F5344CB8AC3E}">
        <p14:creationId xmlns:p14="http://schemas.microsoft.com/office/powerpoint/2010/main" val="17414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92" y="16808"/>
            <a:ext cx="8229600" cy="1228396"/>
          </a:xfrm>
        </p:spPr>
        <p:txBody>
          <a:bodyPr>
            <a:normAutofit/>
          </a:bodyPr>
          <a:lstStyle/>
          <a:p>
            <a:r>
              <a:rPr lang="en-IN" dirty="0"/>
              <a:t>Architecture Diagram</a:t>
            </a:r>
          </a:p>
        </p:txBody>
      </p:sp>
      <p:sp>
        <p:nvSpPr>
          <p:cNvPr id="3" name="Content Placeholder 2"/>
          <p:cNvSpPr>
            <a:spLocks noGrp="1"/>
          </p:cNvSpPr>
          <p:nvPr>
            <p:ph idx="1"/>
          </p:nvPr>
        </p:nvSpPr>
        <p:spPr>
          <a:xfrm>
            <a:off x="457200" y="908720"/>
            <a:ext cx="8229600" cy="5268243"/>
          </a:xfrm>
        </p:spPr>
        <p:txBody>
          <a:bodyPr>
            <a:normAutofit/>
          </a:bodyPr>
          <a:lstStyle/>
          <a:p>
            <a:pPr marL="0" indent="0">
              <a:buNone/>
            </a:pPr>
            <a:endParaRPr lang="en-US" sz="2400" b="1" dirty="0"/>
          </a:p>
          <a:p>
            <a:pPr marL="0" indent="0">
              <a:buNone/>
            </a:pPr>
            <a:endParaRPr lang="en-IN" sz="2400" dirty="0"/>
          </a:p>
        </p:txBody>
      </p:sp>
      <p:pic>
        <p:nvPicPr>
          <p:cNvPr id="4" name="Picture 3">
            <a:extLst>
              <a:ext uri="{FF2B5EF4-FFF2-40B4-BE49-F238E27FC236}">
                <a16:creationId xmlns:a16="http://schemas.microsoft.com/office/drawing/2014/main" id="{22DE3784-D1E6-CD1E-3697-1EF5312518B5}"/>
              </a:ext>
            </a:extLst>
          </p:cNvPr>
          <p:cNvPicPr>
            <a:picLocks noChangeAspect="1"/>
          </p:cNvPicPr>
          <p:nvPr/>
        </p:nvPicPr>
        <p:blipFill>
          <a:blip r:embed="rId2"/>
          <a:stretch>
            <a:fillRect/>
          </a:stretch>
        </p:blipFill>
        <p:spPr>
          <a:xfrm>
            <a:off x="1280240" y="1800632"/>
            <a:ext cx="1469263" cy="713294"/>
          </a:xfrm>
          <a:prstGeom prst="rect">
            <a:avLst/>
          </a:prstGeom>
        </p:spPr>
      </p:pic>
      <p:pic>
        <p:nvPicPr>
          <p:cNvPr id="6" name="Picture 5">
            <a:extLst>
              <a:ext uri="{FF2B5EF4-FFF2-40B4-BE49-F238E27FC236}">
                <a16:creationId xmlns:a16="http://schemas.microsoft.com/office/drawing/2014/main" id="{6B332BF7-A23E-6320-CDBF-02E8E333AE66}"/>
              </a:ext>
            </a:extLst>
          </p:cNvPr>
          <p:cNvPicPr>
            <a:picLocks noChangeAspect="1"/>
          </p:cNvPicPr>
          <p:nvPr/>
        </p:nvPicPr>
        <p:blipFill>
          <a:blip r:embed="rId3"/>
          <a:stretch>
            <a:fillRect/>
          </a:stretch>
        </p:blipFill>
        <p:spPr>
          <a:xfrm>
            <a:off x="3502184" y="1788237"/>
            <a:ext cx="1469263" cy="774259"/>
          </a:xfrm>
          <a:prstGeom prst="rect">
            <a:avLst/>
          </a:prstGeom>
        </p:spPr>
      </p:pic>
      <p:pic>
        <p:nvPicPr>
          <p:cNvPr id="7" name="Picture 6">
            <a:extLst>
              <a:ext uri="{FF2B5EF4-FFF2-40B4-BE49-F238E27FC236}">
                <a16:creationId xmlns:a16="http://schemas.microsoft.com/office/drawing/2014/main" id="{4712D9FC-8FB8-4655-7EF5-51B009C10733}"/>
              </a:ext>
            </a:extLst>
          </p:cNvPr>
          <p:cNvPicPr>
            <a:picLocks noChangeAspect="1"/>
          </p:cNvPicPr>
          <p:nvPr/>
        </p:nvPicPr>
        <p:blipFill>
          <a:blip r:embed="rId4"/>
          <a:stretch>
            <a:fillRect/>
          </a:stretch>
        </p:blipFill>
        <p:spPr>
          <a:xfrm>
            <a:off x="5724128" y="1818220"/>
            <a:ext cx="1475360" cy="774259"/>
          </a:xfrm>
          <a:prstGeom prst="rect">
            <a:avLst/>
          </a:prstGeom>
        </p:spPr>
      </p:pic>
      <p:pic>
        <p:nvPicPr>
          <p:cNvPr id="8" name="Picture 7">
            <a:extLst>
              <a:ext uri="{FF2B5EF4-FFF2-40B4-BE49-F238E27FC236}">
                <a16:creationId xmlns:a16="http://schemas.microsoft.com/office/drawing/2014/main" id="{49C45187-8233-DDD1-D62E-C5F666D4F2D1}"/>
              </a:ext>
            </a:extLst>
          </p:cNvPr>
          <p:cNvPicPr>
            <a:picLocks noChangeAspect="1"/>
          </p:cNvPicPr>
          <p:nvPr/>
        </p:nvPicPr>
        <p:blipFill>
          <a:blip r:embed="rId5"/>
          <a:stretch>
            <a:fillRect/>
          </a:stretch>
        </p:blipFill>
        <p:spPr>
          <a:xfrm>
            <a:off x="1325543" y="3041870"/>
            <a:ext cx="1475360" cy="774259"/>
          </a:xfrm>
          <a:prstGeom prst="rect">
            <a:avLst/>
          </a:prstGeom>
        </p:spPr>
      </p:pic>
      <p:pic>
        <p:nvPicPr>
          <p:cNvPr id="9" name="Picture 8">
            <a:extLst>
              <a:ext uri="{FF2B5EF4-FFF2-40B4-BE49-F238E27FC236}">
                <a16:creationId xmlns:a16="http://schemas.microsoft.com/office/drawing/2014/main" id="{070D1A7D-2B49-E9F2-AF13-8C5C0D859914}"/>
              </a:ext>
            </a:extLst>
          </p:cNvPr>
          <p:cNvPicPr>
            <a:picLocks noChangeAspect="1"/>
          </p:cNvPicPr>
          <p:nvPr/>
        </p:nvPicPr>
        <p:blipFill>
          <a:blip r:embed="rId6"/>
          <a:stretch>
            <a:fillRect/>
          </a:stretch>
        </p:blipFill>
        <p:spPr>
          <a:xfrm>
            <a:off x="3482241" y="3067278"/>
            <a:ext cx="1475360" cy="774259"/>
          </a:xfrm>
          <a:prstGeom prst="rect">
            <a:avLst/>
          </a:prstGeom>
        </p:spPr>
      </p:pic>
      <p:pic>
        <p:nvPicPr>
          <p:cNvPr id="10" name="Picture 9">
            <a:extLst>
              <a:ext uri="{FF2B5EF4-FFF2-40B4-BE49-F238E27FC236}">
                <a16:creationId xmlns:a16="http://schemas.microsoft.com/office/drawing/2014/main" id="{C229976E-2B33-485F-86D3-E6A99EEF5F3E}"/>
              </a:ext>
            </a:extLst>
          </p:cNvPr>
          <p:cNvPicPr>
            <a:picLocks noChangeAspect="1"/>
          </p:cNvPicPr>
          <p:nvPr/>
        </p:nvPicPr>
        <p:blipFill>
          <a:blip r:embed="rId7"/>
          <a:stretch>
            <a:fillRect/>
          </a:stretch>
        </p:blipFill>
        <p:spPr>
          <a:xfrm flipH="1">
            <a:off x="6368346" y="2501531"/>
            <a:ext cx="186923" cy="774260"/>
          </a:xfrm>
          <a:prstGeom prst="rect">
            <a:avLst/>
          </a:prstGeom>
        </p:spPr>
      </p:pic>
      <p:pic>
        <p:nvPicPr>
          <p:cNvPr id="11" name="Picture 10">
            <a:extLst>
              <a:ext uri="{FF2B5EF4-FFF2-40B4-BE49-F238E27FC236}">
                <a16:creationId xmlns:a16="http://schemas.microsoft.com/office/drawing/2014/main" id="{C75BD102-0AF2-8952-7929-4DFF71B6DDD1}"/>
              </a:ext>
            </a:extLst>
          </p:cNvPr>
          <p:cNvPicPr>
            <a:picLocks noChangeAspect="1"/>
          </p:cNvPicPr>
          <p:nvPr/>
        </p:nvPicPr>
        <p:blipFill>
          <a:blip r:embed="rId8"/>
          <a:stretch>
            <a:fillRect/>
          </a:stretch>
        </p:blipFill>
        <p:spPr>
          <a:xfrm>
            <a:off x="5724127" y="3041869"/>
            <a:ext cx="1475360" cy="774259"/>
          </a:xfrm>
          <a:prstGeom prst="rect">
            <a:avLst/>
          </a:prstGeom>
        </p:spPr>
      </p:pic>
      <p:pic>
        <p:nvPicPr>
          <p:cNvPr id="12" name="Picture 11">
            <a:extLst>
              <a:ext uri="{FF2B5EF4-FFF2-40B4-BE49-F238E27FC236}">
                <a16:creationId xmlns:a16="http://schemas.microsoft.com/office/drawing/2014/main" id="{66EF12A5-BEBD-D14A-0B88-CADB2C6912BA}"/>
              </a:ext>
            </a:extLst>
          </p:cNvPr>
          <p:cNvPicPr>
            <a:picLocks noChangeAspect="1"/>
          </p:cNvPicPr>
          <p:nvPr/>
        </p:nvPicPr>
        <p:blipFill>
          <a:blip r:embed="rId9"/>
          <a:stretch>
            <a:fillRect/>
          </a:stretch>
        </p:blipFill>
        <p:spPr>
          <a:xfrm>
            <a:off x="3482241" y="4509120"/>
            <a:ext cx="1475360" cy="774259"/>
          </a:xfrm>
          <a:prstGeom prst="rect">
            <a:avLst/>
          </a:prstGeom>
        </p:spPr>
      </p:pic>
      <p:pic>
        <p:nvPicPr>
          <p:cNvPr id="14" name="Picture 13">
            <a:extLst>
              <a:ext uri="{FF2B5EF4-FFF2-40B4-BE49-F238E27FC236}">
                <a16:creationId xmlns:a16="http://schemas.microsoft.com/office/drawing/2014/main" id="{FF8F5897-0017-2D04-FE40-D6D4DAB6AE47}"/>
              </a:ext>
            </a:extLst>
          </p:cNvPr>
          <p:cNvPicPr>
            <a:picLocks noChangeAspect="1"/>
          </p:cNvPicPr>
          <p:nvPr/>
        </p:nvPicPr>
        <p:blipFill>
          <a:blip r:embed="rId10"/>
          <a:stretch>
            <a:fillRect/>
          </a:stretch>
        </p:blipFill>
        <p:spPr>
          <a:xfrm>
            <a:off x="1325543" y="4454251"/>
            <a:ext cx="1524132" cy="829128"/>
          </a:xfrm>
          <a:prstGeom prst="rect">
            <a:avLst/>
          </a:prstGeom>
        </p:spPr>
      </p:pic>
      <p:pic>
        <p:nvPicPr>
          <p:cNvPr id="15" name="Picture 14">
            <a:extLst>
              <a:ext uri="{FF2B5EF4-FFF2-40B4-BE49-F238E27FC236}">
                <a16:creationId xmlns:a16="http://schemas.microsoft.com/office/drawing/2014/main" id="{B4627651-6B6C-D257-6BD6-B0D6B2EEF482}"/>
              </a:ext>
            </a:extLst>
          </p:cNvPr>
          <p:cNvPicPr>
            <a:picLocks noChangeAspect="1"/>
          </p:cNvPicPr>
          <p:nvPr/>
        </p:nvPicPr>
        <p:blipFill>
          <a:blip r:embed="rId11"/>
          <a:stretch>
            <a:fillRect/>
          </a:stretch>
        </p:blipFill>
        <p:spPr>
          <a:xfrm>
            <a:off x="2715642" y="2094963"/>
            <a:ext cx="871804" cy="158510"/>
          </a:xfrm>
          <a:prstGeom prst="rect">
            <a:avLst/>
          </a:prstGeom>
        </p:spPr>
      </p:pic>
      <p:pic>
        <p:nvPicPr>
          <p:cNvPr id="16" name="Picture 15">
            <a:extLst>
              <a:ext uri="{FF2B5EF4-FFF2-40B4-BE49-F238E27FC236}">
                <a16:creationId xmlns:a16="http://schemas.microsoft.com/office/drawing/2014/main" id="{EB72B26E-55B9-C042-278A-7037D09653ED}"/>
              </a:ext>
            </a:extLst>
          </p:cNvPr>
          <p:cNvPicPr>
            <a:picLocks noChangeAspect="1"/>
          </p:cNvPicPr>
          <p:nvPr/>
        </p:nvPicPr>
        <p:blipFill>
          <a:blip r:embed="rId11"/>
          <a:stretch>
            <a:fillRect/>
          </a:stretch>
        </p:blipFill>
        <p:spPr>
          <a:xfrm>
            <a:off x="4971447" y="2094963"/>
            <a:ext cx="871804" cy="158510"/>
          </a:xfrm>
          <a:prstGeom prst="rect">
            <a:avLst/>
          </a:prstGeom>
        </p:spPr>
      </p:pic>
      <p:pic>
        <p:nvPicPr>
          <p:cNvPr id="17" name="Picture 16">
            <a:extLst>
              <a:ext uri="{FF2B5EF4-FFF2-40B4-BE49-F238E27FC236}">
                <a16:creationId xmlns:a16="http://schemas.microsoft.com/office/drawing/2014/main" id="{48AF96C8-7598-E71B-BC67-FF6693E6D6D8}"/>
              </a:ext>
            </a:extLst>
          </p:cNvPr>
          <p:cNvPicPr>
            <a:picLocks noChangeAspect="1"/>
          </p:cNvPicPr>
          <p:nvPr/>
        </p:nvPicPr>
        <p:blipFill>
          <a:blip r:embed="rId12"/>
          <a:stretch>
            <a:fillRect/>
          </a:stretch>
        </p:blipFill>
        <p:spPr>
          <a:xfrm>
            <a:off x="2712091" y="3295897"/>
            <a:ext cx="957155" cy="158510"/>
          </a:xfrm>
          <a:prstGeom prst="rect">
            <a:avLst/>
          </a:prstGeom>
        </p:spPr>
      </p:pic>
      <p:pic>
        <p:nvPicPr>
          <p:cNvPr id="18" name="Picture 17">
            <a:extLst>
              <a:ext uri="{FF2B5EF4-FFF2-40B4-BE49-F238E27FC236}">
                <a16:creationId xmlns:a16="http://schemas.microsoft.com/office/drawing/2014/main" id="{8360AA36-C789-6A56-F8E9-02B9104A1FB7}"/>
              </a:ext>
            </a:extLst>
          </p:cNvPr>
          <p:cNvPicPr>
            <a:picLocks noChangeAspect="1"/>
          </p:cNvPicPr>
          <p:nvPr/>
        </p:nvPicPr>
        <p:blipFill>
          <a:blip r:embed="rId12"/>
          <a:stretch>
            <a:fillRect/>
          </a:stretch>
        </p:blipFill>
        <p:spPr>
          <a:xfrm>
            <a:off x="4862287" y="3287323"/>
            <a:ext cx="957155" cy="158510"/>
          </a:xfrm>
          <a:prstGeom prst="rect">
            <a:avLst/>
          </a:prstGeom>
        </p:spPr>
      </p:pic>
      <p:pic>
        <p:nvPicPr>
          <p:cNvPr id="19" name="Picture 18">
            <a:extLst>
              <a:ext uri="{FF2B5EF4-FFF2-40B4-BE49-F238E27FC236}">
                <a16:creationId xmlns:a16="http://schemas.microsoft.com/office/drawing/2014/main" id="{BE8CFC36-DB64-8A43-8F10-A2BE971416DB}"/>
              </a:ext>
            </a:extLst>
          </p:cNvPr>
          <p:cNvPicPr>
            <a:picLocks noChangeAspect="1"/>
          </p:cNvPicPr>
          <p:nvPr/>
        </p:nvPicPr>
        <p:blipFill>
          <a:blip r:embed="rId13"/>
          <a:stretch>
            <a:fillRect/>
          </a:stretch>
        </p:blipFill>
        <p:spPr>
          <a:xfrm>
            <a:off x="2714639" y="4762126"/>
            <a:ext cx="841321" cy="158510"/>
          </a:xfrm>
          <a:prstGeom prst="rect">
            <a:avLst/>
          </a:prstGeom>
        </p:spPr>
      </p:pic>
      <p:pic>
        <p:nvPicPr>
          <p:cNvPr id="20" name="Picture 19">
            <a:extLst>
              <a:ext uri="{FF2B5EF4-FFF2-40B4-BE49-F238E27FC236}">
                <a16:creationId xmlns:a16="http://schemas.microsoft.com/office/drawing/2014/main" id="{1ED9DA83-921E-AF09-15B4-3B0583E9E180}"/>
              </a:ext>
            </a:extLst>
          </p:cNvPr>
          <p:cNvPicPr>
            <a:picLocks noChangeAspect="1"/>
          </p:cNvPicPr>
          <p:nvPr/>
        </p:nvPicPr>
        <p:blipFill>
          <a:blip r:embed="rId14"/>
          <a:stretch>
            <a:fillRect/>
          </a:stretch>
        </p:blipFill>
        <p:spPr>
          <a:xfrm>
            <a:off x="1951498" y="3312540"/>
            <a:ext cx="158510" cy="1225402"/>
          </a:xfrm>
          <a:prstGeom prst="rect">
            <a:avLst/>
          </a:prstGeom>
        </p:spPr>
      </p:pic>
    </p:spTree>
    <p:extLst>
      <p:ext uri="{BB962C8B-B14F-4D97-AF65-F5344CB8AC3E}">
        <p14:creationId xmlns:p14="http://schemas.microsoft.com/office/powerpoint/2010/main" val="298699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2F9D0-0E18-C0B9-6EE8-5839959760D1}"/>
              </a:ext>
            </a:extLst>
          </p:cNvPr>
          <p:cNvSpPr>
            <a:spLocks noGrp="1"/>
          </p:cNvSpPr>
          <p:nvPr>
            <p:ph type="title"/>
          </p:nvPr>
        </p:nvSpPr>
        <p:spPr>
          <a:xfrm>
            <a:off x="457200" y="274638"/>
            <a:ext cx="8229600" cy="562074"/>
          </a:xfrm>
        </p:spPr>
        <p:txBody>
          <a:bodyPr>
            <a:normAutofit fontScale="90000"/>
          </a:bodyPr>
          <a:lstStyle/>
          <a:p>
            <a:r>
              <a:rPr lang="en-IN" dirty="0"/>
              <a:t>EAR COMPARISON FLOW</a:t>
            </a:r>
          </a:p>
        </p:txBody>
      </p:sp>
      <p:pic>
        <p:nvPicPr>
          <p:cNvPr id="5" name="Content Placeholder 4">
            <a:extLst>
              <a:ext uri="{FF2B5EF4-FFF2-40B4-BE49-F238E27FC236}">
                <a16:creationId xmlns:a16="http://schemas.microsoft.com/office/drawing/2014/main" id="{D64DD04C-426C-B0B4-7CC9-4610A471161D}"/>
              </a:ext>
            </a:extLst>
          </p:cNvPr>
          <p:cNvPicPr>
            <a:picLocks noGrp="1" noChangeAspect="1"/>
          </p:cNvPicPr>
          <p:nvPr>
            <p:ph idx="1"/>
          </p:nvPr>
        </p:nvPicPr>
        <p:blipFill>
          <a:blip r:embed="rId2"/>
          <a:stretch>
            <a:fillRect/>
          </a:stretch>
        </p:blipFill>
        <p:spPr>
          <a:xfrm>
            <a:off x="3275856" y="1052736"/>
            <a:ext cx="2016224" cy="5285183"/>
          </a:xfrm>
        </p:spPr>
      </p:pic>
    </p:spTree>
    <p:extLst>
      <p:ext uri="{BB962C8B-B14F-4D97-AF65-F5344CB8AC3E}">
        <p14:creationId xmlns:p14="http://schemas.microsoft.com/office/powerpoint/2010/main" val="275249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9B81-0F4D-E788-839A-8DEF2037E24E}"/>
              </a:ext>
            </a:extLst>
          </p:cNvPr>
          <p:cNvSpPr>
            <a:spLocks noGrp="1"/>
          </p:cNvSpPr>
          <p:nvPr>
            <p:ph type="title"/>
          </p:nvPr>
        </p:nvSpPr>
        <p:spPr>
          <a:xfrm>
            <a:off x="457200" y="274638"/>
            <a:ext cx="8229600" cy="922114"/>
          </a:xfrm>
        </p:spPr>
        <p:txBody>
          <a:bodyPr>
            <a:normAutofit fontScale="90000"/>
          </a:bodyPr>
          <a:lstStyle/>
          <a:p>
            <a:r>
              <a:rPr lang="en-IN" dirty="0"/>
              <a:t>HARDWARE AND SOFTWARE REQUIREMENTS</a:t>
            </a:r>
          </a:p>
        </p:txBody>
      </p:sp>
      <p:sp>
        <p:nvSpPr>
          <p:cNvPr id="3" name="Content Placeholder 2">
            <a:extLst>
              <a:ext uri="{FF2B5EF4-FFF2-40B4-BE49-F238E27FC236}">
                <a16:creationId xmlns:a16="http://schemas.microsoft.com/office/drawing/2014/main" id="{7205D595-CC5D-1F16-67C3-C07E2DFD6F81}"/>
              </a:ext>
            </a:extLst>
          </p:cNvPr>
          <p:cNvSpPr>
            <a:spLocks noGrp="1"/>
          </p:cNvSpPr>
          <p:nvPr>
            <p:ph idx="1"/>
          </p:nvPr>
        </p:nvSpPr>
        <p:spPr>
          <a:xfrm>
            <a:off x="457200" y="1556792"/>
            <a:ext cx="8229600" cy="4569371"/>
          </a:xfrm>
        </p:spPr>
        <p:txBody>
          <a:bodyPr>
            <a:normAutofit fontScale="92500" lnSpcReduction="20000"/>
          </a:bodyPr>
          <a:lstStyle/>
          <a:p>
            <a:pPr>
              <a:buNone/>
            </a:pPr>
            <a:r>
              <a:rPr lang="en-IN" sz="2800" b="1" dirty="0"/>
              <a:t>Hardware Requirements</a:t>
            </a:r>
            <a:endParaRPr lang="en-US" sz="2800" dirty="0"/>
          </a:p>
          <a:p>
            <a:pPr lvl="0"/>
            <a:r>
              <a:rPr lang="en-IN" sz="2800" dirty="0"/>
              <a:t>ATMEGA328 Microcontroller</a:t>
            </a:r>
            <a:endParaRPr lang="en-US" sz="2800" dirty="0"/>
          </a:p>
          <a:p>
            <a:pPr lvl="0"/>
            <a:r>
              <a:rPr lang="en-IN" sz="2800" dirty="0"/>
              <a:t>Liquid Crystal Display</a:t>
            </a:r>
            <a:endParaRPr lang="en-US" sz="2800" dirty="0"/>
          </a:p>
          <a:p>
            <a:pPr lvl="0"/>
            <a:r>
              <a:rPr lang="en-IN" sz="2800" dirty="0"/>
              <a:t>Motor Driver L298N</a:t>
            </a:r>
            <a:endParaRPr lang="en-US" sz="2800" dirty="0"/>
          </a:p>
          <a:p>
            <a:pPr lvl="0"/>
            <a:r>
              <a:rPr lang="en-IN" sz="2800" dirty="0"/>
              <a:t>12v DC Gear Motor</a:t>
            </a:r>
            <a:endParaRPr lang="en-US" sz="2800" dirty="0"/>
          </a:p>
          <a:p>
            <a:pPr lvl="0"/>
            <a:r>
              <a:rPr lang="en-IN" sz="2800" dirty="0"/>
              <a:t>12V/1A transformer</a:t>
            </a:r>
            <a:endParaRPr lang="en-US" sz="2800" dirty="0"/>
          </a:p>
          <a:p>
            <a:pPr lvl="0"/>
            <a:r>
              <a:rPr lang="en-IN" sz="2800" dirty="0"/>
              <a:t>Data Transferring Cable</a:t>
            </a:r>
            <a:endParaRPr lang="en-US" sz="2800" dirty="0"/>
          </a:p>
          <a:p>
            <a:pPr>
              <a:buNone/>
            </a:pPr>
            <a:r>
              <a:rPr lang="en-IN" sz="2800" b="1" dirty="0"/>
              <a:t>Software Requirements</a:t>
            </a:r>
            <a:endParaRPr lang="en-US" sz="2800" dirty="0"/>
          </a:p>
          <a:p>
            <a:pPr lvl="0"/>
            <a:r>
              <a:rPr lang="en-IN" sz="2800" dirty="0"/>
              <a:t>Arduino IDE</a:t>
            </a:r>
            <a:endParaRPr lang="en-US" sz="2800" dirty="0"/>
          </a:p>
          <a:p>
            <a:pPr lvl="0"/>
            <a:r>
              <a:rPr lang="en-IN" sz="2800" dirty="0"/>
              <a:t>Python</a:t>
            </a:r>
            <a:endParaRPr lang="en-US" sz="2800" dirty="0"/>
          </a:p>
          <a:p>
            <a:pPr lvl="0"/>
            <a:r>
              <a:rPr lang="en-IN" sz="2800" dirty="0"/>
              <a:t>OpenCV</a:t>
            </a:r>
            <a:endParaRPr lang="en-US" sz="2800" dirty="0"/>
          </a:p>
          <a:p>
            <a:pPr marL="0" indent="0" algn="just">
              <a:buNone/>
            </a:pPr>
            <a:endParaRPr lang="en-IN" sz="2600" dirty="0"/>
          </a:p>
        </p:txBody>
      </p:sp>
    </p:spTree>
    <p:extLst>
      <p:ext uri="{BB962C8B-B14F-4D97-AF65-F5344CB8AC3E}">
        <p14:creationId xmlns:p14="http://schemas.microsoft.com/office/powerpoint/2010/main" val="1544452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TotalTime>
  <Words>1381</Words>
  <Application>Microsoft Office PowerPoint</Application>
  <PresentationFormat>On-screen Show (4:3)</PresentationFormat>
  <Paragraphs>99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PANIMALAR ENGINEERING COLLEGE AN AUTONOMOUS INSTITUTION DEPARTMENT OF INFORMATION TECHNOLOGY</vt:lpstr>
      <vt:lpstr>Abstract</vt:lpstr>
      <vt:lpstr>Literature Survey</vt:lpstr>
      <vt:lpstr>Literature Survey</vt:lpstr>
      <vt:lpstr>Existing System</vt:lpstr>
      <vt:lpstr>PROPOSED SYSTEM</vt:lpstr>
      <vt:lpstr>Architecture Diagram</vt:lpstr>
      <vt:lpstr>EAR COMPARISON FLOW</vt:lpstr>
      <vt:lpstr>HARDWARE AND SOFTWARE REQUIREMENTS</vt:lpstr>
      <vt:lpstr>METHODOLOGY</vt:lpstr>
      <vt:lpstr>Haar Casacade Classifiers</vt:lpstr>
      <vt:lpstr>Shape predictor</vt:lpstr>
      <vt:lpstr>RESULT</vt:lpstr>
      <vt:lpstr>References</vt:lpstr>
      <vt:lpstr>Reference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kmuthulakshmi.it</dc:creator>
  <cp:lastModifiedBy>VEDHA</cp:lastModifiedBy>
  <cp:revision>9</cp:revision>
  <dcterms:created xsi:type="dcterms:W3CDTF">2023-02-15T06:56:33Z</dcterms:created>
  <dcterms:modified xsi:type="dcterms:W3CDTF">2023-05-04T16:45:34Z</dcterms:modified>
</cp:coreProperties>
</file>