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5"/>
  </p:notesMasterIdLst>
  <p:sldIdLst>
    <p:sldId id="256" r:id="rId2"/>
    <p:sldId id="257" r:id="rId3"/>
    <p:sldId id="263" r:id="rId4"/>
    <p:sldId id="265" r:id="rId5"/>
    <p:sldId id="258" r:id="rId6"/>
    <p:sldId id="259" r:id="rId7"/>
    <p:sldId id="266" r:id="rId8"/>
    <p:sldId id="260" r:id="rId9"/>
    <p:sldId id="261" r:id="rId10"/>
    <p:sldId id="267" r:id="rId11"/>
    <p:sldId id="264" r:id="rId12"/>
    <p:sldId id="268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-11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523a5921223f03a" providerId="LiveId" clId="{888EDC4B-8F1B-44F7-A8F1-13E1EAB926D0}"/>
    <pc:docChg chg="custSel modSld">
      <pc:chgData name="" userId="2523a5921223f03a" providerId="LiveId" clId="{888EDC4B-8F1B-44F7-A8F1-13E1EAB926D0}" dt="2023-05-04T15:03:30.234" v="153"/>
      <pc:docMkLst>
        <pc:docMk/>
      </pc:docMkLst>
      <pc:sldChg chg="modSp">
        <pc:chgData name="" userId="2523a5921223f03a" providerId="LiveId" clId="{888EDC4B-8F1B-44F7-A8F1-13E1EAB926D0}" dt="2023-05-04T13:33:57.828" v="6" actId="20577"/>
        <pc:sldMkLst>
          <pc:docMk/>
          <pc:sldMk cId="4282505484" sldId="256"/>
        </pc:sldMkLst>
        <pc:spChg chg="mod">
          <ac:chgData name="" userId="2523a5921223f03a" providerId="LiveId" clId="{888EDC4B-8F1B-44F7-A8F1-13E1EAB926D0}" dt="2023-05-04T13:33:57.828" v="6" actId="20577"/>
          <ac:spMkLst>
            <pc:docMk/>
            <pc:sldMk cId="4282505484" sldId="256"/>
            <ac:spMk id="3" creationId="{00000000-0000-0000-0000-000000000000}"/>
          </ac:spMkLst>
        </pc:spChg>
      </pc:sldChg>
      <pc:sldChg chg="addSp modSp">
        <pc:chgData name="" userId="2523a5921223f03a" providerId="LiveId" clId="{888EDC4B-8F1B-44F7-A8F1-13E1EAB926D0}" dt="2023-05-04T14:54:36.815" v="140" actId="20577"/>
        <pc:sldMkLst>
          <pc:docMk/>
          <pc:sldMk cId="226359958" sldId="258"/>
        </pc:sldMkLst>
        <pc:spChg chg="mod">
          <ac:chgData name="" userId="2523a5921223f03a" providerId="LiveId" clId="{888EDC4B-8F1B-44F7-A8F1-13E1EAB926D0}" dt="2023-05-04T14:54:01.878" v="129" actId="255"/>
          <ac:spMkLst>
            <pc:docMk/>
            <pc:sldMk cId="226359958" sldId="258"/>
            <ac:spMk id="3" creationId="{00000000-0000-0000-0000-000000000000}"/>
          </ac:spMkLst>
        </pc:spChg>
        <pc:spChg chg="add mod">
          <ac:chgData name="" userId="2523a5921223f03a" providerId="LiveId" clId="{888EDC4B-8F1B-44F7-A8F1-13E1EAB926D0}" dt="2023-05-04T14:54:36.815" v="140" actId="20577"/>
          <ac:spMkLst>
            <pc:docMk/>
            <pc:sldMk cId="226359958" sldId="258"/>
            <ac:spMk id="4" creationId="{A104DB5B-3385-424D-AED5-84B02D753305}"/>
          </ac:spMkLst>
        </pc:spChg>
      </pc:sldChg>
      <pc:sldChg chg="modSp">
        <pc:chgData name="" userId="2523a5921223f03a" providerId="LiveId" clId="{888EDC4B-8F1B-44F7-A8F1-13E1EAB926D0}" dt="2023-05-04T14:04:49.077" v="108" actId="20577"/>
        <pc:sldMkLst>
          <pc:docMk/>
          <pc:sldMk cId="781483241" sldId="263"/>
        </pc:sldMkLst>
        <pc:graphicFrameChg chg="mod modGraphic">
          <ac:chgData name="" userId="2523a5921223f03a" providerId="LiveId" clId="{888EDC4B-8F1B-44F7-A8F1-13E1EAB926D0}" dt="2023-05-04T14:04:49.077" v="108" actId="20577"/>
          <ac:graphicFrameMkLst>
            <pc:docMk/>
            <pc:sldMk cId="781483241" sldId="263"/>
            <ac:graphicFrameMk id="4" creationId="{00000000-0000-0000-0000-000000000000}"/>
          </ac:graphicFrameMkLst>
        </pc:graphicFrameChg>
      </pc:sldChg>
      <pc:sldChg chg="modSp">
        <pc:chgData name="" userId="2523a5921223f03a" providerId="LiveId" clId="{888EDC4B-8F1B-44F7-A8F1-13E1EAB926D0}" dt="2023-05-04T15:03:30.234" v="153"/>
        <pc:sldMkLst>
          <pc:docMk/>
          <pc:sldMk cId="781483241" sldId="265"/>
        </pc:sldMkLst>
        <pc:graphicFrameChg chg="mod modGraphic">
          <ac:chgData name="" userId="2523a5921223f03a" providerId="LiveId" clId="{888EDC4B-8F1B-44F7-A8F1-13E1EAB926D0}" dt="2023-05-04T15:03:30.234" v="153"/>
          <ac:graphicFrameMkLst>
            <pc:docMk/>
            <pc:sldMk cId="781483241" sldId="265"/>
            <ac:graphicFrameMk id="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832C3-D371-440E-B1B5-CA492E161FF4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E5B5E-7081-40AD-A39F-41FB04AD3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208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E5B5E-7081-40AD-A39F-41FB04AD361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11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71F-8BC3-4512-A585-9DB669A3575D}" type="datetimeFigureOut">
              <a:rPr lang="en-IN" smtClean="0"/>
              <a:pPr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98D-504E-4DF4-AAEA-E682586961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12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71F-8BC3-4512-A585-9DB669A3575D}" type="datetimeFigureOut">
              <a:rPr lang="en-IN" smtClean="0"/>
              <a:pPr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98D-504E-4DF4-AAEA-E682586961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54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71F-8BC3-4512-A585-9DB669A3575D}" type="datetimeFigureOut">
              <a:rPr lang="en-IN" smtClean="0"/>
              <a:pPr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98D-504E-4DF4-AAEA-E682586961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16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71F-8BC3-4512-A585-9DB669A3575D}" type="datetimeFigureOut">
              <a:rPr lang="en-IN" smtClean="0"/>
              <a:pPr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98D-504E-4DF4-AAEA-E682586961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20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71F-8BC3-4512-A585-9DB669A3575D}" type="datetimeFigureOut">
              <a:rPr lang="en-IN" smtClean="0"/>
              <a:pPr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98D-504E-4DF4-AAEA-E682586961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16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71F-8BC3-4512-A585-9DB669A3575D}" type="datetimeFigureOut">
              <a:rPr lang="en-IN" smtClean="0"/>
              <a:pPr/>
              <a:t>04-05-2023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98D-504E-4DF4-AAEA-E682586961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93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71F-8BC3-4512-A585-9DB669A3575D}" type="datetimeFigureOut">
              <a:rPr lang="en-IN" smtClean="0"/>
              <a:pPr/>
              <a:t>04-05-2023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98D-504E-4DF4-AAEA-E682586961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72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71F-8BC3-4512-A585-9DB669A3575D}" type="datetimeFigureOut">
              <a:rPr lang="en-IN" smtClean="0"/>
              <a:pPr/>
              <a:t>04-05-2023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98D-504E-4DF4-AAEA-E682586961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2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71F-8BC3-4512-A585-9DB669A3575D}" type="datetimeFigureOut">
              <a:rPr lang="en-IN" smtClean="0"/>
              <a:pPr/>
              <a:t>04-05-2023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98D-504E-4DF4-AAEA-E682586961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3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71F-8BC3-4512-A585-9DB669A3575D}" type="datetimeFigureOut">
              <a:rPr lang="en-IN" smtClean="0"/>
              <a:pPr/>
              <a:t>04-05-2023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98D-504E-4DF4-AAEA-E682586961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11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71F-8BC3-4512-A585-9DB669A3575D}" type="datetimeFigureOut">
              <a:rPr lang="en-IN" smtClean="0"/>
              <a:pPr/>
              <a:t>04-05-2023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98D-504E-4DF4-AAEA-E682586961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13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6971F-8BC3-4512-A585-9DB669A3575D}" type="datetimeFigureOut">
              <a:rPr lang="en-IN" smtClean="0"/>
              <a:pPr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6D98D-504E-4DF4-AAEA-E682586961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20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428604"/>
            <a:ext cx="8612654" cy="1857388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PANIMALAR ENGINEERING COLLEGE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AN AUTONOMOUS INSTITUTION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DEPARTMENT OF INFORMATION TECHNOLOGY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2348880"/>
            <a:ext cx="8496944" cy="439248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IT8611 Mini Project </a:t>
            </a:r>
            <a:r>
              <a:rPr lang="en-US" sz="30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Project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Review </a:t>
            </a:r>
          </a:p>
          <a:p>
            <a:pPr algn="l"/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III year/VI </a:t>
            </a:r>
            <a:r>
              <a:rPr lang="en-US" sz="30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sem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  <a:p>
            <a:pPr algn="l"/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          </a:t>
            </a:r>
            <a:endParaRPr lang="en-US" sz="3900" b="1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l"/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              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Detection Of Violence In Videos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                  </a:t>
            </a:r>
          </a:p>
          <a:p>
            <a:pPr algn="l"/>
            <a:endParaRPr lang="en-US" sz="3400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SANDHYA B &amp; 211420205130</a:t>
            </a:r>
          </a:p>
          <a:p>
            <a:pPr algn="l"/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SONAL K &amp; 211420205148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SOWMIYA K P &amp;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211420205150</a:t>
            </a:r>
          </a:p>
          <a:p>
            <a:pPr algn="l"/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                  </a:t>
            </a:r>
            <a:endParaRPr lang="en-IN" sz="2600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0" y="620688"/>
            <a:ext cx="1047750" cy="102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250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s://lh5.googleusercontent.com/_R45vkcggBmRhtbPA0AlYDQkj5gDAY-nAtyiyeGP_YC_S58AFG-hd1bsAgg1uzXlw920_2onbv1YjiJWQ56r0Dl8AVXd0W1qEfq2m0OmJCK4SR0TVUiCOEi6PPI7Fle87qPFPxruekJSKyhTtmd8TA=s2048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00108"/>
            <a:ext cx="500066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s://lh3.googleusercontent.com/r7mNlspnADqG2e4nJwYZ5t6cxVOFS0v5QoQs-l57VeGsRckRlzgdj_khsKhI9yBBTbNeypGgulp-ZZrIE4gW5ze2IACKkmd7dKynUqqxVRfXmIf7YiTNCkPDsQrW6cbvQ2UlVypBKIGTiwnQjO15sg=s204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9" y="3000372"/>
            <a:ext cx="478634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214942" y="1214422"/>
            <a:ext cx="32147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Number of epochs 100,</a:t>
            </a:r>
          </a:p>
          <a:p>
            <a:r>
              <a:rPr lang="en-IN" dirty="0"/>
              <a:t>Dropout of 0.5,</a:t>
            </a:r>
          </a:p>
          <a:p>
            <a:r>
              <a:rPr lang="en-IN" dirty="0"/>
              <a:t>Batch Normalization used.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br>
              <a:rPr lang="en-IN" dirty="0"/>
            </a:br>
            <a:r>
              <a:rPr lang="en-IN" dirty="0"/>
              <a:t>Training Accuracy: 99.93%</a:t>
            </a:r>
          </a:p>
          <a:p>
            <a:r>
              <a:rPr lang="en-IN" dirty="0"/>
              <a:t>Testing Accuracy: 84.52%</a:t>
            </a:r>
          </a:p>
          <a:p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Autofit/>
          </a:bodyPr>
          <a:lstStyle/>
          <a:p>
            <a:r>
              <a:rPr lang="en-US" sz="3600" b="1" dirty="0"/>
              <a:t>RESULT DISCUSSION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5"/>
            <a:ext cx="8229600" cy="3429023"/>
          </a:xfrm>
        </p:spPr>
        <p:txBody>
          <a:bodyPr>
            <a:noAutofit/>
          </a:bodyPr>
          <a:lstStyle/>
          <a:p>
            <a:r>
              <a:rPr lang="en-IN" sz="1800" dirty="0"/>
              <a:t>In conclusion, a classification model is achieved that classifies frames of video files</a:t>
            </a:r>
          </a:p>
          <a:p>
            <a:r>
              <a:rPr lang="en-IN" sz="1800" dirty="0"/>
              <a:t>of crowd into acts of violence or non-violence using computer vision and deep</a:t>
            </a:r>
          </a:p>
          <a:p>
            <a:r>
              <a:rPr lang="en-IN" sz="1800" dirty="0"/>
              <a:t>learning.</a:t>
            </a:r>
          </a:p>
          <a:p>
            <a:endParaRPr lang="en-IN" sz="1800" dirty="0"/>
          </a:p>
          <a:p>
            <a:r>
              <a:rPr lang="en-IN" sz="1800" dirty="0"/>
              <a:t>The model works fairly well, and the next step is to convert the system to be able to</a:t>
            </a:r>
          </a:p>
          <a:p>
            <a:r>
              <a:rPr lang="en-IN" sz="1800" dirty="0"/>
              <a:t>work with real time surveillance data.</a:t>
            </a:r>
          </a:p>
          <a:p>
            <a:endParaRPr lang="en-IN" sz="1800" dirty="0"/>
          </a:p>
          <a:p>
            <a:r>
              <a:rPr lang="en-IN" sz="1800" dirty="0"/>
              <a:t>By using a larger and more varied data set the results achieved can be improved</a:t>
            </a:r>
          </a:p>
          <a:p>
            <a:r>
              <a:rPr lang="en-IN" sz="1800" dirty="0"/>
              <a:t>drastically.</a:t>
            </a:r>
          </a:p>
          <a:p>
            <a:endParaRPr lang="en-IN" sz="1800" dirty="0"/>
          </a:p>
          <a:p>
            <a:r>
              <a:rPr lang="en-IN" sz="1800" dirty="0"/>
              <a:t>Also, can be used to generate a desktop application for monitoring and security</a:t>
            </a:r>
          </a:p>
          <a:p>
            <a:r>
              <a:rPr lang="en-IN" sz="1800" dirty="0"/>
              <a:t>purposes at law enforcement locations.</a:t>
            </a:r>
          </a:p>
          <a:p>
            <a:endParaRPr lang="en-IN" sz="1800" dirty="0"/>
          </a:p>
          <a:p>
            <a:r>
              <a:rPr lang="en-IN" sz="1800" dirty="0"/>
              <a:t>This model can be extended to detect more crowd based </a:t>
            </a:r>
            <a:r>
              <a:rPr lang="en-IN" sz="1800" dirty="0" err="1"/>
              <a:t>behavior</a:t>
            </a:r>
            <a:r>
              <a:rPr lang="en-IN" sz="1800" dirty="0"/>
              <a:t> beyond violent and</a:t>
            </a:r>
          </a:p>
          <a:p>
            <a:r>
              <a:rPr lang="en-IN" sz="1800" dirty="0"/>
              <a:t>non-violent actions.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37055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OUTPUT SCREENSHOT</a:t>
            </a:r>
            <a:endParaRPr lang="en-IN" sz="3600" b="1" dirty="0"/>
          </a:p>
        </p:txBody>
      </p:sp>
      <p:pic>
        <p:nvPicPr>
          <p:cNvPr id="4" name="Content Placeholder 3" descr="TotalOutpu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571612"/>
            <a:ext cx="8229600" cy="3584949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REFRENCES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100" dirty="0"/>
              <a:t>O. </a:t>
            </a:r>
            <a:r>
              <a:rPr lang="en-IN" sz="1100" dirty="0" err="1"/>
              <a:t>Boiman</a:t>
            </a:r>
            <a:r>
              <a:rPr lang="en-IN" sz="1100" dirty="0"/>
              <a:t> and M. </a:t>
            </a:r>
            <a:r>
              <a:rPr lang="en-IN" sz="1100" dirty="0" err="1"/>
              <a:t>Irani</a:t>
            </a:r>
            <a:r>
              <a:rPr lang="en-IN" sz="1100" dirty="0"/>
              <a:t>. Detecting irregularities in images and in video. In Tenth IEEE International Conference on Computer Vision</a:t>
            </a:r>
          </a:p>
          <a:p>
            <a:pPr marL="0" indent="0">
              <a:buNone/>
            </a:pPr>
            <a:r>
              <a:rPr lang="en-IN" sz="1100" dirty="0"/>
              <a:t>(ICCV’05) Volume 1, volume 1, pages 462–469 Vol. 1, Oct 2005. </a:t>
            </a:r>
            <a:r>
              <a:rPr lang="en-IN" sz="1100" dirty="0" err="1"/>
              <a:t>doi</a:t>
            </a:r>
            <a:r>
              <a:rPr lang="en-IN" sz="1100" dirty="0"/>
              <a:t>: 10.1109/ICCV.2005.70.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r>
              <a:rPr lang="en-IN" sz="1100" dirty="0"/>
              <a:t>P.A. Crook, V. </a:t>
            </a:r>
            <a:r>
              <a:rPr lang="en-IN" sz="1100" dirty="0" err="1"/>
              <a:t>Kellokumpu</a:t>
            </a:r>
            <a:r>
              <a:rPr lang="en-IN" sz="1100" dirty="0"/>
              <a:t>, G. Zhao, and M. </a:t>
            </a:r>
            <a:r>
              <a:rPr lang="en-IN" sz="1100" dirty="0" err="1"/>
              <a:t>Pietikainen</a:t>
            </a:r>
            <a:r>
              <a:rPr lang="en-IN" sz="1100" dirty="0"/>
              <a:t>. Human activity recognition using a dynamic texture based method. In</a:t>
            </a:r>
          </a:p>
          <a:p>
            <a:pPr marL="0" indent="0">
              <a:buNone/>
            </a:pPr>
            <a:r>
              <a:rPr lang="en-IN" sz="1100" dirty="0"/>
              <a:t>Proceedings of the British Machine Vision Conference, pages 88.1–88.10. BMVA Press, 2008. ISBN 1-901725-36-7. doi:10.5244/C.22.88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r>
              <a:rPr lang="en-IN" sz="1100" dirty="0"/>
              <a:t>P. Dollar, V. </a:t>
            </a:r>
            <a:r>
              <a:rPr lang="en-IN" sz="1100" dirty="0" err="1"/>
              <a:t>Rabaud</a:t>
            </a:r>
            <a:r>
              <a:rPr lang="en-IN" sz="1100" dirty="0"/>
              <a:t>, G. Cottrell, and S. </a:t>
            </a:r>
            <a:r>
              <a:rPr lang="en-IN" sz="1100" dirty="0" err="1"/>
              <a:t>Belongie</a:t>
            </a:r>
            <a:r>
              <a:rPr lang="en-IN" sz="1100" dirty="0"/>
              <a:t>. </a:t>
            </a:r>
            <a:r>
              <a:rPr lang="en-IN" sz="1100" dirty="0" err="1"/>
              <a:t>Behavior</a:t>
            </a:r>
            <a:r>
              <a:rPr lang="en-IN" sz="1100" dirty="0"/>
              <a:t> recognition via sparse </a:t>
            </a:r>
            <a:r>
              <a:rPr lang="en-IN" sz="1100" dirty="0" err="1"/>
              <a:t>spatio</a:t>
            </a:r>
            <a:r>
              <a:rPr lang="en-IN" sz="1100" dirty="0"/>
              <a:t>-temporal features. In 2005 IEEE International</a:t>
            </a:r>
          </a:p>
          <a:p>
            <a:pPr marL="0" indent="0">
              <a:buNone/>
            </a:pPr>
            <a:r>
              <a:rPr lang="en-IN" sz="1100" dirty="0"/>
              <a:t>Workshop on Visual Surveillance and Performance Evaluation of Tracking and Surveillance, pages 65–72, Oct 2005. </a:t>
            </a:r>
            <a:r>
              <a:rPr lang="en-IN" sz="1100" dirty="0" err="1"/>
              <a:t>doi</a:t>
            </a:r>
            <a:r>
              <a:rPr lang="en-IN" sz="1100" dirty="0"/>
              <a:t>:</a:t>
            </a:r>
          </a:p>
          <a:p>
            <a:pPr marL="0" indent="0">
              <a:buNone/>
            </a:pPr>
            <a:r>
              <a:rPr lang="en-IN" sz="1100" dirty="0"/>
              <a:t>10.1109/VSPETS.2005.1570899.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r>
              <a:rPr lang="en-IN" sz="1100" dirty="0"/>
              <a:t>.</a:t>
            </a:r>
            <a:r>
              <a:rPr lang="en-IN" sz="1100" dirty="0" err="1"/>
              <a:t>Avishai</a:t>
            </a:r>
            <a:r>
              <a:rPr lang="en-IN" sz="1100" dirty="0"/>
              <a:t> </a:t>
            </a:r>
            <a:r>
              <a:rPr lang="en-IN" sz="1100" dirty="0" err="1"/>
              <a:t>Hendel</a:t>
            </a:r>
            <a:r>
              <a:rPr lang="en-IN" sz="1100" dirty="0"/>
              <a:t>, Daphna </a:t>
            </a:r>
            <a:r>
              <a:rPr lang="en-IN" sz="1100" dirty="0" err="1"/>
              <a:t>Weinshall</a:t>
            </a:r>
            <a:r>
              <a:rPr lang="en-IN" sz="1100" dirty="0"/>
              <a:t>, and </a:t>
            </a:r>
            <a:r>
              <a:rPr lang="en-IN" sz="1100" dirty="0" err="1"/>
              <a:t>Shmuel</a:t>
            </a:r>
            <a:r>
              <a:rPr lang="en-IN" sz="1100" dirty="0"/>
              <a:t> </a:t>
            </a:r>
            <a:r>
              <a:rPr lang="en-IN" sz="1100" dirty="0" err="1"/>
              <a:t>Peleg</a:t>
            </a:r>
            <a:r>
              <a:rPr lang="en-IN" sz="1100" dirty="0"/>
              <a:t>. Identifying Surprising Events in Videos Using Bayesian Topic Models, pages</a:t>
            </a:r>
          </a:p>
          <a:p>
            <a:pPr marL="0" indent="0">
              <a:buNone/>
            </a:pPr>
            <a:r>
              <a:rPr lang="en-IN" sz="1100" dirty="0"/>
              <a:t>448–459. Springer Berlin Heidelberg, Berlin, Heidelberg, 2011. ISBN 978-3-642-19318- 7. </a:t>
            </a:r>
            <a:r>
              <a:rPr lang="en-IN" sz="1100" dirty="0" err="1"/>
              <a:t>doi</a:t>
            </a:r>
            <a:r>
              <a:rPr lang="en-IN" sz="1100" dirty="0"/>
              <a:t>: 10.1007/978-3-642-19318-7_35. URL</a:t>
            </a:r>
          </a:p>
          <a:p>
            <a:pPr marL="0" indent="0">
              <a:buNone/>
            </a:pPr>
            <a:r>
              <a:rPr lang="en-IN" sz="1100" dirty="0"/>
              <a:t>https://doi.org/10.1007/978-3-642-19318-7_35.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r>
              <a:rPr lang="en-IN" sz="1100" dirty="0"/>
              <a:t>J. Liu, </a:t>
            </a:r>
            <a:r>
              <a:rPr lang="en-IN" sz="1100" dirty="0" err="1"/>
              <a:t>Jiebo</a:t>
            </a:r>
            <a:r>
              <a:rPr lang="en-IN" sz="1100" dirty="0"/>
              <a:t> </a:t>
            </a:r>
            <a:r>
              <a:rPr lang="en-IN" sz="1100" dirty="0" err="1"/>
              <a:t>Luo</a:t>
            </a:r>
            <a:r>
              <a:rPr lang="en-IN" sz="1100" dirty="0"/>
              <a:t>, and M. Shah. Recognizing realistic actions from videos ’in the wild’;. In 2009 IEEE Conference on Computer Vision and</a:t>
            </a:r>
          </a:p>
          <a:p>
            <a:pPr marL="0" indent="0">
              <a:buNone/>
            </a:pPr>
            <a:r>
              <a:rPr lang="en-IN" sz="1100" dirty="0"/>
              <a:t>Pattern Recognition, pages 1996–2003, June 2009. </a:t>
            </a:r>
            <a:r>
              <a:rPr lang="en-IN" sz="1100" dirty="0" err="1"/>
              <a:t>doi</a:t>
            </a:r>
            <a:r>
              <a:rPr lang="en-IN" sz="1100" dirty="0"/>
              <a:t>: 10.1109/CVPR. 2009.5206744.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r>
              <a:rPr lang="en-IN" sz="1100" dirty="0"/>
              <a:t>Y. </a:t>
            </a:r>
            <a:r>
              <a:rPr lang="en-IN" sz="1100" dirty="0" err="1"/>
              <a:t>Itcher</a:t>
            </a:r>
            <a:r>
              <a:rPr lang="en-IN" sz="1100" dirty="0"/>
              <a:t> T. </a:t>
            </a:r>
            <a:r>
              <a:rPr lang="en-IN" sz="1100" dirty="0" err="1"/>
              <a:t>Hassner</a:t>
            </a:r>
            <a:r>
              <a:rPr lang="en-IN" sz="1100" dirty="0"/>
              <a:t> and O. </a:t>
            </a:r>
            <a:r>
              <a:rPr lang="en-IN" sz="1100" dirty="0" err="1"/>
              <a:t>Kliper</a:t>
            </a:r>
            <a:r>
              <a:rPr lang="en-IN" sz="1100" dirty="0"/>
              <a:t>-Gross. Violent flows: Real-time detection of violent crowd </a:t>
            </a:r>
            <a:r>
              <a:rPr lang="en-IN" sz="1100" dirty="0" err="1"/>
              <a:t>behavior</a:t>
            </a:r>
            <a:r>
              <a:rPr lang="en-IN" sz="1100" dirty="0"/>
              <a:t>. In 3rd IEEE International</a:t>
            </a:r>
          </a:p>
          <a:p>
            <a:pPr marL="0" indent="0">
              <a:buNone/>
            </a:pPr>
            <a:r>
              <a:rPr lang="en-IN" sz="1100" dirty="0"/>
              <a:t>Workshop on Socially Intelligent Surveillance and Monitoring (SISM) at the IEEE Conf. on Computer Vision and Pattern Recognition</a:t>
            </a:r>
          </a:p>
          <a:p>
            <a:pPr marL="0" indent="0">
              <a:buNone/>
            </a:pPr>
            <a:r>
              <a:rPr lang="en-IN" sz="1100" dirty="0"/>
              <a:t>(CVPR), June 2012. URL www.openu.ac.il/home/ </a:t>
            </a:r>
            <a:r>
              <a:rPr lang="en-IN" sz="1100" dirty="0" err="1"/>
              <a:t>hassner</a:t>
            </a:r>
            <a:r>
              <a:rPr lang="en-IN" sz="1100" dirty="0"/>
              <a:t>/data/</a:t>
            </a:r>
            <a:r>
              <a:rPr lang="en-IN" sz="1100" dirty="0" err="1"/>
              <a:t>violentflows</a:t>
            </a:r>
            <a:r>
              <a:rPr lang="en-IN" sz="1100" dirty="0"/>
              <a:t>/.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r>
              <a:rPr lang="en-IN" sz="1100" dirty="0"/>
              <a:t>G. Zhao and M. </a:t>
            </a:r>
            <a:r>
              <a:rPr lang="en-IN" sz="1100" dirty="0" err="1"/>
              <a:t>Pietikainen</a:t>
            </a:r>
            <a:r>
              <a:rPr lang="en-IN" sz="1100" dirty="0"/>
              <a:t>. Dynamic texture recognition using local binary patterns with an application to facial expressions. IEEE</a:t>
            </a:r>
          </a:p>
          <a:p>
            <a:pPr marL="0" indent="0">
              <a:buNone/>
            </a:pPr>
            <a:r>
              <a:rPr lang="en-IN" sz="1100" dirty="0"/>
              <a:t>Transactions on Pattern Analysis and Machine Intelligence, 29(6):915–928, June 2007. ISSN 0162-8828. </a:t>
            </a:r>
            <a:r>
              <a:rPr lang="en-IN" sz="1100" dirty="0" err="1"/>
              <a:t>doi</a:t>
            </a:r>
            <a:r>
              <a:rPr lang="en-IN" sz="1100" dirty="0"/>
              <a:t>: 10.1109/TPAMI.2007.1110.</a:t>
            </a:r>
          </a:p>
        </p:txBody>
      </p:sp>
    </p:spTree>
    <p:extLst>
      <p:ext uri="{BB962C8B-B14F-4D97-AF65-F5344CB8AC3E}">
        <p14:creationId xmlns:p14="http://schemas.microsoft.com/office/powerpoint/2010/main" val="317823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ABSTRACT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Detecting the violence in the video automatically is already implemented in video surveillance and movie grading.</a:t>
            </a:r>
          </a:p>
          <a:p>
            <a:r>
              <a:rPr lang="en-IN" sz="2000" dirty="0"/>
              <a:t>The audio- visual input in a violent video may not be consistent in semantic terms, but most used methods for identifying violent videos ignore this fact.</a:t>
            </a:r>
          </a:p>
          <a:p>
            <a:r>
              <a:rPr lang="en-IN" sz="2000" dirty="0"/>
              <a:t>If we mindlessly fusing the differences in the characteristics will not be beneficial it may tied to cause harm to the models.</a:t>
            </a:r>
          </a:p>
          <a:p>
            <a:r>
              <a:rPr lang="en-IN" sz="2000" dirty="0"/>
              <a:t>The next stage is to combine these multimodal characteristics utilising a feature-level fusion technique and shared subspace learning.</a:t>
            </a:r>
          </a:p>
          <a:p>
            <a:r>
              <a:rPr lang="en-IN" sz="2000" dirty="0"/>
              <a:t>To test out our model we carry out the test in various video sources available. The result of our model had high success rate.</a:t>
            </a:r>
          </a:p>
        </p:txBody>
      </p:sp>
    </p:spTree>
    <p:extLst>
      <p:ext uri="{BB962C8B-B14F-4D97-AF65-F5344CB8AC3E}">
        <p14:creationId xmlns:p14="http://schemas.microsoft.com/office/powerpoint/2010/main" val="383148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56"/>
          </a:xfrm>
        </p:spPr>
        <p:txBody>
          <a:bodyPr>
            <a:noAutofit/>
          </a:bodyPr>
          <a:lstStyle/>
          <a:p>
            <a:r>
              <a:rPr lang="en-US" sz="3600" b="1" dirty="0"/>
              <a:t>LITERATURE SURVEY</a:t>
            </a:r>
            <a:endParaRPr lang="en-IN" sz="36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601171"/>
              </p:ext>
            </p:extLst>
          </p:nvPr>
        </p:nvGraphicFramePr>
        <p:xfrm>
          <a:off x="214282" y="714357"/>
          <a:ext cx="8786874" cy="8357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66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2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25158">
                <a:tc>
                  <a:txBody>
                    <a:bodyPr/>
                    <a:lstStyle/>
                    <a:p>
                      <a:r>
                        <a:rPr lang="en-US" b="1" dirty="0" err="1"/>
                        <a:t>Sno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Paper Name &amp;year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Author Name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Problem defined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Methodology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Solution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Drawback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9330">
                <a:tc>
                  <a:txBody>
                    <a:bodyPr/>
                    <a:lstStyle/>
                    <a:p>
                      <a:r>
                        <a:rPr lang="en-US" b="0" dirty="0"/>
                        <a:t>01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/>
                        <a:t>Multi -Scale </a:t>
                      </a:r>
                      <a:r>
                        <a:rPr lang="en-IN" sz="1600" b="0" dirty="0" err="1"/>
                        <a:t>Spatio</a:t>
                      </a:r>
                      <a:r>
                        <a:rPr lang="en-IN" sz="1600" b="0" dirty="0"/>
                        <a:t>-Temporal Network for Violence </a:t>
                      </a:r>
                      <a:r>
                        <a:rPr lang="en-IN" sz="1600" b="0" dirty="0" err="1"/>
                        <a:t>Behavior</a:t>
                      </a:r>
                      <a:endParaRPr lang="en-IN" sz="1600" b="0" dirty="0"/>
                    </a:p>
                    <a:p>
                      <a:r>
                        <a:rPr lang="en-IN" sz="1600" b="0" dirty="0"/>
                        <a:t>Detection (2015)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wei</a:t>
                      </a:r>
                      <a:r>
                        <a:rPr lang="en-IN" sz="1600" dirty="0"/>
                        <a:t> </a:t>
                      </a:r>
                      <a:r>
                        <a:rPr lang="en-IN" sz="1600" dirty="0" err="1"/>
                        <a:t>zhou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/>
                        <a:t>Providing a measure of efficacy</a:t>
                      </a:r>
                    </a:p>
                    <a:p>
                      <a:r>
                        <a:rPr lang="en-IN" sz="1600" b="0" dirty="0"/>
                        <a:t>and superiority of the suggested strategy in</a:t>
                      </a:r>
                    </a:p>
                    <a:p>
                      <a:r>
                        <a:rPr lang="en-IN" sz="1600" b="0" dirty="0"/>
                        <a:t>terms of calculation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STM </a:t>
                      </a:r>
                      <a:r>
                        <a:rPr lang="en-IN" sz="1600" dirty="0" err="1"/>
                        <a:t>module,double</a:t>
                      </a:r>
                      <a:r>
                        <a:rPr lang="en-IN" sz="1600" dirty="0"/>
                        <a:t> pooling </a:t>
                      </a:r>
                      <a:r>
                        <a:rPr lang="en-IN" sz="1600" dirty="0" err="1"/>
                        <a:t>layer,STB,LTB,Trans</a:t>
                      </a:r>
                      <a:r>
                        <a:rPr lang="en-IN" dirty="0"/>
                        <a:t>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 multi-</a:t>
                      </a:r>
                      <a:r>
                        <a:rPr lang="en-US" b="0" dirty="0" err="1"/>
                        <a:t>scalespatio</a:t>
                      </a:r>
                      <a:r>
                        <a:rPr lang="en-US" b="0" dirty="0"/>
                        <a:t> temporal network termed as MSTN is proposed to detect violence from video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Due to the complex scene in real life, some non-violence actions  have large variation.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6304">
                <a:tc>
                  <a:txBody>
                    <a:bodyPr/>
                    <a:lstStyle/>
                    <a:p>
                      <a:r>
                        <a:rPr lang="en-US" sz="1600" b="0" dirty="0"/>
                        <a:t>02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Violence</a:t>
                      </a:r>
                      <a:r>
                        <a:rPr lang="en-US" sz="1600" b="0" baseline="0" dirty="0"/>
                        <a:t> detection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/>
                        <a:t>XIAOYU WU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/>
                        <a:t>On the basis of spatial</a:t>
                      </a:r>
                    </a:p>
                    <a:p>
                      <a:r>
                        <a:rPr lang="en-IN" sz="1600" b="0" dirty="0"/>
                        <a:t>coherence, violent video detection, the</a:t>
                      </a:r>
                    </a:p>
                    <a:p>
                      <a:r>
                        <a:rPr lang="en-IN" sz="1600" b="0" dirty="0"/>
                        <a:t>traditional methods with Deep Learning and</a:t>
                      </a:r>
                    </a:p>
                    <a:p>
                      <a:r>
                        <a:rPr lang="en-IN" sz="1600" b="0" dirty="0"/>
                        <a:t>feature fusion baseline.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/>
                        <a:t>MULTIMODAL FEATURE EXTRACTION,FEATURE FUSION </a:t>
                      </a:r>
                      <a:r>
                        <a:rPr lang="en-IN" sz="1600" b="0" dirty="0" err="1"/>
                        <a:t>BASELINE,semantic</a:t>
                      </a:r>
                      <a:r>
                        <a:rPr lang="en-IN" sz="1600" b="0" dirty="0"/>
                        <a:t> </a:t>
                      </a:r>
                      <a:r>
                        <a:rPr lang="en-IN" sz="1600" b="0" dirty="0" err="1"/>
                        <a:t>correspondance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feature-</a:t>
                      </a:r>
                      <a:r>
                        <a:rPr lang="en-US" dirty="0" err="1"/>
                        <a:t>levelfusion</a:t>
                      </a:r>
                      <a:r>
                        <a:rPr lang="en-US" dirty="0"/>
                        <a:t> strategy to fuse these multimodal features via shared subspace learning.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/>
                        <a:t>semantic correspondence information in feature fusion stage</a:t>
                      </a:r>
                    </a:p>
                    <a:p>
                      <a:r>
                        <a:rPr lang="en-IN" sz="1600" b="0" dirty="0"/>
                        <a:t>to eliminate interference of non-corresponding data is complex and not available for certain frames</a:t>
                      </a:r>
                    </a:p>
                    <a:p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48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766773"/>
              </p:ext>
            </p:extLst>
          </p:nvPr>
        </p:nvGraphicFramePr>
        <p:xfrm>
          <a:off x="359024" y="260648"/>
          <a:ext cx="8570693" cy="896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2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3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2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07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6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065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 Name &amp;year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Problem defined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Drawback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125"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 </a:t>
                      </a:r>
                      <a:r>
                        <a:rPr lang="en-IN" dirty="0" err="1"/>
                        <a:t>Infrastrucre</a:t>
                      </a:r>
                      <a:r>
                        <a:rPr lang="en-IN" dirty="0"/>
                        <a:t> for</a:t>
                      </a:r>
                    </a:p>
                    <a:p>
                      <a:r>
                        <a:rPr lang="en-IN" dirty="0"/>
                        <a:t>Recognizing Aggression in Video Monitoring</a:t>
                      </a:r>
                    </a:p>
                    <a:p>
                      <a:r>
                        <a:rPr lang="en-IN" dirty="0"/>
                        <a:t>Systems </a:t>
                      </a:r>
                      <a:r>
                        <a:rPr lang="en-IN" dirty="0" err="1"/>
                        <a:t>ViFand</a:t>
                      </a:r>
                      <a:r>
                        <a:rPr lang="en-IN" dirty="0"/>
                        <a:t> LBP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Piyush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Vashistha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 detect abnormal</a:t>
                      </a:r>
                    </a:p>
                    <a:p>
                      <a:r>
                        <a:rPr lang="en-IN" dirty="0"/>
                        <a:t>activities in the videos with help of motion</a:t>
                      </a:r>
                    </a:p>
                    <a:p>
                      <a:r>
                        <a:rPr lang="en-IN" dirty="0"/>
                        <a:t>magnitude </a:t>
                      </a:r>
                      <a:r>
                        <a:rPr lang="en-IN" dirty="0" err="1"/>
                        <a:t>andoptical</a:t>
                      </a:r>
                      <a:r>
                        <a:rPr lang="en-IN" dirty="0"/>
                        <a:t> flow.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is done by using reading the facial expressions in the video.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proposed to identify violence in video surveillance system using </a:t>
                      </a:r>
                      <a:r>
                        <a:rPr lang="en-US" dirty="0" err="1"/>
                        <a:t>ViF</a:t>
                      </a:r>
                      <a:r>
                        <a:rPr lang="en-US" dirty="0"/>
                        <a:t> and LBP 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detection were detected in certain set of quantities only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5125"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Detection of Violent Behavior Using Neural Networks and Pose Estimation(2022) </a:t>
                      </a:r>
                      <a:br>
                        <a:rPr lang="en-US" dirty="0"/>
                      </a:b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JOSÉ C. ORTÍZ-BAYLISS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solutions for pedestrian safety are guards, police car patrolling, sensors, and security cameras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convolutional neural networks (3D-CNNs), </a:t>
                      </a:r>
                      <a:r>
                        <a:rPr lang="en-US" dirty="0" err="1"/>
                        <a:t>spatio</a:t>
                      </a:r>
                      <a:r>
                        <a:rPr lang="en-US" dirty="0"/>
                        <a:t>-temporal models, long short-term memory networks, pose estimation.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a time window frame to extract joint angles, given by the pose estimation algorithm, as features for classifying behavior. </a:t>
                      </a:r>
                      <a:br>
                        <a:rPr lang="en-US" dirty="0"/>
                      </a:b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tracking method is somewhat </a:t>
                      </a:r>
                      <a:r>
                        <a:rPr lang="en-US" dirty="0" err="1"/>
                        <a:t>limited.testing</a:t>
                      </a:r>
                      <a:r>
                        <a:rPr lang="en-US" dirty="0"/>
                        <a:t> with other modern approaches like </a:t>
                      </a:r>
                      <a:r>
                        <a:rPr lang="en-US" dirty="0" err="1"/>
                        <a:t>DeepSort</a:t>
                      </a:r>
                      <a:r>
                        <a:rPr lang="en-US"/>
                        <a:t>, but it also had issues with people crossing paths.it required lots of computational power.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48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EXISTING SYSTEM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363272" cy="5073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About Previous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04DB5B-3385-424D-AED5-84B02D753305}"/>
              </a:ext>
            </a:extLst>
          </p:cNvPr>
          <p:cNvSpPr/>
          <p:nvPr/>
        </p:nvSpPr>
        <p:spPr>
          <a:xfrm>
            <a:off x="323528" y="1988840"/>
            <a:ext cx="83632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We provide a method for identifying violent videos based on the  audio-visual data. The characteristics of three separate modalities appearance, motion, and audio are extracted using deep neural networks. The next stage is to combine these multimodal characteristics utilising a feature-level fusion technique and shared subspace learning. To test out our model we carry out the test in various video sources available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35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011222"/>
          </a:xfrm>
        </p:spPr>
        <p:txBody>
          <a:bodyPr>
            <a:normAutofit/>
          </a:bodyPr>
          <a:lstStyle/>
          <a:p>
            <a:r>
              <a:rPr lang="en-US" sz="3200" b="1" dirty="0"/>
              <a:t>PROPOSED SYSTEM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4454525"/>
          </a:xfrm>
        </p:spPr>
        <p:txBody>
          <a:bodyPr/>
          <a:lstStyle/>
          <a:p>
            <a:pPr fontAlgn="base">
              <a:buNone/>
            </a:pPr>
            <a:r>
              <a:rPr lang="en-IN" sz="2400" dirty="0"/>
              <a:t>    </a:t>
            </a:r>
          </a:p>
          <a:p>
            <a:pPr fontAlgn="base"/>
            <a:r>
              <a:rPr lang="en-IN" sz="2800" dirty="0"/>
              <a:t>Varied behaviour in crowds. </a:t>
            </a:r>
          </a:p>
          <a:p>
            <a:pPr fontAlgn="base"/>
            <a:r>
              <a:rPr lang="en-IN" sz="2800" dirty="0"/>
              <a:t>Distinction between violent and non-violent behaviour.</a:t>
            </a:r>
          </a:p>
          <a:p>
            <a:pPr fontAlgn="base"/>
            <a:r>
              <a:rPr lang="en-IN" sz="2800" dirty="0"/>
              <a:t>Creating a system to detect this by means of machine learning.</a:t>
            </a:r>
          </a:p>
          <a:p>
            <a:pPr fontAlgn="base"/>
            <a:r>
              <a:rPr lang="en-IN" sz="2800" dirty="0"/>
              <a:t>Video Surveillance on the rise all over the world.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99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s://lh4.googleusercontent.com/aH7HQonYPMip3DsvAiG7QiRfAgK3Z-RZAI-79QhkqyCWZKAaMskcHT4TkfFRlEARA9bdC52liWWk1tiOiNZJUYZpt6Xt3RZdhxgi6yHRF8HGy3UMy5T8ffyLZK5ZPNMWRplFBA_b_VKL9q_vqx4zNg=s2048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8229600" cy="3973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643042" y="714357"/>
            <a:ext cx="6000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ARCHITECTURE DIAGRAM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REQUIREMENTS OF THE PROJECT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Hardware Requirement : 5gb RAM</a:t>
            </a:r>
          </a:p>
          <a:p>
            <a:pPr marL="0" indent="0">
              <a:buNone/>
            </a:pPr>
            <a:r>
              <a:rPr lang="en-US" dirty="0"/>
              <a:t>Software Requirement : PYTHON IDLE</a:t>
            </a:r>
          </a:p>
          <a:p>
            <a:pPr marL="0" indent="0">
              <a:buNone/>
            </a:pPr>
            <a:r>
              <a:rPr lang="en-US" dirty="0"/>
              <a:t>                                            OPEN CV2</a:t>
            </a:r>
          </a:p>
          <a:p>
            <a:pPr marL="0" indent="0">
              <a:buNone/>
            </a:pPr>
            <a:r>
              <a:rPr lang="en-US" dirty="0"/>
              <a:t>                                            PIP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7810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MODULES OF THE PROJECT</a:t>
            </a:r>
            <a:endParaRPr lang="en-IN" sz="3600" b="1" dirty="0"/>
          </a:p>
        </p:txBody>
      </p:sp>
      <p:pic>
        <p:nvPicPr>
          <p:cNvPr id="4" name="Content Placeholder 3" descr="https://lh5.googleusercontent.com/6s4wJWnyA-38di1H4IXmTw_BU0TTFpjnr8zlcBUpNDWGnXLNWfuSkxoZwt839gHzKD7aojfU0q1G8w8SnRiOfM_XGD765jkwgVwKMC44l9rDfbuvwHbsoRWvlYmtPA1r4p_Fud7t0l3FitF3YYL82w=s2048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5072066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s://lh6.googleusercontent.com/9xK20MV8i-K5_8MXQ10-iGiTB6mm7-VGU1ytlL2sgwdDFFpeKBy6AnEMyLYQSsFH2XiZTGUGzh4wMSc9IJxdXufbd1uGApM1645M-83PR5WCkBnuVtfJcVqlcS6kiPmWI1zHijVJMm9bSmoklTtfwA=s204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7" y="3714752"/>
            <a:ext cx="4429157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286000" y="213633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000628" y="1357298"/>
            <a:ext cx="378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EX NO. 1:  Number of epochs 30,</a:t>
            </a:r>
          </a:p>
          <a:p>
            <a:r>
              <a:rPr lang="en-IN" dirty="0"/>
              <a:t>                  Dropout of 0.2,</a:t>
            </a:r>
          </a:p>
          <a:p>
            <a:r>
              <a:rPr lang="en-IN" dirty="0"/>
              <a:t>                   No Batch Normalization </a:t>
            </a:r>
          </a:p>
          <a:p>
            <a:br>
              <a:rPr lang="en-IN" dirty="0"/>
            </a:b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EX No. 2:  Number of epochs 100,</a:t>
            </a:r>
          </a:p>
          <a:p>
            <a:r>
              <a:rPr lang="en-IN" dirty="0"/>
              <a:t>Dropout of 0.5</a:t>
            </a:r>
          </a:p>
          <a:p>
            <a:r>
              <a:rPr lang="en-IN" dirty="0"/>
              <a:t>No Batch Normalization</a:t>
            </a: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57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1216</Words>
  <Application>Microsoft Office PowerPoint</Application>
  <PresentationFormat>On-screen Show (4:3)</PresentationFormat>
  <Paragraphs>151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PANIMALAR ENGINEERING COLLEGE AN AUTONOMOUS INSTITUTION DEPARTMENT OF INFORMATION TECHNOLOGY</vt:lpstr>
      <vt:lpstr>ABSTRACT</vt:lpstr>
      <vt:lpstr>LITERATURE SURVEY</vt:lpstr>
      <vt:lpstr>PowerPoint Presentation</vt:lpstr>
      <vt:lpstr>EXISTING SYSTEM</vt:lpstr>
      <vt:lpstr>PROPOSED SYSTEM</vt:lpstr>
      <vt:lpstr>PowerPoint Presentation</vt:lpstr>
      <vt:lpstr>REQUIREMENTS OF THE PROJECT</vt:lpstr>
      <vt:lpstr>MODULES OF THE PROJECT</vt:lpstr>
      <vt:lpstr>PowerPoint Presentation</vt:lpstr>
      <vt:lpstr>RESULT DISCUSSION</vt:lpstr>
      <vt:lpstr>OUTPUT SCREENSHOT</vt:lpstr>
      <vt:lpstr>REFRENCES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kmuthulakshmi.it</dc:creator>
  <cp:lastModifiedBy>sonal</cp:lastModifiedBy>
  <cp:revision>20</cp:revision>
  <dcterms:created xsi:type="dcterms:W3CDTF">2023-02-15T06:56:33Z</dcterms:created>
  <dcterms:modified xsi:type="dcterms:W3CDTF">2023-05-04T15:03:33Z</dcterms:modified>
</cp:coreProperties>
</file>