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notesMasterIdLst>
    <p:notesMasterId r:id="rId73"/>
  </p:notesMasterIdLst>
  <p:sldIdLst>
    <p:sldId id="256" r:id="rId2"/>
    <p:sldId id="261" r:id="rId3"/>
    <p:sldId id="262" r:id="rId4"/>
    <p:sldId id="257" r:id="rId5"/>
    <p:sldId id="258" r:id="rId6"/>
    <p:sldId id="259" r:id="rId7"/>
    <p:sldId id="260" r:id="rId8"/>
    <p:sldId id="263" r:id="rId9"/>
    <p:sldId id="264" r:id="rId10"/>
    <p:sldId id="265" r:id="rId11"/>
    <p:sldId id="266" r:id="rId12"/>
    <p:sldId id="267" r:id="rId13"/>
    <p:sldId id="287" r:id="rId14"/>
    <p:sldId id="283" r:id="rId15"/>
    <p:sldId id="268" r:id="rId16"/>
    <p:sldId id="273" r:id="rId17"/>
    <p:sldId id="274" r:id="rId18"/>
    <p:sldId id="275" r:id="rId19"/>
    <p:sldId id="269" r:id="rId20"/>
    <p:sldId id="276" r:id="rId21"/>
    <p:sldId id="277" r:id="rId22"/>
    <p:sldId id="278" r:id="rId23"/>
    <p:sldId id="279" r:id="rId24"/>
    <p:sldId id="286" r:id="rId25"/>
    <p:sldId id="297" r:id="rId26"/>
    <p:sldId id="333" r:id="rId27"/>
    <p:sldId id="316" r:id="rId28"/>
    <p:sldId id="317" r:id="rId29"/>
    <p:sldId id="318" r:id="rId30"/>
    <p:sldId id="319" r:id="rId31"/>
    <p:sldId id="321" r:id="rId32"/>
    <p:sldId id="322" r:id="rId33"/>
    <p:sldId id="323" r:id="rId34"/>
    <p:sldId id="324" r:id="rId35"/>
    <p:sldId id="309" r:id="rId36"/>
    <p:sldId id="310" r:id="rId37"/>
    <p:sldId id="311" r:id="rId38"/>
    <p:sldId id="312" r:id="rId39"/>
    <p:sldId id="313" r:id="rId40"/>
    <p:sldId id="314" r:id="rId41"/>
    <p:sldId id="320" r:id="rId42"/>
    <p:sldId id="298" r:id="rId43"/>
    <p:sldId id="299" r:id="rId44"/>
    <p:sldId id="300" r:id="rId45"/>
    <p:sldId id="301" r:id="rId46"/>
    <p:sldId id="302" r:id="rId47"/>
    <p:sldId id="303" r:id="rId48"/>
    <p:sldId id="304" r:id="rId49"/>
    <p:sldId id="288" r:id="rId50"/>
    <p:sldId id="289" r:id="rId51"/>
    <p:sldId id="290" r:id="rId52"/>
    <p:sldId id="291" r:id="rId53"/>
    <p:sldId id="334" r:id="rId54"/>
    <p:sldId id="292" r:id="rId55"/>
    <p:sldId id="293" r:id="rId56"/>
    <p:sldId id="326" r:id="rId57"/>
    <p:sldId id="327" r:id="rId58"/>
    <p:sldId id="328" r:id="rId59"/>
    <p:sldId id="335" r:id="rId60"/>
    <p:sldId id="336" r:id="rId61"/>
    <p:sldId id="329" r:id="rId62"/>
    <p:sldId id="330" r:id="rId63"/>
    <p:sldId id="331" r:id="rId64"/>
    <p:sldId id="337" r:id="rId65"/>
    <p:sldId id="338" r:id="rId66"/>
    <p:sldId id="295" r:id="rId67"/>
    <p:sldId id="294" r:id="rId68"/>
    <p:sldId id="307" r:id="rId69"/>
    <p:sldId id="308" r:id="rId70"/>
    <p:sldId id="270" r:id="rId71"/>
    <p:sldId id="271"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p:scale>
          <a:sx n="76" d="100"/>
          <a:sy n="76" d="100"/>
        </p:scale>
        <p:origin x="-1788"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34"/>
  <c:chart>
    <c:plotArea>
      <c:layout/>
      <c:barChart>
        <c:barDir val="col"/>
        <c:grouping val="clustered"/>
        <c:ser>
          <c:idx val="0"/>
          <c:order val="0"/>
          <c:tx>
            <c:strRef>
              <c:f>'Sheet1'!$B$1</c:f>
              <c:strCache>
                <c:ptCount val="1"/>
                <c:pt idx="0">
                  <c:v>Query search processing </c:v>
                </c:pt>
              </c:strCache>
            </c:strRef>
          </c:tx>
          <c:cat>
            <c:strRef>
              <c:f>'Sheet1'!$A$2:$A$3</c:f>
              <c:strCache>
                <c:ptCount val="1"/>
                <c:pt idx="0">
                  <c:v>Performance metrics  </c:v>
                </c:pt>
              </c:strCache>
            </c:strRef>
          </c:cat>
          <c:val>
            <c:numRef>
              <c:f>'Sheet1'!$B$2:$B$3</c:f>
              <c:numCache>
                <c:formatCode>General</c:formatCode>
                <c:ptCount val="2"/>
                <c:pt idx="0">
                  <c:v>4</c:v>
                </c:pt>
              </c:numCache>
            </c:numRef>
          </c:val>
        </c:ser>
        <c:ser>
          <c:idx val="1"/>
          <c:order val="1"/>
          <c:tx>
            <c:strRef>
              <c:f>'Sheet1'!$C$1</c:f>
              <c:strCache>
                <c:ptCount val="1"/>
                <c:pt idx="0">
                  <c:v>Data Preprocessing </c:v>
                </c:pt>
              </c:strCache>
            </c:strRef>
          </c:tx>
          <c:cat>
            <c:strRef>
              <c:f>'Sheet1'!$A$2:$A$3</c:f>
              <c:strCache>
                <c:ptCount val="1"/>
                <c:pt idx="0">
                  <c:v>Performance metrics  </c:v>
                </c:pt>
              </c:strCache>
            </c:strRef>
          </c:cat>
          <c:val>
            <c:numRef>
              <c:f>'Sheet1'!$C$2:$C$3</c:f>
              <c:numCache>
                <c:formatCode>General</c:formatCode>
                <c:ptCount val="2"/>
                <c:pt idx="0">
                  <c:v>3</c:v>
                </c:pt>
              </c:numCache>
            </c:numRef>
          </c:val>
        </c:ser>
        <c:ser>
          <c:idx val="2"/>
          <c:order val="2"/>
          <c:tx>
            <c:strRef>
              <c:f>'Sheet1'!$D$1</c:f>
              <c:strCache>
                <c:ptCount val="1"/>
                <c:pt idx="0">
                  <c:v>Page Bookmarking </c:v>
                </c:pt>
              </c:strCache>
            </c:strRef>
          </c:tx>
          <c:cat>
            <c:strRef>
              <c:f>'Sheet1'!$A$2:$A$3</c:f>
              <c:strCache>
                <c:ptCount val="1"/>
                <c:pt idx="0">
                  <c:v>Performance metrics  </c:v>
                </c:pt>
              </c:strCache>
            </c:strRef>
          </c:cat>
          <c:val>
            <c:numRef>
              <c:f>'Sheet1'!$D$2:$D$3</c:f>
              <c:numCache>
                <c:formatCode>General</c:formatCode>
                <c:ptCount val="2"/>
                <c:pt idx="0">
                  <c:v>4</c:v>
                </c:pt>
              </c:numCache>
            </c:numRef>
          </c:val>
        </c:ser>
        <c:ser>
          <c:idx val="3"/>
          <c:order val="3"/>
          <c:tx>
            <c:strRef>
              <c:f>'Sheet1'!$E$1</c:f>
              <c:strCache>
                <c:ptCount val="1"/>
                <c:pt idx="0">
                  <c:v>Result</c:v>
                </c:pt>
              </c:strCache>
            </c:strRef>
          </c:tx>
          <c:cat>
            <c:strRef>
              <c:f>'Sheet1'!$A$2:$A$3</c:f>
              <c:strCache>
                <c:ptCount val="1"/>
                <c:pt idx="0">
                  <c:v>Performance metrics  </c:v>
                </c:pt>
              </c:strCache>
            </c:strRef>
          </c:cat>
          <c:val>
            <c:numRef>
              <c:f>'Sheet1'!$E$2:$E$3</c:f>
              <c:numCache>
                <c:formatCode>General</c:formatCode>
                <c:ptCount val="2"/>
                <c:pt idx="0">
                  <c:v>6</c:v>
                </c:pt>
              </c:numCache>
            </c:numRef>
          </c:val>
        </c:ser>
        <c:dLbls/>
        <c:axId val="60163584"/>
        <c:axId val="60165120"/>
      </c:barChart>
      <c:catAx>
        <c:axId val="60163584"/>
        <c:scaling>
          <c:orientation val="minMax"/>
        </c:scaling>
        <c:axPos val="b"/>
        <c:tickLblPos val="nextTo"/>
        <c:txPr>
          <a:bodyPr/>
          <a:lstStyle/>
          <a:p>
            <a:pPr>
              <a:defRPr lang="en-IN"/>
            </a:pPr>
            <a:endParaRPr lang="en-US"/>
          </a:p>
        </c:txPr>
        <c:crossAx val="60165120"/>
        <c:crosses val="autoZero"/>
        <c:auto val="1"/>
        <c:lblAlgn val="ctr"/>
        <c:lblOffset val="100"/>
      </c:catAx>
      <c:valAx>
        <c:axId val="60165120"/>
        <c:scaling>
          <c:orientation val="minMax"/>
        </c:scaling>
        <c:axPos val="l"/>
        <c:majorGridlines/>
        <c:numFmt formatCode="General" sourceLinked="1"/>
        <c:tickLblPos val="nextTo"/>
        <c:txPr>
          <a:bodyPr/>
          <a:lstStyle/>
          <a:p>
            <a:pPr>
              <a:defRPr lang="en-IN"/>
            </a:pPr>
            <a:endParaRPr lang="en-US"/>
          </a:p>
        </c:txPr>
        <c:crossAx val="60163584"/>
        <c:crosses val="autoZero"/>
        <c:crossBetween val="between"/>
      </c:valAx>
    </c:plotArea>
    <c:legend>
      <c:legendPos val="r"/>
      <c:layout>
        <c:manualLayout>
          <c:xMode val="edge"/>
          <c:yMode val="edge"/>
          <c:x val="0.77654819189267921"/>
          <c:y val="0.31663760779902589"/>
          <c:w val="0.22345180810732054"/>
          <c:h val="0.35878796400450053"/>
        </c:manualLayout>
      </c:layout>
      <c:txPr>
        <a:bodyPr/>
        <a:lstStyle/>
        <a:p>
          <a:pPr>
            <a:defRPr lang="en-IN"/>
          </a:pPr>
          <a:endParaRPr lang="en-US"/>
        </a:p>
      </c:txPr>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5E2D5-11C6-4DC3-A235-34AEBE6DA6FF}" type="datetimeFigureOut">
              <a:rPr lang="en-US" smtClean="0"/>
              <a:pPr/>
              <a:t>4/5/2017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47693F-DE02-4B0A-8EEA-0440B8E569F9}" type="slidenum">
              <a:rPr lang="en-US" smtClean="0"/>
              <a:pPr/>
              <a:t>‹#›</a:t>
            </a:fld>
            <a:endParaRPr lang="en-US"/>
          </a:p>
        </p:txBody>
      </p:sp>
    </p:spTree>
    <p:extLst>
      <p:ext uri="{BB962C8B-B14F-4D97-AF65-F5344CB8AC3E}">
        <p14:creationId xmlns:p14="http://schemas.microsoft.com/office/powerpoint/2010/main" xmlns="" val="3764250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47693F-DE02-4B0A-8EEA-0440B8E569F9}"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47693F-DE02-4B0A-8EEA-0440B8E569F9}" type="slidenum">
              <a:rPr lang="en-US" smtClean="0"/>
              <a:pPr/>
              <a:t>55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2403445-88B4-48AC-8BEE-B4488100ED24}" type="datetimeFigureOut">
              <a:rPr lang="en-US" smtClean="0"/>
              <a:pPr/>
              <a:t>4/5/2017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7D55AAC-F9CA-4CE9-9BCE-67D576A09E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403445-88B4-48AC-8BEE-B4488100ED24}" type="datetimeFigureOut">
              <a:rPr lang="en-US" smtClean="0"/>
              <a:pPr/>
              <a:t>4/5/2017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D55AAC-F9CA-4CE9-9BCE-67D576A09E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403445-88B4-48AC-8BEE-B4488100ED24}" type="datetimeFigureOut">
              <a:rPr lang="en-US" smtClean="0"/>
              <a:pPr/>
              <a:t>4/5/2017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D55AAC-F9CA-4CE9-9BCE-67D576A09E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403445-88B4-48AC-8BEE-B4488100ED24}" type="datetimeFigureOut">
              <a:rPr lang="en-US" smtClean="0"/>
              <a:pPr/>
              <a:t>4/5/2017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D55AAC-F9CA-4CE9-9BCE-67D576A09E8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2403445-88B4-48AC-8BEE-B4488100ED24}" type="datetimeFigureOut">
              <a:rPr lang="en-US" smtClean="0"/>
              <a:pPr/>
              <a:t>4/5/2017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D55AAC-F9CA-4CE9-9BCE-67D576A09E8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403445-88B4-48AC-8BEE-B4488100ED24}" type="datetimeFigureOut">
              <a:rPr lang="en-US" smtClean="0"/>
              <a:pPr/>
              <a:t>4/5/2017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7D55AAC-F9CA-4CE9-9BCE-67D576A09E8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2403445-88B4-48AC-8BEE-B4488100ED24}" type="datetimeFigureOut">
              <a:rPr lang="en-US" smtClean="0"/>
              <a:pPr/>
              <a:t>4/5/2017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7D55AAC-F9CA-4CE9-9BCE-67D576A09E8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2403445-88B4-48AC-8BEE-B4488100ED24}" type="datetimeFigureOut">
              <a:rPr lang="en-US" smtClean="0"/>
              <a:pPr/>
              <a:t>4/5/2017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7D55AAC-F9CA-4CE9-9BCE-67D576A09E8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2403445-88B4-48AC-8BEE-B4488100ED24}" type="datetimeFigureOut">
              <a:rPr lang="en-US" smtClean="0"/>
              <a:pPr/>
              <a:t>4/5/2017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7D55AAC-F9CA-4CE9-9BCE-67D576A09E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2403445-88B4-48AC-8BEE-B4488100ED24}" type="datetimeFigureOut">
              <a:rPr lang="en-US" smtClean="0"/>
              <a:pPr/>
              <a:t>4/5/2017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7D55AAC-F9CA-4CE9-9BCE-67D576A09E8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2403445-88B4-48AC-8BEE-B4488100ED24}" type="datetimeFigureOut">
              <a:rPr lang="en-US" smtClean="0"/>
              <a:pPr/>
              <a:t>4/5/2017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7D55AAC-F9CA-4CE9-9BCE-67D576A09E8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2403445-88B4-48AC-8BEE-B4488100ED24}" type="datetimeFigureOut">
              <a:rPr lang="en-US" smtClean="0"/>
              <a:pPr/>
              <a:t>4/5/2017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7D55AAC-F9CA-4CE9-9BCE-67D576A09E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sites.google.com/site/dataclusteringalgorithms/k-means-clustering-algorithm/kmeans.JPG?attredirects=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sites.google.com/site/dataclusteringalgorithms/k-means-clustering-algorithm/k-means.jpg?attredirects=0"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0"/>
            <a:ext cx="7772400" cy="1676400"/>
          </a:xfrm>
        </p:spPr>
        <p:txBody>
          <a:bodyPr>
            <a:noAutofit/>
          </a:bodyPr>
          <a:lstStyle/>
          <a:p>
            <a:pPr algn="ctr"/>
            <a:r>
              <a:rPr lang="en-US" sz="3200" dirty="0" smtClean="0">
                <a:latin typeface="Times New Roman" pitchFamily="18" charset="0"/>
                <a:cs typeface="Times New Roman" pitchFamily="18" charset="0"/>
              </a:rPr>
              <a:t>EXPLORATORY SEARCH FOR RETRIEVING UNAWARE FIELDS FOR  USERS USING ONTOLOGY CLUSTERING</a:t>
            </a:r>
            <a:endParaRPr lang="en-US" sz="3200" dirty="0">
              <a:latin typeface="Times New Roman" pitchFamily="18" charset="0"/>
              <a:cs typeface="Times New Roman" pitchFamily="18" charset="0"/>
            </a:endParaRPr>
          </a:p>
        </p:txBody>
      </p:sp>
      <p:sp>
        <p:nvSpPr>
          <p:cNvPr id="3" name="TextBox 2"/>
          <p:cNvSpPr txBox="1"/>
          <p:nvPr/>
        </p:nvSpPr>
        <p:spPr>
          <a:xfrm>
            <a:off x="457200" y="3962400"/>
            <a:ext cx="3810000"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PROJECT GUIDE:</a:t>
            </a:r>
          </a:p>
          <a:p>
            <a:r>
              <a:rPr lang="en-US" b="1" dirty="0" smtClean="0">
                <a:solidFill>
                  <a:srgbClr val="7030A0"/>
                </a:solidFill>
                <a:latin typeface="Times New Roman" pitchFamily="18" charset="0"/>
                <a:cs typeface="Times New Roman" pitchFamily="18" charset="0"/>
              </a:rPr>
              <a:t>R.MANJULA, M.E., (</a:t>
            </a:r>
            <a:r>
              <a:rPr lang="en-US" b="1" dirty="0" err="1" smtClean="0">
                <a:solidFill>
                  <a:srgbClr val="7030A0"/>
                </a:solidFill>
                <a:latin typeface="Times New Roman" pitchFamily="18" charset="0"/>
                <a:cs typeface="Times New Roman" pitchFamily="18" charset="0"/>
              </a:rPr>
              <a:t>Ph.D</a:t>
            </a:r>
            <a:r>
              <a:rPr lang="en-US" b="1" dirty="0" smtClean="0">
                <a:solidFill>
                  <a:srgbClr val="7030A0"/>
                </a:solidFill>
                <a:latin typeface="Times New Roman" pitchFamily="18" charset="0"/>
                <a:cs typeface="Times New Roman" pitchFamily="18" charset="0"/>
              </a:rPr>
              <a:t>)</a:t>
            </a:r>
          </a:p>
          <a:p>
            <a:r>
              <a:rPr lang="en-US" b="1" i="1" dirty="0" smtClean="0">
                <a:solidFill>
                  <a:srgbClr val="7030A0"/>
                </a:solidFill>
                <a:latin typeface="Times New Roman" pitchFamily="18" charset="0"/>
                <a:cs typeface="Times New Roman" pitchFamily="18" charset="0"/>
              </a:rPr>
              <a:t>Associate Professor of IT department</a:t>
            </a:r>
            <a:endParaRPr lang="en-US" b="1" i="1" dirty="0">
              <a:solidFill>
                <a:srgbClr val="7030A0"/>
              </a:solidFill>
              <a:latin typeface="Times New Roman" pitchFamily="18" charset="0"/>
              <a:cs typeface="Times New Roman" pitchFamily="18" charset="0"/>
            </a:endParaRPr>
          </a:p>
        </p:txBody>
      </p:sp>
      <p:sp>
        <p:nvSpPr>
          <p:cNvPr id="4" name="TextBox 3"/>
          <p:cNvSpPr txBox="1"/>
          <p:nvPr/>
        </p:nvSpPr>
        <p:spPr>
          <a:xfrm>
            <a:off x="5334000" y="3733800"/>
            <a:ext cx="3810000" cy="1200329"/>
          </a:xfrm>
          <a:prstGeom prst="rect">
            <a:avLst/>
          </a:prstGeom>
          <a:noFill/>
        </p:spPr>
        <p:txBody>
          <a:bodyPr wrap="square" rtlCol="0">
            <a:spAutoFit/>
          </a:bodyPr>
          <a:lstStyle/>
          <a:p>
            <a:r>
              <a:rPr lang="en-US" b="1" dirty="0" smtClean="0">
                <a:latin typeface="Times New Roman" pitchFamily="18" charset="0"/>
                <a:cs typeface="Times New Roman" pitchFamily="18" charset="0"/>
              </a:rPr>
              <a:t>PROJECT TEAM MEMBERS:</a:t>
            </a:r>
          </a:p>
          <a:p>
            <a:r>
              <a:rPr lang="en-US" b="1" dirty="0" smtClean="0">
                <a:solidFill>
                  <a:srgbClr val="0070C0"/>
                </a:solidFill>
                <a:latin typeface="Times New Roman" pitchFamily="18" charset="0"/>
                <a:cs typeface="Times New Roman" pitchFamily="18" charset="0"/>
              </a:rPr>
              <a:t>M.CHELLAMMAI(211413205025)</a:t>
            </a:r>
          </a:p>
          <a:p>
            <a:r>
              <a:rPr lang="en-US" b="1" dirty="0" smtClean="0">
                <a:solidFill>
                  <a:srgbClr val="0070C0"/>
                </a:solidFill>
                <a:latin typeface="Times New Roman" pitchFamily="18" charset="0"/>
                <a:cs typeface="Times New Roman" pitchFamily="18" charset="0"/>
              </a:rPr>
              <a:t>S.PREETHI(211413205074)</a:t>
            </a:r>
          </a:p>
          <a:p>
            <a:r>
              <a:rPr lang="en-US" b="1" dirty="0" smtClean="0">
                <a:solidFill>
                  <a:srgbClr val="0070C0"/>
                </a:solidFill>
                <a:latin typeface="Times New Roman" pitchFamily="18" charset="0"/>
                <a:cs typeface="Times New Roman" pitchFamily="18" charset="0"/>
              </a:rPr>
              <a:t>M.SAVITHA(211413205092)</a:t>
            </a:r>
            <a:endParaRPr lang="en-US" b="1"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1" algn="just">
              <a:buFont typeface="Wingdings" pitchFamily="2" charset="2"/>
              <a:buChar char="q"/>
            </a:pPr>
            <a:r>
              <a:rPr lang="en-US" sz="2400" dirty="0" smtClean="0">
                <a:latin typeface="Times New Roman" pitchFamily="18" charset="0"/>
                <a:cs typeface="Times New Roman" pitchFamily="18" charset="0"/>
              </a:rPr>
              <a:t>This project proposes a practically efficient and flexible searchable scheme which supports both multi-keyword ranked search and synonym based search.</a:t>
            </a:r>
          </a:p>
          <a:p>
            <a:pPr lvl="1" algn="just">
              <a:buFont typeface="Wingdings" pitchFamily="2" charset="2"/>
              <a:buChar char="q"/>
            </a:pPr>
            <a:r>
              <a:rPr lang="en-US" sz="2400" dirty="0" smtClean="0">
                <a:latin typeface="Times New Roman" pitchFamily="18" charset="0"/>
                <a:cs typeface="Times New Roman" pitchFamily="18" charset="0"/>
              </a:rPr>
              <a:t>To address multi-keyword search and result ranking, Vector Space Model (VSM) is used to build document index, that is to say, each document is expressed as a vector where each dimension value is the Term Frequency (TF) weight of its corresponding keyword.</a:t>
            </a:r>
          </a:p>
          <a:p>
            <a:pPr lvl="1" algn="just">
              <a:buFont typeface="Wingdings" pitchFamily="2" charset="2"/>
              <a:buChar char="q"/>
            </a:pPr>
            <a:r>
              <a:rPr lang="en-US" sz="2400" dirty="0" smtClean="0">
                <a:latin typeface="Times New Roman" pitchFamily="18" charset="0"/>
                <a:cs typeface="Times New Roman" pitchFamily="18" charset="0"/>
              </a:rPr>
              <a:t>A new vector is also generated in the query phase. The vector has the same dimension with document index and its each dimension value is the Inverse Document Frequency (IDF) weight.  </a:t>
            </a:r>
          </a:p>
          <a:p>
            <a:pPr lvl="1" algn="just">
              <a:buNone/>
            </a:pPr>
            <a:r>
              <a:rPr lang="en-US" sz="2400" dirty="0" smtClean="0">
                <a:latin typeface="Times New Roman" pitchFamily="18" charset="0"/>
                <a:cs typeface="Times New Roman" pitchFamily="18" charset="0"/>
              </a:rPr>
              <a:t> </a:t>
            </a:r>
          </a:p>
          <a:p>
            <a:pPr lvl="1">
              <a:buNone/>
            </a:pPr>
            <a:endParaRPr lang="en-US" sz="2400" dirty="0" smtClean="0"/>
          </a:p>
          <a:p>
            <a:pPr lvl="1"/>
            <a:endParaRPr lang="en-US" sz="2400" dirty="0" smtClean="0"/>
          </a:p>
          <a:p>
            <a:pPr lvl="1">
              <a:buNone/>
            </a:pPr>
            <a:endParaRPr lang="en-US" sz="2400" dirty="0" smtClean="0"/>
          </a:p>
          <a:p>
            <a:pPr>
              <a:buNone/>
            </a:pPr>
            <a:endParaRPr lang="en-US" sz="2400" dirty="0"/>
          </a:p>
        </p:txBody>
      </p:sp>
      <p:sp>
        <p:nvSpPr>
          <p:cNvPr id="2"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PROPOSED SYSTEM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81138"/>
            <a:ext cx="8229600" cy="4525962"/>
          </a:xfrm>
        </p:spPr>
        <p:txBody>
          <a:bodyPr>
            <a:normAutofit/>
          </a:bodyPr>
          <a:lstStyle/>
          <a:p>
            <a:pPr lvl="1" algn="just">
              <a:buFont typeface="Wingdings" pitchFamily="2" charset="2"/>
              <a:buChar char="q"/>
            </a:pPr>
            <a:r>
              <a:rPr lang="en-US" sz="2400" dirty="0" smtClean="0">
                <a:latin typeface="Times New Roman" pitchFamily="18" charset="0"/>
                <a:cs typeface="Times New Roman" pitchFamily="18" charset="0"/>
              </a:rPr>
              <a:t>Then cosine measure can be used to compute similarity of one document to the search query. To improve search efficiency, a tree-based index structure which is a balance binary tree is used.  </a:t>
            </a:r>
          </a:p>
          <a:p>
            <a:pPr lvl="1" algn="just">
              <a:buFont typeface="Wingdings" pitchFamily="2" charset="2"/>
              <a:buChar char="q"/>
            </a:pPr>
            <a:r>
              <a:rPr lang="en-US" sz="2400" dirty="0" smtClean="0">
                <a:latin typeface="Times New Roman" pitchFamily="18" charset="0"/>
                <a:cs typeface="Times New Roman" pitchFamily="18" charset="0"/>
              </a:rPr>
              <a:t>The searchable index tree is constructed with the document index vectors. So the related documents can be found by traversing the tree</a:t>
            </a:r>
            <a:r>
              <a:rPr lang="en-US" sz="2400" dirty="0" smtClean="0"/>
              <a:t>.</a:t>
            </a:r>
          </a:p>
          <a:p>
            <a:pPr lvl="1">
              <a:buNone/>
            </a:pP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sz="2400" b="1" dirty="0" smtClean="0">
                <a:latin typeface="Times New Roman" pitchFamily="18" charset="0"/>
                <a:cs typeface="Times New Roman" pitchFamily="18" charset="0"/>
              </a:rPr>
              <a:t>Software Requirements:</a:t>
            </a:r>
          </a:p>
          <a:p>
            <a:pPr lvl="1" algn="just">
              <a:buFont typeface="Wingdings" pitchFamily="2" charset="2"/>
              <a:buChar char="q"/>
            </a:pPr>
            <a:r>
              <a:rPr lang="en-US" sz="2400" dirty="0" smtClean="0">
                <a:latin typeface="Times New Roman" pitchFamily="18" charset="0"/>
                <a:cs typeface="Times New Roman" pitchFamily="18" charset="0"/>
              </a:rPr>
              <a:t>Operating System	: 	Windows 8 or Higher</a:t>
            </a:r>
          </a:p>
          <a:p>
            <a:pPr lvl="1" algn="just">
              <a:buFont typeface="Wingdings" pitchFamily="2" charset="2"/>
              <a:buChar char="q"/>
            </a:pPr>
            <a:r>
              <a:rPr lang="en-US" sz="2400" dirty="0" smtClean="0">
                <a:latin typeface="Times New Roman" pitchFamily="18" charset="0"/>
                <a:cs typeface="Times New Roman" pitchFamily="18" charset="0"/>
              </a:rPr>
              <a:t>Languages used		:	Java (JSP, </a:t>
            </a:r>
            <a:r>
              <a:rPr lang="en-US" sz="2400" dirty="0" err="1" smtClean="0">
                <a:latin typeface="Times New Roman" pitchFamily="18" charset="0"/>
                <a:cs typeface="Times New Roman" pitchFamily="18" charset="0"/>
              </a:rPr>
              <a:t>Servlet</a:t>
            </a:r>
            <a:r>
              <a:rPr lang="en-US" sz="2400" dirty="0" smtClean="0">
                <a:latin typeface="Times New Roman" pitchFamily="18" charset="0"/>
                <a:cs typeface="Times New Roman" pitchFamily="18" charset="0"/>
              </a:rPr>
              <a:t>), HTML,</a:t>
            </a:r>
          </a:p>
          <a:p>
            <a:pPr lvl="1"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CSS,Javascript</a:t>
            </a:r>
            <a:r>
              <a:rPr lang="en-US" sz="2400" dirty="0" smtClean="0">
                <a:latin typeface="Times New Roman" pitchFamily="18" charset="0"/>
                <a:cs typeface="Times New Roman" pitchFamily="18" charset="0"/>
              </a:rPr>
              <a:t> </a:t>
            </a:r>
          </a:p>
          <a:p>
            <a:pPr lvl="1" algn="just">
              <a:buFont typeface="Wingdings" pitchFamily="2" charset="2"/>
              <a:buChar char="q"/>
            </a:pPr>
            <a:r>
              <a:rPr lang="en-US" sz="2400" dirty="0" smtClean="0">
                <a:latin typeface="Times New Roman" pitchFamily="18" charset="0"/>
                <a:cs typeface="Times New Roman" pitchFamily="18" charset="0"/>
              </a:rPr>
              <a:t>Tools			:	JDK 1.7, Net Beans 7.0.1, 					</a:t>
            </a:r>
            <a:r>
              <a:rPr lang="en-US" sz="2400" dirty="0" err="1" smtClean="0">
                <a:latin typeface="Times New Roman" pitchFamily="18" charset="0"/>
                <a:cs typeface="Times New Roman" pitchFamily="18" charset="0"/>
              </a:rPr>
              <a:t>PhpMyAdmin</a:t>
            </a:r>
            <a:r>
              <a:rPr lang="en-US" sz="2400" dirty="0" smtClean="0">
                <a:latin typeface="Times New Roman" pitchFamily="18" charset="0"/>
                <a:cs typeface="Times New Roman" pitchFamily="18" charset="0"/>
              </a:rPr>
              <a:t>,</a:t>
            </a:r>
          </a:p>
          <a:p>
            <a:pPr lvl="1"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Jelastic</a:t>
            </a:r>
            <a:r>
              <a:rPr lang="en-US" sz="2400" dirty="0" smtClean="0">
                <a:latin typeface="Times New Roman" pitchFamily="18" charset="0"/>
                <a:cs typeface="Times New Roman" pitchFamily="18" charset="0"/>
              </a:rPr>
              <a:t> cloud environment</a:t>
            </a:r>
          </a:p>
          <a:p>
            <a:pPr lvl="1" algn="just">
              <a:buFont typeface="Wingdings" pitchFamily="2" charset="2"/>
              <a:buChar char="q"/>
            </a:pPr>
            <a:r>
              <a:rPr lang="en-US" sz="2400" dirty="0" smtClean="0">
                <a:latin typeface="Times New Roman" pitchFamily="18" charset="0"/>
                <a:cs typeface="Times New Roman" pitchFamily="18" charset="0"/>
              </a:rPr>
              <a:t>Backend			:	</a:t>
            </a:r>
            <a:r>
              <a:rPr lang="en-US" sz="24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t>
            </a:r>
          </a:p>
          <a:p>
            <a:pPr>
              <a:buNone/>
            </a:pPr>
            <a:r>
              <a:rPr lang="en-US" sz="2400" b="1" dirty="0" smtClean="0">
                <a:latin typeface="Times New Roman" pitchFamily="18" charset="0"/>
                <a:cs typeface="Times New Roman" pitchFamily="18" charset="0"/>
              </a:rPr>
              <a:t>Hardware Requirements:</a:t>
            </a:r>
            <a:endParaRPr lang="en-US" sz="2400" dirty="0" smtClean="0">
              <a:latin typeface="Times New Roman" pitchFamily="18" charset="0"/>
              <a:cs typeface="Times New Roman" pitchFamily="18" charset="0"/>
            </a:endParaRPr>
          </a:p>
          <a:p>
            <a:pPr lvl="1" algn="just">
              <a:buFont typeface="Wingdings" pitchFamily="2" charset="2"/>
              <a:buChar char="q"/>
            </a:pPr>
            <a:r>
              <a:rPr lang="en-US" sz="2400" dirty="0" smtClean="0">
                <a:latin typeface="Times New Roman" pitchFamily="18" charset="0"/>
                <a:cs typeface="Times New Roman" pitchFamily="18" charset="0"/>
              </a:rPr>
              <a:t> Processor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Pentium Dual Core 2.3 GHz</a:t>
            </a:r>
          </a:p>
          <a:p>
            <a:pPr lvl="1" algn="just">
              <a:buFont typeface="Wingdings" pitchFamily="2" charset="2"/>
              <a:buChar char="q"/>
            </a:pPr>
            <a:r>
              <a:rPr lang="en-US" sz="2400" dirty="0" smtClean="0">
                <a:latin typeface="Times New Roman" pitchFamily="18" charset="0"/>
                <a:cs typeface="Times New Roman" pitchFamily="18" charset="0"/>
              </a:rPr>
              <a:t>Hard Disk		:	250 GB or Higher</a:t>
            </a:r>
          </a:p>
          <a:p>
            <a:pPr lvl="1" algn="just">
              <a:buFont typeface="Wingdings" pitchFamily="2" charset="2"/>
              <a:buChar char="q"/>
            </a:pPr>
            <a:r>
              <a:rPr lang="en-US" sz="2400" dirty="0" smtClean="0">
                <a:latin typeface="Times New Roman" pitchFamily="18" charset="0"/>
                <a:cs typeface="Times New Roman" pitchFamily="18" charset="0"/>
              </a:rPr>
              <a:t>Ram			:	4 GB</a:t>
            </a:r>
          </a:p>
          <a:p>
            <a:pPr lvl="1">
              <a:buFont typeface="Wingdings" pitchFamily="2" charset="2"/>
              <a:buChar char="q"/>
            </a:pPr>
            <a:endParaRPr lang="en-US" sz="2400" dirty="0" smtClean="0">
              <a:latin typeface="Times New Roman" pitchFamily="18" charset="0"/>
              <a:cs typeface="Times New Roman" pitchFamily="18" charset="0"/>
            </a:endParaRPr>
          </a:p>
          <a:p>
            <a:pPr>
              <a:buNone/>
            </a:pPr>
            <a:endParaRPr lang="en-US" sz="2400" dirty="0" smtClean="0"/>
          </a:p>
          <a:p>
            <a:pPr>
              <a:buNone/>
            </a:pPr>
            <a:endParaRPr lang="en-US" dirty="0"/>
          </a:p>
        </p:txBody>
      </p:sp>
      <p:sp>
        <p:nvSpPr>
          <p:cNvPr id="2"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SYSTEM REQUIREMENTS: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lvl="0">
              <a:buFont typeface="Wingdings" pitchFamily="2" charset="2"/>
              <a:buChar char="v"/>
            </a:pPr>
            <a:r>
              <a:rPr lang="en-US" sz="2400" dirty="0" err="1" smtClean="0">
                <a:latin typeface="Times New Roman" pitchFamily="18" charset="0"/>
                <a:cs typeface="Times New Roman" pitchFamily="18" charset="0"/>
              </a:rPr>
              <a:t>Jelastic</a:t>
            </a:r>
            <a:r>
              <a:rPr lang="en-US" sz="2400" dirty="0" smtClean="0">
                <a:latin typeface="Times New Roman" pitchFamily="18" charset="0"/>
                <a:cs typeface="Times New Roman" pitchFamily="18" charset="0"/>
              </a:rPr>
              <a:t> cloud environment is very secured and efficient cloud storage </a:t>
            </a:r>
            <a:r>
              <a:rPr lang="en-US" sz="2400" dirty="0" err="1" smtClean="0">
                <a:latin typeface="Times New Roman" pitchFamily="18" charset="0"/>
                <a:cs typeface="Times New Roman" pitchFamily="18" charset="0"/>
              </a:rPr>
              <a:t>service.In</a:t>
            </a:r>
            <a:r>
              <a:rPr lang="en-US" sz="2400" dirty="0" smtClean="0">
                <a:latin typeface="Times New Roman" pitchFamily="18" charset="0"/>
                <a:cs typeface="Times New Roman" pitchFamily="18" charset="0"/>
              </a:rPr>
              <a:t> order to make our search engine more secured for users using it, we have deployed our whole project </a:t>
            </a:r>
            <a:r>
              <a:rPr lang="en-US" sz="2400" dirty="0" err="1" smtClean="0">
                <a:latin typeface="Times New Roman" pitchFamily="18" charset="0"/>
                <a:cs typeface="Times New Roman" pitchFamily="18" charset="0"/>
              </a:rPr>
              <a:t>injelasticeverdata</a:t>
            </a:r>
            <a:r>
              <a:rPr lang="en-US" sz="2400" dirty="0" smtClean="0">
                <a:latin typeface="Times New Roman" pitchFamily="18" charset="0"/>
                <a:cs typeface="Times New Roman" pitchFamily="18" charset="0"/>
              </a:rPr>
              <a:t> cloud and to store large amount of keywords for static purpose we are using </a:t>
            </a:r>
            <a:r>
              <a:rPr lang="en-US" sz="2400" dirty="0" err="1" smtClean="0">
                <a:latin typeface="Times New Roman" pitchFamily="18" charset="0"/>
                <a:cs typeface="Times New Roman" pitchFamily="18" charset="0"/>
              </a:rPr>
              <a:t>PHPMyAdmin</a:t>
            </a:r>
            <a:r>
              <a:rPr lang="en-US" sz="2400" dirty="0" smtClean="0">
                <a:latin typeface="Times New Roman" pitchFamily="18" charset="0"/>
                <a:cs typeface="Times New Roman" pitchFamily="18" charset="0"/>
              </a:rPr>
              <a:t> provided with </a:t>
            </a:r>
            <a:r>
              <a:rPr lang="en-US" sz="2400" dirty="0" err="1" smtClean="0">
                <a:latin typeface="Times New Roman" pitchFamily="18" charset="0"/>
                <a:cs typeface="Times New Roman" pitchFamily="18" charset="0"/>
              </a:rPr>
              <a:t>cloud.This</a:t>
            </a:r>
            <a:r>
              <a:rPr lang="en-US" sz="2400" dirty="0" smtClean="0">
                <a:latin typeface="Times New Roman" pitchFamily="18" charset="0"/>
                <a:cs typeface="Times New Roman" pitchFamily="18" charset="0"/>
              </a:rPr>
              <a:t> has made our project more secured.</a:t>
            </a:r>
          </a:p>
          <a:p>
            <a:pPr lvl="0">
              <a:buNone/>
            </a:pPr>
            <a:endParaRPr lang="en-US" sz="2400" dirty="0" smtClean="0">
              <a:latin typeface="Times New Roman" pitchFamily="18" charset="0"/>
              <a:cs typeface="Times New Roman" pitchFamily="18" charset="0"/>
            </a:endParaRPr>
          </a:p>
          <a:p>
            <a:pPr lvl="0">
              <a:buFont typeface="Wingdings" pitchFamily="2" charset="2"/>
              <a:buChar char="v"/>
            </a:pPr>
            <a:r>
              <a:rPr lang="en-US" sz="2400" dirty="0" smtClean="0">
                <a:latin typeface="Times New Roman" pitchFamily="18" charset="0"/>
                <a:cs typeface="Times New Roman" pitchFamily="18" charset="0"/>
              </a:rPr>
              <a:t>Google APIs is a set of application programming interfaces (APIs) developed by Google which allow communication with Google Services and their integration to other services. Examples of these include Search, Gmail, Translate or Google Maps. Third-party apps can use these APIs to take advantage of or extend the functionality of the existing </a:t>
            </a:r>
            <a:r>
              <a:rPr lang="en-US" sz="2400" dirty="0" err="1" smtClean="0">
                <a:latin typeface="Times New Roman" pitchFamily="18" charset="0"/>
                <a:cs typeface="Times New Roman" pitchFamily="18" charset="0"/>
              </a:rPr>
              <a:t>services.We</a:t>
            </a:r>
            <a:r>
              <a:rPr lang="en-US" sz="2400" dirty="0" smtClean="0">
                <a:latin typeface="Times New Roman" pitchFamily="18" charset="0"/>
                <a:cs typeface="Times New Roman" pitchFamily="18" charset="0"/>
              </a:rPr>
              <a:t> are using </a:t>
            </a:r>
            <a:r>
              <a:rPr lang="en-US" sz="2400" dirty="0" err="1" smtClean="0">
                <a:latin typeface="Times New Roman" pitchFamily="18" charset="0"/>
                <a:cs typeface="Times New Roman" pitchFamily="18" charset="0"/>
              </a:rPr>
              <a:t>gmail</a:t>
            </a:r>
            <a:r>
              <a:rPr lang="en-US" sz="2400" dirty="0" smtClean="0">
                <a:latin typeface="Times New Roman" pitchFamily="18" charset="0"/>
                <a:cs typeface="Times New Roman" pitchFamily="18" charset="0"/>
              </a:rPr>
              <a:t> API for </a:t>
            </a:r>
            <a:r>
              <a:rPr lang="en-US" sz="2400" dirty="0" err="1" smtClean="0">
                <a:latin typeface="Times New Roman" pitchFamily="18" charset="0"/>
                <a:cs typeface="Times New Roman" pitchFamily="18" charset="0"/>
              </a:rPr>
              <a:t>enquiry,login</a:t>
            </a:r>
            <a:r>
              <a:rPr lang="en-US" sz="2400" dirty="0" smtClean="0">
                <a:latin typeface="Times New Roman" pitchFamily="18" charset="0"/>
                <a:cs typeface="Times New Roman" pitchFamily="18" charset="0"/>
              </a:rPr>
              <a:t> purpose and search API for dynamic purpose.</a:t>
            </a:r>
          </a:p>
          <a:p>
            <a:pPr lvl="0">
              <a:buNone/>
            </a:pPr>
            <a:endParaRPr lang="en-US" sz="2400" dirty="0" smtClean="0">
              <a:latin typeface="Times New Roman" pitchFamily="18" charset="0"/>
              <a:cs typeface="Times New Roman" pitchFamily="18" charset="0"/>
            </a:endParaRPr>
          </a:p>
          <a:p>
            <a:pPr lvl="0">
              <a:buFont typeface="Wingdings" pitchFamily="2" charset="2"/>
              <a:buChar char="v"/>
            </a:pPr>
            <a:r>
              <a:rPr lang="en-US" sz="2400" dirty="0" smtClean="0">
                <a:latin typeface="Times New Roman" pitchFamily="18" charset="0"/>
                <a:cs typeface="Times New Roman" pitchFamily="18" charset="0"/>
              </a:rPr>
              <a:t>We use this API to fetch the results in dynamic part of our project</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dirty="0" smtClean="0"/>
              <a:t>Novelty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077200" cy="5376672"/>
          </a:xfrm>
        </p:spPr>
        <p:txBody>
          <a:bodyPr>
            <a:noAutofit/>
          </a:bodyPr>
          <a:lstStyle/>
          <a:p>
            <a:pPr lvl="0">
              <a:buFont typeface="Wingdings" pitchFamily="2" charset="2"/>
              <a:buChar char="q"/>
            </a:pPr>
            <a:r>
              <a:rPr lang="en-US" sz="2400" dirty="0">
                <a:latin typeface="Times New Roman" pitchFamily="18" charset="0"/>
                <a:cs typeface="Times New Roman" pitchFamily="18" charset="0"/>
              </a:rPr>
              <a:t>Economical feasibility –  Search engine organizations will get benefited as they can use our system for all kind of </a:t>
            </a:r>
            <a:r>
              <a:rPr lang="en-US" sz="2400" dirty="0" err="1">
                <a:latin typeface="Times New Roman" pitchFamily="18" charset="0"/>
                <a:cs typeface="Times New Roman" pitchFamily="18" charset="0"/>
              </a:rPr>
              <a:t>users.And</a:t>
            </a:r>
            <a:r>
              <a:rPr lang="en-US" sz="2400" dirty="0">
                <a:latin typeface="Times New Roman" pitchFamily="18" charset="0"/>
                <a:cs typeface="Times New Roman" pitchFamily="18" charset="0"/>
              </a:rPr>
              <a:t> also as we are using PAAS service </a:t>
            </a:r>
            <a:r>
              <a:rPr lang="en-US" sz="2400" dirty="0" err="1">
                <a:latin typeface="Times New Roman" pitchFamily="18" charset="0"/>
                <a:cs typeface="Times New Roman" pitchFamily="18" charset="0"/>
              </a:rPr>
              <a:t>jelastic</a:t>
            </a:r>
            <a:r>
              <a:rPr lang="en-US" sz="2400" dirty="0">
                <a:latin typeface="Times New Roman" pitchFamily="18" charset="0"/>
                <a:cs typeface="Times New Roman" pitchFamily="18" charset="0"/>
              </a:rPr>
              <a:t> cloud, we are paying only for what we have used and it </a:t>
            </a:r>
            <a:r>
              <a:rPr lang="en-US" sz="2400" dirty="0" smtClean="0">
                <a:latin typeface="Times New Roman" pitchFamily="18" charset="0"/>
                <a:cs typeface="Times New Roman" pitchFamily="18" charset="0"/>
              </a:rPr>
              <a:t>is  economical.</a:t>
            </a:r>
          </a:p>
          <a:p>
            <a:pPr>
              <a:buFont typeface="Wingdings" pitchFamily="2" charset="2"/>
              <a:buChar char="q"/>
            </a:pPr>
            <a:r>
              <a:rPr lang="en-US" sz="2400" dirty="0">
                <a:latin typeface="Times New Roman" pitchFamily="18" charset="0"/>
                <a:cs typeface="Times New Roman" pitchFamily="18" charset="0"/>
              </a:rPr>
              <a:t>Social feasibility -  all kind of users will be benefited even if they doesn’t know exact keywords they can use our system for searching as we are using </a:t>
            </a:r>
            <a:r>
              <a:rPr lang="en-US" sz="2400" dirty="0" err="1">
                <a:latin typeface="Times New Roman" pitchFamily="18" charset="0"/>
                <a:cs typeface="Times New Roman" pitchFamily="18" charset="0"/>
              </a:rPr>
              <a:t>kmeans,vector</a:t>
            </a:r>
            <a:r>
              <a:rPr lang="en-US" sz="2400" dirty="0">
                <a:latin typeface="Times New Roman" pitchFamily="18" charset="0"/>
                <a:cs typeface="Times New Roman" pitchFamily="18" charset="0"/>
              </a:rPr>
              <a:t> space and cosine similarity algorithm to get proper hyponyms , </a:t>
            </a:r>
            <a:r>
              <a:rPr lang="en-US" sz="2400" dirty="0" err="1">
                <a:latin typeface="Times New Roman" pitchFamily="18" charset="0"/>
                <a:cs typeface="Times New Roman" pitchFamily="18" charset="0"/>
              </a:rPr>
              <a:t>hypernyms</a:t>
            </a:r>
            <a:r>
              <a:rPr lang="en-US" sz="2400" dirty="0">
                <a:latin typeface="Times New Roman" pitchFamily="18" charset="0"/>
                <a:cs typeface="Times New Roman" pitchFamily="18" charset="0"/>
              </a:rPr>
              <a:t> , synonyms for the keywords</a:t>
            </a:r>
            <a:r>
              <a:rPr lang="en-US" sz="2400" dirty="0" smtClean="0">
                <a:latin typeface="Times New Roman" pitchFamily="18" charset="0"/>
                <a:cs typeface="Times New Roman" pitchFamily="18" charset="0"/>
              </a:rPr>
              <a:t>.</a:t>
            </a:r>
          </a:p>
          <a:p>
            <a:pPr lvl="0">
              <a:buFont typeface="Wingdings" pitchFamily="2" charset="2"/>
              <a:buChar char="q"/>
            </a:pPr>
            <a:r>
              <a:rPr lang="en-US" sz="2400" dirty="0">
                <a:latin typeface="Times New Roman" pitchFamily="18" charset="0"/>
                <a:cs typeface="Times New Roman" pitchFamily="18" charset="0"/>
              </a:rPr>
              <a:t>Resource feasibility – as we are using </a:t>
            </a:r>
            <a:r>
              <a:rPr lang="en-US" sz="2400" dirty="0" err="1">
                <a:latin typeface="Times New Roman" pitchFamily="18" charset="0"/>
                <a:cs typeface="Times New Roman" pitchFamily="18" charset="0"/>
              </a:rPr>
              <a:t>jelastic</a:t>
            </a:r>
            <a:r>
              <a:rPr lang="en-US" sz="2400" dirty="0">
                <a:latin typeface="Times New Roman" pitchFamily="18" charset="0"/>
                <a:cs typeface="Times New Roman" pitchFamily="18" charset="0"/>
              </a:rPr>
              <a:t> cloud environment minimal resources is utilized.</a:t>
            </a:r>
          </a:p>
          <a:p>
            <a:pPr>
              <a:buFont typeface="Wingdings" pitchFamily="2" charset="2"/>
              <a:buChar char="q"/>
            </a:pPr>
            <a:endParaRPr lang="en-US" sz="2400" dirty="0">
              <a:latin typeface="Times New Roman" pitchFamily="18" charset="0"/>
              <a:cs typeface="Times New Roman" pitchFamily="18" charset="0"/>
            </a:endParaRPr>
          </a:p>
          <a:p>
            <a:pPr lvl="0">
              <a:buFont typeface="Wingdings" pitchFamily="2" charset="2"/>
              <a:buChar char="q"/>
            </a:pPr>
            <a:endParaRPr lang="en-US" sz="2400" dirty="0">
              <a:latin typeface="Times New Roman" pitchFamily="18" charset="0"/>
              <a:cs typeface="Times New Roman" pitchFamily="18" charset="0"/>
            </a:endParaRPr>
          </a:p>
          <a:p>
            <a:pPr lvl="0">
              <a:buFont typeface="Wingdings" pitchFamily="2" charset="2"/>
              <a:buChar char="q"/>
            </a:pPr>
            <a:endParaRPr lang="en-US" sz="2400" dirty="0">
              <a:latin typeface="Times New Roman" pitchFamily="18" charset="0"/>
              <a:cs typeface="Times New Roman" pitchFamily="18" charset="0"/>
            </a:endParaRPr>
          </a:p>
          <a:p>
            <a:pPr>
              <a:buFont typeface="Wingdings" pitchFamily="2" charset="2"/>
              <a:buChar char="q"/>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FEASIBLITY STUDY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run\JAVA DOCX\WEB MINING\Capture.JPG"/>
          <p:cNvPicPr>
            <a:picLocks noGrp="1" noChangeAspect="1" noChangeArrowheads="1"/>
          </p:cNvPicPr>
          <p:nvPr>
            <p:ph idx="1"/>
          </p:nvPr>
        </p:nvPicPr>
        <p:blipFill>
          <a:blip r:embed="rId2" cstate="print"/>
          <a:stretch>
            <a:fillRect/>
          </a:stretch>
        </p:blipFill>
        <p:spPr bwMode="auto">
          <a:xfrm>
            <a:off x="609600" y="1143000"/>
            <a:ext cx="7848600" cy="4648200"/>
          </a:xfrm>
          <a:prstGeom prst="rect">
            <a:avLst/>
          </a:prstGeom>
          <a:noFill/>
        </p:spPr>
      </p:pic>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SYSTEM ARCHITECTURE </a:t>
            </a:r>
            <a:endParaRPr lang="en-US"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7700" y="1104900"/>
            <a:ext cx="8170264" cy="476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70037"/>
            <a:ext cx="8229600" cy="4525963"/>
          </a:xfrm>
        </p:spPr>
        <p:txBody>
          <a:bodyPr/>
          <a:lstStyle/>
          <a:p>
            <a:pPr>
              <a:buNone/>
            </a:pPr>
            <a:r>
              <a:rPr lang="en-US" b="1" dirty="0" smtClean="0">
                <a:latin typeface="Times New Roman" pitchFamily="18" charset="0"/>
                <a:cs typeface="Times New Roman" pitchFamily="18" charset="0"/>
              </a:rPr>
              <a:t>User Interface:</a:t>
            </a:r>
          </a:p>
          <a:p>
            <a:pPr>
              <a:buNone/>
            </a:pPr>
            <a:endParaRPr lang="en-US" dirty="0" smtClean="0"/>
          </a:p>
          <a:p>
            <a:pPr>
              <a:buNone/>
            </a:pPr>
            <a:endParaRPr lang="en-US" dirty="0"/>
          </a:p>
        </p:txBody>
      </p:sp>
      <p:sp>
        <p:nvSpPr>
          <p:cNvPr id="2" name="Title 1"/>
          <p:cNvSpPr>
            <a:spLocks noGrp="1"/>
          </p:cNvSpPr>
          <p:nvPr>
            <p:ph type="title"/>
          </p:nvPr>
        </p:nvSpPr>
        <p:spPr>
          <a:xfrm>
            <a:off x="304800" y="473075"/>
            <a:ext cx="8229600" cy="1143000"/>
          </a:xfrm>
        </p:spPr>
        <p:txBody>
          <a:bodyPr/>
          <a:lstStyle/>
          <a:p>
            <a:pPr algn="l"/>
            <a:r>
              <a:rPr lang="en-US" b="1" dirty="0" smtClean="0">
                <a:latin typeface="Times New Roman" pitchFamily="18" charset="0"/>
                <a:cs typeface="Times New Roman" pitchFamily="18" charset="0"/>
              </a:rPr>
              <a:t>DATA FLOW DIGRAM:</a:t>
            </a:r>
            <a:endParaRPr lang="en-US" b="1" dirty="0">
              <a:latin typeface="Times New Roman" pitchFamily="18" charset="0"/>
              <a:cs typeface="Times New Roman" pitchFamily="18" charset="0"/>
            </a:endParaRPr>
          </a:p>
        </p:txBody>
      </p:sp>
      <p:sp>
        <p:nvSpPr>
          <p:cNvPr id="4" name="Rectangle 3"/>
          <p:cNvSpPr/>
          <p:nvPr/>
        </p:nvSpPr>
        <p:spPr>
          <a:xfrm>
            <a:off x="228600" y="32766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cxnSp>
        <p:nvCxnSpPr>
          <p:cNvPr id="5" name="Straight Arrow Connector 4"/>
          <p:cNvCxnSpPr/>
          <p:nvPr/>
        </p:nvCxnSpPr>
        <p:spPr>
          <a:xfrm>
            <a:off x="1752600" y="3657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362200" y="3200400"/>
            <a:ext cx="1752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cxnSp>
        <p:nvCxnSpPr>
          <p:cNvPr id="7" name="Straight Arrow Connector 6"/>
          <p:cNvCxnSpPr>
            <a:stCxn id="6" idx="6"/>
            <a:endCxn id="8" idx="2"/>
          </p:cNvCxnSpPr>
          <p:nvPr/>
        </p:nvCxnSpPr>
        <p:spPr>
          <a:xfrm flipV="1">
            <a:off x="4114800" y="365760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48200" y="3200400"/>
            <a:ext cx="2133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9" name="Can 8"/>
          <p:cNvSpPr/>
          <p:nvPr/>
        </p:nvSpPr>
        <p:spPr>
          <a:xfrm>
            <a:off x="5105400" y="4800600"/>
            <a:ext cx="1295400" cy="1219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DataBase</a:t>
            </a:r>
            <a:endParaRPr lang="en-US" dirty="0"/>
          </a:p>
        </p:txBody>
      </p:sp>
      <p:cxnSp>
        <p:nvCxnSpPr>
          <p:cNvPr id="10" name="Straight Arrow Connector 9"/>
          <p:cNvCxnSpPr>
            <a:endCxn id="11" idx="2"/>
          </p:cNvCxnSpPr>
          <p:nvPr/>
        </p:nvCxnSpPr>
        <p:spPr>
          <a:xfrm>
            <a:off x="6781800" y="3581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162800" y="3124200"/>
            <a:ext cx="1828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Searching for answers</a:t>
            </a:r>
            <a:endParaRPr lang="en-US" dirty="0"/>
          </a:p>
        </p:txBody>
      </p:sp>
      <p:cxnSp>
        <p:nvCxnSpPr>
          <p:cNvPr id="12" name="Straight Arrow Connector 11"/>
          <p:cNvCxnSpPr>
            <a:stCxn id="8" idx="4"/>
            <a:endCxn id="9" idx="1"/>
          </p:cNvCxnSpPr>
          <p:nvPr/>
        </p:nvCxnSpPr>
        <p:spPr>
          <a:xfrm rot="16200000" flipH="1">
            <a:off x="5391150" y="443865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09600"/>
            <a:ext cx="8229600" cy="5516563"/>
          </a:xfrm>
        </p:spPr>
        <p:txBody>
          <a:bodyPr/>
          <a:lstStyle/>
          <a:p>
            <a:pPr>
              <a:buNone/>
            </a:pPr>
            <a:r>
              <a:rPr lang="en-US" b="1" dirty="0" smtClean="0">
                <a:latin typeface="Times New Roman" pitchFamily="18" charset="0"/>
                <a:cs typeface="Times New Roman" pitchFamily="18" charset="0"/>
              </a:rPr>
              <a:t>Data Preprocessing:</a:t>
            </a:r>
            <a:endParaRPr lang="en-US" b="1" dirty="0">
              <a:latin typeface="Times New Roman" pitchFamily="18" charset="0"/>
              <a:cs typeface="Times New Roman" pitchFamily="18" charset="0"/>
            </a:endParaRPr>
          </a:p>
        </p:txBody>
      </p:sp>
      <p:sp>
        <p:nvSpPr>
          <p:cNvPr id="4" name="Rectangle 3"/>
          <p:cNvSpPr/>
          <p:nvPr/>
        </p:nvSpPr>
        <p:spPr>
          <a:xfrm>
            <a:off x="1066800" y="27432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query</a:t>
            </a:r>
            <a:endParaRPr lang="en-US" dirty="0"/>
          </a:p>
        </p:txBody>
      </p:sp>
      <p:cxnSp>
        <p:nvCxnSpPr>
          <p:cNvPr id="5" name="Straight Arrow Connector 4"/>
          <p:cNvCxnSpPr>
            <a:stCxn id="4" idx="3"/>
            <a:endCxn id="6" idx="2"/>
          </p:cNvCxnSpPr>
          <p:nvPr/>
        </p:nvCxnSpPr>
        <p:spPr>
          <a:xfrm>
            <a:off x="2590800" y="30861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352800" y="2743200"/>
            <a:ext cx="1905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 Words</a:t>
            </a:r>
            <a:endParaRPr lang="en-US" dirty="0"/>
          </a:p>
        </p:txBody>
      </p:sp>
      <p:cxnSp>
        <p:nvCxnSpPr>
          <p:cNvPr id="7" name="Straight Arrow Connector 6"/>
          <p:cNvCxnSpPr>
            <a:stCxn id="6" idx="6"/>
            <a:endCxn id="8" idx="2"/>
          </p:cNvCxnSpPr>
          <p:nvPr/>
        </p:nvCxnSpPr>
        <p:spPr>
          <a:xfrm>
            <a:off x="5257800" y="30861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867400" y="2667000"/>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Each words</a:t>
            </a:r>
            <a:endParaRPr lang="en-US" dirty="0"/>
          </a:p>
        </p:txBody>
      </p:sp>
      <p:cxnSp>
        <p:nvCxnSpPr>
          <p:cNvPr id="9" name="Straight Arrow Connector 8"/>
          <p:cNvCxnSpPr/>
          <p:nvPr/>
        </p:nvCxnSpPr>
        <p:spPr>
          <a:xfrm rot="5400000">
            <a:off x="6362700" y="3924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791200" y="4343400"/>
            <a:ext cx="1905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Stop words</a:t>
            </a:r>
            <a:endParaRPr lang="en-US" dirty="0"/>
          </a:p>
        </p:txBody>
      </p:sp>
      <p:cxnSp>
        <p:nvCxnSpPr>
          <p:cNvPr id="11" name="Straight Arrow Connector 10"/>
          <p:cNvCxnSpPr>
            <a:stCxn id="10" idx="4"/>
            <a:endCxn id="12" idx="0"/>
          </p:cNvCxnSpPr>
          <p:nvPr/>
        </p:nvCxnSpPr>
        <p:spPr>
          <a:xfrm rot="5400000">
            <a:off x="6515100" y="5486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867400" y="571500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Stem to root words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33400"/>
            <a:ext cx="8229600" cy="5592763"/>
          </a:xfrm>
        </p:spPr>
        <p:txBody>
          <a:bodyPr/>
          <a:lstStyle/>
          <a:p>
            <a:pPr>
              <a:buNone/>
            </a:pPr>
            <a:r>
              <a:rPr lang="en-US" b="1" dirty="0" smtClean="0">
                <a:latin typeface="Times New Roman" pitchFamily="18" charset="0"/>
                <a:cs typeface="Times New Roman" pitchFamily="18" charset="0"/>
              </a:rPr>
              <a:t>Ontology:</a:t>
            </a:r>
            <a:endParaRPr lang="en-US" b="1" dirty="0">
              <a:latin typeface="Times New Roman" pitchFamily="18" charset="0"/>
              <a:cs typeface="Times New Roman" pitchFamily="18" charset="0"/>
            </a:endParaRPr>
          </a:p>
        </p:txBody>
      </p:sp>
      <p:sp>
        <p:nvSpPr>
          <p:cNvPr id="4" name="Rectangle 3"/>
          <p:cNvSpPr/>
          <p:nvPr/>
        </p:nvSpPr>
        <p:spPr>
          <a:xfrm>
            <a:off x="1371600" y="2743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results</a:t>
            </a:r>
            <a:endParaRPr lang="en-US" dirty="0"/>
          </a:p>
        </p:txBody>
      </p:sp>
      <p:cxnSp>
        <p:nvCxnSpPr>
          <p:cNvPr id="5" name="Straight Arrow Connector 4"/>
          <p:cNvCxnSpPr>
            <a:stCxn id="4" idx="3"/>
            <a:endCxn id="6" idx="2"/>
          </p:cNvCxnSpPr>
          <p:nvPr/>
        </p:nvCxnSpPr>
        <p:spPr>
          <a:xfrm>
            <a:off x="3124200" y="30861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038600" y="2743200"/>
            <a:ext cx="1600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 result</a:t>
            </a:r>
            <a:endParaRPr lang="en-US" dirty="0"/>
          </a:p>
        </p:txBody>
      </p:sp>
      <p:cxnSp>
        <p:nvCxnSpPr>
          <p:cNvPr id="7" name="Straight Arrow Connector 6"/>
          <p:cNvCxnSpPr>
            <a:stCxn id="6" idx="4"/>
            <a:endCxn id="8" idx="0"/>
          </p:cNvCxnSpPr>
          <p:nvPr/>
        </p:nvCxnSpPr>
        <p:spPr>
          <a:xfrm rot="16200000" flipH="1">
            <a:off x="4552950" y="3714750"/>
            <a:ext cx="762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114800" y="41910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Synonym</a:t>
            </a:r>
            <a:endParaRPr lang="en-US" dirty="0"/>
          </a:p>
        </p:txBody>
      </p:sp>
      <p:cxnSp>
        <p:nvCxnSpPr>
          <p:cNvPr id="9" name="Straight Arrow Connector 8"/>
          <p:cNvCxnSpPr>
            <a:stCxn id="6" idx="6"/>
          </p:cNvCxnSpPr>
          <p:nvPr/>
        </p:nvCxnSpPr>
        <p:spPr>
          <a:xfrm>
            <a:off x="5638800" y="30861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324600" y="2819400"/>
            <a:ext cx="1981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Hypernym</a:t>
            </a:r>
            <a:endParaRPr lang="en-US" dirty="0"/>
          </a:p>
        </p:txBody>
      </p:sp>
      <p:cxnSp>
        <p:nvCxnSpPr>
          <p:cNvPr id="11" name="Straight Arrow Connector 10"/>
          <p:cNvCxnSpPr>
            <a:stCxn id="6" idx="5"/>
            <a:endCxn id="12" idx="1"/>
          </p:cNvCxnSpPr>
          <p:nvPr/>
        </p:nvCxnSpPr>
        <p:spPr>
          <a:xfrm rot="16200000" flipH="1">
            <a:off x="5555106" y="3177917"/>
            <a:ext cx="886666" cy="1187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324600" y="41148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Hyponym</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5">
              <a:buFont typeface="Wingdings" pitchFamily="2" charset="2"/>
              <a:buChar char="ü"/>
            </a:pPr>
            <a:r>
              <a:rPr lang="en-US" sz="2400" dirty="0" smtClean="0">
                <a:latin typeface="Times New Roman" pitchFamily="18" charset="0"/>
                <a:cs typeface="Times New Roman" pitchFamily="18" charset="0"/>
              </a:rPr>
              <a:t>User Interface </a:t>
            </a:r>
          </a:p>
          <a:p>
            <a:pPr lvl="8">
              <a:buFont typeface="Wingdings" pitchFamily="2" charset="2"/>
              <a:buChar char="v"/>
            </a:pPr>
            <a:r>
              <a:rPr lang="en-US" sz="2400" dirty="0" smtClean="0">
                <a:latin typeface="Times New Roman" pitchFamily="18" charset="0"/>
                <a:cs typeface="Times New Roman" pitchFamily="18" charset="0"/>
              </a:rPr>
              <a:t>Search space </a:t>
            </a:r>
          </a:p>
          <a:p>
            <a:pPr lvl="8">
              <a:buFont typeface="Wingdings" pitchFamily="2" charset="2"/>
              <a:buChar char="v"/>
            </a:pPr>
            <a:r>
              <a:rPr lang="en-US" sz="2400" dirty="0" smtClean="0">
                <a:latin typeface="Times New Roman" pitchFamily="18" charset="0"/>
                <a:cs typeface="Times New Roman" pitchFamily="18" charset="0"/>
              </a:rPr>
              <a:t>Input from User </a:t>
            </a:r>
          </a:p>
          <a:p>
            <a:pPr lvl="5">
              <a:buFont typeface="Wingdings" pitchFamily="2" charset="2"/>
              <a:buChar char="ü"/>
            </a:pPr>
            <a:r>
              <a:rPr lang="en-US" sz="2400" dirty="0" smtClean="0">
                <a:latin typeface="Times New Roman" pitchFamily="18" charset="0"/>
                <a:cs typeface="Times New Roman" pitchFamily="18" charset="0"/>
              </a:rPr>
              <a:t>Data Preprocessing </a:t>
            </a:r>
          </a:p>
          <a:p>
            <a:pPr lvl="8">
              <a:buFont typeface="Wingdings" pitchFamily="2" charset="2"/>
              <a:buChar char="v"/>
            </a:pPr>
            <a:r>
              <a:rPr lang="en-US" sz="2400" dirty="0" smtClean="0">
                <a:latin typeface="Times New Roman" pitchFamily="18" charset="0"/>
                <a:cs typeface="Times New Roman" pitchFamily="18" charset="0"/>
              </a:rPr>
              <a:t>Stop word Removal </a:t>
            </a:r>
          </a:p>
          <a:p>
            <a:pPr lvl="8">
              <a:buFont typeface="Wingdings" pitchFamily="2" charset="2"/>
              <a:buChar char="v"/>
            </a:pPr>
            <a:r>
              <a:rPr lang="en-US" sz="2400" i="1" dirty="0" smtClean="0">
                <a:latin typeface="Times New Roman" pitchFamily="18" charset="0"/>
                <a:cs typeface="Times New Roman" pitchFamily="18" charset="0"/>
              </a:rPr>
              <a:t>Porter Stemming</a:t>
            </a:r>
            <a:endParaRPr lang="en-US" sz="2400" dirty="0" smtClean="0">
              <a:latin typeface="Times New Roman" pitchFamily="18" charset="0"/>
              <a:cs typeface="Times New Roman" pitchFamily="18" charset="0"/>
            </a:endParaRPr>
          </a:p>
          <a:p>
            <a:pPr lvl="5">
              <a:buFont typeface="Wingdings" pitchFamily="2" charset="2"/>
              <a:buChar char="ü"/>
            </a:pPr>
            <a:r>
              <a:rPr lang="en-US" sz="2400" dirty="0" smtClean="0">
                <a:latin typeface="Times New Roman" pitchFamily="18" charset="0"/>
                <a:cs typeface="Times New Roman" pitchFamily="18" charset="0"/>
              </a:rPr>
              <a:t>Ontology Clustering </a:t>
            </a:r>
          </a:p>
          <a:p>
            <a:pPr lvl="5">
              <a:buFont typeface="Wingdings" pitchFamily="2" charset="2"/>
              <a:buChar char="ü"/>
            </a:pPr>
            <a:r>
              <a:rPr lang="en-US" sz="2400" dirty="0" smtClean="0">
                <a:latin typeface="Times New Roman" pitchFamily="18" charset="0"/>
                <a:cs typeface="Times New Roman" pitchFamily="18" charset="0"/>
              </a:rPr>
              <a:t>Multi-term Search </a:t>
            </a:r>
          </a:p>
          <a:p>
            <a:pPr lvl="5">
              <a:buFont typeface="Wingdings" pitchFamily="2" charset="2"/>
              <a:buChar char="ü"/>
            </a:pPr>
            <a:r>
              <a:rPr lang="en-US" sz="2400" dirty="0" smtClean="0">
                <a:latin typeface="Times New Roman" pitchFamily="18" charset="0"/>
                <a:cs typeface="Times New Roman" pitchFamily="18" charset="0"/>
              </a:rPr>
              <a:t>Cluster the Most Relevant Content </a:t>
            </a:r>
          </a:p>
          <a:p>
            <a:pPr lvl="5">
              <a:buFont typeface="Wingdings" pitchFamily="2" charset="2"/>
              <a:buChar char="ü"/>
            </a:pPr>
            <a:r>
              <a:rPr lang="en-US" sz="2400" dirty="0" smtClean="0">
                <a:latin typeface="Times New Roman" pitchFamily="18" charset="0"/>
                <a:cs typeface="Times New Roman" pitchFamily="18" charset="0"/>
              </a:rPr>
              <a:t>Book marking</a:t>
            </a:r>
          </a:p>
          <a:p>
            <a:pPr>
              <a:buNone/>
            </a:pPr>
            <a:endParaRPr lang="en-US" dirty="0"/>
          </a:p>
        </p:txBody>
      </p:sp>
      <p:sp>
        <p:nvSpPr>
          <p:cNvPr id="2"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MODULES DESCRIPTION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buFont typeface="Wingdings" pitchFamily="2" charset="2"/>
              <a:buChar char="q"/>
            </a:pPr>
            <a:r>
              <a:rPr lang="en-US" sz="2400" dirty="0" smtClean="0">
                <a:latin typeface="Times New Roman" pitchFamily="18" charset="0"/>
                <a:cs typeface="Times New Roman" pitchFamily="18" charset="0"/>
              </a:rPr>
              <a:t>As deep web grows at a very fast pace, there has been increased interest in techniques that help efficiently locate deep-web interfaces. An exploratory search may be driven by a user’s curiosity or desire for specific information. </a:t>
            </a:r>
          </a:p>
          <a:p>
            <a:pPr algn="just">
              <a:buFont typeface="Wingdings" pitchFamily="2" charset="2"/>
              <a:buChar char="q"/>
            </a:pPr>
            <a:r>
              <a:rPr lang="en-US" sz="2400" dirty="0" smtClean="0">
                <a:latin typeface="Times New Roman" pitchFamily="18" charset="0"/>
                <a:cs typeface="Times New Roman" pitchFamily="18" charset="0"/>
              </a:rPr>
              <a:t>When users investigate unfamiliar fields, they may want to learn more about a particular subject area to increase their knowledge rather than solve a specific problem.. a matching query style has significant limitations. </a:t>
            </a:r>
          </a:p>
          <a:p>
            <a:pPr algn="just">
              <a:buFont typeface="Wingdings" pitchFamily="2" charset="2"/>
              <a:buChar char="q"/>
            </a:pPr>
            <a:r>
              <a:rPr lang="en-US" sz="2400" dirty="0" smtClean="0">
                <a:latin typeface="Times New Roman" pitchFamily="18" charset="0"/>
                <a:cs typeface="Times New Roman" pitchFamily="18" charset="0"/>
              </a:rPr>
              <a:t>Search results are satisfactory only when users give the right search words. To achieve more accurate results for a Exploratory search, Smart Crawler ranks websites to prioritize highly relevant ones for a given topic. </a:t>
            </a:r>
            <a:endParaRPr lang="en-US" sz="2400" dirty="0" smtClean="0"/>
          </a:p>
          <a:p>
            <a:pPr>
              <a:buNone/>
            </a:pPr>
            <a:endParaRPr lang="en-US" sz="2400" dirty="0"/>
          </a:p>
        </p:txBody>
      </p:sp>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ABSTRACT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85800"/>
            <a:ext cx="8229600" cy="5440363"/>
          </a:xfrm>
        </p:spPr>
        <p:txBody>
          <a:bodyPr>
            <a:normAutofit/>
          </a:bodyPr>
          <a:lstStyle/>
          <a:p>
            <a:pPr>
              <a:buNone/>
            </a:pPr>
            <a:r>
              <a:rPr lang="en-US" sz="2400" b="1" dirty="0" smtClean="0">
                <a:latin typeface="Times New Roman" pitchFamily="18" charset="0"/>
                <a:cs typeface="Times New Roman" pitchFamily="18" charset="0"/>
              </a:rPr>
              <a:t>User Interface:</a:t>
            </a:r>
          </a:p>
          <a:p>
            <a:pPr>
              <a:buNone/>
            </a:pPr>
            <a:endParaRPr lang="en-US" sz="2400" b="1" dirty="0" smtClean="0">
              <a:latin typeface="Times New Roman" pitchFamily="18" charset="0"/>
              <a:cs typeface="Times New Roman" pitchFamily="18" charset="0"/>
            </a:endParaRPr>
          </a:p>
          <a:p>
            <a:pPr lvl="1">
              <a:buFont typeface="Wingdings" pitchFamily="2" charset="2"/>
              <a:buChar char="q"/>
            </a:pPr>
            <a:r>
              <a:rPr lang="en-US" sz="2400" dirty="0" smtClean="0">
                <a:latin typeface="Times New Roman" pitchFamily="18" charset="0"/>
                <a:cs typeface="Times New Roman" pitchFamily="18" charset="0"/>
              </a:rPr>
              <a:t>Search space</a:t>
            </a:r>
          </a:p>
          <a:p>
            <a:pPr lvl="2">
              <a:buFont typeface="Wingdings" pitchFamily="2" charset="2"/>
              <a:buChar char="v"/>
            </a:pPr>
            <a:r>
              <a:rPr lang="en-US" dirty="0" smtClean="0">
                <a:latin typeface="Times New Roman" pitchFamily="18" charset="0"/>
                <a:cs typeface="Times New Roman" pitchFamily="18" charset="0"/>
              </a:rPr>
              <a:t>After user login process, web user can enter the search space page.</a:t>
            </a:r>
          </a:p>
          <a:p>
            <a:pPr lvl="2">
              <a:buFont typeface="Wingdings" pitchFamily="2" charset="2"/>
              <a:buChar char="v"/>
            </a:pPr>
            <a:r>
              <a:rPr lang="en-US" dirty="0" smtClean="0">
                <a:latin typeface="Times New Roman" pitchFamily="18" charset="0"/>
                <a:cs typeface="Times New Roman" pitchFamily="18" charset="0"/>
              </a:rPr>
              <a:t>This is the environment for user to search the content from the web server.</a:t>
            </a:r>
          </a:p>
          <a:p>
            <a:pPr lvl="2">
              <a:buFont typeface="Wingdings" pitchFamily="2" charset="2"/>
              <a:buChar char="v"/>
            </a:pPr>
            <a:r>
              <a:rPr lang="en-US" dirty="0" smtClean="0">
                <a:latin typeface="Times New Roman" pitchFamily="18" charset="0"/>
                <a:cs typeface="Times New Roman" pitchFamily="18" charset="0"/>
              </a:rPr>
              <a:t>This Search Space is the interface for user and web servers.</a:t>
            </a:r>
          </a:p>
          <a:p>
            <a:pPr lvl="1">
              <a:buFont typeface="Wingdings" pitchFamily="2" charset="2"/>
              <a:buChar char="q"/>
            </a:pPr>
            <a:r>
              <a:rPr lang="en-US" sz="2400" dirty="0" smtClean="0">
                <a:latin typeface="Times New Roman" pitchFamily="18" charset="0"/>
                <a:cs typeface="Times New Roman" pitchFamily="18" charset="0"/>
              </a:rPr>
              <a:t>Input from User</a:t>
            </a:r>
          </a:p>
          <a:p>
            <a:pPr lvl="2">
              <a:buFont typeface="Wingdings" pitchFamily="2" charset="2"/>
              <a:buChar char="v"/>
            </a:pPr>
            <a:r>
              <a:rPr lang="en-US" dirty="0" smtClean="0">
                <a:latin typeface="Times New Roman" pitchFamily="18" charset="0"/>
                <a:cs typeface="Times New Roman" pitchFamily="18" charset="0"/>
              </a:rPr>
              <a:t>Get the input text from the user for the search process.</a:t>
            </a: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457200"/>
            <a:ext cx="8229600" cy="5287963"/>
          </a:xfrm>
        </p:spPr>
        <p:txBody>
          <a:bodyPr>
            <a:noAutofit/>
          </a:bodyPr>
          <a:lstStyle/>
          <a:p>
            <a:pPr>
              <a:buNone/>
            </a:pPr>
            <a:r>
              <a:rPr lang="en-US" sz="2400" b="1" dirty="0" smtClean="0">
                <a:latin typeface="Times New Roman" pitchFamily="18" charset="0"/>
                <a:cs typeface="Times New Roman" pitchFamily="18" charset="0"/>
              </a:rPr>
              <a:t>Data Preprocessing:</a:t>
            </a:r>
          </a:p>
          <a:p>
            <a:pPr>
              <a:buNone/>
            </a:pPr>
            <a:endParaRPr lang="en-US" sz="2400" dirty="0" smtClean="0">
              <a:latin typeface="Times New Roman" pitchFamily="18" charset="0"/>
              <a:cs typeface="Times New Roman" pitchFamily="18" charset="0"/>
            </a:endParaRPr>
          </a:p>
          <a:p>
            <a:pPr lvl="1">
              <a:buFont typeface="Wingdings" pitchFamily="2" charset="2"/>
              <a:buChar char="q"/>
            </a:pPr>
            <a:r>
              <a:rPr lang="en-US" sz="2400" i="1" dirty="0" smtClean="0">
                <a:latin typeface="Times New Roman" pitchFamily="18" charset="0"/>
                <a:cs typeface="Times New Roman" pitchFamily="18" charset="0"/>
              </a:rPr>
              <a:t>Stop Word Removal</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 S</a:t>
            </a:r>
            <a:r>
              <a:rPr lang="en-US" sz="2400" b="1" dirty="0" smtClean="0">
                <a:latin typeface="Times New Roman" pitchFamily="18" charset="0"/>
                <a:cs typeface="Times New Roman" pitchFamily="18" charset="0"/>
              </a:rPr>
              <a:t>top words</a:t>
            </a:r>
            <a:r>
              <a:rPr lang="en-US" sz="2400" dirty="0" smtClean="0">
                <a:latin typeface="Times New Roman" pitchFamily="18" charset="0"/>
                <a:cs typeface="Times New Roman" pitchFamily="18" charset="0"/>
              </a:rPr>
              <a:t> are words which are filtered out prior to, or after, processing of natural language data (text). It is controlled by human input and not automated. </a:t>
            </a:r>
          </a:p>
          <a:p>
            <a:pPr>
              <a:buFont typeface="Wingdings" pitchFamily="2" charset="2"/>
              <a:buChar char="v"/>
            </a:pPr>
            <a:endParaRPr lang="en-US" sz="2400" dirty="0" smtClean="0">
              <a:latin typeface="Times New Roman" pitchFamily="18" charset="0"/>
              <a:cs typeface="Times New Roman" pitchFamily="18" charset="0"/>
            </a:endParaRPr>
          </a:p>
          <a:p>
            <a:pPr lvl="1">
              <a:buFont typeface="Wingdings" pitchFamily="2" charset="2"/>
              <a:buChar char="q"/>
            </a:pPr>
            <a:r>
              <a:rPr lang="en-US" sz="2400" i="1" dirty="0" smtClean="0">
                <a:latin typeface="Times New Roman" pitchFamily="18" charset="0"/>
                <a:cs typeface="Times New Roman" pitchFamily="18" charset="0"/>
              </a:rPr>
              <a:t>Porter Stemming</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Stemmers employ a lookup table which contains relations between root forms and inflected forms. To stem a word, the table is queried to find a matching inflection. If a matching inflection is found, the associated root form is returned. </a:t>
            </a:r>
            <a:r>
              <a:rPr lang="en-US" sz="2400" dirty="0" err="1"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A stemming algorithm reduces the words "fishing", "fished", "fish", and "fisher" to the root word, "fish".</a:t>
            </a: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85800"/>
            <a:ext cx="8229600" cy="5440363"/>
          </a:xfrm>
        </p:spPr>
        <p:txBody>
          <a:bodyPr>
            <a:noAutofit/>
          </a:bodyPr>
          <a:lstStyle/>
          <a:p>
            <a:pPr>
              <a:buNone/>
            </a:pPr>
            <a:r>
              <a:rPr lang="en-US" sz="2400" b="1" dirty="0" smtClean="0">
                <a:latin typeface="Times New Roman" pitchFamily="18" charset="0"/>
                <a:cs typeface="Times New Roman" pitchFamily="18" charset="0"/>
              </a:rPr>
              <a:t>Ontology Clustering:</a:t>
            </a:r>
          </a:p>
          <a:p>
            <a:pPr>
              <a:buNone/>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Words ending in </a:t>
            </a:r>
            <a:r>
              <a:rPr lang="en-US" sz="2400" dirty="0" err="1" smtClean="0">
                <a:latin typeface="Times New Roman" pitchFamily="18" charset="0"/>
                <a:cs typeface="Times New Roman" pitchFamily="18" charset="0"/>
              </a:rPr>
              <a:t>nym’s</a:t>
            </a:r>
            <a:r>
              <a:rPr lang="en-US" sz="2400" dirty="0" smtClean="0">
                <a:latin typeface="Times New Roman" pitchFamily="18" charset="0"/>
                <a:cs typeface="Times New Roman" pitchFamily="18" charset="0"/>
              </a:rPr>
              <a:t> are often used to describe different classes of words, and the relationships between words.  </a:t>
            </a:r>
          </a:p>
          <a:p>
            <a:pPr>
              <a:buFont typeface="Wingdings" pitchFamily="2" charset="2"/>
              <a:buChar char="v"/>
            </a:pPr>
            <a:r>
              <a:rPr lang="en-US" sz="2400" dirty="0" smtClean="0">
                <a:latin typeface="Times New Roman" pitchFamily="18" charset="0"/>
                <a:cs typeface="Times New Roman" pitchFamily="18" charset="0"/>
              </a:rPr>
              <a:t>Hypernym: A word that has a more general meaning than another.</a:t>
            </a:r>
          </a:p>
          <a:p>
            <a:pPr>
              <a:buFont typeface="Wingdings" pitchFamily="2" charset="2"/>
              <a:buChar char="v"/>
            </a:pPr>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hypernym</a:t>
            </a:r>
            <a:r>
              <a:rPr lang="en-US" sz="2400" dirty="0" smtClean="0">
                <a:latin typeface="Times New Roman" pitchFamily="18" charset="0"/>
                <a:cs typeface="Times New Roman" pitchFamily="18" charset="0"/>
              </a:rPr>
              <a:t> is a word that is used for many things. As an example, the word "color" is a </a:t>
            </a:r>
            <a:r>
              <a:rPr lang="en-US" sz="2400" dirty="0" err="1" smtClean="0">
                <a:latin typeface="Times New Roman" pitchFamily="18" charset="0"/>
                <a:cs typeface="Times New Roman" pitchFamily="18" charset="0"/>
              </a:rPr>
              <a:t>hypernym</a:t>
            </a:r>
            <a:r>
              <a:rPr lang="en-US" sz="2400" dirty="0" smtClean="0">
                <a:latin typeface="Times New Roman" pitchFamily="18" charset="0"/>
                <a:cs typeface="Times New Roman" pitchFamily="18" charset="0"/>
              </a:rPr>
              <a:t> for red, green, blue, brown, etc. Or the term "vehicle" is a </a:t>
            </a:r>
            <a:r>
              <a:rPr lang="en-US" sz="2400" dirty="0" err="1" smtClean="0">
                <a:latin typeface="Times New Roman" pitchFamily="18" charset="0"/>
                <a:cs typeface="Times New Roman" pitchFamily="18" charset="0"/>
              </a:rPr>
              <a:t>hypernym</a:t>
            </a:r>
            <a:r>
              <a:rPr lang="en-US" sz="2400" dirty="0" smtClean="0">
                <a:latin typeface="Times New Roman" pitchFamily="18" charset="0"/>
                <a:cs typeface="Times New Roman" pitchFamily="18" charset="0"/>
              </a:rPr>
              <a:t> of car, plane, train, </a:t>
            </a:r>
            <a:r>
              <a:rPr lang="en-US" sz="2400" dirty="0" err="1" smtClean="0">
                <a:latin typeface="Times New Roman" pitchFamily="18" charset="0"/>
                <a:cs typeface="Times New Roman" pitchFamily="18" charset="0"/>
              </a:rPr>
              <a:t>bike,etc</a:t>
            </a:r>
            <a:r>
              <a:rPr lang="en-US" sz="2400" dirty="0" smtClean="0">
                <a:latin typeface="Times New Roman" pitchFamily="18" charset="0"/>
                <a:cs typeface="Times New Roman" pitchFamily="18" charset="0"/>
              </a:rPr>
              <a:t>. Red, green, and blue are all hyponyms of the </a:t>
            </a:r>
            <a:r>
              <a:rPr lang="en-US" sz="2400" dirty="0" err="1" smtClean="0">
                <a:latin typeface="Times New Roman" pitchFamily="18" charset="0"/>
                <a:cs typeface="Times New Roman" pitchFamily="18" charset="0"/>
              </a:rPr>
              <a:t>hypernym</a:t>
            </a:r>
            <a:r>
              <a:rPr lang="en-US" sz="2400" dirty="0" smtClean="0">
                <a:latin typeface="Times New Roman" pitchFamily="18" charset="0"/>
                <a:cs typeface="Times New Roman" pitchFamily="18" charset="0"/>
              </a:rPr>
              <a:t> "color".  Crimson, rose, cherry, and scarlet can all be hyponyms of the word "red", in which case "red" would be a </a:t>
            </a:r>
            <a:r>
              <a:rPr lang="en-US" sz="2400" dirty="0" err="1" smtClean="0">
                <a:latin typeface="Times New Roman" pitchFamily="18" charset="0"/>
                <a:cs typeface="Times New Roman" pitchFamily="18" charset="0"/>
              </a:rPr>
              <a:t>hypernym</a:t>
            </a:r>
            <a:r>
              <a:rPr lang="en-US" sz="2400" dirty="0" smtClean="0">
                <a:latin typeface="Times New Roman" pitchFamily="18" charset="0"/>
                <a:cs typeface="Times New Roman" pitchFamily="18" charset="0"/>
              </a:rPr>
              <a:t> for those words.</a:t>
            </a:r>
          </a:p>
          <a:p>
            <a:pPr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85800"/>
            <a:ext cx="8229600" cy="5440363"/>
          </a:xfrm>
        </p:spPr>
        <p:txBody>
          <a:bodyPr>
            <a:noAutofit/>
          </a:bodyPr>
          <a:lstStyle/>
          <a:p>
            <a:pPr>
              <a:buNone/>
            </a:pPr>
            <a:r>
              <a:rPr lang="en-US" sz="2400" b="1" dirty="0" smtClean="0">
                <a:latin typeface="Times New Roman" pitchFamily="18" charset="0"/>
                <a:cs typeface="Times New Roman" pitchFamily="18" charset="0"/>
              </a:rPr>
              <a:t>Multi-term Search:</a:t>
            </a:r>
          </a:p>
          <a:p>
            <a:pPr>
              <a:buNone/>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The term "multiple meaning words" is loosely applied to written words that can have more than one use or definition, and the intended use must be conveyed by the </a:t>
            </a:r>
            <a:r>
              <a:rPr lang="en-US" sz="2400" i="1" dirty="0" smtClean="0">
                <a:latin typeface="Times New Roman" pitchFamily="18" charset="0"/>
                <a:cs typeface="Times New Roman" pitchFamily="18" charset="0"/>
              </a:rPr>
              <a:t>context</a:t>
            </a:r>
            <a:r>
              <a:rPr lang="en-US" sz="2400" dirty="0" smtClean="0">
                <a:latin typeface="Times New Roman" pitchFamily="18" charset="0"/>
                <a:cs typeface="Times New Roman" pitchFamily="18" charset="0"/>
              </a:rPr>
              <a:t>, the other words in the sentence or paragraph.  </a:t>
            </a:r>
          </a:p>
          <a:p>
            <a:pPr>
              <a:buFont typeface="Wingdings" pitchFamily="2" charset="2"/>
              <a:buChar char="v"/>
            </a:pPr>
            <a:r>
              <a:rPr lang="en-US" sz="2400" b="1" dirty="0" smtClean="0">
                <a:latin typeface="Times New Roman" pitchFamily="18" charset="0"/>
                <a:cs typeface="Times New Roman" pitchFamily="18" charset="0"/>
              </a:rPr>
              <a:t>Homographs</a:t>
            </a:r>
            <a:r>
              <a:rPr lang="en-US" sz="2400" dirty="0" smtClean="0">
                <a:latin typeface="Times New Roman" pitchFamily="18" charset="0"/>
                <a:cs typeface="Times New Roman" pitchFamily="18" charset="0"/>
              </a:rPr>
              <a:t> are words that are written the same, but have different meanings and word forms, and may have different pronunciations. </a:t>
            </a:r>
          </a:p>
          <a:p>
            <a:pPr>
              <a:buFont typeface="Wingdings" pitchFamily="2" charset="2"/>
              <a:buChar char="v"/>
            </a:pPr>
            <a:r>
              <a:rPr lang="en-US" sz="2400" dirty="0" smtClean="0">
                <a:latin typeface="Times New Roman" pitchFamily="18" charset="0"/>
                <a:cs typeface="Times New Roman" pitchFamily="18" charset="0"/>
              </a:rPr>
              <a:t>This is common where words such as "dance" or "cut" share the same spelling for their noun and verb forms. Example : </a:t>
            </a:r>
            <a:r>
              <a:rPr lang="en-US" sz="2400" i="1" dirty="0" smtClean="0">
                <a:latin typeface="Times New Roman" pitchFamily="18" charset="0"/>
                <a:cs typeface="Times New Roman" pitchFamily="18" charset="0"/>
              </a:rPr>
              <a:t>lead</a:t>
            </a:r>
            <a:r>
              <a:rPr lang="en-US" sz="2400" dirty="0" smtClean="0">
                <a:latin typeface="Times New Roman" pitchFamily="18" charset="0"/>
                <a:cs typeface="Times New Roman" pitchFamily="18" charset="0"/>
              </a:rPr>
              <a:t> (the metal) and </a:t>
            </a:r>
            <a:r>
              <a:rPr lang="en-US" sz="2400" i="1" dirty="0" smtClean="0">
                <a:latin typeface="Times New Roman" pitchFamily="18" charset="0"/>
                <a:cs typeface="Times New Roman" pitchFamily="18" charset="0"/>
              </a:rPr>
              <a:t>lead</a:t>
            </a:r>
            <a:r>
              <a:rPr lang="en-US" sz="2400" dirty="0" smtClean="0">
                <a:latin typeface="Times New Roman" pitchFamily="18" charset="0"/>
                <a:cs typeface="Times New Roman" pitchFamily="18" charset="0"/>
              </a:rPr>
              <a:t> (the verb for going ahead). Without the sound difference, it may need to be clarified.</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09600"/>
            <a:ext cx="8229600" cy="5516563"/>
          </a:xfrm>
        </p:spPr>
        <p:txBody>
          <a:bodyPr>
            <a:noAutofit/>
          </a:bodyPr>
          <a:lstStyle/>
          <a:p>
            <a:pPr algn="just">
              <a:buNone/>
            </a:pPr>
            <a:r>
              <a:rPr lang="en-US" sz="2400" b="1" dirty="0" smtClean="0">
                <a:latin typeface="Times New Roman" pitchFamily="18" charset="0"/>
                <a:cs typeface="Times New Roman" pitchFamily="18" charset="0"/>
              </a:rPr>
              <a:t>Cluster the Most Relevant Content:</a:t>
            </a:r>
          </a:p>
          <a:p>
            <a:pPr algn="just">
              <a:buNone/>
            </a:pPr>
            <a:endParaRPr lang="en-US" sz="2400" dirty="0" smtClean="0">
              <a:latin typeface="Times New Roman" pitchFamily="18" charset="0"/>
              <a:cs typeface="Times New Roman" pitchFamily="18" charset="0"/>
            </a:endParaRPr>
          </a:p>
          <a:p>
            <a:pPr marL="457200" indent="-457200" algn="just">
              <a:buFont typeface="Wingdings" pitchFamily="2" charset="2"/>
              <a:buChar char="v"/>
            </a:pPr>
            <a:r>
              <a:rPr lang="en-US" sz="2400" dirty="0" smtClean="0">
                <a:latin typeface="Times New Roman" pitchFamily="18" charset="0"/>
                <a:cs typeface="Times New Roman" pitchFamily="18" charset="0"/>
              </a:rPr>
              <a:t>Clustering sentences by keywords. SIMBA produces a generic summary. Thus, the keywords that represent the global topic within the collection of texts are identified.</a:t>
            </a:r>
          </a:p>
          <a:p>
            <a:pPr marL="457200" indent="-457200" algn="just">
              <a:buFont typeface="Wingdings" pitchFamily="2" charset="2"/>
              <a:buChar char="v"/>
            </a:pPr>
            <a:r>
              <a:rPr lang="en-US" sz="2400" dirty="0" smtClean="0">
                <a:latin typeface="Times New Roman" pitchFamily="18" charset="0"/>
                <a:cs typeface="Times New Roman" pitchFamily="18" charset="0"/>
              </a:rPr>
              <a:t>The candidate keywords list contains common and proper names. It is built considering the lemma of the words, to ensure that the words in the collection are unique. There-after, the list is ordered considering the score of each word. in the clusters that represent the first set of keywords.</a:t>
            </a:r>
          </a:p>
          <a:p>
            <a:pPr marL="457200" indent="-457200" algn="just">
              <a:buFont typeface="Wingdings" pitchFamily="2" charset="2"/>
              <a:buChar char="v"/>
            </a:pPr>
            <a:r>
              <a:rPr lang="en-US" sz="2400" dirty="0" smtClean="0">
                <a:latin typeface="Times New Roman" pitchFamily="18" charset="0"/>
                <a:cs typeface="Times New Roman" pitchFamily="18" charset="0"/>
              </a:rPr>
              <a:t> These sentences are considered more significant than the others, since they address the main topics conveyed by the collection of texts.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09600"/>
            <a:ext cx="8229600" cy="5516563"/>
          </a:xfrm>
        </p:spPr>
        <p:txBody>
          <a:bodyPr>
            <a:noAutofit/>
          </a:bodyPr>
          <a:lstStyle/>
          <a:p>
            <a:pPr algn="just">
              <a:buNone/>
            </a:pPr>
            <a:r>
              <a:rPr lang="en-US" sz="2400" b="1" dirty="0" smtClean="0">
                <a:latin typeface="Times New Roman" pitchFamily="18" charset="0"/>
                <a:cs typeface="Times New Roman" pitchFamily="18" charset="0"/>
              </a:rPr>
              <a:t>Book marking:</a:t>
            </a:r>
          </a:p>
          <a:p>
            <a:pPr algn="just">
              <a:buNone/>
            </a:pPr>
            <a:endParaRPr lang="en-US" sz="2400" dirty="0" smtClean="0">
              <a:latin typeface="Times New Roman" pitchFamily="18" charset="0"/>
              <a:cs typeface="Times New Roman" pitchFamily="18" charset="0"/>
            </a:endParaRPr>
          </a:p>
          <a:p>
            <a:pPr marL="457200" indent="-457200" algn="just">
              <a:buFont typeface="Wingdings" pitchFamily="2" charset="2"/>
              <a:buChar char="v"/>
            </a:pPr>
            <a:r>
              <a:rPr lang="en-US" sz="2400" dirty="0" smtClean="0">
                <a:latin typeface="Times New Roman" pitchFamily="18" charset="0"/>
                <a:cs typeface="Times New Roman" pitchFamily="18" charset="0"/>
              </a:rPr>
              <a:t>Local and global book marking can be done for the page user using and it is very helpful as it is not browser dependent and book marks are stored in database.</a:t>
            </a:r>
          </a:p>
          <a:p>
            <a:pPr marL="457200" indent="-457200" algn="just">
              <a:buFont typeface="Wingdings" pitchFamily="2" charset="2"/>
              <a:buChar char="v"/>
            </a:pPr>
            <a:r>
              <a:rPr lang="en-US" sz="2400" dirty="0" smtClean="0">
                <a:latin typeface="Times New Roman" pitchFamily="18" charset="0"/>
                <a:cs typeface="Times New Roman" pitchFamily="18" charset="0"/>
              </a:rPr>
              <a:t>This can overcome the drawback in real browsers since in real browsers we can only book mark in one particular browser and if we need that in another browser we need to import the book marks. Instead of that we can save book marks in database or user’s folders.</a:t>
            </a:r>
          </a:p>
        </p:txBody>
      </p:sp>
    </p:spTree>
    <p:extLst>
      <p:ext uri="{BB962C8B-B14F-4D97-AF65-F5344CB8AC3E}">
        <p14:creationId xmlns:p14="http://schemas.microsoft.com/office/powerpoint/2010/main" xmlns="" val="21464299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762000" y="381000"/>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11" name="Rounded Rectangle 10"/>
          <p:cNvSpPr/>
          <p:nvPr/>
        </p:nvSpPr>
        <p:spPr>
          <a:xfrm>
            <a:off x="762000" y="1371600"/>
            <a:ext cx="1295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12" name="Flowchart: Decision 11"/>
          <p:cNvSpPr/>
          <p:nvPr/>
        </p:nvSpPr>
        <p:spPr>
          <a:xfrm>
            <a:off x="152400" y="2286000"/>
            <a:ext cx="25908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IF IT’S VALID?</a:t>
            </a:r>
            <a:endParaRPr lang="en-US" dirty="0"/>
          </a:p>
        </p:txBody>
      </p:sp>
      <p:sp>
        <p:nvSpPr>
          <p:cNvPr id="13" name="Rectangle 12"/>
          <p:cNvSpPr/>
          <p:nvPr/>
        </p:nvSpPr>
        <p:spPr>
          <a:xfrm>
            <a:off x="685800" y="36576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 TO SEARCH</a:t>
            </a:r>
            <a:endParaRPr lang="en-US" dirty="0"/>
          </a:p>
        </p:txBody>
      </p:sp>
      <p:sp>
        <p:nvSpPr>
          <p:cNvPr id="14" name="Oval 13"/>
          <p:cNvSpPr/>
          <p:nvPr/>
        </p:nvSpPr>
        <p:spPr>
          <a:xfrm>
            <a:off x="609600" y="4648200"/>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Each words</a:t>
            </a:r>
            <a:endParaRPr lang="en-US" dirty="0"/>
          </a:p>
        </p:txBody>
      </p:sp>
      <p:sp>
        <p:nvSpPr>
          <p:cNvPr id="16" name="Oval 15"/>
          <p:cNvSpPr/>
          <p:nvPr/>
        </p:nvSpPr>
        <p:spPr>
          <a:xfrm>
            <a:off x="457200" y="5791200"/>
            <a:ext cx="1905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Stop words</a:t>
            </a:r>
            <a:endParaRPr lang="en-US" dirty="0"/>
          </a:p>
        </p:txBody>
      </p:sp>
      <p:sp>
        <p:nvSpPr>
          <p:cNvPr id="18" name="Oval 17"/>
          <p:cNvSpPr/>
          <p:nvPr/>
        </p:nvSpPr>
        <p:spPr>
          <a:xfrm>
            <a:off x="2590800" y="586740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Stem to root words</a:t>
            </a:r>
            <a:endParaRPr lang="en-US" dirty="0"/>
          </a:p>
        </p:txBody>
      </p:sp>
      <p:sp>
        <p:nvSpPr>
          <p:cNvPr id="22" name="Flowchart: Magnetic Disk 21"/>
          <p:cNvSpPr/>
          <p:nvPr/>
        </p:nvSpPr>
        <p:spPr>
          <a:xfrm>
            <a:off x="4419600" y="990600"/>
            <a:ext cx="1600200" cy="100885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23" name="Straight Arrow Connector 22"/>
          <p:cNvCxnSpPr>
            <a:endCxn id="22" idx="2"/>
          </p:cNvCxnSpPr>
          <p:nvPr/>
        </p:nvCxnSpPr>
        <p:spPr>
          <a:xfrm>
            <a:off x="2057400" y="1447800"/>
            <a:ext cx="2362200" cy="47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667000" y="4648200"/>
            <a:ext cx="1600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 result</a:t>
            </a:r>
            <a:endParaRPr lang="en-US" dirty="0"/>
          </a:p>
        </p:txBody>
      </p:sp>
      <p:cxnSp>
        <p:nvCxnSpPr>
          <p:cNvPr id="30" name="Straight Arrow Connector 29"/>
          <p:cNvCxnSpPr>
            <a:stCxn id="29" idx="5"/>
            <a:endCxn id="31" idx="2"/>
          </p:cNvCxnSpPr>
          <p:nvPr/>
        </p:nvCxnSpPr>
        <p:spPr>
          <a:xfrm rot="16200000" flipH="1">
            <a:off x="4042662" y="5223761"/>
            <a:ext cx="595733" cy="615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648200" y="54864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Synonym</a:t>
            </a:r>
            <a:endParaRPr lang="en-US" dirty="0"/>
          </a:p>
        </p:txBody>
      </p:sp>
      <p:sp>
        <p:nvSpPr>
          <p:cNvPr id="33" name="Oval 32"/>
          <p:cNvSpPr/>
          <p:nvPr/>
        </p:nvSpPr>
        <p:spPr>
          <a:xfrm>
            <a:off x="4419600" y="3657600"/>
            <a:ext cx="1981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Hypernym</a:t>
            </a:r>
            <a:endParaRPr lang="en-US" dirty="0"/>
          </a:p>
        </p:txBody>
      </p:sp>
      <p:cxnSp>
        <p:nvCxnSpPr>
          <p:cNvPr id="34" name="Straight Arrow Connector 33"/>
          <p:cNvCxnSpPr>
            <a:stCxn id="29" idx="6"/>
            <a:endCxn id="35" idx="2"/>
          </p:cNvCxnSpPr>
          <p:nvPr/>
        </p:nvCxnSpPr>
        <p:spPr>
          <a:xfrm flipV="1">
            <a:off x="4267200" y="49149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572000" y="4572000"/>
            <a:ext cx="1752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Hyponym</a:t>
            </a:r>
            <a:endParaRPr lang="en-US" dirty="0"/>
          </a:p>
        </p:txBody>
      </p:sp>
      <p:cxnSp>
        <p:nvCxnSpPr>
          <p:cNvPr id="53" name="Straight Arrow Connector 52"/>
          <p:cNvCxnSpPr>
            <a:stCxn id="29" idx="7"/>
            <a:endCxn id="33" idx="2"/>
          </p:cNvCxnSpPr>
          <p:nvPr/>
        </p:nvCxnSpPr>
        <p:spPr>
          <a:xfrm rot="5400000" flipH="1" flipV="1">
            <a:off x="3852162" y="4181195"/>
            <a:ext cx="748133" cy="386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0" idx="4"/>
            <a:endCxn id="11" idx="0"/>
          </p:cNvCxnSpPr>
          <p:nvPr/>
        </p:nvCxnSpPr>
        <p:spPr>
          <a:xfrm rot="5400000">
            <a:off x="1257300" y="1219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 idx="2"/>
            <a:endCxn id="12" idx="0"/>
          </p:cNvCxnSpPr>
          <p:nvPr/>
        </p:nvCxnSpPr>
        <p:spPr>
          <a:xfrm rot="16200000" flipH="1">
            <a:off x="13144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2" idx="2"/>
            <a:endCxn id="13" idx="0"/>
          </p:cNvCxnSpPr>
          <p:nvPr/>
        </p:nvCxnSpPr>
        <p:spPr>
          <a:xfrm rot="5400000">
            <a:off x="1333500" y="3543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12" idx="3"/>
            <a:endCxn id="11" idx="3"/>
          </p:cNvCxnSpPr>
          <p:nvPr/>
        </p:nvCxnSpPr>
        <p:spPr>
          <a:xfrm flipH="1" flipV="1">
            <a:off x="2057400" y="1714500"/>
            <a:ext cx="685800" cy="1143000"/>
          </a:xfrm>
          <a:prstGeom prst="bentConnector3">
            <a:avLst>
              <a:gd name="adj1" fmla="val -33333"/>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048000" y="2133601"/>
            <a:ext cx="1137256" cy="369332"/>
          </a:xfrm>
          <a:prstGeom prst="rect">
            <a:avLst/>
          </a:prstGeom>
          <a:noFill/>
        </p:spPr>
        <p:txBody>
          <a:bodyPr wrap="square" rtlCol="0">
            <a:spAutoFit/>
          </a:bodyPr>
          <a:lstStyle/>
          <a:p>
            <a:r>
              <a:rPr lang="en-US" dirty="0" smtClean="0"/>
              <a:t>invalid</a:t>
            </a:r>
            <a:endParaRPr lang="en-US" dirty="0"/>
          </a:p>
        </p:txBody>
      </p:sp>
      <p:sp>
        <p:nvSpPr>
          <p:cNvPr id="90" name="TextBox 89"/>
          <p:cNvSpPr txBox="1"/>
          <p:nvPr/>
        </p:nvSpPr>
        <p:spPr>
          <a:xfrm>
            <a:off x="1676400" y="3276600"/>
            <a:ext cx="952500" cy="369332"/>
          </a:xfrm>
          <a:prstGeom prst="rect">
            <a:avLst/>
          </a:prstGeom>
          <a:noFill/>
        </p:spPr>
        <p:txBody>
          <a:bodyPr wrap="square" rtlCol="0">
            <a:spAutoFit/>
          </a:bodyPr>
          <a:lstStyle/>
          <a:p>
            <a:r>
              <a:rPr lang="en-US" dirty="0" smtClean="0"/>
              <a:t>valid</a:t>
            </a:r>
            <a:endParaRPr lang="en-US" dirty="0"/>
          </a:p>
        </p:txBody>
      </p:sp>
      <p:cxnSp>
        <p:nvCxnSpPr>
          <p:cNvPr id="92" name="Straight Arrow Connector 91"/>
          <p:cNvCxnSpPr>
            <a:stCxn id="13" idx="2"/>
            <a:endCxn id="14" idx="0"/>
          </p:cNvCxnSpPr>
          <p:nvPr/>
        </p:nvCxnSpPr>
        <p:spPr>
          <a:xfrm rot="5400000">
            <a:off x="1295400" y="4495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4" idx="4"/>
            <a:endCxn id="16" idx="0"/>
          </p:cNvCxnSpPr>
          <p:nvPr/>
        </p:nvCxnSpPr>
        <p:spPr>
          <a:xfrm rot="5400000">
            <a:off x="1276350" y="56197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16" idx="6"/>
            <a:endCxn id="18" idx="2"/>
          </p:cNvCxnSpPr>
          <p:nvPr/>
        </p:nvCxnSpPr>
        <p:spPr>
          <a:xfrm>
            <a:off x="2362200" y="62484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18" idx="0"/>
            <a:endCxn id="29" idx="4"/>
          </p:cNvCxnSpPr>
          <p:nvPr/>
        </p:nvCxnSpPr>
        <p:spPr>
          <a:xfrm rot="5400000" flipH="1" flipV="1">
            <a:off x="3200400" y="56007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Flowchart: Direct Access Storage 105"/>
          <p:cNvSpPr/>
          <p:nvPr/>
        </p:nvSpPr>
        <p:spPr>
          <a:xfrm>
            <a:off x="6553200" y="4419600"/>
            <a:ext cx="2590800" cy="9144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113" name="Straight Arrow Connector 112"/>
          <p:cNvCxnSpPr>
            <a:stCxn id="33" idx="6"/>
          </p:cNvCxnSpPr>
          <p:nvPr/>
        </p:nvCxnSpPr>
        <p:spPr>
          <a:xfrm>
            <a:off x="6400800" y="4000500"/>
            <a:ext cx="8382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5" idx="6"/>
            <a:endCxn id="106" idx="1"/>
          </p:cNvCxnSpPr>
          <p:nvPr/>
        </p:nvCxnSpPr>
        <p:spPr>
          <a:xfrm flipV="1">
            <a:off x="6324600" y="48768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1" idx="6"/>
          </p:cNvCxnSpPr>
          <p:nvPr/>
        </p:nvCxnSpPr>
        <p:spPr>
          <a:xfrm flipV="1">
            <a:off x="6477000" y="5410200"/>
            <a:ext cx="6096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7315200" y="685800"/>
            <a:ext cx="1143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sp>
        <p:nvSpPr>
          <p:cNvPr id="120" name="Rectangle 119"/>
          <p:cNvSpPr/>
          <p:nvPr/>
        </p:nvSpPr>
        <p:spPr>
          <a:xfrm>
            <a:off x="7239000" y="27432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WEBSITES</a:t>
            </a:r>
            <a:endParaRPr lang="en-US" dirty="0"/>
          </a:p>
        </p:txBody>
      </p:sp>
      <p:cxnSp>
        <p:nvCxnSpPr>
          <p:cNvPr id="122" name="Straight Arrow Connector 121"/>
          <p:cNvCxnSpPr>
            <a:stCxn id="106" idx="0"/>
            <a:endCxn id="120" idx="2"/>
          </p:cNvCxnSpPr>
          <p:nvPr/>
        </p:nvCxnSpPr>
        <p:spPr>
          <a:xfrm rot="5400000" flipH="1" flipV="1">
            <a:off x="7391400" y="3962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7086600" y="1828800"/>
            <a:ext cx="16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BOOKMARK</a:t>
            </a:r>
            <a:endParaRPr lang="en-US" dirty="0"/>
          </a:p>
        </p:txBody>
      </p:sp>
      <p:cxnSp>
        <p:nvCxnSpPr>
          <p:cNvPr id="126" name="Straight Arrow Connector 125"/>
          <p:cNvCxnSpPr>
            <a:stCxn id="120" idx="0"/>
            <a:endCxn id="123" idx="2"/>
          </p:cNvCxnSpPr>
          <p:nvPr/>
        </p:nvCxnSpPr>
        <p:spPr>
          <a:xfrm rot="5400000" flipH="1" flipV="1">
            <a:off x="7639050" y="24955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23" idx="0"/>
            <a:endCxn id="119" idx="4"/>
          </p:cNvCxnSpPr>
          <p:nvPr/>
        </p:nvCxnSpPr>
        <p:spPr>
          <a:xfrm rot="5400000" flipH="1" flipV="1">
            <a:off x="7696200" y="1638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43200" y="406569"/>
            <a:ext cx="4274632" cy="507831"/>
          </a:xfrm>
          <a:prstGeom prst="rect">
            <a:avLst/>
          </a:prstGeom>
          <a:noFill/>
        </p:spPr>
        <p:txBody>
          <a:bodyPr wrap="none" rtlCol="0">
            <a:spAutoFit/>
          </a:bodyPr>
          <a:lstStyle/>
          <a:p>
            <a:pPr marL="365760" indent="-256032">
              <a:spcBef>
                <a:spcPts val="400"/>
              </a:spcBef>
              <a:buClr>
                <a:schemeClr val="accent1"/>
              </a:buClr>
              <a:buSzPct val="68000"/>
            </a:pPr>
            <a:r>
              <a:rPr lang="en-IN" sz="2700" b="1" dirty="0">
                <a:latin typeface="Times New Roman" pitchFamily="18" charset="0"/>
                <a:cs typeface="Times New Roman" pitchFamily="18" charset="0"/>
              </a:rPr>
              <a:t>PROJECT WORKFLOW:</a:t>
            </a:r>
          </a:p>
        </p:txBody>
      </p:sp>
    </p:spTree>
    <p:extLst>
      <p:ext uri="{BB962C8B-B14F-4D97-AF65-F5344CB8AC3E}">
        <p14:creationId xmlns:p14="http://schemas.microsoft.com/office/powerpoint/2010/main" xmlns="" val="2353899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05800" cy="5791200"/>
          </a:xfrm>
        </p:spPr>
        <p:txBody>
          <a:bodyPr>
            <a:normAutofit/>
          </a:bodyPr>
          <a:lstStyle/>
          <a:p>
            <a:pPr>
              <a:buNone/>
            </a:pPr>
            <a:r>
              <a:rPr lang="en-US" b="1" dirty="0" smtClean="0">
                <a:latin typeface="Times New Roman" pitchFamily="18" charset="0"/>
                <a:cs typeface="Times New Roman" pitchFamily="18" charset="0"/>
              </a:rPr>
              <a:t>K-means clustering algorithm</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k-means is  one of  the simplest unsupervised  learning  algorithms  that  solve  the well  known clustering problem. The procedure follows a simple and  easy  way  to classify a given data set  through a certain number of  clusters (assume k clusters) fixed </a:t>
            </a:r>
            <a:r>
              <a:rPr lang="en-US" sz="1800" dirty="0" err="1" smtClean="0">
                <a:latin typeface="Times New Roman" pitchFamily="18" charset="0"/>
                <a:cs typeface="Times New Roman" pitchFamily="18" charset="0"/>
              </a:rPr>
              <a:t>apriori</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The  main  idea  is to define k centers, one for each cluster. These centers  should  be placed in a cunning  way  because of  different  location  causes different  result. So, the better  choice  is  to place them  as  much as possible  far away from each other.</a:t>
            </a:r>
          </a:p>
          <a:p>
            <a:pPr>
              <a:buNone/>
            </a:pPr>
            <a:r>
              <a:rPr lang="en-US" sz="1800" dirty="0" smtClean="0">
                <a:latin typeface="Times New Roman" pitchFamily="18" charset="0"/>
                <a:cs typeface="Times New Roman" pitchFamily="18" charset="0"/>
              </a:rPr>
              <a:t>    The  next  step is to take each point belonging  to a  given data set and associate it to the nearest center. When no point  is  pending,  the first step is completed and an early group age  is done. At this point we need to re-calculate k new </a:t>
            </a:r>
            <a:r>
              <a:rPr lang="en-US" sz="1800" dirty="0" err="1" smtClean="0">
                <a:latin typeface="Times New Roman" pitchFamily="18" charset="0"/>
                <a:cs typeface="Times New Roman" pitchFamily="18" charset="0"/>
              </a:rPr>
              <a:t>centroids</a:t>
            </a:r>
            <a:r>
              <a:rPr lang="en-US" sz="1800" dirty="0" smtClean="0">
                <a:latin typeface="Times New Roman" pitchFamily="18" charset="0"/>
                <a:cs typeface="Times New Roman" pitchFamily="18" charset="0"/>
              </a:rPr>
              <a:t> as </a:t>
            </a:r>
            <a:r>
              <a:rPr lang="en-US" sz="1800" dirty="0" err="1" smtClean="0">
                <a:latin typeface="Times New Roman" pitchFamily="18" charset="0"/>
                <a:cs typeface="Times New Roman" pitchFamily="18" charset="0"/>
              </a:rPr>
              <a:t>barycenter</a:t>
            </a:r>
            <a:r>
              <a:rPr lang="en-US" sz="1800" dirty="0" smtClean="0">
                <a:latin typeface="Times New Roman" pitchFamily="18" charset="0"/>
                <a:cs typeface="Times New Roman" pitchFamily="18" charset="0"/>
              </a:rPr>
              <a:t> of  the clusters resulting from the previous step. </a:t>
            </a:r>
          </a:p>
          <a:p>
            <a:pPr>
              <a:buNone/>
            </a:pPr>
            <a:r>
              <a:rPr lang="en-US" sz="1800" dirty="0" smtClean="0">
                <a:latin typeface="Times New Roman" pitchFamily="18" charset="0"/>
                <a:cs typeface="Times New Roman" pitchFamily="18" charset="0"/>
              </a:rPr>
              <a:t>     After we have these k new </a:t>
            </a:r>
            <a:r>
              <a:rPr lang="en-US" sz="1800" dirty="0" err="1" smtClean="0">
                <a:latin typeface="Times New Roman" pitchFamily="18" charset="0"/>
                <a:cs typeface="Times New Roman" pitchFamily="18" charset="0"/>
              </a:rPr>
              <a:t>centroids</a:t>
            </a:r>
            <a:r>
              <a:rPr lang="en-US" sz="1800" dirty="0" smtClean="0">
                <a:latin typeface="Times New Roman" pitchFamily="18" charset="0"/>
                <a:cs typeface="Times New Roman" pitchFamily="18" charset="0"/>
              </a:rPr>
              <a:t>, a new binding has to be done  between  the same data set points  and  the nearest new center. A loop has been generated. As a result of  this loop we  may  notice that the k centers change their location step by step until no more changes  are done or  in  other words centers do not move any more. </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a:buNone/>
            </a:pPr>
            <a:r>
              <a:rPr lang="en-US" sz="2000" dirty="0" smtClean="0">
                <a:latin typeface="Times New Roman" pitchFamily="18" charset="0"/>
                <a:cs typeface="Times New Roman" pitchFamily="18" charset="0"/>
              </a:rPr>
              <a:t>    Finally, this  algorithm  aims at  minimizing  an objective function know as squared error function given by:  </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p>
          <a:p>
            <a:pPr>
              <a:buNone/>
            </a:pPr>
            <a:r>
              <a:rPr lang="en-US" sz="2000" dirty="0" smtClean="0"/>
              <a:t>where,</a:t>
            </a:r>
            <a:br>
              <a:rPr lang="en-US" sz="2000" dirty="0" smtClean="0"/>
            </a:br>
            <a:r>
              <a:rPr lang="en-US" sz="2000" dirty="0" smtClean="0"/>
              <a:t>                      </a:t>
            </a:r>
            <a:r>
              <a:rPr lang="en-US" sz="2000" i="1" dirty="0" smtClean="0"/>
              <a:t>‘||x</a:t>
            </a:r>
            <a:r>
              <a:rPr lang="en-US" sz="2000" i="1" baseline="-25000" dirty="0" smtClean="0"/>
              <a:t>i </a:t>
            </a:r>
            <a:r>
              <a:rPr lang="en-US" sz="2000" i="1" dirty="0" smtClean="0"/>
              <a:t>- </a:t>
            </a:r>
            <a:r>
              <a:rPr lang="en-US" sz="2000" i="1" dirty="0" err="1" smtClean="0"/>
              <a:t>v</a:t>
            </a:r>
            <a:r>
              <a:rPr lang="en-US" sz="2000" i="1" baseline="-25000" dirty="0" err="1" smtClean="0"/>
              <a:t>j</a:t>
            </a:r>
            <a:r>
              <a:rPr lang="en-US" sz="2000" i="1" dirty="0" smtClean="0"/>
              <a:t>||’</a:t>
            </a:r>
            <a:r>
              <a:rPr lang="en-US" sz="2000" dirty="0" smtClean="0"/>
              <a:t> is the Euclidean distance                       </a:t>
            </a:r>
          </a:p>
          <a:p>
            <a:pPr>
              <a:buNone/>
            </a:pPr>
            <a:r>
              <a:rPr lang="en-US" sz="2000" dirty="0" smtClean="0"/>
              <a:t>                                         between </a:t>
            </a:r>
            <a:r>
              <a:rPr lang="en-US" sz="2000" i="1" dirty="0" smtClean="0"/>
              <a:t>x</a:t>
            </a:r>
            <a:r>
              <a:rPr lang="en-US" sz="2000" i="1" baseline="-25000" dirty="0" smtClean="0"/>
              <a:t>i</a:t>
            </a:r>
            <a:r>
              <a:rPr lang="en-US" sz="2000" dirty="0" smtClean="0"/>
              <a:t> and </a:t>
            </a:r>
            <a:r>
              <a:rPr lang="en-US" sz="2000" i="1" dirty="0" err="1" smtClean="0"/>
              <a:t>v</a:t>
            </a:r>
            <a:r>
              <a:rPr lang="en-US" sz="2000" i="1" baseline="-25000" dirty="0" err="1" smtClean="0"/>
              <a:t>j</a:t>
            </a:r>
            <a:r>
              <a:rPr lang="en-US" sz="2000" i="1" baseline="-25000" dirty="0" smtClean="0"/>
              <a:t>.</a:t>
            </a:r>
            <a:endParaRPr lang="en-US" sz="2000" dirty="0" smtClean="0"/>
          </a:p>
          <a:p>
            <a:pPr>
              <a:buNone/>
            </a:pPr>
            <a:r>
              <a:rPr lang="en-US" sz="2000" dirty="0" smtClean="0"/>
              <a:t>                           </a:t>
            </a:r>
            <a:r>
              <a:rPr lang="en-US" sz="2000" i="1" dirty="0" smtClean="0"/>
              <a:t>‘</a:t>
            </a:r>
            <a:r>
              <a:rPr lang="en-US" sz="2000" i="1" dirty="0" err="1" smtClean="0"/>
              <a:t>c</a:t>
            </a:r>
            <a:r>
              <a:rPr lang="en-US" sz="2000" i="1" baseline="-25000" dirty="0" err="1" smtClean="0"/>
              <a:t>i</a:t>
            </a:r>
            <a:r>
              <a:rPr lang="en-US" sz="2000" i="1" dirty="0" smtClean="0"/>
              <a:t>’</a:t>
            </a:r>
            <a:r>
              <a:rPr lang="en-US" sz="2000" dirty="0" smtClean="0"/>
              <a:t> is the number of data points in </a:t>
            </a:r>
            <a:r>
              <a:rPr lang="en-US" sz="2000" i="1" dirty="0" err="1" smtClean="0"/>
              <a:t>i</a:t>
            </a:r>
            <a:r>
              <a:rPr lang="en-US" sz="2000" i="1" baseline="30000" dirty="0" err="1" smtClean="0"/>
              <a:t>th</a:t>
            </a:r>
            <a:r>
              <a:rPr lang="en-US" sz="2000" dirty="0" smtClean="0"/>
              <a:t> cluster. </a:t>
            </a:r>
          </a:p>
          <a:p>
            <a:pPr>
              <a:buNone/>
            </a:pPr>
            <a:r>
              <a:rPr lang="en-US" sz="2000" dirty="0" smtClean="0"/>
              <a:t>                           </a:t>
            </a:r>
            <a:r>
              <a:rPr lang="en-US" sz="2000" i="1" dirty="0" smtClean="0"/>
              <a:t>‘c’</a:t>
            </a:r>
            <a:r>
              <a:rPr lang="en-US" sz="2000" dirty="0" smtClean="0"/>
              <a:t> is the number of cluster centers.</a:t>
            </a:r>
          </a:p>
          <a:p>
            <a:pPr>
              <a:buNone/>
            </a:pPr>
            <a:endParaRPr lang="en-US" sz="2000" dirty="0">
              <a:latin typeface="Times New Roman" pitchFamily="18" charset="0"/>
              <a:cs typeface="Times New Roman" pitchFamily="18" charset="0"/>
            </a:endParaRPr>
          </a:p>
        </p:txBody>
      </p:sp>
      <p:pic>
        <p:nvPicPr>
          <p:cNvPr id="4" name="Picture 3" descr="https://sites.google.com/site/dataclusteringalgorithms/_/rsrc/1273047853039/k-means-clustering-algorithm/kmeans.JPG">
            <a:hlinkClick r:id="rId2"/>
          </p:cNvPr>
          <p:cNvPicPr/>
          <p:nvPr/>
        </p:nvPicPr>
        <p:blipFill>
          <a:blip r:embed="rId3" cstate="print"/>
          <a:srcRect/>
          <a:stretch>
            <a:fillRect/>
          </a:stretch>
        </p:blipFill>
        <p:spPr bwMode="auto">
          <a:xfrm>
            <a:off x="2819400" y="1295400"/>
            <a:ext cx="2819400" cy="12954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228600"/>
            <a:ext cx="8458200" cy="5324535"/>
          </a:xfrm>
          <a:prstGeom prst="rect">
            <a:avLst/>
          </a:prstGeom>
          <a:noFill/>
        </p:spPr>
        <p:txBody>
          <a:bodyPr wrap="square" rtlCol="0">
            <a:spAutoFit/>
          </a:bodyPr>
          <a:lstStyle/>
          <a:p>
            <a:r>
              <a:rPr lang="en-US" sz="2000" b="1" u="sng" dirty="0" smtClean="0">
                <a:latin typeface="Times New Roman" pitchFamily="18" charset="0"/>
                <a:cs typeface="Times New Roman" pitchFamily="18" charset="0"/>
              </a:rPr>
              <a:t>Algorithmic steps for k-means clustering</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Let  X = {x</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,x</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,x</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x</a:t>
            </a:r>
            <a:r>
              <a:rPr lang="en-US" sz="2000" baseline="-25000" dirty="0" err="1"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be the set of data points and V = {v</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,v</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be the set of centers.</a:t>
            </a:r>
          </a:p>
          <a:p>
            <a:r>
              <a:rPr lang="en-US" sz="2000" dirty="0" smtClean="0">
                <a:latin typeface="Times New Roman" pitchFamily="18" charset="0"/>
                <a:cs typeface="Times New Roman" pitchFamily="18" charset="0"/>
              </a:rPr>
              <a:t>1) Randomly select </a:t>
            </a:r>
            <a:r>
              <a:rPr lang="en-US" sz="2000" i="1"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cluster centers.</a:t>
            </a:r>
          </a:p>
          <a:p>
            <a:r>
              <a:rPr lang="en-US" sz="2000" dirty="0" smtClean="0">
                <a:latin typeface="Times New Roman" pitchFamily="18" charset="0"/>
                <a:cs typeface="Times New Roman" pitchFamily="18" charset="0"/>
              </a:rPr>
              <a:t>2) Calculate the distance between each data point and cluster centers.</a:t>
            </a:r>
          </a:p>
          <a:p>
            <a:r>
              <a:rPr lang="en-US" sz="2000" dirty="0" smtClean="0">
                <a:latin typeface="Times New Roman" pitchFamily="18" charset="0"/>
                <a:cs typeface="Times New Roman" pitchFamily="18" charset="0"/>
              </a:rPr>
              <a:t>3) Assign the data point to the cluster center whose distance from the cluster center is minimum of all the cluster centers..</a:t>
            </a:r>
          </a:p>
          <a:p>
            <a:r>
              <a:rPr lang="en-US" sz="2000" dirty="0" smtClean="0">
                <a:latin typeface="Times New Roman" pitchFamily="18" charset="0"/>
                <a:cs typeface="Times New Roman" pitchFamily="18" charset="0"/>
              </a:rPr>
              <a:t>4) Recalculate the new cluster center using: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where,</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c</a:t>
            </a:r>
            <a:r>
              <a:rPr lang="en-US" sz="2000" i="1" baseline="-25000" dirty="0" err="1"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represents the number of data points in </a:t>
            </a:r>
            <a:r>
              <a:rPr lang="en-US" sz="2000" i="1" dirty="0" err="1" smtClean="0">
                <a:latin typeface="Times New Roman" pitchFamily="18" charset="0"/>
                <a:cs typeface="Times New Roman" pitchFamily="18" charset="0"/>
              </a:rPr>
              <a:t>i</a:t>
            </a:r>
            <a:r>
              <a:rPr lang="en-US" sz="2000" i="1" baseline="30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cluster.</a:t>
            </a:r>
          </a:p>
          <a:p>
            <a:r>
              <a:rPr lang="en-US" sz="2000" dirty="0" smtClean="0">
                <a:latin typeface="Times New Roman" pitchFamily="18" charset="0"/>
                <a:cs typeface="Times New Roman" pitchFamily="18" charset="0"/>
              </a:rPr>
              <a:t>5) Recalculate the distance between each data point and new obtained cluster centers.</a:t>
            </a:r>
          </a:p>
          <a:p>
            <a:r>
              <a:rPr lang="en-US" sz="2000" dirty="0" smtClean="0">
                <a:latin typeface="Times New Roman" pitchFamily="18" charset="0"/>
                <a:cs typeface="Times New Roman" pitchFamily="18" charset="0"/>
              </a:rPr>
              <a:t>6) If no data point was reassigned then stop, otherwise repeat from step 3).</a:t>
            </a:r>
          </a:p>
          <a:p>
            <a:endParaRPr lang="en-US" sz="2000" dirty="0">
              <a:latin typeface="Times New Roman" pitchFamily="18" charset="0"/>
              <a:cs typeface="Times New Roman" pitchFamily="18" charset="0"/>
            </a:endParaRPr>
          </a:p>
        </p:txBody>
      </p:sp>
      <p:pic>
        <p:nvPicPr>
          <p:cNvPr id="6" name="Picture 5" descr="https://sites.google.com/site/dataclusteringalgorithms/_/rsrc/1273048565389/k-means-clustering-algorithm/kmeans1.bmp"/>
          <p:cNvPicPr/>
          <p:nvPr/>
        </p:nvPicPr>
        <p:blipFill>
          <a:blip r:embed="rId2" cstate="print"/>
          <a:srcRect/>
          <a:stretch>
            <a:fillRect/>
          </a:stretch>
        </p:blipFill>
        <p:spPr bwMode="auto">
          <a:xfrm>
            <a:off x="3505200" y="3200400"/>
            <a:ext cx="2057400" cy="7048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762000"/>
            <a:ext cx="8229600" cy="5364163"/>
          </a:xfrm>
        </p:spPr>
        <p:txBody>
          <a:bodyPr>
            <a:noAutofit/>
          </a:bodyPr>
          <a:lstStyle/>
          <a:p>
            <a:pPr algn="just">
              <a:buFont typeface="Wingdings" pitchFamily="2" charset="2"/>
              <a:buChar char="q"/>
            </a:pPr>
            <a:r>
              <a:rPr lang="en-US" sz="2400" dirty="0" smtClean="0">
                <a:latin typeface="Times New Roman" pitchFamily="18" charset="0"/>
                <a:cs typeface="Times New Roman" pitchFamily="18" charset="0"/>
              </a:rPr>
              <a:t>This will be achieved by using query which is submitted to the application will be preprocessed, after pre-processing only root words will be taken and it will find Synonym, Hypernym  and Hyponym  and it will listed to the user so this is the reason that all possible links can be found related to search. </a:t>
            </a:r>
          </a:p>
          <a:p>
            <a:pPr algn="just">
              <a:buFont typeface="Wingdings" pitchFamily="2" charset="2"/>
              <a:buChar char="q"/>
            </a:pPr>
            <a:r>
              <a:rPr lang="en-US" sz="2400" dirty="0" smtClean="0">
                <a:latin typeface="Times New Roman" pitchFamily="18" charset="0"/>
                <a:cs typeface="Times New Roman" pitchFamily="18" charset="0"/>
              </a:rPr>
              <a:t>If any words in that displayed list are selected then all the website links, images and news feeds will be given as final output to the user. </a:t>
            </a:r>
          </a:p>
          <a:p>
            <a:pPr algn="just">
              <a:buFont typeface="Wingdings" pitchFamily="2" charset="2"/>
              <a:buChar char="q"/>
            </a:pPr>
            <a:r>
              <a:rPr lang="en-US" sz="2400" dirty="0" smtClean="0">
                <a:latin typeface="Times New Roman" pitchFamily="18" charset="0"/>
                <a:cs typeface="Times New Roman" pitchFamily="18" charset="0"/>
              </a:rPr>
              <a:t>Then the book mark concept is included that is the book marked link will be added to the application directly not to the browser so the bookmarked content will visible globally.</a:t>
            </a:r>
          </a:p>
          <a:p>
            <a:endParaRPr lang="en-US" sz="2400" dirty="0" smtClean="0"/>
          </a:p>
          <a:p>
            <a:pPr>
              <a:buNone/>
            </a:pP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2400"/>
            <a:ext cx="7772400" cy="3108543"/>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Advantages</a:t>
            </a:r>
          </a:p>
          <a:p>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1) Fast, robust and easier to understand.</a:t>
            </a:r>
          </a:p>
          <a:p>
            <a:r>
              <a:rPr lang="en-US" sz="2000" dirty="0" smtClean="0">
                <a:latin typeface="Times New Roman" pitchFamily="18" charset="0"/>
                <a:cs typeface="Times New Roman" pitchFamily="18" charset="0"/>
              </a:rPr>
              <a:t>2) Relatively efficient: O(</a:t>
            </a:r>
            <a:r>
              <a:rPr lang="en-US" sz="2000" dirty="0" err="1" smtClean="0">
                <a:latin typeface="Times New Roman" pitchFamily="18" charset="0"/>
                <a:cs typeface="Times New Roman" pitchFamily="18" charset="0"/>
              </a:rPr>
              <a:t>tknd</a:t>
            </a:r>
            <a:r>
              <a:rPr lang="en-US" sz="2000" dirty="0" smtClean="0">
                <a:latin typeface="Times New Roman" pitchFamily="18" charset="0"/>
                <a:cs typeface="Times New Roman" pitchFamily="18" charset="0"/>
              </a:rPr>
              <a:t>), where n is # objects, k is # clusters, d is # dimension of each object, and t  is # iterations. Normally, k, t, d &lt;&lt; n.</a:t>
            </a:r>
          </a:p>
          <a:p>
            <a:r>
              <a:rPr lang="en-US" sz="2000" dirty="0" smtClean="0">
                <a:latin typeface="Times New Roman" pitchFamily="18" charset="0"/>
                <a:cs typeface="Times New Roman" pitchFamily="18" charset="0"/>
              </a:rPr>
              <a:t>3) Gives best result when data set are distinct or well separated from each other.</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3" name="Picture 2" descr="https://sites.google.com/site/dataclusteringalgorithms/_/rsrc/1273871582832/k-means-clustering-algorithm/k-means.jpg">
            <a:hlinkClick r:id="rId2"/>
          </p:cNvPr>
          <p:cNvPicPr/>
          <p:nvPr/>
        </p:nvPicPr>
        <p:blipFill>
          <a:blip r:embed="rId3" cstate="print"/>
          <a:srcRect/>
          <a:stretch>
            <a:fillRect/>
          </a:stretch>
        </p:blipFill>
        <p:spPr bwMode="auto">
          <a:xfrm>
            <a:off x="1981200" y="2819400"/>
            <a:ext cx="4724400" cy="2514600"/>
          </a:xfrm>
          <a:prstGeom prst="rect">
            <a:avLst/>
          </a:prstGeom>
          <a:noFill/>
          <a:ln w="9525">
            <a:noFill/>
            <a:miter lim="800000"/>
            <a:headEnd/>
            <a:tailEnd/>
          </a:ln>
        </p:spPr>
      </p:pic>
      <p:sp>
        <p:nvSpPr>
          <p:cNvPr id="4" name="Rectangle 3"/>
          <p:cNvSpPr/>
          <p:nvPr/>
        </p:nvSpPr>
        <p:spPr>
          <a:xfrm>
            <a:off x="2362200" y="5562600"/>
            <a:ext cx="4572000" cy="646331"/>
          </a:xfrm>
          <a:prstGeom prst="rect">
            <a:avLst/>
          </a:prstGeom>
        </p:spPr>
        <p:txBody>
          <a:bodyPr>
            <a:spAutoFit/>
          </a:bodyPr>
          <a:lstStyle/>
          <a:p>
            <a:r>
              <a:rPr lang="en-US" b="1" dirty="0" smtClean="0"/>
              <a:t>Fig</a:t>
            </a:r>
            <a:r>
              <a:rPr lang="en-US" dirty="0" smtClean="0"/>
              <a:t>: Showing the result of k-means for </a:t>
            </a:r>
            <a:r>
              <a:rPr lang="en-US" i="1" dirty="0" smtClean="0"/>
              <a:t>'N'</a:t>
            </a:r>
            <a:r>
              <a:rPr lang="en-US" dirty="0" smtClean="0"/>
              <a:t> = 60 and </a:t>
            </a:r>
            <a:r>
              <a:rPr lang="en-US" i="1" dirty="0" smtClean="0"/>
              <a:t>'c'</a:t>
            </a:r>
            <a:r>
              <a:rPr lang="en-US" dirty="0" smtClean="0"/>
              <a:t> = 3</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71691"/>
            <a:ext cx="7391400" cy="7078861"/>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VECTOR SPACE MODEL:</a:t>
            </a:r>
          </a:p>
          <a:p>
            <a:endParaRPr lang="en-US" sz="2000"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Vector space model</a:t>
            </a:r>
            <a:r>
              <a:rPr lang="en-US" dirty="0" smtClean="0">
                <a:latin typeface="Times New Roman" pitchFamily="18" charset="0"/>
                <a:cs typeface="Times New Roman" pitchFamily="18" charset="0"/>
              </a:rPr>
              <a:t> or </a:t>
            </a:r>
            <a:r>
              <a:rPr lang="en-US" b="1" dirty="0" smtClean="0">
                <a:latin typeface="Times New Roman" pitchFamily="18" charset="0"/>
                <a:cs typeface="Times New Roman" pitchFamily="18" charset="0"/>
              </a:rPr>
              <a:t>term vector model</a:t>
            </a:r>
            <a:r>
              <a:rPr lang="en-US" dirty="0" smtClean="0">
                <a:latin typeface="Times New Roman" pitchFamily="18" charset="0"/>
                <a:cs typeface="Times New Roman" pitchFamily="18" charset="0"/>
              </a:rPr>
              <a:t> is an algebraic model for representing text documents  as vectors of identifiers, such as, for example, index terms.</a:t>
            </a:r>
          </a:p>
          <a:p>
            <a:r>
              <a:rPr lang="en-US" dirty="0" smtClean="0">
                <a:latin typeface="Times New Roman" pitchFamily="18" charset="0"/>
                <a:cs typeface="Times New Roman" pitchFamily="18" charset="0"/>
              </a:rPr>
              <a:t> It is used in information filtering, information retrieval, indexing and relevancy rankings. Its first use was in the SMART Information Retrieval System.</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Definitions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Documents and queries are represented as vectors.</a:t>
            </a:r>
          </a:p>
          <a:p>
            <a:r>
              <a:rPr lang="en-US" dirty="0" smtClean="0">
                <a:latin typeface="Times New Roman" pitchFamily="18" charset="0"/>
                <a:cs typeface="Times New Roman" pitchFamily="18" charset="0"/>
              </a:rPr>
              <a:t>Each dimension corresponds to a separate term. If a term occurs in the document, its value in the vector is non-zero. Several different ways of computing these values, also known as (term) weights, have been developed. One of the best known schemes is </a:t>
            </a:r>
            <a:r>
              <a:rPr lang="en-US" dirty="0" err="1" smtClean="0">
                <a:latin typeface="Times New Roman" pitchFamily="18" charset="0"/>
                <a:cs typeface="Times New Roman" pitchFamily="18" charset="0"/>
              </a:rPr>
              <a:t>tf-idf</a:t>
            </a:r>
            <a:r>
              <a:rPr lang="en-US" dirty="0" smtClean="0">
                <a:latin typeface="Times New Roman" pitchFamily="18" charset="0"/>
                <a:cs typeface="Times New Roman" pitchFamily="18" charset="0"/>
              </a:rPr>
              <a:t> weighting.</a:t>
            </a:r>
          </a:p>
          <a:p>
            <a:r>
              <a:rPr lang="en-US" dirty="0" smtClean="0">
                <a:latin typeface="Times New Roman" pitchFamily="18" charset="0"/>
                <a:cs typeface="Times New Roman" pitchFamily="18" charset="0"/>
              </a:rPr>
              <a:t>Terms are single words, keywords, or longer phrases.</a:t>
            </a:r>
          </a:p>
          <a:p>
            <a:r>
              <a:rPr lang="en-US" dirty="0" smtClean="0">
                <a:latin typeface="Times New Roman" pitchFamily="18" charset="0"/>
                <a:cs typeface="Times New Roman" pitchFamily="18" charset="0"/>
              </a:rPr>
              <a:t>Vector operations can be used to compare documents with queries.</a:t>
            </a: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001000" cy="830997"/>
          </a:xfrm>
          <a:prstGeom prst="rect">
            <a:avLst/>
          </a:prstGeom>
        </p:spPr>
        <p:txBody>
          <a:bodyPr wrap="square">
            <a:spAutoFit/>
          </a:bodyPr>
          <a:lstStyle/>
          <a:p>
            <a:endParaRPr lang="en-US" sz="2400" b="1"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pic>
        <p:nvPicPr>
          <p:cNvPr id="3" name="Picture 2"/>
          <p:cNvPicPr/>
          <p:nvPr/>
        </p:nvPicPr>
        <p:blipFill>
          <a:blip r:embed="rId2" cstate="print"/>
          <a:srcRect/>
          <a:stretch>
            <a:fillRect/>
          </a:stretch>
        </p:blipFill>
        <p:spPr bwMode="auto">
          <a:xfrm>
            <a:off x="1828801" y="838200"/>
            <a:ext cx="6096000" cy="495299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72" name="Rectangle 32"/>
          <p:cNvSpPr>
            <a:spLocks noChangeArrowheads="1"/>
          </p:cNvSpPr>
          <p:nvPr/>
        </p:nvSpPr>
        <p:spPr bwMode="auto">
          <a:xfrm>
            <a:off x="533400" y="380718"/>
            <a:ext cx="6629400"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tf-idf</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weights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the classic vector space model proposed by Salton, Wong and Yang the term-specific weights in the document vectors are products of local and global parameters. The model is known as term frequency-inverse document frequency model. The weight vector for document </a:t>
            </a:r>
            <a:r>
              <a:rPr kumimoji="0" lang="en-US"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5873" name="Rectangle 33"/>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 name="Picture 30"/>
          <p:cNvPicPr>
            <a:picLocks noChangeAspect="1" noChangeArrowheads="1"/>
          </p:cNvPicPr>
          <p:nvPr/>
        </p:nvPicPr>
        <p:blipFill>
          <a:blip r:embed="rId2" cstate="print"/>
          <a:srcRect t="10000"/>
          <a:stretch>
            <a:fillRect/>
          </a:stretch>
        </p:blipFill>
        <p:spPr bwMode="auto">
          <a:xfrm>
            <a:off x="2514600" y="2514600"/>
            <a:ext cx="3437860" cy="685800"/>
          </a:xfrm>
          <a:prstGeom prst="rect">
            <a:avLst/>
          </a:prstGeom>
          <a:noFill/>
        </p:spPr>
      </p:pic>
      <p:sp>
        <p:nvSpPr>
          <p:cNvPr id="35877" name="Rectangle 37"/>
          <p:cNvSpPr>
            <a:spLocks noChangeArrowheads="1"/>
          </p:cNvSpPr>
          <p:nvPr/>
        </p:nvSpPr>
        <p:spPr bwMode="auto">
          <a:xfrm>
            <a:off x="685800" y="3048000"/>
            <a:ext cx="6629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Where,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2" name="Picture 41"/>
          <p:cNvPicPr/>
          <p:nvPr/>
        </p:nvPicPr>
        <p:blipFill>
          <a:blip r:embed="rId3" cstate="print"/>
          <a:srcRect/>
          <a:stretch>
            <a:fillRect/>
          </a:stretch>
        </p:blipFill>
        <p:spPr bwMode="auto">
          <a:xfrm>
            <a:off x="1981200" y="3124200"/>
            <a:ext cx="3505200" cy="1600200"/>
          </a:xfrm>
          <a:prstGeom prst="rect">
            <a:avLst/>
          </a:prstGeom>
          <a:noFill/>
          <a:ln w="9525">
            <a:noFill/>
            <a:miter lim="800000"/>
            <a:headEnd/>
            <a:tailEnd/>
          </a:ln>
        </p:spPr>
      </p:pic>
      <p:sp>
        <p:nvSpPr>
          <p:cNvPr id="35878" name="Rectangle 38"/>
          <p:cNvSpPr>
            <a:spLocks noChangeArrowheads="1"/>
          </p:cNvSpPr>
          <p:nvPr/>
        </p:nvSpPr>
        <p:spPr bwMode="auto">
          <a:xfrm rot="10800000" flipV="1">
            <a:off x="892534" y="4736887"/>
            <a:ext cx="7808247"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and</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5880"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5879" name="Picture 35"/>
          <p:cNvPicPr>
            <a:picLocks noChangeAspect="1" noChangeArrowheads="1"/>
          </p:cNvPicPr>
          <p:nvPr/>
        </p:nvPicPr>
        <p:blipFill>
          <a:blip r:embed="rId4" cstate="print"/>
          <a:srcRect/>
          <a:stretch>
            <a:fillRect/>
          </a:stretch>
        </p:blipFill>
        <p:spPr bwMode="auto">
          <a:xfrm>
            <a:off x="1524000" y="5105400"/>
            <a:ext cx="509954" cy="457200"/>
          </a:xfrm>
          <a:prstGeom prst="rect">
            <a:avLst/>
          </a:prstGeom>
          <a:noFill/>
        </p:spPr>
      </p:pic>
      <p:sp>
        <p:nvSpPr>
          <p:cNvPr id="35881" name="Rectangle 41"/>
          <p:cNvSpPr>
            <a:spLocks noChangeArrowheads="1"/>
          </p:cNvSpPr>
          <p:nvPr/>
        </p:nvSpPr>
        <p:spPr bwMode="auto">
          <a:xfrm>
            <a:off x="2133600" y="5202320"/>
            <a:ext cx="7010400" cy="651420"/>
          </a:xfrm>
          <a:prstGeom prst="rect">
            <a:avLst/>
          </a:prstGeom>
          <a:noFill/>
          <a:ln w="9525">
            <a:noFill/>
            <a:miter lim="800000"/>
            <a:headEnd/>
            <a:tailEnd/>
          </a:ln>
          <a:effectLst/>
        </p:spPr>
        <p:txBody>
          <a:bodyPr vert="horz" wrap="square" lIns="0" tIns="0" rIns="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 term frequency of term </a:t>
            </a:r>
            <a:r>
              <a:rPr kumimoji="0" lang="en-US" sz="1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document </a:t>
            </a:r>
            <a:r>
              <a:rPr kumimoji="0" lang="en-US" sz="1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 local parameter)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7" name="Picture 46"/>
          <p:cNvPicPr/>
          <p:nvPr/>
        </p:nvPicPr>
        <p:blipFill>
          <a:blip r:embed="rId4" cstate="print"/>
          <a:srcRect/>
          <a:stretch>
            <a:fillRect/>
          </a:stretch>
        </p:blipFill>
        <p:spPr bwMode="auto">
          <a:xfrm>
            <a:off x="4433887" y="3305175"/>
            <a:ext cx="276225" cy="2476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04800"/>
            <a:ext cx="7467600" cy="707886"/>
          </a:xfrm>
          <a:prstGeom prst="rect">
            <a:avLst/>
          </a:prstGeom>
        </p:spPr>
        <p:txBody>
          <a:bodyPr wrap="square">
            <a:spAutoFit/>
          </a:bodyPr>
          <a:lstStyle/>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p:txBody>
      </p:sp>
      <p:pic>
        <p:nvPicPr>
          <p:cNvPr id="34819" name="Picture 33"/>
          <p:cNvPicPr>
            <a:picLocks noChangeAspect="1" noChangeArrowheads="1"/>
          </p:cNvPicPr>
          <p:nvPr/>
        </p:nvPicPr>
        <p:blipFill>
          <a:blip r:embed="rId2" cstate="print"/>
          <a:srcRect/>
          <a:stretch>
            <a:fillRect/>
          </a:stretch>
        </p:blipFill>
        <p:spPr bwMode="auto">
          <a:xfrm>
            <a:off x="838200" y="1447800"/>
            <a:ext cx="1981200" cy="721629"/>
          </a:xfrm>
          <a:prstGeom prst="rect">
            <a:avLst/>
          </a:prstGeom>
          <a:noFill/>
        </p:spPr>
      </p:pic>
      <p:sp>
        <p:nvSpPr>
          <p:cNvPr id="34818" name="AutoShape 2" descr="|D|"/>
          <p:cNvSpPr>
            <a:spLocks noChangeAspect="1" noChangeArrowheads="1"/>
          </p:cNvSpPr>
          <p:nvPr/>
        </p:nvSpPr>
        <p:spPr bwMode="auto">
          <a:xfrm>
            <a:off x="0" y="5238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817" name="Picture 37"/>
          <p:cNvPicPr>
            <a:picLocks noChangeAspect="1" noChangeArrowheads="1"/>
          </p:cNvPicPr>
          <p:nvPr/>
        </p:nvPicPr>
        <p:blipFill>
          <a:blip r:embed="rId3" cstate="print"/>
          <a:srcRect/>
          <a:stretch>
            <a:fillRect/>
          </a:stretch>
        </p:blipFill>
        <p:spPr bwMode="auto">
          <a:xfrm>
            <a:off x="838200" y="2667000"/>
            <a:ext cx="2177143" cy="609600"/>
          </a:xfrm>
          <a:prstGeom prst="rect">
            <a:avLst/>
          </a:prstGeom>
          <a:noFill/>
        </p:spPr>
      </p:pic>
      <p:sp>
        <p:nvSpPr>
          <p:cNvPr id="348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21" name="Rectangle 5"/>
          <p:cNvSpPr>
            <a:spLocks noChangeArrowheads="1"/>
          </p:cNvSpPr>
          <p:nvPr/>
        </p:nvSpPr>
        <p:spPr bwMode="auto">
          <a:xfrm>
            <a:off x="2743200" y="1604171"/>
            <a:ext cx="6400800" cy="405199"/>
          </a:xfrm>
          <a:prstGeom prst="rect">
            <a:avLst/>
          </a:prstGeom>
          <a:noFill/>
          <a:ln w="9525">
            <a:noFill/>
            <a:miter lim="800000"/>
            <a:headEnd/>
            <a:tailEnd/>
          </a:ln>
          <a:effectLst/>
        </p:spPr>
        <p:txBody>
          <a:bodyPr vert="horz" wrap="square" lIns="0" tIns="0" rIns="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inverse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document frequency (a global parameter).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4822" name="Rectangle 6"/>
          <p:cNvSpPr>
            <a:spLocks noChangeArrowheads="1"/>
          </p:cNvSpPr>
          <p:nvPr/>
        </p:nvSpPr>
        <p:spPr bwMode="auto">
          <a:xfrm>
            <a:off x="1447800" y="2102823"/>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 the total number of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documents</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the document set;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4823" name="Rectangle 7"/>
          <p:cNvSpPr>
            <a:spLocks noChangeArrowheads="1"/>
          </p:cNvSpPr>
          <p:nvPr/>
        </p:nvSpPr>
        <p:spPr bwMode="auto">
          <a:xfrm>
            <a:off x="2971800" y="2715522"/>
            <a:ext cx="6172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number of documents containing the term </a:t>
            </a:r>
            <a:r>
              <a:rPr kumimoji="0" lang="en-US" sz="1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 name="Picture 10"/>
          <p:cNvPicPr/>
          <p:nvPr/>
        </p:nvPicPr>
        <p:blipFill>
          <a:blip r:embed="rId4" cstate="print"/>
          <a:srcRect/>
          <a:stretch>
            <a:fillRect/>
          </a:stretch>
        </p:blipFill>
        <p:spPr bwMode="auto">
          <a:xfrm>
            <a:off x="990600" y="2133600"/>
            <a:ext cx="457200" cy="381000"/>
          </a:xfrm>
          <a:prstGeom prst="rect">
            <a:avLst/>
          </a:prstGeom>
          <a:noFill/>
          <a:ln w="9525">
            <a:noFill/>
            <a:miter lim="800000"/>
            <a:headEnd/>
            <a:tailEnd/>
          </a:ln>
        </p:spPr>
      </p:pic>
      <p:sp>
        <p:nvSpPr>
          <p:cNvPr id="34824" name="Rectangle 8"/>
          <p:cNvSpPr>
            <a:spLocks noChangeArrowheads="1"/>
          </p:cNvSpPr>
          <p:nvPr/>
        </p:nvSpPr>
        <p:spPr bwMode="auto">
          <a:xfrm>
            <a:off x="914400" y="3703023"/>
            <a:ext cx="914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Using the cosine the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similarity</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between document </a:t>
            </a:r>
            <a:r>
              <a:rPr kumimoji="0" lang="en-US" sz="1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a:t>
            </a:r>
            <a:r>
              <a:rPr kumimoji="0" lang="en-US" sz="1600" b="0" i="1"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j</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query </a:t>
            </a:r>
            <a:r>
              <a:rPr kumimoji="0" lang="en-US" sz="1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q</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can be calculated as: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3" name="Picture 12"/>
          <p:cNvPicPr/>
          <p:nvPr/>
        </p:nvPicPr>
        <p:blipFill>
          <a:blip r:embed="rId5" cstate="print"/>
          <a:srcRect/>
          <a:stretch>
            <a:fillRect/>
          </a:stretch>
        </p:blipFill>
        <p:spPr bwMode="auto">
          <a:xfrm>
            <a:off x="1752600" y="4191000"/>
            <a:ext cx="5486400" cy="13716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7848600" cy="4708981"/>
          </a:xfrm>
          <a:prstGeom prst="rect">
            <a:avLst/>
          </a:prstGeom>
        </p:spPr>
        <p:txBody>
          <a:bodyPr wrap="square">
            <a:spAutoFit/>
          </a:bodyPr>
          <a:lstStyle/>
          <a:p>
            <a:pPr lvl="0" fontAlgn="base">
              <a:spcBef>
                <a:spcPct val="0"/>
              </a:spcBef>
              <a:spcAft>
                <a:spcPct val="0"/>
              </a:spcAft>
            </a:pPr>
            <a:r>
              <a:rPr lang="en-US" sz="2000" b="1" dirty="0" smtClean="0">
                <a:solidFill>
                  <a:srgbClr val="000000"/>
                </a:solidFill>
                <a:latin typeface="Times New Roman" pitchFamily="18" charset="0"/>
                <a:cs typeface="Times New Roman" pitchFamily="18" charset="0"/>
              </a:rPr>
              <a:t>ALGORITHM</a:t>
            </a:r>
            <a:r>
              <a:rPr lang="en-US" sz="2000" dirty="0" smtClean="0">
                <a:solidFill>
                  <a:srgbClr val="000000"/>
                </a:solidFill>
                <a:latin typeface="Times New Roman" pitchFamily="18" charset="0"/>
                <a:cs typeface="Times New Roman" pitchFamily="18" charset="0"/>
              </a:rPr>
              <a:t>:</a:t>
            </a:r>
          </a:p>
          <a:p>
            <a:pPr lvl="0" fontAlgn="base">
              <a:spcBef>
                <a:spcPct val="0"/>
              </a:spcBef>
              <a:spcAft>
                <a:spcPct val="0"/>
              </a:spcAft>
            </a:pPr>
            <a:endParaRPr lang="en-US" sz="2000" dirty="0" smtClean="0">
              <a:solidFill>
                <a:srgbClr val="000000"/>
              </a:solidFill>
              <a:latin typeface="Times New Roman" pitchFamily="18" charset="0"/>
              <a:cs typeface="Times New Roman" pitchFamily="18" charset="0"/>
            </a:endParaRPr>
          </a:p>
          <a:p>
            <a:pPr lvl="0" fontAlgn="base">
              <a:spcBef>
                <a:spcPct val="0"/>
              </a:spcBef>
              <a:spcAft>
                <a:spcPct val="0"/>
              </a:spcAft>
            </a:pPr>
            <a:r>
              <a:rPr lang="en-US" sz="2000" b="1" dirty="0" smtClean="0">
                <a:solidFill>
                  <a:srgbClr val="000000"/>
                </a:solidFill>
                <a:latin typeface="Times New Roman" pitchFamily="18" charset="0"/>
                <a:cs typeface="Times New Roman" pitchFamily="18" charset="0"/>
              </a:rPr>
              <a:t>SUCCESSOR VARIETY STEMMING</a:t>
            </a:r>
          </a:p>
          <a:p>
            <a:pPr lvl="0" fontAlgn="base">
              <a:spcBef>
                <a:spcPct val="0"/>
              </a:spcBef>
              <a:spcAft>
                <a:spcPct val="0"/>
              </a:spcAft>
            </a:pPr>
            <a:endParaRPr lang="en-US" sz="2000" dirty="0" smtClean="0">
              <a:solidFill>
                <a:srgbClr val="000000"/>
              </a:solidFill>
              <a:latin typeface="Times New Roman" pitchFamily="18" charset="0"/>
              <a:cs typeface="Times New Roman" pitchFamily="18" charset="0"/>
            </a:endParaRPr>
          </a:p>
          <a:p>
            <a:pPr lvl="0" fontAlgn="base">
              <a:spcBef>
                <a:spcPct val="0"/>
              </a:spcBef>
              <a:spcAft>
                <a:spcPct val="0"/>
              </a:spcAft>
            </a:pPr>
            <a:r>
              <a:rPr lang="en-US" sz="2000" dirty="0" smtClean="0">
                <a:solidFill>
                  <a:srgbClr val="000000"/>
                </a:solidFill>
                <a:latin typeface="Times New Roman" pitchFamily="18" charset="0"/>
                <a:cs typeface="Times New Roman" pitchFamily="18" charset="0"/>
              </a:rPr>
              <a:t>S</a:t>
            </a:r>
            <a:r>
              <a:rPr lang="en-US" sz="2000" dirty="0" smtClean="0" bmk="">
                <a:solidFill>
                  <a:srgbClr val="000000"/>
                </a:solidFill>
                <a:latin typeface="Times New Roman" pitchFamily="18" charset="0"/>
                <a:cs typeface="Times New Roman" pitchFamily="18" charset="0"/>
              </a:rPr>
              <a:t>uccessor variety stemmers (</a:t>
            </a:r>
            <a:r>
              <a:rPr lang="en-US" sz="2000" dirty="0" err="1" smtClean="0" bmk="">
                <a:solidFill>
                  <a:srgbClr val="000000"/>
                </a:solidFill>
                <a:latin typeface="Times New Roman" pitchFamily="18" charset="0"/>
                <a:cs typeface="Times New Roman" pitchFamily="18" charset="0"/>
              </a:rPr>
              <a:t>Hafer</a:t>
            </a:r>
            <a:r>
              <a:rPr lang="en-US" sz="2000" dirty="0" smtClean="0" bmk="">
                <a:solidFill>
                  <a:srgbClr val="000000"/>
                </a:solidFill>
                <a:latin typeface="Times New Roman" pitchFamily="18" charset="0"/>
                <a:cs typeface="Times New Roman" pitchFamily="18" charset="0"/>
              </a:rPr>
              <a:t> and Weiss 1974) are based on work in structural linguistics which attempted to determine word and morpheme boundaries based on the distribution of phonemes in a large body of utterances. The stemming method based on this work uses letters in place of phonemes, and a body of text in place of phonemically transcribed utterances.</a:t>
            </a:r>
          </a:p>
          <a:p>
            <a:pPr lvl="0" fontAlgn="base">
              <a:spcBef>
                <a:spcPct val="0"/>
              </a:spcBef>
              <a:spcAft>
                <a:spcPct val="0"/>
              </a:spcAft>
            </a:pPr>
            <a:endParaRPr lang="en-US" sz="2000" dirty="0" smtClean="0" bmk="">
              <a:latin typeface="Arial" pitchFamily="34" charset="0"/>
              <a:cs typeface="Arial" pitchFamily="34" charset="0"/>
            </a:endParaRPr>
          </a:p>
          <a:p>
            <a:pPr lvl="0" eaLnBrk="0" fontAlgn="base" hangingPunct="0">
              <a:spcBef>
                <a:spcPct val="0"/>
              </a:spcBef>
              <a:spcAft>
                <a:spcPct val="0"/>
              </a:spcAft>
            </a:pPr>
            <a:r>
              <a:rPr lang="en-US" sz="2000" dirty="0" err="1" smtClean="0" bmk="">
                <a:solidFill>
                  <a:srgbClr val="000000"/>
                </a:solidFill>
                <a:latin typeface="Times New Roman" pitchFamily="18" charset="0"/>
                <a:cs typeface="Times New Roman" pitchFamily="18" charset="0"/>
              </a:rPr>
              <a:t>Hafer</a:t>
            </a:r>
            <a:r>
              <a:rPr lang="en-US" sz="2000" dirty="0" smtClean="0" bmk="">
                <a:solidFill>
                  <a:srgbClr val="000000"/>
                </a:solidFill>
                <a:latin typeface="Times New Roman" pitchFamily="18" charset="0"/>
                <a:cs typeface="Times New Roman" pitchFamily="18" charset="0"/>
              </a:rPr>
              <a:t> and Weiss formally defined the technique as follows:</a:t>
            </a:r>
            <a:endParaRPr lang="en-US" sz="2000" dirty="0" smtClean="0" bmk="">
              <a:latin typeface="Arial" pitchFamily="34" charset="0"/>
              <a:cs typeface="Arial" pitchFamily="34" charset="0"/>
            </a:endParaRPr>
          </a:p>
          <a:p>
            <a:pPr lvl="0" eaLnBrk="0" fontAlgn="base" hangingPunct="0">
              <a:spcBef>
                <a:spcPct val="0"/>
              </a:spcBef>
              <a:spcAft>
                <a:spcPct val="0"/>
              </a:spcAft>
            </a:pPr>
            <a:r>
              <a:rPr lang="en-US" sz="2000" dirty="0" smtClean="0" bmk="">
                <a:solidFill>
                  <a:srgbClr val="000000"/>
                </a:solidFill>
                <a:latin typeface="Times New Roman" pitchFamily="18" charset="0"/>
                <a:cs typeface="Times New Roman" pitchFamily="18" charset="0"/>
              </a:rPr>
              <a:t>Let    be a word of length n;</a:t>
            </a:r>
            <a:r>
              <a:rPr lang="en-US" sz="2000" i="1" dirty="0" smtClean="0" bmk="">
                <a:solidFill>
                  <a:srgbClr val="000000"/>
                </a:solidFill>
                <a:latin typeface="Times New Roman" pitchFamily="18" charset="0"/>
                <a:cs typeface="Times New Roman" pitchFamily="18" charset="0"/>
              </a:rPr>
              <a:t> α</a:t>
            </a:r>
            <a:r>
              <a:rPr lang="en-US" sz="2000" dirty="0" smtClean="0" bmk="">
                <a:solidFill>
                  <a:srgbClr val="000000"/>
                </a:solidFill>
                <a:latin typeface="Times New Roman" pitchFamily="18" charset="0"/>
                <a:cs typeface="Times New Roman" pitchFamily="18" charset="0"/>
              </a:rPr>
              <a:t> </a:t>
            </a:r>
            <a:r>
              <a:rPr lang="en-US" sz="2000" baseline="-30000" dirty="0" err="1" smtClean="0" bmk="">
                <a:solidFill>
                  <a:srgbClr val="000000"/>
                </a:solidFill>
                <a:latin typeface="Times New Roman" pitchFamily="18" charset="0"/>
                <a:cs typeface="Times New Roman" pitchFamily="18" charset="0"/>
              </a:rPr>
              <a:t>i</a:t>
            </a:r>
            <a:r>
              <a:rPr lang="en-US" sz="2000" dirty="0" smtClean="0" bmk="">
                <a:solidFill>
                  <a:srgbClr val="000000"/>
                </a:solidFill>
                <a:latin typeface="Times New Roman" pitchFamily="18" charset="0"/>
                <a:cs typeface="Times New Roman" pitchFamily="18" charset="0"/>
              </a:rPr>
              <a:t>, is a length </a:t>
            </a:r>
            <a:r>
              <a:rPr lang="en-US" sz="2000" dirty="0" err="1" smtClean="0" bmk="">
                <a:solidFill>
                  <a:srgbClr val="000000"/>
                </a:solidFill>
                <a:latin typeface="Times New Roman" pitchFamily="18" charset="0"/>
                <a:cs typeface="Times New Roman" pitchFamily="18" charset="0"/>
              </a:rPr>
              <a:t>i</a:t>
            </a:r>
            <a:r>
              <a:rPr lang="en-US" sz="2000" dirty="0" smtClean="0" bmk="">
                <a:solidFill>
                  <a:srgbClr val="000000"/>
                </a:solidFill>
                <a:latin typeface="Times New Roman" pitchFamily="18" charset="0"/>
                <a:cs typeface="Times New Roman" pitchFamily="18" charset="0"/>
              </a:rPr>
              <a:t> prefix of  </a:t>
            </a:r>
            <a:r>
              <a:rPr lang="en-US" sz="2000" i="1" dirty="0" smtClean="0" bmk="">
                <a:solidFill>
                  <a:srgbClr val="000000"/>
                </a:solidFill>
                <a:latin typeface="Times New Roman" pitchFamily="18" charset="0"/>
                <a:cs typeface="Times New Roman" pitchFamily="18" charset="0"/>
              </a:rPr>
              <a:t>α</a:t>
            </a:r>
            <a:r>
              <a:rPr lang="en-US" sz="2000" dirty="0" smtClean="0" bmk="">
                <a:solidFill>
                  <a:srgbClr val="000000"/>
                </a:solidFill>
                <a:latin typeface="Times New Roman" pitchFamily="18" charset="0"/>
                <a:cs typeface="Times New Roman" pitchFamily="18" charset="0"/>
              </a:rPr>
              <a:t> . Let D be the corpus of words. </a:t>
            </a:r>
            <a:r>
              <a:rPr lang="en-US" sz="2000" i="1" dirty="0" err="1" smtClean="0" bmk="">
                <a:solidFill>
                  <a:srgbClr val="000000"/>
                </a:solidFill>
                <a:latin typeface="Times New Roman" pitchFamily="18" charset="0"/>
                <a:cs typeface="Times New Roman" pitchFamily="18" charset="0"/>
              </a:rPr>
              <a:t>Dα</a:t>
            </a:r>
            <a:r>
              <a:rPr lang="en-US" sz="2000" dirty="0" err="1" smtClean="0" bmk="">
                <a:solidFill>
                  <a:srgbClr val="000000"/>
                </a:solidFill>
                <a:latin typeface="Courier New" pitchFamily="49" charset="0"/>
                <a:cs typeface="Courier New" pitchFamily="49" charset="0"/>
              </a:rPr>
              <a:t>i</a:t>
            </a:r>
            <a:r>
              <a:rPr lang="en-US" sz="2000" dirty="0" smtClean="0" bmk="">
                <a:solidFill>
                  <a:srgbClr val="000000"/>
                </a:solidFill>
                <a:latin typeface="Times New Roman" pitchFamily="18" charset="0"/>
                <a:cs typeface="Times New Roman" pitchFamily="18" charset="0"/>
              </a:rPr>
              <a:t> is defined as the subset of D containing those terms whose first </a:t>
            </a:r>
            <a:r>
              <a:rPr lang="en-US" sz="2000" dirty="0" err="1" smtClean="0" bmk="">
                <a:solidFill>
                  <a:srgbClr val="000000"/>
                </a:solidFill>
                <a:latin typeface="Times New Roman" pitchFamily="18" charset="0"/>
                <a:cs typeface="Times New Roman" pitchFamily="18" charset="0"/>
              </a:rPr>
              <a:t>i</a:t>
            </a:r>
            <a:r>
              <a:rPr lang="en-US" sz="2000" dirty="0" smtClean="0" bmk="">
                <a:solidFill>
                  <a:srgbClr val="000000"/>
                </a:solidFill>
                <a:latin typeface="Times New Roman" pitchFamily="18" charset="0"/>
                <a:cs typeface="Times New Roman" pitchFamily="18" charset="0"/>
              </a:rPr>
              <a:t> letters match  exactly. </a:t>
            </a:r>
            <a:endParaRPr lang="en-US" sz="2000" baseline="-30000" dirty="0" smtClean="0" bmk="">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620000" cy="4667945"/>
          </a:xfrm>
          <a:prstGeom prst="rect">
            <a:avLst/>
          </a:prstGeom>
        </p:spPr>
        <p:txBody>
          <a:bodyPr wrap="square">
            <a:spAutoFit/>
          </a:bodyPr>
          <a:lstStyle/>
          <a:p>
            <a:pPr lvl="0" eaLnBrk="0" fontAlgn="base" hangingPunct="0">
              <a:spcBef>
                <a:spcPct val="0"/>
              </a:spcBef>
              <a:spcAft>
                <a:spcPct val="0"/>
              </a:spcAft>
            </a:pPr>
            <a:r>
              <a:rPr lang="en-US" sz="2000" dirty="0" smtClean="0" bmk="">
                <a:solidFill>
                  <a:srgbClr val="000000"/>
                </a:solidFill>
                <a:latin typeface="Times New Roman" pitchFamily="18" charset="0"/>
                <a:cs typeface="Times New Roman" pitchFamily="18" charset="0"/>
              </a:rPr>
              <a:t>The successor variety of </a:t>
            </a:r>
            <a:r>
              <a:rPr lang="en-US" sz="2000" dirty="0" err="1" smtClean="0" bmk="">
                <a:solidFill>
                  <a:srgbClr val="000000"/>
                </a:solidFill>
                <a:latin typeface="Times New Roman" pitchFamily="18" charset="0"/>
                <a:cs typeface="Times New Roman" pitchFamily="18" charset="0"/>
              </a:rPr>
              <a:t>i</a:t>
            </a:r>
            <a:r>
              <a:rPr lang="en-US" sz="2000" i="1" dirty="0" smtClean="0" bmk="">
                <a:solidFill>
                  <a:srgbClr val="000000"/>
                </a:solidFill>
                <a:latin typeface="Times New Roman" pitchFamily="18" charset="0"/>
                <a:cs typeface="Times New Roman" pitchFamily="18" charset="0"/>
              </a:rPr>
              <a:t>, denoted S</a:t>
            </a:r>
            <a:r>
              <a:rPr lang="el-GR" sz="2000" i="1" dirty="0" smtClean="0" bmk="">
                <a:solidFill>
                  <a:srgbClr val="000000"/>
                </a:solidFill>
                <a:latin typeface="Times New Roman" pitchFamily="18" charset="0"/>
                <a:cs typeface="Times New Roman" pitchFamily="18" charset="0"/>
              </a:rPr>
              <a:t>α</a:t>
            </a:r>
            <a:r>
              <a:rPr lang="en-US" sz="2000" dirty="0" err="1" smtClean="0" bmk="">
                <a:solidFill>
                  <a:srgbClr val="000000"/>
                </a:solidFill>
                <a:latin typeface="Times New Roman" pitchFamily="18" charset="0"/>
                <a:cs typeface="Times New Roman" pitchFamily="18" charset="0"/>
              </a:rPr>
              <a:t>i</a:t>
            </a:r>
            <a:r>
              <a:rPr lang="en-US" sz="2000" dirty="0" smtClean="0" bmk="">
                <a:solidFill>
                  <a:srgbClr val="000000"/>
                </a:solidFill>
                <a:latin typeface="Times New Roman" pitchFamily="18" charset="0"/>
                <a:cs typeface="Times New Roman" pitchFamily="18" charset="0"/>
              </a:rPr>
              <a:t>, is then defined as the number of distinct letters that occupy the </a:t>
            </a:r>
            <a:r>
              <a:rPr lang="en-US" sz="2000" dirty="0" err="1" smtClean="0" bmk="">
                <a:solidFill>
                  <a:srgbClr val="000000"/>
                </a:solidFill>
                <a:latin typeface="Times New Roman" pitchFamily="18" charset="0"/>
                <a:cs typeface="Times New Roman" pitchFamily="18" charset="0"/>
              </a:rPr>
              <a:t>i</a:t>
            </a:r>
            <a:r>
              <a:rPr lang="en-US" sz="2000" dirty="0" smtClean="0" bmk="">
                <a:solidFill>
                  <a:srgbClr val="000000"/>
                </a:solidFill>
                <a:latin typeface="Times New Roman" pitchFamily="18" charset="0"/>
                <a:cs typeface="Times New Roman" pitchFamily="18" charset="0"/>
              </a:rPr>
              <a:t> + 1st position of words in D</a:t>
            </a:r>
            <a:r>
              <a:rPr lang="el-GR" sz="2000" dirty="0" smtClean="0" bmk="">
                <a:solidFill>
                  <a:srgbClr val="000000"/>
                </a:solidFill>
                <a:latin typeface="Times New Roman" pitchFamily="18" charset="0"/>
                <a:cs typeface="Times New Roman" pitchFamily="18" charset="0"/>
              </a:rPr>
              <a:t>α</a:t>
            </a:r>
            <a:r>
              <a:rPr lang="en-US" sz="2000" dirty="0" err="1" smtClean="0" bmk="">
                <a:solidFill>
                  <a:srgbClr val="000000"/>
                </a:solidFill>
                <a:latin typeface="Times New Roman" pitchFamily="18" charset="0"/>
                <a:cs typeface="Times New Roman" pitchFamily="18" charset="0"/>
              </a:rPr>
              <a:t>i</a:t>
            </a:r>
            <a:r>
              <a:rPr lang="en-US" sz="2000" dirty="0" smtClean="0" bmk="">
                <a:solidFill>
                  <a:srgbClr val="000000"/>
                </a:solidFill>
                <a:latin typeface="Times New Roman" pitchFamily="18" charset="0"/>
                <a:cs typeface="Times New Roman" pitchFamily="18" charset="0"/>
              </a:rPr>
              <a:t>. A test word of length n has n successor varieties </a:t>
            </a:r>
            <a:r>
              <a:rPr lang="en-US" sz="2000" dirty="0" err="1" smtClean="0" bmk="">
                <a:solidFill>
                  <a:srgbClr val="000000"/>
                </a:solidFill>
                <a:latin typeface="Times New Roman" pitchFamily="18" charset="0"/>
                <a:cs typeface="Times New Roman" pitchFamily="18" charset="0"/>
              </a:rPr>
              <a:t>S</a:t>
            </a:r>
            <a:r>
              <a:rPr lang="en-US" sz="2000" i="1" dirty="0" err="1" smtClean="0" bmk="">
                <a:solidFill>
                  <a:srgbClr val="000000"/>
                </a:solidFill>
                <a:latin typeface="Times New Roman" pitchFamily="18" charset="0"/>
                <a:cs typeface="Times New Roman" pitchFamily="18" charset="0"/>
              </a:rPr>
              <a:t>αi</a:t>
            </a:r>
            <a:r>
              <a:rPr lang="en-US" sz="2000" baseline="-30000" dirty="0" smtClean="0" bmk="">
                <a:solidFill>
                  <a:srgbClr val="000000"/>
                </a:solidFill>
                <a:latin typeface="Times New Roman" pitchFamily="18" charset="0"/>
                <a:cs typeface="Times New Roman" pitchFamily="18" charset="0"/>
              </a:rPr>
              <a:t>, </a:t>
            </a:r>
            <a:r>
              <a:rPr lang="en-US" sz="2000" i="1" baseline="-30000" dirty="0" smtClean="0" bmk="">
                <a:solidFill>
                  <a:srgbClr val="000000"/>
                </a:solidFill>
                <a:latin typeface="Times New Roman" pitchFamily="18" charset="0"/>
                <a:cs typeface="Times New Roman" pitchFamily="18" charset="0"/>
              </a:rPr>
              <a:t>S</a:t>
            </a:r>
            <a:r>
              <a:rPr lang="en-US" sz="2000" baseline="-30000" dirty="0" smtClean="0" bmk="">
                <a:solidFill>
                  <a:srgbClr val="000000"/>
                </a:solidFill>
                <a:latin typeface="Times New Roman" pitchFamily="18" charset="0"/>
                <a:cs typeface="Times New Roman" pitchFamily="18" charset="0"/>
              </a:rPr>
              <a:t>  </a:t>
            </a:r>
            <a:r>
              <a:rPr lang="en-US" sz="2000" i="1" baseline="-30000" dirty="0" smtClean="0" bmk="">
                <a:solidFill>
                  <a:srgbClr val="000000"/>
                </a:solidFill>
                <a:latin typeface="Times New Roman" pitchFamily="18" charset="0"/>
                <a:cs typeface="Times New Roman" pitchFamily="18" charset="0"/>
              </a:rPr>
              <a:t>2</a:t>
            </a:r>
            <a:r>
              <a:rPr lang="en-US" sz="2000" i="1" dirty="0" smtClean="0" bmk="">
                <a:solidFill>
                  <a:srgbClr val="000000"/>
                </a:solidFill>
                <a:latin typeface="Times New Roman" pitchFamily="18" charset="0"/>
                <a:cs typeface="Times New Roman" pitchFamily="18" charset="0"/>
              </a:rPr>
              <a:t>, . . . ,</a:t>
            </a:r>
            <a:r>
              <a:rPr lang="en-US" sz="2000" i="1" baseline="-30000" dirty="0" smtClean="0" bmk="">
                <a:solidFill>
                  <a:srgbClr val="000000"/>
                </a:solidFill>
                <a:latin typeface="Times New Roman" pitchFamily="18" charset="0"/>
                <a:cs typeface="Times New Roman" pitchFamily="18" charset="0"/>
              </a:rPr>
              <a:t> </a:t>
            </a:r>
            <a:r>
              <a:rPr lang="en-US" sz="2000" baseline="-30000" dirty="0" smtClean="0" bmk="">
                <a:solidFill>
                  <a:srgbClr val="000000"/>
                </a:solidFill>
                <a:latin typeface="Times New Roman" pitchFamily="18" charset="0"/>
                <a:cs typeface="Times New Roman" pitchFamily="18" charset="0"/>
              </a:rPr>
              <a:t>S</a:t>
            </a:r>
            <a:r>
              <a:rPr lang="en-US" sz="2000" i="1" baseline="-30000" dirty="0" smtClean="0" bmk="">
                <a:solidFill>
                  <a:srgbClr val="000000"/>
                </a:solidFill>
                <a:latin typeface="Times New Roman" pitchFamily="18" charset="0"/>
                <a:cs typeface="Times New Roman" pitchFamily="18" charset="0"/>
              </a:rPr>
              <a:t>  n</a:t>
            </a:r>
            <a:r>
              <a:rPr lang="en-US" sz="2000" baseline="-30000" dirty="0" smtClean="0" bmk="">
                <a:solidFill>
                  <a:srgbClr val="000000"/>
                </a:solidFill>
                <a:latin typeface="Times New Roman" pitchFamily="18" charset="0"/>
                <a:cs typeface="Times New Roman" pitchFamily="18" charset="0"/>
              </a:rPr>
              <a:t>.</a:t>
            </a:r>
          </a:p>
          <a:p>
            <a:pPr lvl="0" eaLnBrk="0" fontAlgn="base" hangingPunct="0">
              <a:spcBef>
                <a:spcPct val="0"/>
              </a:spcBef>
              <a:spcAft>
                <a:spcPct val="0"/>
              </a:spcAft>
            </a:pPr>
            <a:endParaRPr lang="en-US" sz="2000" baseline="-30000" dirty="0" smtClean="0" bmk="">
              <a:latin typeface="Arial" pitchFamily="34" charset="0"/>
              <a:cs typeface="Arial" pitchFamily="34" charset="0"/>
            </a:endParaRPr>
          </a:p>
          <a:p>
            <a:pPr lvl="0" eaLnBrk="0" fontAlgn="base" hangingPunct="0">
              <a:spcBef>
                <a:spcPct val="0"/>
              </a:spcBef>
              <a:spcAft>
                <a:spcPct val="0"/>
              </a:spcAft>
            </a:pPr>
            <a:r>
              <a:rPr lang="en-US" sz="2400" baseline="-30000" dirty="0" smtClean="0" bmk="">
                <a:solidFill>
                  <a:srgbClr val="000000"/>
                </a:solidFill>
                <a:latin typeface="Times New Roman" pitchFamily="18" charset="0"/>
                <a:cs typeface="Times New Roman" pitchFamily="18" charset="0"/>
              </a:rPr>
              <a:t>In less formal terms, the successor variety of a string is the number of different characters that follow it in words in some body of text. Consider a body of text consisting of the following words, for example</a:t>
            </a:r>
            <a:endParaRPr lang="en-US" sz="2400" baseline="-30000" dirty="0" smtClean="0" bmk="">
              <a:latin typeface="Times New Roman" pitchFamily="18" charset="0"/>
              <a:cs typeface="Times New Roman" pitchFamily="18" charset="0"/>
            </a:endParaRPr>
          </a:p>
          <a:p>
            <a:pPr lvl="0" eaLnBrk="0" fontAlgn="base" hangingPunct="0">
              <a:spcBef>
                <a:spcPct val="0"/>
              </a:spcBef>
              <a:spcAft>
                <a:spcPct val="0"/>
              </a:spcAft>
            </a:pPr>
            <a:r>
              <a:rPr lang="en-US" sz="2400" baseline="-30000" dirty="0" smtClean="0" bmk="">
                <a:solidFill>
                  <a:srgbClr val="000000"/>
                </a:solidFill>
                <a:latin typeface="Times New Roman" pitchFamily="18" charset="0"/>
                <a:cs typeface="Times New Roman" pitchFamily="18" charset="0"/>
              </a:rPr>
              <a:t>able, axle, accident, ape, about.</a:t>
            </a:r>
          </a:p>
          <a:p>
            <a:pPr lvl="0" eaLnBrk="0" fontAlgn="base" hangingPunct="0">
              <a:spcBef>
                <a:spcPct val="0"/>
              </a:spcBef>
              <a:spcAft>
                <a:spcPct val="0"/>
              </a:spcAft>
            </a:pPr>
            <a:endParaRPr lang="en-US" sz="2400" baseline="-30000" dirty="0" smtClean="0" bmk="">
              <a:latin typeface="Times New Roman" pitchFamily="18" charset="0"/>
              <a:cs typeface="Times New Roman" pitchFamily="18" charset="0"/>
            </a:endParaRPr>
          </a:p>
          <a:p>
            <a:pPr lvl="0" eaLnBrk="0" fontAlgn="base" hangingPunct="0">
              <a:spcBef>
                <a:spcPct val="0"/>
              </a:spcBef>
              <a:spcAft>
                <a:spcPct val="0"/>
              </a:spcAft>
            </a:pPr>
            <a:r>
              <a:rPr lang="en-US" sz="2400" baseline="-30000" dirty="0" smtClean="0" bmk="">
                <a:solidFill>
                  <a:srgbClr val="000000"/>
                </a:solidFill>
                <a:latin typeface="Times New Roman" pitchFamily="18" charset="0"/>
                <a:cs typeface="Times New Roman" pitchFamily="18" charset="0"/>
              </a:rPr>
              <a:t>To determine the successor varieties for "apple," for example, the following process would be used. The first letter of apple is "a." "a" is followed in the text body by four characters: "b," "x," "c," and "p." Thus, the successor variety of "a" is four. The next successor variety for apple would be one, since only "e" follows "</a:t>
            </a:r>
            <a:r>
              <a:rPr lang="en-US" sz="2400" baseline="-30000" dirty="0" err="1" smtClean="0" bmk="">
                <a:solidFill>
                  <a:srgbClr val="000000"/>
                </a:solidFill>
                <a:latin typeface="Times New Roman" pitchFamily="18" charset="0"/>
                <a:cs typeface="Times New Roman" pitchFamily="18" charset="0"/>
              </a:rPr>
              <a:t>ap</a:t>
            </a:r>
            <a:r>
              <a:rPr lang="en-US" sz="2400" baseline="-30000" dirty="0" smtClean="0" bmk="">
                <a:solidFill>
                  <a:srgbClr val="000000"/>
                </a:solidFill>
                <a:latin typeface="Times New Roman" pitchFamily="18" charset="0"/>
                <a:cs typeface="Times New Roman" pitchFamily="18" charset="0"/>
              </a:rPr>
              <a:t>" in the text body, and so on.</a:t>
            </a:r>
          </a:p>
          <a:p>
            <a:pPr lvl="0" eaLnBrk="0" fontAlgn="base" hangingPunct="0">
              <a:spcBef>
                <a:spcPct val="0"/>
              </a:spcBef>
              <a:spcAft>
                <a:spcPct val="0"/>
              </a:spcAft>
            </a:pPr>
            <a:endParaRPr lang="en-US" sz="2400" baseline="-30000" dirty="0" smtClean="0" bmk="">
              <a:latin typeface="Times New Roman" pitchFamily="18" charset="0"/>
              <a:cs typeface="Times New Roman" pitchFamily="18" charset="0"/>
            </a:endParaRPr>
          </a:p>
          <a:p>
            <a:pPr lvl="0" eaLnBrk="0" fontAlgn="base" hangingPunct="0">
              <a:spcBef>
                <a:spcPct val="0"/>
              </a:spcBef>
              <a:spcAft>
                <a:spcPct val="0"/>
              </a:spcAft>
            </a:pPr>
            <a:r>
              <a:rPr lang="en-US" sz="2400" baseline="-30000" dirty="0" smtClean="0" bmk="">
                <a:solidFill>
                  <a:srgbClr val="000000"/>
                </a:solidFill>
                <a:latin typeface="Times New Roman" pitchFamily="18" charset="0"/>
                <a:cs typeface="Times New Roman" pitchFamily="18" charset="0"/>
              </a:rPr>
              <a:t>When this process is carried out using a large body of text (</a:t>
            </a:r>
            <a:r>
              <a:rPr lang="en-US" sz="2400" baseline="-30000" dirty="0" err="1" smtClean="0" bmk="">
                <a:solidFill>
                  <a:srgbClr val="000000"/>
                </a:solidFill>
                <a:latin typeface="Times New Roman" pitchFamily="18" charset="0"/>
                <a:cs typeface="Times New Roman" pitchFamily="18" charset="0"/>
              </a:rPr>
              <a:t>Hafer</a:t>
            </a:r>
            <a:r>
              <a:rPr lang="en-US" sz="2400" baseline="-30000" dirty="0" smtClean="0" bmk="">
                <a:solidFill>
                  <a:srgbClr val="000000"/>
                </a:solidFill>
                <a:latin typeface="Times New Roman" pitchFamily="18" charset="0"/>
                <a:cs typeface="Times New Roman" pitchFamily="18" charset="0"/>
              </a:rPr>
              <a:t> and Weiss report 2,000 terms to be a stable number), the successor variety of substrings of a term will decrease as more characters are added until a segment boundary is reached. At this point, the successor variety will sharply increase. This information is used to identify stems.</a:t>
            </a:r>
            <a:endParaRPr lang="en-US" sz="2400" baseline="-30000" dirty="0" smtClean="0" bmk="">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7924800" cy="4524315"/>
          </a:xfrm>
          <a:prstGeom prst="rect">
            <a:avLst/>
          </a:prstGeom>
        </p:spPr>
        <p:txBody>
          <a:bodyPr wrap="square">
            <a:spAutoFit/>
          </a:bodyPr>
          <a:lstStyle/>
          <a:p>
            <a:pPr lvl="0" eaLnBrk="0" fontAlgn="base" hangingPunct="0">
              <a:spcBef>
                <a:spcPct val="0"/>
              </a:spcBef>
              <a:spcAft>
                <a:spcPct val="0"/>
              </a:spcAft>
            </a:pPr>
            <a:r>
              <a:rPr lang="en-US" sz="2400" baseline="-30000" dirty="0" smtClean="0" bmk="">
                <a:solidFill>
                  <a:srgbClr val="000000"/>
                </a:solidFill>
                <a:latin typeface="Times New Roman" pitchFamily="18" charset="0"/>
                <a:cs typeface="Times New Roman" pitchFamily="18" charset="0"/>
              </a:rPr>
              <a:t>Once the successor varieties for a given word have been derived, this information must be used to segment the word. </a:t>
            </a:r>
            <a:r>
              <a:rPr lang="en-US" sz="2400" baseline="-30000" dirty="0" err="1" smtClean="0" bmk="">
                <a:solidFill>
                  <a:srgbClr val="000000"/>
                </a:solidFill>
                <a:latin typeface="Times New Roman" pitchFamily="18" charset="0"/>
                <a:cs typeface="Times New Roman" pitchFamily="18" charset="0"/>
              </a:rPr>
              <a:t>Hafer</a:t>
            </a:r>
            <a:r>
              <a:rPr lang="en-US" sz="2400" baseline="-30000" dirty="0" smtClean="0" bmk="">
                <a:solidFill>
                  <a:srgbClr val="000000"/>
                </a:solidFill>
                <a:latin typeface="Times New Roman" pitchFamily="18" charset="0"/>
                <a:cs typeface="Times New Roman" pitchFamily="18" charset="0"/>
              </a:rPr>
              <a:t> and Weiss discuss four ways of doing this.</a:t>
            </a:r>
          </a:p>
          <a:p>
            <a:pPr lvl="0" eaLnBrk="0" fontAlgn="base" hangingPunct="0">
              <a:spcBef>
                <a:spcPct val="0"/>
              </a:spcBef>
              <a:spcAft>
                <a:spcPct val="0"/>
              </a:spcAft>
            </a:pPr>
            <a:endParaRPr lang="en-US" sz="2400" baseline="-30000" dirty="0" smtClean="0" bmk="">
              <a:latin typeface="Times New Roman" pitchFamily="18" charset="0"/>
              <a:cs typeface="Times New Roman" pitchFamily="18" charset="0"/>
            </a:endParaRPr>
          </a:p>
          <a:p>
            <a:pPr lvl="0" eaLnBrk="0" fontAlgn="base" hangingPunct="0">
              <a:spcBef>
                <a:spcPct val="0"/>
              </a:spcBef>
              <a:spcAft>
                <a:spcPct val="0"/>
              </a:spcAft>
            </a:pPr>
            <a:r>
              <a:rPr lang="en-US" sz="2400" baseline="-30000" dirty="0" smtClean="0" bmk="">
                <a:solidFill>
                  <a:srgbClr val="000000"/>
                </a:solidFill>
                <a:latin typeface="Times New Roman" pitchFamily="18" charset="0"/>
                <a:cs typeface="Times New Roman" pitchFamily="18" charset="0"/>
              </a:rPr>
              <a:t>1. Using the </a:t>
            </a:r>
            <a:r>
              <a:rPr lang="en-US" sz="2400" i="1" baseline="-30000" dirty="0" smtClean="0" bmk="">
                <a:solidFill>
                  <a:srgbClr val="000000"/>
                </a:solidFill>
                <a:latin typeface="Times New Roman" pitchFamily="18" charset="0"/>
                <a:cs typeface="Times New Roman" pitchFamily="18" charset="0"/>
              </a:rPr>
              <a:t>cutoff method</a:t>
            </a:r>
            <a:r>
              <a:rPr lang="en-US" sz="2400" baseline="-30000" dirty="0" smtClean="0" bmk="">
                <a:solidFill>
                  <a:srgbClr val="000000"/>
                </a:solidFill>
                <a:latin typeface="Times New Roman" pitchFamily="18" charset="0"/>
                <a:cs typeface="Times New Roman" pitchFamily="18" charset="0"/>
              </a:rPr>
              <a:t>, some cutoff value is selected for successor varieties and a boundary is identified whenever the cutoff value is reached. The problem with this method is how to select the cutoff value--if it is too small, incorrect cuts will be made; if too large, correct cuts will be missed.</a:t>
            </a:r>
            <a:endParaRPr lang="en-US" sz="2400" baseline="-30000" dirty="0" smtClean="0" bmk="">
              <a:latin typeface="Times New Roman" pitchFamily="18" charset="0"/>
              <a:cs typeface="Times New Roman" pitchFamily="18" charset="0"/>
            </a:endParaRPr>
          </a:p>
          <a:p>
            <a:pPr lvl="0" eaLnBrk="0" fontAlgn="base" hangingPunct="0">
              <a:spcBef>
                <a:spcPct val="0"/>
              </a:spcBef>
              <a:spcAft>
                <a:spcPct val="0"/>
              </a:spcAft>
            </a:pPr>
            <a:r>
              <a:rPr lang="en-US" sz="2400" baseline="-30000" dirty="0" smtClean="0" bmk="">
                <a:solidFill>
                  <a:srgbClr val="000000"/>
                </a:solidFill>
                <a:latin typeface="Times New Roman" pitchFamily="18" charset="0"/>
                <a:cs typeface="Times New Roman" pitchFamily="18" charset="0"/>
              </a:rPr>
              <a:t>2. With the </a:t>
            </a:r>
            <a:r>
              <a:rPr lang="en-US" sz="2400" i="1" baseline="-30000" dirty="0" smtClean="0" bmk="">
                <a:solidFill>
                  <a:srgbClr val="000000"/>
                </a:solidFill>
                <a:latin typeface="Times New Roman" pitchFamily="18" charset="0"/>
                <a:cs typeface="Times New Roman" pitchFamily="18" charset="0"/>
              </a:rPr>
              <a:t>peak and plateau method</a:t>
            </a:r>
            <a:r>
              <a:rPr lang="en-US" sz="2400" baseline="-30000" dirty="0" smtClean="0" bmk="">
                <a:solidFill>
                  <a:srgbClr val="000000"/>
                </a:solidFill>
                <a:latin typeface="Times New Roman" pitchFamily="18" charset="0"/>
                <a:cs typeface="Times New Roman" pitchFamily="18" charset="0"/>
              </a:rPr>
              <a:t>, a segment break is made after a character whose successor variety exceeds that of the character immediately preceding it and the character immediately following it. This method removes the need for the cutoff value to be selected.</a:t>
            </a:r>
            <a:endParaRPr lang="en-US" sz="2400" baseline="-30000" dirty="0" smtClean="0" bmk="">
              <a:latin typeface="Times New Roman" pitchFamily="18" charset="0"/>
              <a:cs typeface="Times New Roman" pitchFamily="18" charset="0"/>
            </a:endParaRPr>
          </a:p>
          <a:p>
            <a:pPr lvl="0" eaLnBrk="0" fontAlgn="base" hangingPunct="0">
              <a:spcBef>
                <a:spcPct val="0"/>
              </a:spcBef>
              <a:spcAft>
                <a:spcPct val="0"/>
              </a:spcAft>
            </a:pPr>
            <a:r>
              <a:rPr lang="en-US" sz="2400" baseline="-30000" dirty="0" smtClean="0" bmk="">
                <a:solidFill>
                  <a:srgbClr val="000000"/>
                </a:solidFill>
                <a:latin typeface="Times New Roman" pitchFamily="18" charset="0"/>
                <a:cs typeface="Times New Roman" pitchFamily="18" charset="0"/>
              </a:rPr>
              <a:t>3. In the </a:t>
            </a:r>
            <a:r>
              <a:rPr lang="en-US" sz="2400" i="1" baseline="-30000" dirty="0" smtClean="0" bmk="">
                <a:solidFill>
                  <a:srgbClr val="000000"/>
                </a:solidFill>
                <a:latin typeface="Times New Roman" pitchFamily="18" charset="0"/>
                <a:cs typeface="Times New Roman" pitchFamily="18" charset="0"/>
              </a:rPr>
              <a:t>complete word method</a:t>
            </a:r>
            <a:r>
              <a:rPr lang="en-US" sz="2400" baseline="-30000" dirty="0" smtClean="0" bmk="">
                <a:solidFill>
                  <a:srgbClr val="000000"/>
                </a:solidFill>
                <a:latin typeface="Times New Roman" pitchFamily="18" charset="0"/>
                <a:cs typeface="Times New Roman" pitchFamily="18" charset="0"/>
              </a:rPr>
              <a:t> </a:t>
            </a:r>
            <a:r>
              <a:rPr lang="en-US" sz="2400" baseline="-30000" dirty="0" err="1" smtClean="0" bmk="">
                <a:solidFill>
                  <a:srgbClr val="000000"/>
                </a:solidFill>
                <a:latin typeface="Times New Roman" pitchFamily="18" charset="0"/>
                <a:cs typeface="Times New Roman" pitchFamily="18" charset="0"/>
              </a:rPr>
              <a:t>method</a:t>
            </a:r>
            <a:r>
              <a:rPr lang="en-US" sz="2400" baseline="-30000" dirty="0" smtClean="0" bmk="">
                <a:solidFill>
                  <a:srgbClr val="000000"/>
                </a:solidFill>
                <a:latin typeface="Times New Roman" pitchFamily="18" charset="0"/>
                <a:cs typeface="Times New Roman" pitchFamily="18" charset="0"/>
              </a:rPr>
              <a:t>, a break is made after a segment if the segment is a complete word in the corpus.</a:t>
            </a:r>
            <a:endParaRPr lang="en-US" sz="2400" baseline="-30000" dirty="0" smtClean="0" bmk="">
              <a:latin typeface="Times New Roman" pitchFamily="18" charset="0"/>
              <a:cs typeface="Times New Roman" pitchFamily="18" charset="0"/>
            </a:endParaRPr>
          </a:p>
          <a:p>
            <a:pPr lvl="0" eaLnBrk="0" fontAlgn="base" hangingPunct="0">
              <a:spcBef>
                <a:spcPct val="0"/>
              </a:spcBef>
              <a:spcAft>
                <a:spcPct val="0"/>
              </a:spcAft>
            </a:pPr>
            <a:r>
              <a:rPr lang="en-US" sz="2400" baseline="-30000" dirty="0" smtClean="0" bmk="">
                <a:solidFill>
                  <a:srgbClr val="000000"/>
                </a:solidFill>
                <a:latin typeface="Times New Roman" pitchFamily="18" charset="0"/>
                <a:cs typeface="Times New Roman" pitchFamily="18" charset="0"/>
              </a:rPr>
              <a:t>4. The </a:t>
            </a:r>
            <a:r>
              <a:rPr lang="en-US" sz="2400" i="1" baseline="-30000" dirty="0" smtClean="0" bmk="">
                <a:solidFill>
                  <a:srgbClr val="000000"/>
                </a:solidFill>
                <a:latin typeface="Times New Roman" pitchFamily="18" charset="0"/>
                <a:cs typeface="Times New Roman" pitchFamily="18" charset="0"/>
              </a:rPr>
              <a:t>entropy method</a:t>
            </a:r>
            <a:r>
              <a:rPr lang="en-US" sz="2400" baseline="-30000" dirty="0" smtClean="0" bmk="">
                <a:solidFill>
                  <a:srgbClr val="000000"/>
                </a:solidFill>
                <a:latin typeface="Times New Roman" pitchFamily="18" charset="0"/>
                <a:cs typeface="Times New Roman" pitchFamily="18" charset="0"/>
              </a:rPr>
              <a:t> takes advantage of the distribution of successor variety letters. The method works as follows. Let |</a:t>
            </a:r>
            <a:r>
              <a:rPr lang="en-US" sz="2400" i="1" baseline="-30000" dirty="0" smtClean="0" bmk="">
                <a:solidFill>
                  <a:srgbClr val="000000"/>
                </a:solidFill>
                <a:latin typeface="Times New Roman" pitchFamily="18" charset="0"/>
                <a:cs typeface="Times New Roman" pitchFamily="18" charset="0"/>
              </a:rPr>
              <a:t>D</a:t>
            </a:r>
            <a:r>
              <a:rPr lang="el-GR" sz="2400" baseline="-30000" dirty="0" smtClean="0" bmk="">
                <a:solidFill>
                  <a:srgbClr val="000000"/>
                </a:solidFill>
                <a:latin typeface="Times New Roman" pitchFamily="18" charset="0"/>
                <a:cs typeface="Times New Roman" pitchFamily="18" charset="0"/>
              </a:rPr>
              <a:t>α</a:t>
            </a:r>
            <a:r>
              <a:rPr lang="en-US" sz="2400" i="1" baseline="-30000" dirty="0" err="1" smtClean="0" bmk="">
                <a:solidFill>
                  <a:srgbClr val="000000"/>
                </a:solidFill>
                <a:latin typeface="Times New Roman" pitchFamily="18" charset="0"/>
                <a:cs typeface="Times New Roman" pitchFamily="18" charset="0"/>
              </a:rPr>
              <a:t>i</a:t>
            </a:r>
            <a:r>
              <a:rPr lang="en-US" sz="2400" baseline="-30000" dirty="0" smtClean="0" bmk="">
                <a:solidFill>
                  <a:srgbClr val="000000"/>
                </a:solidFill>
                <a:latin typeface="Times New Roman" pitchFamily="18" charset="0"/>
                <a:cs typeface="Times New Roman" pitchFamily="18" charset="0"/>
              </a:rPr>
              <a:t>| be the number of words in a text body beginning with the </a:t>
            </a:r>
            <a:r>
              <a:rPr lang="en-US" sz="2400" baseline="-30000" dirty="0" err="1" smtClean="0" bmk="">
                <a:solidFill>
                  <a:srgbClr val="000000"/>
                </a:solidFill>
                <a:latin typeface="Times New Roman" pitchFamily="18" charset="0"/>
                <a:cs typeface="Times New Roman" pitchFamily="18" charset="0"/>
              </a:rPr>
              <a:t>i</a:t>
            </a:r>
            <a:r>
              <a:rPr lang="en-US" sz="2400" baseline="-30000" dirty="0" smtClean="0" bmk="">
                <a:solidFill>
                  <a:srgbClr val="000000"/>
                </a:solidFill>
                <a:latin typeface="Times New Roman" pitchFamily="18" charset="0"/>
                <a:cs typeface="Times New Roman" pitchFamily="18" charset="0"/>
              </a:rPr>
              <a:t> length sequence of letters   . Let |</a:t>
            </a:r>
            <a:r>
              <a:rPr lang="en-US" sz="2400" i="1" baseline="-30000" dirty="0" smtClean="0" bmk="">
                <a:solidFill>
                  <a:srgbClr val="000000"/>
                </a:solidFill>
                <a:latin typeface="Times New Roman" pitchFamily="18" charset="0"/>
                <a:cs typeface="Times New Roman" pitchFamily="18" charset="0"/>
              </a:rPr>
              <a:t>D</a:t>
            </a:r>
            <a:r>
              <a:rPr lang="el-GR" sz="2400" baseline="-30000" dirty="0" smtClean="0" bmk="">
                <a:solidFill>
                  <a:srgbClr val="000000"/>
                </a:solidFill>
                <a:latin typeface="Times New Roman" pitchFamily="18" charset="0"/>
                <a:cs typeface="Times New Roman" pitchFamily="18" charset="0"/>
              </a:rPr>
              <a:t>α</a:t>
            </a:r>
            <a:r>
              <a:rPr lang="en-US" sz="2400" i="1" baseline="-30000" dirty="0" err="1" smtClean="0" bmk="">
                <a:solidFill>
                  <a:srgbClr val="000000"/>
                </a:solidFill>
                <a:latin typeface="Times New Roman" pitchFamily="18" charset="0"/>
                <a:cs typeface="Times New Roman" pitchFamily="18" charset="0"/>
              </a:rPr>
              <a:t>ij</a:t>
            </a:r>
            <a:r>
              <a:rPr lang="en-US" sz="2400" baseline="-30000" dirty="0" smtClean="0" bmk="">
                <a:solidFill>
                  <a:srgbClr val="000000"/>
                </a:solidFill>
                <a:latin typeface="Times New Roman" pitchFamily="18" charset="0"/>
                <a:cs typeface="Times New Roman" pitchFamily="18" charset="0"/>
              </a:rPr>
              <a:t>| be the number of words in </a:t>
            </a:r>
            <a:r>
              <a:rPr lang="en-US" sz="2400" i="1" baseline="-30000" dirty="0" smtClean="0" bmk="">
                <a:solidFill>
                  <a:srgbClr val="000000"/>
                </a:solidFill>
                <a:latin typeface="Times New Roman" pitchFamily="18" charset="0"/>
                <a:cs typeface="Times New Roman" pitchFamily="18" charset="0"/>
              </a:rPr>
              <a:t>D</a:t>
            </a:r>
            <a:r>
              <a:rPr lang="el-GR" sz="2400" baseline="-30000" dirty="0" smtClean="0" bmk="">
                <a:solidFill>
                  <a:srgbClr val="000000"/>
                </a:solidFill>
                <a:latin typeface="Times New Roman" pitchFamily="18" charset="0"/>
                <a:cs typeface="Times New Roman" pitchFamily="18" charset="0"/>
              </a:rPr>
              <a:t>α</a:t>
            </a:r>
            <a:r>
              <a:rPr lang="en-US" sz="2400" i="1" baseline="-30000" dirty="0" err="1" smtClean="0" bmk="">
                <a:solidFill>
                  <a:srgbClr val="000000"/>
                </a:solidFill>
                <a:latin typeface="Times New Roman" pitchFamily="18" charset="0"/>
                <a:cs typeface="Times New Roman" pitchFamily="18" charset="0"/>
              </a:rPr>
              <a:t>i</a:t>
            </a:r>
            <a:r>
              <a:rPr lang="en-US" sz="2400" baseline="-30000" dirty="0" smtClean="0" bmk="">
                <a:solidFill>
                  <a:srgbClr val="000000"/>
                </a:solidFill>
                <a:latin typeface="Times New Roman" pitchFamily="18" charset="0"/>
                <a:cs typeface="Times New Roman" pitchFamily="18" charset="0"/>
              </a:rPr>
              <a:t> with the successor j. The probability that a member of </a:t>
            </a:r>
            <a:r>
              <a:rPr lang="en-US" sz="2400" i="1" baseline="-30000" dirty="0" smtClean="0" bmk="">
                <a:solidFill>
                  <a:srgbClr val="000000"/>
                </a:solidFill>
                <a:latin typeface="Times New Roman" pitchFamily="18" charset="0"/>
                <a:cs typeface="Times New Roman" pitchFamily="18" charset="0"/>
              </a:rPr>
              <a:t>D</a:t>
            </a:r>
            <a:r>
              <a:rPr lang="el-GR" sz="2400" baseline="-30000" dirty="0" smtClean="0" bmk="">
                <a:solidFill>
                  <a:srgbClr val="000000"/>
                </a:solidFill>
                <a:latin typeface="Times New Roman" pitchFamily="18" charset="0"/>
                <a:cs typeface="Times New Roman" pitchFamily="18" charset="0"/>
              </a:rPr>
              <a:t>α</a:t>
            </a:r>
            <a:r>
              <a:rPr lang="en-US" sz="2400" baseline="-30000" dirty="0" err="1" smtClean="0" bmk="">
                <a:solidFill>
                  <a:srgbClr val="000000"/>
                </a:solidFill>
                <a:latin typeface="Times New Roman" pitchFamily="18" charset="0"/>
                <a:cs typeface="Times New Roman" pitchFamily="18" charset="0"/>
              </a:rPr>
              <a:t>i</a:t>
            </a:r>
            <a:r>
              <a:rPr lang="en-US" sz="2400" baseline="-30000" dirty="0" smtClean="0" bmk="">
                <a:solidFill>
                  <a:srgbClr val="000000"/>
                </a:solidFill>
                <a:latin typeface="Times New Roman" pitchFamily="18" charset="0"/>
                <a:cs typeface="Times New Roman" pitchFamily="18" charset="0"/>
              </a:rPr>
              <a:t> has the successor j is given by   . </a:t>
            </a:r>
          </a:p>
          <a:p>
            <a:pPr lvl="0" eaLnBrk="0" fontAlgn="base" hangingPunct="0">
              <a:spcBef>
                <a:spcPct val="0"/>
              </a:spcBef>
              <a:spcAft>
                <a:spcPct val="0"/>
              </a:spcAft>
            </a:pPr>
            <a:endParaRPr lang="en-US" sz="2400" baseline="-30000" dirty="0" smtClean="0" bmk="">
              <a:solidFill>
                <a:srgbClr val="000000"/>
              </a:solidFill>
              <a:latin typeface="Times New Roman" pitchFamily="18" charset="0"/>
              <a:cs typeface="Times New Roman" pitchFamily="18" charset="0"/>
            </a:endParaRPr>
          </a:p>
          <a:p>
            <a:pPr lvl="0" eaLnBrk="0" fontAlgn="base" hangingPunct="0">
              <a:spcBef>
                <a:spcPct val="0"/>
              </a:spcBef>
              <a:spcAft>
                <a:spcPct val="0"/>
              </a:spcAft>
            </a:pPr>
            <a:r>
              <a:rPr lang="en-US" sz="2400" baseline="-30000" dirty="0" smtClean="0" bmk="">
                <a:solidFill>
                  <a:srgbClr val="000000"/>
                </a:solidFill>
                <a:latin typeface="Times New Roman" pitchFamily="18" charset="0"/>
                <a:cs typeface="Times New Roman" pitchFamily="18" charset="0"/>
              </a:rPr>
              <a:t>The entropy of |</a:t>
            </a:r>
            <a:r>
              <a:rPr lang="en-US" sz="2400" i="1" baseline="-30000" dirty="0" smtClean="0" bmk="">
                <a:solidFill>
                  <a:srgbClr val="000000"/>
                </a:solidFill>
                <a:latin typeface="Times New Roman" pitchFamily="18" charset="0"/>
                <a:cs typeface="Times New Roman" pitchFamily="18" charset="0"/>
              </a:rPr>
              <a:t>D</a:t>
            </a:r>
            <a:r>
              <a:rPr lang="el-GR" sz="2400" baseline="-30000" dirty="0" smtClean="0" bmk="">
                <a:solidFill>
                  <a:srgbClr val="000000"/>
                </a:solidFill>
                <a:latin typeface="Times New Roman" pitchFamily="18" charset="0"/>
                <a:cs typeface="Times New Roman" pitchFamily="18" charset="0"/>
              </a:rPr>
              <a:t>α</a:t>
            </a:r>
            <a:r>
              <a:rPr lang="en-US" sz="2400" i="1" baseline="-30000" dirty="0" err="1" smtClean="0" bmk="">
                <a:solidFill>
                  <a:srgbClr val="000000"/>
                </a:solidFill>
                <a:latin typeface="Times New Roman" pitchFamily="18" charset="0"/>
                <a:cs typeface="Times New Roman" pitchFamily="18" charset="0"/>
              </a:rPr>
              <a:t>i</a:t>
            </a:r>
            <a:r>
              <a:rPr lang="en-US" sz="2400" baseline="-30000" dirty="0" smtClean="0" bmk="">
                <a:solidFill>
                  <a:srgbClr val="000000"/>
                </a:solidFill>
                <a:latin typeface="Times New Roman" pitchFamily="18" charset="0"/>
                <a:cs typeface="Times New Roman" pitchFamily="18" charset="0"/>
              </a:rPr>
              <a:t>| is </a:t>
            </a:r>
            <a:endParaRPr lang="en-US" sz="2400" baseline="-30000" dirty="0" smtClean="0" bmk="">
              <a:latin typeface="Times New Roman" pitchFamily="18" charset="0"/>
              <a:cs typeface="Times New Roman" pitchFamily="18" charset="0"/>
            </a:endParaRPr>
          </a:p>
        </p:txBody>
      </p:sp>
      <p:pic>
        <p:nvPicPr>
          <p:cNvPr id="3" name="Picture 18" descr="http://orion.lcg.ufrj.br/Dr.Dobbs/books/book5/135_a.gif"/>
          <p:cNvPicPr>
            <a:picLocks noChangeAspect="1" noChangeArrowheads="1"/>
          </p:cNvPicPr>
          <p:nvPr/>
        </p:nvPicPr>
        <p:blipFill>
          <a:blip r:embed="rId2" cstate="print"/>
          <a:srcRect/>
          <a:stretch>
            <a:fillRect/>
          </a:stretch>
        </p:blipFill>
        <p:spPr bwMode="auto">
          <a:xfrm>
            <a:off x="7848600" y="3886200"/>
            <a:ext cx="762000" cy="457200"/>
          </a:xfrm>
          <a:prstGeom prst="rect">
            <a:avLst/>
          </a:prstGeom>
          <a:noFill/>
        </p:spPr>
      </p:pic>
      <p:pic>
        <p:nvPicPr>
          <p:cNvPr id="6" name="Picture 5" descr="form.gif"/>
          <p:cNvPicPr>
            <a:picLocks noChangeAspect="1"/>
          </p:cNvPicPr>
          <p:nvPr/>
        </p:nvPicPr>
        <p:blipFill>
          <a:blip r:embed="rId3" cstate="print"/>
          <a:stretch>
            <a:fillRect/>
          </a:stretch>
        </p:blipFill>
        <p:spPr>
          <a:xfrm>
            <a:off x="2667000" y="4495800"/>
            <a:ext cx="2209800" cy="762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200" cy="3703578"/>
          </a:xfrm>
          <a:prstGeom prst="rect">
            <a:avLst/>
          </a:prstGeom>
        </p:spPr>
        <p:txBody>
          <a:bodyPr wrap="square">
            <a:spAutoFit/>
          </a:bodyPr>
          <a:lstStyle/>
          <a:p>
            <a:pPr lvl="0" eaLnBrk="0" fontAlgn="base" hangingPunct="0">
              <a:spcBef>
                <a:spcPct val="0"/>
              </a:spcBef>
              <a:spcAft>
                <a:spcPct val="0"/>
              </a:spcAft>
            </a:pPr>
            <a:r>
              <a:rPr lang="en-US" sz="3200" baseline="-30000" dirty="0" smtClean="0" bmk="">
                <a:solidFill>
                  <a:srgbClr val="000000"/>
                </a:solidFill>
                <a:latin typeface="Times New Roman" pitchFamily="18" charset="0"/>
                <a:cs typeface="Times New Roman" pitchFamily="18" charset="0"/>
              </a:rPr>
              <a:t>Using this equation, a set of entropy measures can be determined for a word. A set of entropy measures for predecessors can also be defined similarly. A cutoff value is selected, and a boundary is identified whenever the cutoff value is reached.</a:t>
            </a:r>
          </a:p>
          <a:p>
            <a:pPr lvl="0" eaLnBrk="0" fontAlgn="base" hangingPunct="0">
              <a:spcBef>
                <a:spcPct val="0"/>
              </a:spcBef>
              <a:spcAft>
                <a:spcPct val="0"/>
              </a:spcAft>
            </a:pPr>
            <a:endParaRPr lang="en-US" sz="3200" baseline="-30000" dirty="0" smtClean="0" bmk="">
              <a:latin typeface="Times New Roman" pitchFamily="18" charset="0"/>
              <a:cs typeface="Times New Roman" pitchFamily="18" charset="0"/>
            </a:endParaRPr>
          </a:p>
          <a:p>
            <a:pPr lvl="0" eaLnBrk="0" fontAlgn="base" hangingPunct="0">
              <a:spcBef>
                <a:spcPct val="0"/>
              </a:spcBef>
              <a:spcAft>
                <a:spcPct val="0"/>
              </a:spcAft>
            </a:pPr>
            <a:r>
              <a:rPr lang="en-US" sz="3200" baseline="-30000" dirty="0" err="1" smtClean="0" bmk="">
                <a:solidFill>
                  <a:srgbClr val="000000"/>
                </a:solidFill>
                <a:latin typeface="Times New Roman" pitchFamily="18" charset="0"/>
                <a:cs typeface="Times New Roman" pitchFamily="18" charset="0"/>
              </a:rPr>
              <a:t>Hafer</a:t>
            </a:r>
            <a:r>
              <a:rPr lang="en-US" sz="3200" baseline="-30000" dirty="0" smtClean="0" bmk="">
                <a:solidFill>
                  <a:srgbClr val="000000"/>
                </a:solidFill>
                <a:latin typeface="Times New Roman" pitchFamily="18" charset="0"/>
                <a:cs typeface="Times New Roman" pitchFamily="18" charset="0"/>
              </a:rPr>
              <a:t> and Weiss experimentally evaluated the various segmentation methods using two criteria: (1) the number of correct segment cuts divided by the total number of cuts, and (2) the number of correct segment cuts divided by the total number of true boundaries. They found that none of the methods performed perfectly, but that techniques that combined certain of the methods did best.</a:t>
            </a:r>
            <a:endParaRPr lang="en-US" sz="3200" baseline="-30000" dirty="0" smtClean="0">
              <a:solidFill>
                <a:srgbClr val="000000"/>
              </a:solidFill>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153400" cy="5693866"/>
          </a:xfrm>
          <a:prstGeom prst="rect">
            <a:avLst/>
          </a:prstGeom>
        </p:spPr>
        <p:txBody>
          <a:bodyPr wrap="square">
            <a:spAutoFit/>
          </a:bodyPr>
          <a:lstStyle/>
          <a:p>
            <a:pPr lvl="0" fontAlgn="base">
              <a:spcBef>
                <a:spcPct val="0"/>
              </a:spcBef>
              <a:spcAft>
                <a:spcPct val="0"/>
              </a:spcAft>
            </a:pPr>
            <a:r>
              <a:rPr lang="en-US" sz="1400" dirty="0" smtClean="0">
                <a:solidFill>
                  <a:srgbClr val="000000"/>
                </a:solidFill>
                <a:latin typeface="Times New Roman" pitchFamily="18" charset="0"/>
                <a:cs typeface="Times New Roman" pitchFamily="18" charset="0"/>
              </a:rPr>
              <a:t>T</a:t>
            </a:r>
            <a:r>
              <a:rPr lang="en-US" sz="1400" dirty="0" smtClean="0" bmk="">
                <a:solidFill>
                  <a:srgbClr val="000000"/>
                </a:solidFill>
                <a:latin typeface="Times New Roman" pitchFamily="18" charset="0"/>
                <a:cs typeface="Times New Roman" pitchFamily="18" charset="0"/>
              </a:rPr>
              <a:t>o illustrate the use of successor variety stemming, consider the example below where the task is to determine the stem of the word READABLE.</a:t>
            </a:r>
          </a:p>
          <a:p>
            <a:pPr lvl="0" fontAlgn="base">
              <a:spcBef>
                <a:spcPct val="0"/>
              </a:spcBef>
              <a:spcAft>
                <a:spcPct val="0"/>
              </a:spcAft>
            </a:pP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              Test Word: READABLE</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              Corpus: ABLE, APE, BEATABLE, FIXABLE, READ, READABLE</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                            READING, READS, RED, ROPE, RIPE.</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Prefix     Successor Variety    Letters</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R                              3             E,I,O</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RE                           2               A,D</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REA                        1                 D</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READ                     3               A,I,S</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READA                  1                  B</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READAB               1                  L</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READABL             1                  E</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READABLE           1               BLANK</a:t>
            </a: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Using the complete word segmentation method, the test word "READABLE" will be segmented into "READ" and "ABLE," since READ appears as a word in the corpus. The peak and plateau method would give the same result.</a:t>
            </a:r>
          </a:p>
          <a:p>
            <a:pPr lvl="0" eaLnBrk="0" fontAlgn="base" hangingPunct="0">
              <a:spcBef>
                <a:spcPct val="0"/>
              </a:spcBef>
              <a:spcAft>
                <a:spcPct val="0"/>
              </a:spcAft>
            </a:pP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dirty="0" smtClean="0" bmk="">
                <a:solidFill>
                  <a:srgbClr val="000000"/>
                </a:solidFill>
                <a:latin typeface="Times New Roman" pitchFamily="18" charset="0"/>
                <a:cs typeface="Times New Roman" pitchFamily="18" charset="0"/>
              </a:rPr>
              <a:t>After a word has been segmented, the segment to be used as the stem must be selected. </a:t>
            </a:r>
            <a:r>
              <a:rPr lang="en-US" sz="1400" dirty="0" err="1" smtClean="0" bmk="">
                <a:solidFill>
                  <a:srgbClr val="000000"/>
                </a:solidFill>
                <a:latin typeface="Times New Roman" pitchFamily="18" charset="0"/>
                <a:cs typeface="Times New Roman" pitchFamily="18" charset="0"/>
              </a:rPr>
              <a:t>Hafer</a:t>
            </a:r>
            <a:r>
              <a:rPr lang="en-US" sz="1400" dirty="0" smtClean="0" bmk="">
                <a:solidFill>
                  <a:srgbClr val="000000"/>
                </a:solidFill>
                <a:latin typeface="Times New Roman" pitchFamily="18" charset="0"/>
                <a:cs typeface="Times New Roman" pitchFamily="18" charset="0"/>
              </a:rPr>
              <a:t> and Weiss used the following rule:</a:t>
            </a:r>
          </a:p>
          <a:p>
            <a:pPr lvl="0" eaLnBrk="0" fontAlgn="base" hangingPunct="0">
              <a:spcBef>
                <a:spcPct val="0"/>
              </a:spcBef>
              <a:spcAft>
                <a:spcPct val="0"/>
              </a:spcAft>
            </a:pPr>
            <a:endParaRPr lang="en-US" sz="1400" dirty="0" smtClean="0" bmk="">
              <a:latin typeface="Times New Roman" pitchFamily="18" charset="0"/>
              <a:cs typeface="Times New Roman" pitchFamily="18" charset="0"/>
            </a:endParaRPr>
          </a:p>
          <a:p>
            <a:pPr lvl="0" eaLnBrk="0" fontAlgn="base" hangingPunct="0">
              <a:spcBef>
                <a:spcPct val="0"/>
              </a:spcBef>
              <a:spcAft>
                <a:spcPct val="0"/>
              </a:spcAft>
            </a:pPr>
            <a:r>
              <a:rPr lang="en-US" sz="1400" b="1" dirty="0" smtClean="0" bmk="">
                <a:solidFill>
                  <a:srgbClr val="000000"/>
                </a:solidFill>
                <a:latin typeface="Times New Roman" pitchFamily="18" charset="0"/>
                <a:cs typeface="Times New Roman" pitchFamily="18" charset="0"/>
              </a:rPr>
              <a:t>if (first segment occurs in &lt;= 12 words in corpus)</a:t>
            </a:r>
            <a:endParaRPr lang="en-US" sz="1400" b="1" dirty="0" smtClean="0" bmk="">
              <a:latin typeface="Times New Roman" pitchFamily="18" charset="0"/>
              <a:cs typeface="Times New Roman" pitchFamily="18" charset="0"/>
            </a:endParaRPr>
          </a:p>
          <a:p>
            <a:pPr lvl="0" eaLnBrk="0" fontAlgn="base" hangingPunct="0">
              <a:spcBef>
                <a:spcPct val="0"/>
              </a:spcBef>
              <a:spcAft>
                <a:spcPct val="0"/>
              </a:spcAft>
            </a:pPr>
            <a:r>
              <a:rPr lang="en-US" sz="1400" b="1" dirty="0" smtClean="0" bmk="">
                <a:solidFill>
                  <a:srgbClr val="000000"/>
                </a:solidFill>
                <a:latin typeface="Times New Roman" pitchFamily="18" charset="0"/>
                <a:cs typeface="Times New Roman" pitchFamily="18" charset="0"/>
              </a:rPr>
              <a:t>first segment is stem</a:t>
            </a:r>
            <a:endParaRPr lang="en-US" sz="1400" b="1" dirty="0" smtClean="0" bmk="">
              <a:latin typeface="Times New Roman" pitchFamily="18" charset="0"/>
              <a:cs typeface="Times New Roman" pitchFamily="18" charset="0"/>
            </a:endParaRPr>
          </a:p>
          <a:p>
            <a:pPr lvl="0" eaLnBrk="0" fontAlgn="base" hangingPunct="0">
              <a:spcBef>
                <a:spcPct val="0"/>
              </a:spcBef>
              <a:spcAft>
                <a:spcPct val="0"/>
              </a:spcAft>
            </a:pPr>
            <a:r>
              <a:rPr lang="en-US" sz="1400" b="1" dirty="0" smtClean="0" bmk="">
                <a:solidFill>
                  <a:srgbClr val="000000"/>
                </a:solidFill>
                <a:latin typeface="Times New Roman" pitchFamily="18" charset="0"/>
                <a:cs typeface="Times New Roman" pitchFamily="18" charset="0"/>
              </a:rPr>
              <a:t>else (second segment is stem)</a:t>
            </a:r>
            <a:endParaRPr lang="en-US" sz="1400" b="1" dirty="0" smtClean="0" bmk="">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411162"/>
          </a:xfrm>
        </p:spPr>
        <p:txBody>
          <a:bodyPr>
            <a:normAutofit fontScale="90000"/>
          </a:bodyPr>
          <a:lstStyle/>
          <a:p>
            <a:pPr algn="ctr"/>
            <a:r>
              <a:rPr lang="en-US" b="1" dirty="0" smtClean="0">
                <a:latin typeface="Times New Roman" pitchFamily="18" charset="0"/>
                <a:cs typeface="Times New Roman" pitchFamily="18" charset="0"/>
              </a:rPr>
              <a:t>LITERATURE SURVEY</a:t>
            </a:r>
            <a:endParaRPr lang="en-US"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xmlns="" val="2612721083"/>
              </p:ext>
            </p:extLst>
          </p:nvPr>
        </p:nvGraphicFramePr>
        <p:xfrm>
          <a:off x="381000" y="725488"/>
          <a:ext cx="8763000" cy="6126480"/>
        </p:xfrm>
        <a:graphic>
          <a:graphicData uri="http://schemas.openxmlformats.org/drawingml/2006/table">
            <a:tbl>
              <a:tblPr firstRow="1" bandRow="1">
                <a:tableStyleId>{5C22544A-7EE6-4342-B048-85BDC9FD1C3A}</a:tableStyleId>
              </a:tblPr>
              <a:tblGrid>
                <a:gridCol w="1752600"/>
                <a:gridCol w="1752600"/>
                <a:gridCol w="1752600"/>
                <a:gridCol w="1752600"/>
                <a:gridCol w="1752600"/>
              </a:tblGrid>
              <a:tr h="844594">
                <a:tc>
                  <a:txBody>
                    <a:bodyPr/>
                    <a:lstStyle/>
                    <a:p>
                      <a:pPr algn="ctr"/>
                      <a:r>
                        <a:rPr lang="en-US" sz="1800" dirty="0" smtClean="0">
                          <a:latin typeface="Times New Roman" pitchFamily="18" charset="0"/>
                          <a:cs typeface="Times New Roman" pitchFamily="18" charset="0"/>
                        </a:rPr>
                        <a:t>S.NO</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NAME OF THE PAPER WITH YEAR</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OBJECTIVE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PROS</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CONS</a:t>
                      </a:r>
                      <a:endParaRPr lang="en-US" sz="1800" dirty="0">
                        <a:latin typeface="Times New Roman" pitchFamily="18" charset="0"/>
                        <a:cs typeface="Times New Roman" pitchFamily="18" charset="0"/>
                      </a:endParaRPr>
                    </a:p>
                  </a:txBody>
                  <a:tcPr/>
                </a:tc>
              </a:tr>
              <a:tr h="2787160">
                <a:tc>
                  <a:txBody>
                    <a:bodyPr/>
                    <a:lstStyle/>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marL="0" algn="ctr" rtl="0" eaLnBrk="1" latinLnBrk="0" hangingPunct="1"/>
                      <a:r>
                        <a:rPr kumimoji="0" lang="en-US" sz="1800" b="0" kern="1200" dirty="0" smtClean="0">
                          <a:solidFill>
                            <a:schemeClr val="dk1"/>
                          </a:solidFill>
                          <a:latin typeface="+mn-lt"/>
                          <a:ea typeface="+mn-ea"/>
                          <a:cs typeface="+mn-cs"/>
                        </a:rPr>
                        <a:t>1</a:t>
                      </a: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a:solidFill>
                          <a:schemeClr val="tx1">
                            <a:lumMod val="95000"/>
                            <a:lumOff val="5000"/>
                          </a:schemeClr>
                        </a:solidFill>
                      </a:endParaRPr>
                    </a:p>
                  </a:txBody>
                  <a:tcPr/>
                </a:tc>
                <a:tc>
                  <a:txBody>
                    <a:bodyPr/>
                    <a:lstStyle/>
                    <a:p>
                      <a:pPr algn="l"/>
                      <a:r>
                        <a:rPr lang="en-US" sz="1200" b="1" dirty="0" smtClean="0">
                          <a:latin typeface="Times New Roman" pitchFamily="18" charset="0"/>
                          <a:cs typeface="Times New Roman" pitchFamily="18" charset="0"/>
                        </a:rPr>
                        <a:t>AN INDEXING NETWORK MODEL FOR</a:t>
                      </a:r>
                      <a:r>
                        <a:rPr lang="en-US" sz="1200" b="1" baseline="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INFORMATION    SERVICES AND ITS  APPLICATIONS </a:t>
                      </a:r>
                      <a:r>
                        <a:rPr lang="en-US" sz="1200" b="1" baseline="0" dirty="0" smtClean="0">
                          <a:latin typeface="Times New Roman" pitchFamily="18" charset="0"/>
                          <a:cs typeface="Times New Roman" pitchFamily="18" charset="0"/>
                        </a:rPr>
                        <a:t> IN </a:t>
                      </a:r>
                      <a:r>
                        <a:rPr lang="en-US" sz="1200" b="1" dirty="0" smtClean="0">
                          <a:latin typeface="Times New Roman" pitchFamily="18" charset="0"/>
                          <a:cs typeface="Times New Roman" pitchFamily="18" charset="0"/>
                        </a:rPr>
                        <a:t>2013.</a:t>
                      </a:r>
                    </a:p>
                    <a:p>
                      <a:pPr algn="l"/>
                      <a:endParaRPr lang="en-US" sz="1200" b="1" dirty="0" smtClean="0">
                        <a:latin typeface="Times New Roman" pitchFamily="18" charset="0"/>
                        <a:cs typeface="Times New Roman" pitchFamily="18" charset="0"/>
                      </a:endParaRPr>
                    </a:p>
                    <a:p>
                      <a:pPr algn="l"/>
                      <a:endParaRPr lang="en-US" sz="1200" b="1" dirty="0" smtClean="0">
                        <a:latin typeface="Times New Roman" pitchFamily="18" charset="0"/>
                        <a:cs typeface="Times New Roman" pitchFamily="18" charset="0"/>
                      </a:endParaRPr>
                    </a:p>
                    <a:p>
                      <a:pPr algn="l"/>
                      <a:endParaRPr lang="en-US" sz="1200" b="1" dirty="0" smtClean="0">
                        <a:latin typeface="Times New Roman" pitchFamily="18" charset="0"/>
                        <a:cs typeface="Times New Roman" pitchFamily="18" charset="0"/>
                      </a:endParaRPr>
                    </a:p>
                    <a:p>
                      <a:pPr algn="l"/>
                      <a:endParaRPr lang="en-US" sz="1200" b="1" dirty="0" smtClean="0">
                        <a:latin typeface="Times New Roman" pitchFamily="18" charset="0"/>
                        <a:cs typeface="Times New Roman" pitchFamily="18" charset="0"/>
                      </a:endParaRPr>
                    </a:p>
                    <a:p>
                      <a:pPr algn="l"/>
                      <a:endParaRPr lang="en-US" sz="1200" b="1" dirty="0" smtClean="0">
                        <a:latin typeface="Times New Roman" pitchFamily="18" charset="0"/>
                        <a:cs typeface="Times New Roman" pitchFamily="18" charset="0"/>
                      </a:endParaRPr>
                    </a:p>
                    <a:p>
                      <a:pPr algn="l"/>
                      <a:endParaRPr lang="en-US" sz="1200" b="1" dirty="0" smtClean="0">
                        <a:latin typeface="Times New Roman" pitchFamily="18" charset="0"/>
                        <a:cs typeface="Times New Roman" pitchFamily="18" charset="0"/>
                      </a:endParaRPr>
                    </a:p>
                    <a:p>
                      <a:pPr algn="l"/>
                      <a:endParaRPr lang="en-US" sz="1200" b="1" dirty="0" smtClean="0">
                        <a:latin typeface="Times New Roman" pitchFamily="18" charset="0"/>
                        <a:cs typeface="Times New Roman" pitchFamily="18" charset="0"/>
                      </a:endParaRPr>
                    </a:p>
                    <a:p>
                      <a:pPr algn="l"/>
                      <a:endParaRPr lang="en-US" sz="1200" dirty="0" smtClean="0"/>
                    </a:p>
                    <a:p>
                      <a:pPr algn="l"/>
                      <a:endParaRPr lang="en-US" sz="1200" dirty="0"/>
                    </a:p>
                  </a:txBody>
                  <a:tcPr/>
                </a:tc>
                <a:tc>
                  <a:txBody>
                    <a:bodyPr/>
                    <a:lstStyle/>
                    <a:p>
                      <a:r>
                        <a:rPr lang="en-US" sz="1200" dirty="0" smtClean="0">
                          <a:latin typeface="Times New Roman" pitchFamily="18" charset="0"/>
                          <a:cs typeface="Times New Roman" pitchFamily="18" charset="0"/>
                        </a:rPr>
                        <a:t>This paper introduces an indexing network model and five related normal forms to advance the field. As a basic model, indexing network organizes and manages various information service resources through analyzing the relationships among them.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Along with the enormous amount of information service resources on the Internet, it is increasingly necessary to consider the urgent problems it has brought, such as diversity, heterogeneity, disorder, and redundancy.</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Therefore, to achieve better organization and management of service resources, thereby providing more valuable information services for Internet users. </a:t>
                      </a:r>
                    </a:p>
                    <a:p>
                      <a:endParaRPr lang="en-US" sz="1200" dirty="0"/>
                    </a:p>
                  </a:txBody>
                  <a:tcPr/>
                </a:tc>
              </a:tr>
              <a:tr h="1942566">
                <a:tc>
                  <a:txBody>
                    <a:bodyPr/>
                    <a:lstStyle/>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algn="ctr"/>
                      <a:endParaRPr lang="en-US" sz="1200" dirty="0" smtClean="0">
                        <a:solidFill>
                          <a:schemeClr val="tx1">
                            <a:lumMod val="95000"/>
                            <a:lumOff val="5000"/>
                          </a:schemeClr>
                        </a:solidFill>
                      </a:endParaRPr>
                    </a:p>
                    <a:p>
                      <a:pPr marL="0" algn="ctr" rtl="0" eaLnBrk="1" latinLnBrk="0" hangingPunct="1"/>
                      <a:r>
                        <a:rPr kumimoji="0" lang="en-US" sz="1800" b="0" kern="1200" dirty="0" smtClean="0">
                          <a:solidFill>
                            <a:schemeClr val="dk1"/>
                          </a:solidFill>
                          <a:latin typeface="+mn-lt"/>
                          <a:ea typeface="+mn-ea"/>
                          <a:cs typeface="+mn-cs"/>
                        </a:rPr>
                        <a:t>2</a:t>
                      </a:r>
                      <a:endParaRPr kumimoji="0" lang="en-US" sz="1800" b="0" kern="1200" dirty="0">
                        <a:solidFill>
                          <a:schemeClr val="dk1"/>
                        </a:solidFill>
                        <a:latin typeface="+mn-lt"/>
                        <a:ea typeface="+mn-ea"/>
                        <a:cs typeface="+mn-cs"/>
                      </a:endParaRPr>
                    </a:p>
                  </a:txBody>
                  <a:tcPr/>
                </a:tc>
                <a:tc>
                  <a:txBody>
                    <a:bodyPr/>
                    <a:lstStyle/>
                    <a:p>
                      <a:pPr algn="l"/>
                      <a:r>
                        <a:rPr lang="en-US" sz="1200" b="1" dirty="0" smtClean="0">
                          <a:latin typeface="Times New Roman" pitchFamily="18" charset="0"/>
                          <a:cs typeface="Times New Roman" pitchFamily="18" charset="0"/>
                        </a:rPr>
                        <a:t>GRAPH-BASED METHODS FOR NATURAL LANGUAGE	     PROCESSING AND UNDERSTANDING—A SURVEY AND ANALYSIS </a:t>
                      </a:r>
                      <a:r>
                        <a:rPr lang="en-US" sz="1200" b="1" baseline="0" dirty="0" smtClean="0">
                          <a:latin typeface="Times New Roman" pitchFamily="18" charset="0"/>
                          <a:cs typeface="Times New Roman" pitchFamily="18" charset="0"/>
                        </a:rPr>
                        <a:t> IN 2014.</a:t>
                      </a:r>
                      <a:endParaRPr lang="en-US" sz="1200" dirty="0"/>
                    </a:p>
                  </a:txBody>
                  <a:tcPr/>
                </a:tc>
                <a:tc>
                  <a:txBody>
                    <a:bodyPr/>
                    <a:lstStyle/>
                    <a:p>
                      <a:r>
                        <a:rPr lang="en-US" sz="1200" dirty="0" smtClean="0">
                          <a:latin typeface="Times New Roman" pitchFamily="18" charset="0"/>
                          <a:cs typeface="Times New Roman" pitchFamily="18" charset="0"/>
                        </a:rPr>
                        <a:t>This survey and analysis presents the functional components, performance, and maturity of graph-based methods for natural language processing and natural language understanding and their potential for mature products.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This paper presents a summary of such graph-based methods that are found in recent technical publications plus an analysis of their component functions and their maturity calculated from information found in the referenced papers. </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Estimated scores for accuracy, coverage, scalability, and performance are derived from each method.</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28600"/>
            <a:ext cx="7391400" cy="5324535"/>
          </a:xfrm>
          <a:prstGeom prst="rect">
            <a:avLst/>
          </a:prstGeom>
        </p:spPr>
        <p:txBody>
          <a:bodyPr wrap="square">
            <a:spAutoFit/>
          </a:bodyPr>
          <a:lstStyle/>
          <a:p>
            <a:pPr lvl="0" eaLnBrk="0" fontAlgn="base" hangingPunct="0">
              <a:spcBef>
                <a:spcPct val="0"/>
              </a:spcBef>
              <a:spcAft>
                <a:spcPct val="0"/>
              </a:spcAft>
            </a:pPr>
            <a:r>
              <a:rPr lang="en-US" sz="2000" dirty="0" smtClean="0" bmk="">
                <a:solidFill>
                  <a:srgbClr val="000000"/>
                </a:solidFill>
                <a:latin typeface="Times New Roman" pitchFamily="18" charset="0"/>
                <a:cs typeface="Times New Roman" pitchFamily="18" charset="0"/>
              </a:rPr>
              <a:t>The check on the number of occurrences is based on the observation that if a segment occurs in more than 12 words in the corpus, it is probably a prefix. The authors report that because of the infrequency of multiple prefixes in English, no segment beyond the second is ever selected as the stem. Using this rule in the example above, READ would be selected as the stem of READABLE.</a:t>
            </a:r>
          </a:p>
          <a:p>
            <a:pPr lvl="0" eaLnBrk="0" fontAlgn="base" hangingPunct="0">
              <a:spcBef>
                <a:spcPct val="0"/>
              </a:spcBef>
              <a:spcAft>
                <a:spcPct val="0"/>
              </a:spcAft>
            </a:pPr>
            <a:endParaRPr lang="en-US" sz="2000" dirty="0" smtClean="0" bmk="">
              <a:latin typeface="Arial" pitchFamily="34" charset="0"/>
              <a:cs typeface="Arial" pitchFamily="34" charset="0"/>
            </a:endParaRPr>
          </a:p>
          <a:p>
            <a:pPr lvl="0" eaLnBrk="0" fontAlgn="base" hangingPunct="0">
              <a:spcBef>
                <a:spcPct val="0"/>
              </a:spcBef>
              <a:spcAft>
                <a:spcPct val="0"/>
              </a:spcAft>
            </a:pPr>
            <a:r>
              <a:rPr lang="en-US" sz="2000" dirty="0" smtClean="0" bmk="">
                <a:solidFill>
                  <a:srgbClr val="000000"/>
                </a:solidFill>
                <a:latin typeface="Times New Roman" pitchFamily="18" charset="0"/>
                <a:cs typeface="Times New Roman" pitchFamily="18" charset="0"/>
              </a:rPr>
              <a:t>In summary, the successor variety stemming process has three parts:</a:t>
            </a:r>
          </a:p>
          <a:p>
            <a:pPr lvl="0" eaLnBrk="0" fontAlgn="base" hangingPunct="0">
              <a:spcBef>
                <a:spcPct val="0"/>
              </a:spcBef>
              <a:spcAft>
                <a:spcPct val="0"/>
              </a:spcAft>
            </a:pPr>
            <a:endParaRPr lang="en-US" sz="2000" dirty="0" smtClean="0" bmk="">
              <a:solidFill>
                <a:srgbClr val="000000"/>
              </a:solidFill>
              <a:latin typeface="Times New Roman" pitchFamily="18" charset="0"/>
              <a:cs typeface="Times New Roman" pitchFamily="18" charset="0"/>
            </a:endParaRPr>
          </a:p>
          <a:p>
            <a:pPr lvl="0" eaLnBrk="0" fontAlgn="base" hangingPunct="0">
              <a:spcBef>
                <a:spcPct val="0"/>
              </a:spcBef>
              <a:spcAft>
                <a:spcPct val="0"/>
              </a:spcAft>
            </a:pPr>
            <a:r>
              <a:rPr lang="en-US" sz="2000" dirty="0" smtClean="0" bmk="">
                <a:solidFill>
                  <a:srgbClr val="000000"/>
                </a:solidFill>
                <a:latin typeface="Times New Roman" pitchFamily="18" charset="0"/>
                <a:cs typeface="Times New Roman" pitchFamily="18" charset="0"/>
              </a:rPr>
              <a:t> (1) determine the successor varieties for a word,</a:t>
            </a:r>
          </a:p>
          <a:p>
            <a:pPr lvl="0" eaLnBrk="0" fontAlgn="base" hangingPunct="0">
              <a:spcBef>
                <a:spcPct val="0"/>
              </a:spcBef>
              <a:spcAft>
                <a:spcPct val="0"/>
              </a:spcAft>
            </a:pPr>
            <a:r>
              <a:rPr lang="en-US" sz="2000" dirty="0" smtClean="0" bmk="">
                <a:solidFill>
                  <a:srgbClr val="000000"/>
                </a:solidFill>
                <a:latin typeface="Times New Roman" pitchFamily="18" charset="0"/>
                <a:cs typeface="Times New Roman" pitchFamily="18" charset="0"/>
              </a:rPr>
              <a:t> (2) use this information to segment the word using one of the methods above, and</a:t>
            </a:r>
          </a:p>
          <a:p>
            <a:pPr lvl="0" eaLnBrk="0" fontAlgn="base" hangingPunct="0">
              <a:spcBef>
                <a:spcPct val="0"/>
              </a:spcBef>
              <a:spcAft>
                <a:spcPct val="0"/>
              </a:spcAft>
            </a:pPr>
            <a:r>
              <a:rPr lang="en-US" sz="2000" dirty="0" smtClean="0" bmk="">
                <a:solidFill>
                  <a:srgbClr val="000000"/>
                </a:solidFill>
                <a:latin typeface="Times New Roman" pitchFamily="18" charset="0"/>
                <a:cs typeface="Times New Roman" pitchFamily="18" charset="0"/>
              </a:rPr>
              <a:t> (3) select one of the segments as the stem. The aim of </a:t>
            </a:r>
            <a:r>
              <a:rPr lang="en-US" sz="2000" dirty="0" err="1" smtClean="0" bmk="">
                <a:solidFill>
                  <a:srgbClr val="000000"/>
                </a:solidFill>
                <a:latin typeface="Times New Roman" pitchFamily="18" charset="0"/>
                <a:cs typeface="Times New Roman" pitchFamily="18" charset="0"/>
              </a:rPr>
              <a:t>Hafer</a:t>
            </a:r>
            <a:r>
              <a:rPr lang="en-US" sz="2000" dirty="0" smtClean="0" bmk="">
                <a:solidFill>
                  <a:srgbClr val="000000"/>
                </a:solidFill>
                <a:latin typeface="Times New Roman" pitchFamily="18" charset="0"/>
                <a:cs typeface="Times New Roman" pitchFamily="18" charset="0"/>
              </a:rPr>
              <a:t> and Weiss was to develop a stemmer that required little or no human processing. They point out that while affix removal stemmers work well, they require human preparation of suffix lists and removal rules. </a:t>
            </a:r>
          </a:p>
          <a:p>
            <a:pPr lvl="0" eaLnBrk="0" fontAlgn="base" hangingPunct="0">
              <a:spcBef>
                <a:spcPct val="0"/>
              </a:spcBef>
              <a:spcAft>
                <a:spcPct val="0"/>
              </a:spcAft>
            </a:pPr>
            <a:r>
              <a:rPr lang="en-US" sz="2000" dirty="0" smtClean="0" bmk="">
                <a:solidFill>
                  <a:srgbClr val="000000"/>
                </a:solidFill>
                <a:latin typeface="Times New Roman" pitchFamily="18" charset="0"/>
                <a:cs typeface="Times New Roman" pitchFamily="18" charset="0"/>
              </a:rPr>
              <a:t>Their stemmer requires no such preparation.</a:t>
            </a:r>
            <a:endParaRPr lang="en-US" sz="2000" dirty="0" smtClean="0">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382000" cy="5262979"/>
          </a:xfrm>
          <a:prstGeom prst="rect">
            <a:avLst/>
          </a:prstGeom>
        </p:spPr>
        <p:txBody>
          <a:bodyPr wrap="square">
            <a:spAutoFit/>
          </a:bodyPr>
          <a:lstStyle/>
          <a:p>
            <a:r>
              <a:rPr lang="en-US" sz="2400" b="1" dirty="0" smtClean="0">
                <a:latin typeface="Times New Roman" pitchFamily="18" charset="0"/>
                <a:cs typeface="Times New Roman" pitchFamily="18" charset="0"/>
              </a:rPr>
              <a:t> STOP WORD LIST:</a:t>
            </a:r>
          </a:p>
          <a:p>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you want to use stop words lists that have been published here are a few that you could use:</a:t>
            </a:r>
            <a:br>
              <a:rPr lang="en-US" sz="24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Snowball stop word </a:t>
            </a:r>
            <a:r>
              <a:rPr lang="en-US" sz="2400" dirty="0" smtClean="0">
                <a:latin typeface="Times New Roman" pitchFamily="18" charset="0"/>
                <a:cs typeface="Times New Roman" pitchFamily="18" charset="0"/>
              </a:rPr>
              <a:t>list – this stop word list is published with the Snowball Stemmer </a:t>
            </a:r>
          </a:p>
          <a:p>
            <a:r>
              <a:rPr lang="en-US" sz="2400" b="1" dirty="0" smtClean="0">
                <a:latin typeface="Times New Roman" pitchFamily="18" charset="0"/>
                <a:cs typeface="Times New Roman" pitchFamily="18" charset="0"/>
              </a:rPr>
              <a:t>Terrier stop word </a:t>
            </a:r>
            <a:r>
              <a:rPr lang="en-US" sz="2400" dirty="0" smtClean="0">
                <a:latin typeface="Times New Roman" pitchFamily="18" charset="0"/>
                <a:cs typeface="Times New Roman" pitchFamily="18" charset="0"/>
              </a:rPr>
              <a:t>list – this is a pretty comprehensive stop word list published with the Terrier package.</a:t>
            </a:r>
          </a:p>
          <a:p>
            <a:r>
              <a:rPr lang="en-US" sz="2400" b="1" dirty="0" smtClean="0">
                <a:latin typeface="Times New Roman" pitchFamily="18" charset="0"/>
                <a:cs typeface="Times New Roman" pitchFamily="18" charset="0"/>
              </a:rPr>
              <a:t>Minimal stop word</a:t>
            </a:r>
            <a:r>
              <a:rPr lang="en-US" sz="2400" dirty="0" smtClean="0">
                <a:latin typeface="Times New Roman" pitchFamily="18" charset="0"/>
                <a:cs typeface="Times New Roman" pitchFamily="18" charset="0"/>
              </a:rPr>
              <a:t> list – this is a stop word list that I compiled consisting of determiners, coordinating conjunctions and prepositions</a:t>
            </a:r>
          </a:p>
          <a:p>
            <a:r>
              <a:rPr lang="en-US" sz="2400" b="1" dirty="0" smtClean="0">
                <a:latin typeface="Times New Roman" pitchFamily="18" charset="0"/>
                <a:cs typeface="Times New Roman" pitchFamily="18" charset="0"/>
              </a:rPr>
              <a:t>Construct your own stop word list </a:t>
            </a:r>
            <a:r>
              <a:rPr lang="en-US" sz="2400" dirty="0" smtClean="0">
                <a:latin typeface="Times New Roman" pitchFamily="18" charset="0"/>
                <a:cs typeface="Times New Roman" pitchFamily="18" charset="0"/>
              </a:rPr>
              <a:t>– this article basically outlines an automatic method for constructing a stop word list for your specific data set (e.g. tweets, clinical texts, etc)</a:t>
            </a:r>
            <a:endParaRPr lang="en-US" sz="24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457200"/>
            <a:ext cx="8001000" cy="6217087"/>
          </a:xfrm>
          <a:prstGeom prst="rect">
            <a:avLst/>
          </a:prstGeom>
          <a:noFill/>
        </p:spPr>
        <p:txBody>
          <a:bodyPr wrap="square" rtlCol="0">
            <a:spAutoFit/>
          </a:bodyPr>
          <a:lstStyle/>
          <a:p>
            <a:r>
              <a:rPr lang="en-IN" sz="2800" b="1" dirty="0" smtClean="0"/>
              <a:t>CODING:</a:t>
            </a:r>
          </a:p>
          <a:p>
            <a:r>
              <a:rPr lang="en-IN" sz="2800" b="1" dirty="0" smtClean="0"/>
              <a:t>Login.java</a:t>
            </a:r>
            <a:endParaRPr lang="en-IN" sz="2800" b="1" dirty="0"/>
          </a:p>
          <a:p>
            <a:r>
              <a:rPr lang="en-IN" dirty="0"/>
              <a:t>i</a:t>
            </a:r>
            <a:r>
              <a:rPr lang="en-IN" dirty="0" smtClean="0"/>
              <a:t>mport </a:t>
            </a:r>
            <a:r>
              <a:rPr lang="en-IN" dirty="0" err="1"/>
              <a:t>java.io.IOException</a:t>
            </a:r>
            <a:r>
              <a:rPr lang="en-IN" dirty="0"/>
              <a:t>;</a:t>
            </a:r>
          </a:p>
          <a:p>
            <a:r>
              <a:rPr lang="en-IN" dirty="0"/>
              <a:t>import </a:t>
            </a:r>
            <a:r>
              <a:rPr lang="en-IN" dirty="0" err="1"/>
              <a:t>java.io.PrintWriter</a:t>
            </a:r>
            <a:r>
              <a:rPr lang="en-IN" dirty="0"/>
              <a:t>;</a:t>
            </a:r>
          </a:p>
          <a:p>
            <a:r>
              <a:rPr lang="en-IN" dirty="0"/>
              <a:t>import </a:t>
            </a:r>
            <a:r>
              <a:rPr lang="en-IN" dirty="0" err="1"/>
              <a:t>java.sql</a:t>
            </a:r>
            <a:r>
              <a:rPr lang="en-IN" dirty="0"/>
              <a:t>.*;</a:t>
            </a:r>
          </a:p>
          <a:p>
            <a:r>
              <a:rPr lang="en-IN" dirty="0"/>
              <a:t>import </a:t>
            </a:r>
            <a:r>
              <a:rPr lang="en-IN" dirty="0" err="1"/>
              <a:t>javax.servlet.RequestDispatcher</a:t>
            </a:r>
            <a:r>
              <a:rPr lang="en-IN" dirty="0"/>
              <a:t>;</a:t>
            </a:r>
          </a:p>
          <a:p>
            <a:r>
              <a:rPr lang="en-IN" dirty="0"/>
              <a:t>import </a:t>
            </a:r>
            <a:r>
              <a:rPr lang="en-IN" dirty="0" err="1"/>
              <a:t>javax.servlet.ServletException</a:t>
            </a:r>
            <a:r>
              <a:rPr lang="en-IN" dirty="0"/>
              <a:t>;</a:t>
            </a:r>
          </a:p>
          <a:p>
            <a:r>
              <a:rPr lang="en-IN" dirty="0"/>
              <a:t>import </a:t>
            </a:r>
            <a:r>
              <a:rPr lang="en-IN" dirty="0" err="1"/>
              <a:t>javax.servlet.http.HttpServlet</a:t>
            </a:r>
            <a:r>
              <a:rPr lang="en-IN" dirty="0"/>
              <a:t>;</a:t>
            </a:r>
          </a:p>
          <a:p>
            <a:r>
              <a:rPr lang="en-IN" dirty="0"/>
              <a:t>import </a:t>
            </a:r>
            <a:r>
              <a:rPr lang="en-IN" dirty="0" err="1"/>
              <a:t>javax.servlet.http.HttpServletRequest</a:t>
            </a:r>
            <a:r>
              <a:rPr lang="en-IN" dirty="0"/>
              <a:t>;</a:t>
            </a:r>
          </a:p>
          <a:p>
            <a:r>
              <a:rPr lang="en-IN" dirty="0"/>
              <a:t>import </a:t>
            </a:r>
            <a:r>
              <a:rPr lang="en-IN" dirty="0" err="1"/>
              <a:t>javax.servlet.http.HttpServletResponse</a:t>
            </a:r>
            <a:r>
              <a:rPr lang="en-IN" dirty="0"/>
              <a:t>;</a:t>
            </a:r>
          </a:p>
          <a:p>
            <a:r>
              <a:rPr lang="en-IN" dirty="0" smtClean="0"/>
              <a:t>public </a:t>
            </a:r>
            <a:r>
              <a:rPr lang="en-IN" dirty="0"/>
              <a:t>class Login extends </a:t>
            </a:r>
            <a:r>
              <a:rPr lang="en-IN" dirty="0" err="1"/>
              <a:t>HttpServlet</a:t>
            </a:r>
            <a:r>
              <a:rPr lang="en-IN" dirty="0"/>
              <a:t> {</a:t>
            </a:r>
          </a:p>
          <a:p>
            <a:r>
              <a:rPr lang="en-IN" dirty="0" smtClean="0"/>
              <a:t> </a:t>
            </a:r>
            <a:r>
              <a:rPr lang="en-IN" dirty="0"/>
              <a:t>protected void </a:t>
            </a:r>
            <a:r>
              <a:rPr lang="en-IN" dirty="0" err="1"/>
              <a:t>processRequest</a:t>
            </a:r>
            <a:r>
              <a:rPr lang="en-IN" dirty="0"/>
              <a:t>(</a:t>
            </a:r>
            <a:r>
              <a:rPr lang="en-IN" dirty="0" err="1"/>
              <a:t>HttpServletRequest</a:t>
            </a:r>
            <a:r>
              <a:rPr lang="en-IN" dirty="0"/>
              <a:t> request, </a:t>
            </a:r>
            <a:r>
              <a:rPr lang="en-IN" dirty="0" err="1"/>
              <a:t>HttpServletResponse</a:t>
            </a:r>
            <a:r>
              <a:rPr lang="en-IN" dirty="0"/>
              <a:t> response)</a:t>
            </a:r>
          </a:p>
          <a:p>
            <a:r>
              <a:rPr lang="en-IN" dirty="0"/>
              <a:t>            throws </a:t>
            </a:r>
            <a:r>
              <a:rPr lang="en-IN" dirty="0" err="1"/>
              <a:t>ServletException</a:t>
            </a:r>
            <a:r>
              <a:rPr lang="en-IN" dirty="0"/>
              <a:t>, </a:t>
            </a:r>
            <a:r>
              <a:rPr lang="en-IN" dirty="0" err="1"/>
              <a:t>IOException</a:t>
            </a:r>
            <a:r>
              <a:rPr lang="en-IN" dirty="0"/>
              <a:t> {</a:t>
            </a:r>
          </a:p>
          <a:p>
            <a:r>
              <a:rPr lang="en-IN" dirty="0"/>
              <a:t>       </a:t>
            </a:r>
            <a:r>
              <a:rPr lang="en-IN" dirty="0" err="1"/>
              <a:t>response.setContentType</a:t>
            </a:r>
            <a:r>
              <a:rPr lang="en-IN" dirty="0"/>
              <a:t>("text/</a:t>
            </a:r>
            <a:r>
              <a:rPr lang="en-IN" dirty="0" err="1"/>
              <a:t>html;charset</a:t>
            </a:r>
            <a:r>
              <a:rPr lang="en-IN" dirty="0"/>
              <a:t>=UTF-8");</a:t>
            </a:r>
          </a:p>
          <a:p>
            <a:r>
              <a:rPr lang="en-IN" dirty="0"/>
              <a:t>        </a:t>
            </a:r>
            <a:r>
              <a:rPr lang="en-IN" dirty="0" err="1"/>
              <a:t>PrintWriter</a:t>
            </a:r>
            <a:r>
              <a:rPr lang="en-IN" dirty="0"/>
              <a:t> out = </a:t>
            </a:r>
            <a:r>
              <a:rPr lang="en-IN" dirty="0" err="1"/>
              <a:t>response.getWriter</a:t>
            </a:r>
            <a:r>
              <a:rPr lang="en-IN" dirty="0"/>
              <a:t>();</a:t>
            </a:r>
          </a:p>
          <a:p>
            <a:r>
              <a:rPr lang="en-IN" dirty="0"/>
              <a:t>        try {</a:t>
            </a:r>
          </a:p>
          <a:p>
            <a:r>
              <a:rPr lang="en-IN" dirty="0"/>
              <a:t>            String user=</a:t>
            </a:r>
            <a:r>
              <a:rPr lang="en-IN" dirty="0" err="1"/>
              <a:t>request.getParameter</a:t>
            </a:r>
            <a:r>
              <a:rPr lang="en-IN" dirty="0"/>
              <a:t>("user").trim();</a:t>
            </a:r>
          </a:p>
          <a:p>
            <a:r>
              <a:rPr lang="en-IN" dirty="0"/>
              <a:t>            String pass=</a:t>
            </a:r>
            <a:r>
              <a:rPr lang="en-IN" dirty="0" err="1"/>
              <a:t>request.getParameter</a:t>
            </a:r>
            <a:r>
              <a:rPr lang="en-IN" dirty="0"/>
              <a:t>("pass").trim();</a:t>
            </a:r>
          </a:p>
          <a:p>
            <a:r>
              <a:rPr lang="en-IN" dirty="0"/>
              <a:t>            </a:t>
            </a:r>
          </a:p>
          <a:p>
            <a:r>
              <a:rPr lang="en-IN" dirty="0"/>
              <a:t>             </a:t>
            </a:r>
          </a:p>
        </p:txBody>
      </p:sp>
    </p:spTree>
    <p:extLst>
      <p:ext uri="{BB962C8B-B14F-4D97-AF65-F5344CB8AC3E}">
        <p14:creationId xmlns:p14="http://schemas.microsoft.com/office/powerpoint/2010/main" xmlns="" val="3322898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304800"/>
            <a:ext cx="8001000" cy="6186309"/>
          </a:xfrm>
          <a:prstGeom prst="rect">
            <a:avLst/>
          </a:prstGeom>
          <a:noFill/>
        </p:spPr>
        <p:txBody>
          <a:bodyPr wrap="square" rtlCol="0">
            <a:spAutoFit/>
          </a:bodyPr>
          <a:lstStyle/>
          <a:p>
            <a:r>
              <a:rPr lang="en-IN" dirty="0" err="1" smtClean="0"/>
              <a:t>Class.forName</a:t>
            </a:r>
            <a:r>
              <a:rPr lang="en-IN" dirty="0"/>
              <a:t>("</a:t>
            </a:r>
            <a:r>
              <a:rPr lang="en-IN" dirty="0" err="1"/>
              <a:t>com.mysql.jdbc.Driver</a:t>
            </a:r>
            <a:r>
              <a:rPr lang="en-IN" dirty="0"/>
              <a:t>");</a:t>
            </a:r>
          </a:p>
          <a:p>
            <a:r>
              <a:rPr lang="en-IN" dirty="0"/>
              <a:t>            Connection con=</a:t>
            </a:r>
            <a:r>
              <a:rPr lang="en-IN" dirty="0" err="1"/>
              <a:t>DriverManager.getConnection</a:t>
            </a:r>
            <a:r>
              <a:rPr lang="en-IN" dirty="0"/>
              <a:t>("</a:t>
            </a:r>
            <a:r>
              <a:rPr lang="en-IN" dirty="0" err="1"/>
              <a:t>jdbc:mysql</a:t>
            </a:r>
            <a:r>
              <a:rPr lang="en-IN" dirty="0"/>
              <a:t>://localhost:3306/</a:t>
            </a:r>
            <a:r>
              <a:rPr lang="en-IN" dirty="0" err="1"/>
              <a:t>deepsearch</a:t>
            </a:r>
            <a:r>
              <a:rPr lang="en-IN" dirty="0"/>
              <a:t>","</a:t>
            </a:r>
            <a:r>
              <a:rPr lang="en-IN" dirty="0" err="1"/>
              <a:t>root","root</a:t>
            </a:r>
            <a:r>
              <a:rPr lang="en-IN" dirty="0"/>
              <a:t>");</a:t>
            </a:r>
          </a:p>
          <a:p>
            <a:r>
              <a:rPr lang="en-IN" dirty="0"/>
              <a:t>           </a:t>
            </a:r>
          </a:p>
          <a:p>
            <a:r>
              <a:rPr lang="en-IN" dirty="0"/>
              <a:t>            Statement </a:t>
            </a:r>
            <a:r>
              <a:rPr lang="en-IN" dirty="0" err="1"/>
              <a:t>st</a:t>
            </a:r>
            <a:r>
              <a:rPr lang="en-IN" dirty="0"/>
              <a:t>=</a:t>
            </a:r>
            <a:r>
              <a:rPr lang="en-IN" dirty="0" err="1"/>
              <a:t>con.createStatement</a:t>
            </a:r>
            <a:r>
              <a:rPr lang="en-IN" dirty="0"/>
              <a:t>();</a:t>
            </a:r>
          </a:p>
          <a:p>
            <a:r>
              <a:rPr lang="en-IN" dirty="0"/>
              <a:t>            </a:t>
            </a:r>
            <a:r>
              <a:rPr lang="en-IN" dirty="0" err="1"/>
              <a:t>ResultSet</a:t>
            </a:r>
            <a:r>
              <a:rPr lang="en-IN" dirty="0"/>
              <a:t> </a:t>
            </a:r>
            <a:r>
              <a:rPr lang="en-IN" dirty="0" err="1"/>
              <a:t>rs</a:t>
            </a:r>
            <a:r>
              <a:rPr lang="en-IN" dirty="0"/>
              <a:t>=</a:t>
            </a:r>
            <a:r>
              <a:rPr lang="en-IN" dirty="0" err="1"/>
              <a:t>st.executeQuery</a:t>
            </a:r>
            <a:r>
              <a:rPr lang="en-IN" dirty="0"/>
              <a:t>("select * from user");</a:t>
            </a:r>
          </a:p>
          <a:p>
            <a:r>
              <a:rPr lang="en-IN" dirty="0"/>
              <a:t>            </a:t>
            </a:r>
            <a:r>
              <a:rPr lang="en-IN" dirty="0" smtClean="0"/>
              <a:t>            </a:t>
            </a:r>
            <a:r>
              <a:rPr lang="en-IN" dirty="0"/>
              <a:t>while(</a:t>
            </a:r>
            <a:r>
              <a:rPr lang="en-IN" dirty="0" err="1"/>
              <a:t>rs.next</a:t>
            </a:r>
            <a:r>
              <a:rPr lang="en-IN" dirty="0"/>
              <a:t>())</a:t>
            </a:r>
          </a:p>
          <a:p>
            <a:r>
              <a:rPr lang="en-IN" dirty="0"/>
              <a:t>            {</a:t>
            </a:r>
          </a:p>
          <a:p>
            <a:r>
              <a:rPr lang="en-IN" dirty="0"/>
              <a:t>                </a:t>
            </a:r>
          </a:p>
          <a:p>
            <a:r>
              <a:rPr lang="en-IN" dirty="0"/>
              <a:t>                String us=</a:t>
            </a:r>
            <a:r>
              <a:rPr lang="en-IN" dirty="0" err="1"/>
              <a:t>rs.getString</a:t>
            </a:r>
            <a:r>
              <a:rPr lang="en-IN" dirty="0"/>
              <a:t>("</a:t>
            </a:r>
            <a:r>
              <a:rPr lang="en-IN" dirty="0" err="1"/>
              <a:t>mailid</a:t>
            </a:r>
            <a:r>
              <a:rPr lang="en-IN" dirty="0"/>
              <a:t>").trim();</a:t>
            </a:r>
          </a:p>
          <a:p>
            <a:r>
              <a:rPr lang="en-IN" dirty="0"/>
              <a:t>                String </a:t>
            </a:r>
            <a:r>
              <a:rPr lang="en-IN" dirty="0" err="1"/>
              <a:t>ps</a:t>
            </a:r>
            <a:r>
              <a:rPr lang="en-IN" dirty="0"/>
              <a:t>=</a:t>
            </a:r>
            <a:r>
              <a:rPr lang="en-IN" dirty="0" err="1"/>
              <a:t>rs.getString</a:t>
            </a:r>
            <a:r>
              <a:rPr lang="en-IN" dirty="0"/>
              <a:t>("password").trim();</a:t>
            </a:r>
          </a:p>
          <a:p>
            <a:r>
              <a:rPr lang="en-IN" dirty="0"/>
              <a:t>                if(</a:t>
            </a:r>
            <a:r>
              <a:rPr lang="en-IN" dirty="0" err="1"/>
              <a:t>user.equals</a:t>
            </a:r>
            <a:r>
              <a:rPr lang="en-IN" dirty="0"/>
              <a:t>(us) &amp;&amp; </a:t>
            </a:r>
            <a:r>
              <a:rPr lang="en-IN" dirty="0" err="1"/>
              <a:t>pass.equals</a:t>
            </a:r>
            <a:r>
              <a:rPr lang="en-IN" dirty="0"/>
              <a:t>(</a:t>
            </a:r>
            <a:r>
              <a:rPr lang="en-IN" dirty="0" err="1"/>
              <a:t>ps</a:t>
            </a:r>
            <a:r>
              <a:rPr lang="en-IN" dirty="0"/>
              <a:t>))</a:t>
            </a:r>
          </a:p>
          <a:p>
            <a:r>
              <a:rPr lang="en-IN" dirty="0"/>
              <a:t>                {</a:t>
            </a:r>
          </a:p>
          <a:p>
            <a:r>
              <a:rPr lang="en-IN" dirty="0"/>
              <a:t>                    </a:t>
            </a:r>
            <a:r>
              <a:rPr lang="en-IN" dirty="0" err="1"/>
              <a:t>System.out.println</a:t>
            </a:r>
            <a:r>
              <a:rPr lang="en-IN" dirty="0"/>
              <a:t>("Success");</a:t>
            </a:r>
          </a:p>
          <a:p>
            <a:r>
              <a:rPr lang="en-IN" dirty="0"/>
              <a:t>                    </a:t>
            </a:r>
            <a:r>
              <a:rPr lang="en-IN" dirty="0" err="1"/>
              <a:t>response.sendRedirect</a:t>
            </a:r>
            <a:r>
              <a:rPr lang="en-IN" dirty="0"/>
              <a:t>("1search.jsp");</a:t>
            </a:r>
          </a:p>
          <a:p>
            <a:r>
              <a:rPr lang="en-IN" dirty="0"/>
              <a:t>                }</a:t>
            </a:r>
          </a:p>
          <a:p>
            <a:r>
              <a:rPr lang="en-IN" dirty="0"/>
              <a:t>                else</a:t>
            </a:r>
          </a:p>
          <a:p>
            <a:r>
              <a:rPr lang="en-IN" dirty="0"/>
              <a:t>                {</a:t>
            </a:r>
          </a:p>
          <a:p>
            <a:r>
              <a:rPr lang="en-IN" dirty="0"/>
              <a:t>                    </a:t>
            </a:r>
            <a:r>
              <a:rPr lang="en-IN" dirty="0" err="1"/>
              <a:t>response.sendRedirect</a:t>
            </a:r>
            <a:r>
              <a:rPr lang="en-IN" dirty="0"/>
              <a:t>("</a:t>
            </a:r>
            <a:r>
              <a:rPr lang="en-IN" dirty="0" err="1"/>
              <a:t>login.jsp</a:t>
            </a:r>
            <a:r>
              <a:rPr lang="en-IN" dirty="0"/>
              <a:t>");</a:t>
            </a:r>
          </a:p>
          <a:p>
            <a:r>
              <a:rPr lang="en-IN" dirty="0"/>
              <a:t>                }</a:t>
            </a:r>
          </a:p>
          <a:p>
            <a:r>
              <a:rPr lang="en-IN" dirty="0"/>
              <a:t>                </a:t>
            </a:r>
          </a:p>
        </p:txBody>
      </p:sp>
    </p:spTree>
    <p:extLst>
      <p:ext uri="{BB962C8B-B14F-4D97-AF65-F5344CB8AC3E}">
        <p14:creationId xmlns:p14="http://schemas.microsoft.com/office/powerpoint/2010/main" xmlns="" val="128362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04800"/>
            <a:ext cx="8077200" cy="6340197"/>
          </a:xfrm>
          <a:prstGeom prst="rect">
            <a:avLst/>
          </a:prstGeom>
          <a:noFill/>
        </p:spPr>
        <p:txBody>
          <a:bodyPr wrap="square" rtlCol="0">
            <a:spAutoFit/>
          </a:bodyPr>
          <a:lstStyle/>
          <a:p>
            <a:r>
              <a:rPr lang="en-IN" dirty="0"/>
              <a:t> }  </a:t>
            </a:r>
            <a:endParaRPr lang="en-IN" dirty="0" smtClean="0"/>
          </a:p>
          <a:p>
            <a:r>
              <a:rPr lang="en-IN" dirty="0" smtClean="0"/>
              <a:t> }</a:t>
            </a:r>
            <a:endParaRPr lang="en-IN" dirty="0"/>
          </a:p>
          <a:p>
            <a:r>
              <a:rPr lang="en-IN" dirty="0"/>
              <a:t>        catch(Exception e)</a:t>
            </a:r>
          </a:p>
          <a:p>
            <a:r>
              <a:rPr lang="en-IN" dirty="0"/>
              <a:t>        {</a:t>
            </a:r>
          </a:p>
          <a:p>
            <a:r>
              <a:rPr lang="en-IN" dirty="0"/>
              <a:t>            </a:t>
            </a:r>
            <a:r>
              <a:rPr lang="en-IN" dirty="0" err="1"/>
              <a:t>System.out.println</a:t>
            </a:r>
            <a:r>
              <a:rPr lang="en-IN" dirty="0"/>
              <a:t>(e);</a:t>
            </a:r>
          </a:p>
          <a:p>
            <a:r>
              <a:rPr lang="en-IN" dirty="0"/>
              <a:t>        } finally {            </a:t>
            </a:r>
          </a:p>
          <a:p>
            <a:r>
              <a:rPr lang="en-IN" dirty="0"/>
              <a:t>            </a:t>
            </a:r>
            <a:r>
              <a:rPr lang="en-IN" dirty="0" err="1"/>
              <a:t>out.close</a:t>
            </a:r>
            <a:r>
              <a:rPr lang="en-IN" dirty="0"/>
              <a:t>();</a:t>
            </a:r>
          </a:p>
          <a:p>
            <a:r>
              <a:rPr lang="en-IN" dirty="0"/>
              <a:t>        }</a:t>
            </a:r>
          </a:p>
          <a:p>
            <a:r>
              <a:rPr lang="en-IN" dirty="0"/>
              <a:t>    </a:t>
            </a:r>
            <a:r>
              <a:rPr lang="en-IN" dirty="0" smtClean="0"/>
              <a:t>}</a:t>
            </a:r>
          </a:p>
          <a:p>
            <a:endParaRPr lang="en-IN" dirty="0" smtClean="0"/>
          </a:p>
          <a:p>
            <a:r>
              <a:rPr lang="en-IN" sz="2800" b="1" dirty="0" smtClean="0"/>
              <a:t>Preprocess.java</a:t>
            </a:r>
          </a:p>
          <a:p>
            <a:r>
              <a:rPr lang="en-IN" dirty="0" smtClean="0"/>
              <a:t>import </a:t>
            </a:r>
            <a:r>
              <a:rPr lang="en-IN" dirty="0" err="1"/>
              <a:t>java.io.FileOutputStream</a:t>
            </a:r>
            <a:r>
              <a:rPr lang="en-IN" dirty="0"/>
              <a:t>;</a:t>
            </a:r>
          </a:p>
          <a:p>
            <a:r>
              <a:rPr lang="en-IN" dirty="0"/>
              <a:t>import </a:t>
            </a:r>
            <a:r>
              <a:rPr lang="en-IN" dirty="0" err="1"/>
              <a:t>java.io.IOException</a:t>
            </a:r>
            <a:r>
              <a:rPr lang="en-IN" dirty="0"/>
              <a:t>;</a:t>
            </a:r>
          </a:p>
          <a:p>
            <a:r>
              <a:rPr lang="en-IN" dirty="0"/>
              <a:t>import </a:t>
            </a:r>
            <a:r>
              <a:rPr lang="en-IN" dirty="0" err="1"/>
              <a:t>java.io.PrintStream</a:t>
            </a:r>
            <a:r>
              <a:rPr lang="en-IN" dirty="0"/>
              <a:t>;</a:t>
            </a:r>
          </a:p>
          <a:p>
            <a:r>
              <a:rPr lang="en-IN" dirty="0"/>
              <a:t>import </a:t>
            </a:r>
            <a:r>
              <a:rPr lang="en-IN" dirty="0" err="1"/>
              <a:t>java.io.PrintWriter</a:t>
            </a:r>
            <a:r>
              <a:rPr lang="en-IN" dirty="0"/>
              <a:t>;</a:t>
            </a:r>
          </a:p>
          <a:p>
            <a:r>
              <a:rPr lang="en-IN" dirty="0"/>
              <a:t>import </a:t>
            </a:r>
            <a:r>
              <a:rPr lang="en-IN" dirty="0" err="1"/>
              <a:t>javax.servlet.ServletException</a:t>
            </a:r>
            <a:r>
              <a:rPr lang="en-IN" dirty="0"/>
              <a:t>;</a:t>
            </a:r>
          </a:p>
          <a:p>
            <a:r>
              <a:rPr lang="en-IN" dirty="0"/>
              <a:t>import </a:t>
            </a:r>
            <a:r>
              <a:rPr lang="en-IN" dirty="0" err="1"/>
              <a:t>javax.servlet.http.HttpServlet</a:t>
            </a:r>
            <a:r>
              <a:rPr lang="en-IN" dirty="0"/>
              <a:t>;</a:t>
            </a:r>
          </a:p>
          <a:p>
            <a:r>
              <a:rPr lang="en-IN" dirty="0"/>
              <a:t>import </a:t>
            </a:r>
            <a:r>
              <a:rPr lang="en-IN" dirty="0" err="1"/>
              <a:t>javax.servlet.http.HttpServletRequest</a:t>
            </a:r>
            <a:r>
              <a:rPr lang="en-IN" dirty="0"/>
              <a:t>;</a:t>
            </a:r>
          </a:p>
          <a:p>
            <a:r>
              <a:rPr lang="en-IN" dirty="0"/>
              <a:t>import </a:t>
            </a:r>
            <a:r>
              <a:rPr lang="en-IN" dirty="0" err="1"/>
              <a:t>javax.servlet.http.HttpServletResponse</a:t>
            </a:r>
            <a:r>
              <a:rPr lang="en-IN" dirty="0"/>
              <a:t>;</a:t>
            </a:r>
          </a:p>
          <a:p>
            <a:r>
              <a:rPr lang="en-IN" dirty="0"/>
              <a:t>import </a:t>
            </a:r>
            <a:r>
              <a:rPr lang="en-IN" dirty="0" err="1"/>
              <a:t>javax.servlet.http.HttpSession</a:t>
            </a:r>
            <a:r>
              <a:rPr lang="en-IN" dirty="0"/>
              <a:t>;</a:t>
            </a:r>
          </a:p>
          <a:p>
            <a:endParaRPr lang="en-IN" dirty="0"/>
          </a:p>
          <a:p>
            <a:endParaRPr lang="en-IN" dirty="0"/>
          </a:p>
        </p:txBody>
      </p:sp>
    </p:spTree>
    <p:extLst>
      <p:ext uri="{BB962C8B-B14F-4D97-AF65-F5344CB8AC3E}">
        <p14:creationId xmlns:p14="http://schemas.microsoft.com/office/powerpoint/2010/main" xmlns="" val="36684878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153400" cy="5909310"/>
          </a:xfrm>
          <a:prstGeom prst="rect">
            <a:avLst/>
          </a:prstGeom>
          <a:noFill/>
        </p:spPr>
        <p:txBody>
          <a:bodyPr wrap="square" rtlCol="0">
            <a:spAutoFit/>
          </a:bodyPr>
          <a:lstStyle/>
          <a:p>
            <a:r>
              <a:rPr lang="en-IN" dirty="0"/>
              <a:t>public class </a:t>
            </a:r>
            <a:r>
              <a:rPr lang="en-IN" dirty="0" err="1"/>
              <a:t>Preprocess</a:t>
            </a:r>
            <a:r>
              <a:rPr lang="en-IN" dirty="0"/>
              <a:t> extends </a:t>
            </a:r>
            <a:r>
              <a:rPr lang="en-IN" dirty="0" err="1"/>
              <a:t>HttpServlet</a:t>
            </a:r>
            <a:r>
              <a:rPr lang="en-IN" dirty="0"/>
              <a:t> </a:t>
            </a:r>
            <a:r>
              <a:rPr lang="en-IN" dirty="0" smtClean="0"/>
              <a:t>{</a:t>
            </a:r>
            <a:endParaRPr lang="en-IN" dirty="0"/>
          </a:p>
          <a:p>
            <a:r>
              <a:rPr lang="en-IN" dirty="0"/>
              <a:t>    protected void </a:t>
            </a:r>
            <a:r>
              <a:rPr lang="en-IN" dirty="0" err="1"/>
              <a:t>processRequest</a:t>
            </a:r>
            <a:r>
              <a:rPr lang="en-IN" dirty="0"/>
              <a:t>(</a:t>
            </a:r>
            <a:r>
              <a:rPr lang="en-IN" dirty="0" err="1"/>
              <a:t>HttpServletRequest</a:t>
            </a:r>
            <a:r>
              <a:rPr lang="en-IN" dirty="0"/>
              <a:t> request, </a:t>
            </a:r>
            <a:r>
              <a:rPr lang="en-IN" dirty="0" err="1"/>
              <a:t>HttpServletResponse</a:t>
            </a:r>
            <a:r>
              <a:rPr lang="en-IN" dirty="0"/>
              <a:t> response)</a:t>
            </a:r>
          </a:p>
          <a:p>
            <a:r>
              <a:rPr lang="en-IN" dirty="0"/>
              <a:t>            throws </a:t>
            </a:r>
            <a:r>
              <a:rPr lang="en-IN" dirty="0" err="1"/>
              <a:t>ServletException</a:t>
            </a:r>
            <a:r>
              <a:rPr lang="en-IN" dirty="0"/>
              <a:t>, </a:t>
            </a:r>
            <a:r>
              <a:rPr lang="en-IN" dirty="0" err="1"/>
              <a:t>IOException</a:t>
            </a:r>
            <a:r>
              <a:rPr lang="en-IN" dirty="0"/>
              <a:t> {</a:t>
            </a:r>
          </a:p>
          <a:p>
            <a:r>
              <a:rPr lang="en-IN" dirty="0"/>
              <a:t>        </a:t>
            </a:r>
            <a:r>
              <a:rPr lang="en-IN" dirty="0" err="1"/>
              <a:t>response.setContentType</a:t>
            </a:r>
            <a:r>
              <a:rPr lang="en-IN" dirty="0"/>
              <a:t>("text/</a:t>
            </a:r>
            <a:r>
              <a:rPr lang="en-IN" dirty="0" err="1"/>
              <a:t>html;charset</a:t>
            </a:r>
            <a:r>
              <a:rPr lang="en-IN" dirty="0"/>
              <a:t>=UTF-8");</a:t>
            </a:r>
          </a:p>
          <a:p>
            <a:r>
              <a:rPr lang="en-IN" dirty="0"/>
              <a:t>        </a:t>
            </a:r>
            <a:r>
              <a:rPr lang="en-IN" dirty="0" err="1"/>
              <a:t>PrintWriter</a:t>
            </a:r>
            <a:r>
              <a:rPr lang="en-IN" dirty="0"/>
              <a:t> out = </a:t>
            </a:r>
            <a:r>
              <a:rPr lang="en-IN" dirty="0" err="1"/>
              <a:t>response.getWriter</a:t>
            </a:r>
            <a:r>
              <a:rPr lang="en-IN" dirty="0"/>
              <a:t>();</a:t>
            </a:r>
          </a:p>
          <a:p>
            <a:r>
              <a:rPr lang="en-IN" dirty="0"/>
              <a:t>        </a:t>
            </a:r>
            <a:r>
              <a:rPr lang="en-IN" dirty="0" err="1"/>
              <a:t>HttpSession</a:t>
            </a:r>
            <a:r>
              <a:rPr lang="en-IN" dirty="0"/>
              <a:t> session=</a:t>
            </a:r>
            <a:r>
              <a:rPr lang="en-IN" dirty="0" err="1"/>
              <a:t>request.getSession</a:t>
            </a:r>
            <a:r>
              <a:rPr lang="en-IN" dirty="0"/>
              <a:t>(true);</a:t>
            </a:r>
          </a:p>
          <a:p>
            <a:r>
              <a:rPr lang="en-IN" dirty="0"/>
              <a:t>        try {</a:t>
            </a:r>
          </a:p>
          <a:p>
            <a:r>
              <a:rPr lang="en-IN" dirty="0"/>
              <a:t>           String key=</a:t>
            </a:r>
            <a:r>
              <a:rPr lang="en-IN" dirty="0" err="1"/>
              <a:t>request.getParameter</a:t>
            </a:r>
            <a:r>
              <a:rPr lang="en-IN" dirty="0"/>
              <a:t>("key"); </a:t>
            </a:r>
          </a:p>
          <a:p>
            <a:r>
              <a:rPr lang="en-IN" dirty="0"/>
              <a:t>           </a:t>
            </a:r>
            <a:r>
              <a:rPr lang="en-IN" dirty="0" err="1"/>
              <a:t>session.setAttribute</a:t>
            </a:r>
            <a:r>
              <a:rPr lang="en-IN" dirty="0"/>
              <a:t>("</a:t>
            </a:r>
            <a:r>
              <a:rPr lang="en-IN" dirty="0" err="1"/>
              <a:t>Rinp</a:t>
            </a:r>
            <a:r>
              <a:rPr lang="en-IN" dirty="0"/>
              <a:t>", key);</a:t>
            </a:r>
          </a:p>
          <a:p>
            <a:r>
              <a:rPr lang="en-IN" dirty="0"/>
              <a:t>           </a:t>
            </a:r>
            <a:r>
              <a:rPr lang="en-IN" dirty="0" smtClean="0"/>
              <a:t> </a:t>
            </a:r>
            <a:r>
              <a:rPr lang="en-IN" dirty="0"/>
              <a:t>String </a:t>
            </a:r>
            <a:r>
              <a:rPr lang="en-IN" dirty="0" err="1"/>
              <a:t>ppkey</a:t>
            </a:r>
            <a:r>
              <a:rPr lang="en-IN" dirty="0"/>
              <a:t>="";</a:t>
            </a:r>
          </a:p>
          <a:p>
            <a:r>
              <a:rPr lang="en-IN" dirty="0"/>
              <a:t>           String </a:t>
            </a:r>
            <a:r>
              <a:rPr lang="en-IN" dirty="0" err="1"/>
              <a:t>keya</a:t>
            </a:r>
            <a:r>
              <a:rPr lang="en-IN" dirty="0"/>
              <a:t>[]=</a:t>
            </a:r>
            <a:r>
              <a:rPr lang="en-IN" dirty="0" err="1"/>
              <a:t>key.split</a:t>
            </a:r>
            <a:r>
              <a:rPr lang="en-IN" dirty="0"/>
              <a:t>(" ");</a:t>
            </a:r>
          </a:p>
          <a:p>
            <a:r>
              <a:rPr lang="en-IN" dirty="0"/>
              <a:t>           </a:t>
            </a:r>
          </a:p>
          <a:p>
            <a:r>
              <a:rPr lang="en-IN" dirty="0"/>
              <a:t>           for(</a:t>
            </a:r>
            <a:r>
              <a:rPr lang="en-IN" dirty="0" err="1"/>
              <a:t>int</a:t>
            </a:r>
            <a:r>
              <a:rPr lang="en-IN" dirty="0"/>
              <a:t> i=0;i&lt;</a:t>
            </a:r>
            <a:r>
              <a:rPr lang="en-IN" dirty="0" err="1"/>
              <a:t>keya.length;i</a:t>
            </a:r>
            <a:r>
              <a:rPr lang="en-IN" dirty="0"/>
              <a:t>++)</a:t>
            </a:r>
          </a:p>
          <a:p>
            <a:r>
              <a:rPr lang="en-IN" dirty="0"/>
              <a:t>           {</a:t>
            </a:r>
          </a:p>
          <a:p>
            <a:r>
              <a:rPr lang="en-IN" dirty="0"/>
              <a:t>               String </a:t>
            </a:r>
            <a:r>
              <a:rPr lang="en-IN" dirty="0" err="1"/>
              <a:t>swr</a:t>
            </a:r>
            <a:r>
              <a:rPr lang="en-IN" dirty="0"/>
              <a:t>=</a:t>
            </a:r>
            <a:r>
              <a:rPr lang="en-IN" dirty="0" err="1"/>
              <a:t>keya</a:t>
            </a:r>
            <a:r>
              <a:rPr lang="en-IN" dirty="0"/>
              <a:t>[i];</a:t>
            </a:r>
          </a:p>
          <a:p>
            <a:r>
              <a:rPr lang="en-IN" dirty="0"/>
              <a:t>                if(!</a:t>
            </a:r>
            <a:r>
              <a:rPr lang="en-IN" dirty="0" err="1"/>
              <a:t>swr.equalsIgnoreCase</a:t>
            </a:r>
            <a:r>
              <a:rPr lang="en-IN" dirty="0"/>
              <a:t>("how") &amp;&amp; !</a:t>
            </a:r>
            <a:r>
              <a:rPr lang="en-IN" dirty="0" err="1"/>
              <a:t>swr.equalsIgnoreCase</a:t>
            </a:r>
            <a:r>
              <a:rPr lang="en-IN" dirty="0"/>
              <a:t>("a") &amp;&amp; !</a:t>
            </a:r>
            <a:r>
              <a:rPr lang="en-IN" dirty="0" err="1"/>
              <a:t>swr.equalsIgnoreCase</a:t>
            </a:r>
            <a:r>
              <a:rPr lang="en-IN" dirty="0"/>
              <a:t>("and")&amp;&amp;!</a:t>
            </a:r>
            <a:r>
              <a:rPr lang="en-IN" dirty="0" err="1"/>
              <a:t>swr.equalsIgnoreCase</a:t>
            </a:r>
            <a:r>
              <a:rPr lang="en-IN" dirty="0"/>
              <a:t>("he")&amp;&amp;!</a:t>
            </a:r>
            <a:r>
              <a:rPr lang="en-IN" dirty="0" err="1"/>
              <a:t>swr.equalsIgnoreCase</a:t>
            </a:r>
            <a:r>
              <a:rPr lang="en-IN" dirty="0"/>
              <a:t>("i")</a:t>
            </a:r>
          </a:p>
          <a:p>
            <a:r>
              <a:rPr lang="en-IN" dirty="0"/>
              <a:t>                       </a:t>
            </a:r>
          </a:p>
        </p:txBody>
      </p:sp>
    </p:spTree>
    <p:extLst>
      <p:ext uri="{BB962C8B-B14F-4D97-AF65-F5344CB8AC3E}">
        <p14:creationId xmlns:p14="http://schemas.microsoft.com/office/powerpoint/2010/main" xmlns="" val="3333446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838200"/>
            <a:ext cx="8305800" cy="5078313"/>
          </a:xfrm>
          <a:prstGeom prst="rect">
            <a:avLst/>
          </a:prstGeom>
          <a:noFill/>
        </p:spPr>
        <p:txBody>
          <a:bodyPr wrap="square" rtlCol="0">
            <a:spAutoFit/>
          </a:bodyPr>
          <a:lstStyle/>
          <a:p>
            <a:r>
              <a:rPr lang="en-IN" dirty="0"/>
              <a:t>&amp;&amp;!</a:t>
            </a:r>
            <a:r>
              <a:rPr lang="en-IN" dirty="0" err="1"/>
              <a:t>swr.equalsIgnoreCase</a:t>
            </a:r>
            <a:r>
              <a:rPr lang="en-IN" dirty="0"/>
              <a:t>("in")&amp;&amp;!</a:t>
            </a:r>
            <a:r>
              <a:rPr lang="en-IN" dirty="0" err="1"/>
              <a:t>swr.equalsIgnoreCase</a:t>
            </a:r>
            <a:r>
              <a:rPr lang="en-IN" dirty="0"/>
              <a:t>("is")&amp;&amp;!</a:t>
            </a:r>
            <a:r>
              <a:rPr lang="en-IN" dirty="0" err="1"/>
              <a:t>swr.equalsIgnoreCase</a:t>
            </a:r>
            <a:r>
              <a:rPr lang="en-IN" dirty="0"/>
              <a:t>("it")&amp;&amp;!</a:t>
            </a:r>
            <a:r>
              <a:rPr lang="en-IN" dirty="0" err="1"/>
              <a:t>swr.equalsIgnoreCase</a:t>
            </a:r>
            <a:r>
              <a:rPr lang="en-IN" dirty="0"/>
              <a:t>("of")</a:t>
            </a:r>
          </a:p>
          <a:p>
            <a:r>
              <a:rPr lang="en-IN" dirty="0"/>
              <a:t>                       &amp;&amp;!</a:t>
            </a:r>
            <a:r>
              <a:rPr lang="en-IN" dirty="0" err="1"/>
              <a:t>swr.equalsIgnoreCase</a:t>
            </a:r>
            <a:r>
              <a:rPr lang="en-IN" dirty="0"/>
              <a:t>("that")&amp;&amp;!</a:t>
            </a:r>
            <a:r>
              <a:rPr lang="en-IN" dirty="0" err="1"/>
              <a:t>swr.equalsIgnoreCase</a:t>
            </a:r>
            <a:r>
              <a:rPr lang="en-IN" dirty="0"/>
              <a:t>("the")&amp;&amp;!</a:t>
            </a:r>
            <a:r>
              <a:rPr lang="en-IN" dirty="0" err="1"/>
              <a:t>swr.equalsIgnoreCase</a:t>
            </a:r>
            <a:r>
              <a:rPr lang="en-IN" dirty="0"/>
              <a:t>("to")&amp;&amp;!</a:t>
            </a:r>
            <a:r>
              <a:rPr lang="en-IN" dirty="0" err="1"/>
              <a:t>swr.equalsIgnoreCase</a:t>
            </a:r>
            <a:r>
              <a:rPr lang="en-IN" dirty="0"/>
              <a:t>("was")</a:t>
            </a:r>
          </a:p>
          <a:p>
            <a:r>
              <a:rPr lang="en-IN" dirty="0"/>
              <a:t>                       &amp;&amp;!</a:t>
            </a:r>
            <a:r>
              <a:rPr lang="en-IN" dirty="0" err="1"/>
              <a:t>swr.equalsIgnoreCase</a:t>
            </a:r>
            <a:r>
              <a:rPr lang="en-IN" dirty="0"/>
              <a:t>("all")&amp;&amp;!</a:t>
            </a:r>
            <a:r>
              <a:rPr lang="en-IN" dirty="0" err="1"/>
              <a:t>swr.equalsIgnoreCase</a:t>
            </a:r>
            <a:r>
              <a:rPr lang="en-IN" dirty="0"/>
              <a:t>("are")&amp;&amp;!</a:t>
            </a:r>
            <a:r>
              <a:rPr lang="en-IN" dirty="0" err="1"/>
              <a:t>swr.equalsIgnoreCase</a:t>
            </a:r>
            <a:r>
              <a:rPr lang="en-IN" dirty="0"/>
              <a:t>("as")&amp;&amp;!</a:t>
            </a:r>
            <a:r>
              <a:rPr lang="en-IN" dirty="0" err="1"/>
              <a:t>swr.equalsIgnoreCase</a:t>
            </a:r>
            <a:r>
              <a:rPr lang="en-IN" dirty="0"/>
              <a:t>("at")</a:t>
            </a:r>
          </a:p>
          <a:p>
            <a:r>
              <a:rPr lang="en-IN" dirty="0"/>
              <a:t>                       &amp;&amp;!</a:t>
            </a:r>
            <a:r>
              <a:rPr lang="en-IN" dirty="0" err="1"/>
              <a:t>swr.equalsIgnoreCase</a:t>
            </a:r>
            <a:r>
              <a:rPr lang="en-IN" dirty="0"/>
              <a:t>("be")&amp;&amp;!</a:t>
            </a:r>
            <a:r>
              <a:rPr lang="en-IN" dirty="0" err="1"/>
              <a:t>swr.equalsIgnoreCase</a:t>
            </a:r>
            <a:r>
              <a:rPr lang="en-IN" dirty="0"/>
              <a:t>("but")&amp;&amp;!</a:t>
            </a:r>
            <a:r>
              <a:rPr lang="en-IN" dirty="0" err="1"/>
              <a:t>swr.equalsIgnoreCase</a:t>
            </a:r>
            <a:r>
              <a:rPr lang="en-IN" dirty="0"/>
              <a:t>("for")&amp;&amp;!</a:t>
            </a:r>
            <a:r>
              <a:rPr lang="en-IN" dirty="0" err="1"/>
              <a:t>swr.equalsIgnoreCase</a:t>
            </a:r>
            <a:r>
              <a:rPr lang="en-IN" dirty="0"/>
              <a:t>("had")</a:t>
            </a:r>
          </a:p>
          <a:p>
            <a:r>
              <a:rPr lang="en-IN" dirty="0"/>
              <a:t>                       &amp;&amp;!</a:t>
            </a:r>
            <a:r>
              <a:rPr lang="en-IN" dirty="0" err="1"/>
              <a:t>swr.equalsIgnoreCase</a:t>
            </a:r>
            <a:r>
              <a:rPr lang="en-IN" dirty="0"/>
              <a:t>("him")&amp;&amp;!</a:t>
            </a:r>
            <a:r>
              <a:rPr lang="en-IN" dirty="0" err="1"/>
              <a:t>swr.equalsIgnoreCase</a:t>
            </a:r>
            <a:r>
              <a:rPr lang="en-IN" dirty="0"/>
              <a:t>("his")&amp;&amp;!</a:t>
            </a:r>
            <a:r>
              <a:rPr lang="en-IN" dirty="0" err="1"/>
              <a:t>swr.equalsIgnoreCase</a:t>
            </a:r>
            <a:r>
              <a:rPr lang="en-IN" dirty="0"/>
              <a:t>("not")&amp;&amp;!</a:t>
            </a:r>
            <a:r>
              <a:rPr lang="en-IN" dirty="0" err="1"/>
              <a:t>swr.equalsIgnoreCase</a:t>
            </a:r>
            <a:r>
              <a:rPr lang="en-IN" dirty="0"/>
              <a:t>("on")</a:t>
            </a:r>
          </a:p>
          <a:p>
            <a:r>
              <a:rPr lang="en-IN" dirty="0"/>
              <a:t>                       &amp;&amp;!</a:t>
            </a:r>
            <a:r>
              <a:rPr lang="en-IN" dirty="0" err="1"/>
              <a:t>swr.equalsIgnoreCase</a:t>
            </a:r>
            <a:r>
              <a:rPr lang="en-IN" dirty="0"/>
              <a:t>("one")&amp;&amp;!</a:t>
            </a:r>
            <a:r>
              <a:rPr lang="en-IN" dirty="0" err="1"/>
              <a:t>swr.equalsIgnoreCase</a:t>
            </a:r>
            <a:r>
              <a:rPr lang="en-IN" dirty="0"/>
              <a:t>("said")&amp;&amp;!</a:t>
            </a:r>
            <a:r>
              <a:rPr lang="en-IN" dirty="0" err="1"/>
              <a:t>swr.equalsIgnoreCase</a:t>
            </a:r>
            <a:r>
              <a:rPr lang="en-IN" dirty="0"/>
              <a:t>("so")&amp;&amp;!</a:t>
            </a:r>
            <a:r>
              <a:rPr lang="en-IN" dirty="0" err="1"/>
              <a:t>swr.equalsIgnoreCase</a:t>
            </a:r>
            <a:r>
              <a:rPr lang="en-IN" dirty="0"/>
              <a:t>("they")</a:t>
            </a:r>
          </a:p>
          <a:p>
            <a:r>
              <a:rPr lang="en-IN" dirty="0"/>
              <a:t>                       </a:t>
            </a:r>
          </a:p>
        </p:txBody>
      </p:sp>
    </p:spTree>
    <p:extLst>
      <p:ext uri="{BB962C8B-B14F-4D97-AF65-F5344CB8AC3E}">
        <p14:creationId xmlns:p14="http://schemas.microsoft.com/office/powerpoint/2010/main" xmlns="" val="21997519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382000" cy="5909310"/>
          </a:xfrm>
          <a:prstGeom prst="rect">
            <a:avLst/>
          </a:prstGeom>
          <a:noFill/>
        </p:spPr>
        <p:txBody>
          <a:bodyPr wrap="square" rtlCol="0">
            <a:spAutoFit/>
          </a:bodyPr>
          <a:lstStyle/>
          <a:p>
            <a:r>
              <a:rPr lang="en-IN" dirty="0"/>
              <a:t>&amp;&amp;!</a:t>
            </a:r>
            <a:r>
              <a:rPr lang="en-IN" dirty="0" err="1"/>
              <a:t>swr.equalsIgnoreCase</a:t>
            </a:r>
            <a:r>
              <a:rPr lang="en-IN" dirty="0"/>
              <a:t>("we")&amp;&amp;!</a:t>
            </a:r>
            <a:r>
              <a:rPr lang="en-IN" dirty="0" err="1"/>
              <a:t>swr.equalsIgnoreCase</a:t>
            </a:r>
            <a:r>
              <a:rPr lang="en-IN" dirty="0"/>
              <a:t>("with")&amp;&amp;!</a:t>
            </a:r>
            <a:r>
              <a:rPr lang="en-IN" dirty="0" err="1"/>
              <a:t>swr.equalsIgnoreCase</a:t>
            </a:r>
            <a:r>
              <a:rPr lang="en-IN" dirty="0"/>
              <a:t>("you")&amp;&amp;!</a:t>
            </a:r>
            <a:r>
              <a:rPr lang="en-IN" dirty="0" err="1"/>
              <a:t>swr.equalsIgnoreCase</a:t>
            </a:r>
            <a:r>
              <a:rPr lang="en-IN" dirty="0"/>
              <a:t>("</a:t>
            </a:r>
            <a:r>
              <a:rPr lang="en-IN" dirty="0" err="1"/>
              <a:t>adout</a:t>
            </a:r>
            <a:r>
              <a:rPr lang="en-IN" dirty="0"/>
              <a:t>")</a:t>
            </a:r>
          </a:p>
          <a:p>
            <a:r>
              <a:rPr lang="en-IN" dirty="0"/>
              <a:t>                       &amp;&amp;!</a:t>
            </a:r>
            <a:r>
              <a:rPr lang="en-IN" dirty="0" err="1"/>
              <a:t>swr.equalsIgnoreCase</a:t>
            </a:r>
            <a:r>
              <a:rPr lang="en-IN" dirty="0"/>
              <a:t>("an")&amp;&amp;!</a:t>
            </a:r>
            <a:r>
              <a:rPr lang="en-IN" dirty="0" err="1"/>
              <a:t>swr.equalsIgnoreCase</a:t>
            </a:r>
            <a:r>
              <a:rPr lang="en-IN" dirty="0"/>
              <a:t>("back")&amp;&amp;!</a:t>
            </a:r>
            <a:r>
              <a:rPr lang="en-IN" dirty="0" err="1"/>
              <a:t>swr.equalsIgnoreCase</a:t>
            </a:r>
            <a:r>
              <a:rPr lang="en-IN" dirty="0"/>
              <a:t>("been")&amp;&amp;!</a:t>
            </a:r>
            <a:r>
              <a:rPr lang="en-IN" dirty="0" err="1"/>
              <a:t>swr.equalsIgnoreCase</a:t>
            </a:r>
            <a:r>
              <a:rPr lang="en-IN" dirty="0"/>
              <a:t>("before")</a:t>
            </a:r>
          </a:p>
          <a:p>
            <a:r>
              <a:rPr lang="en-IN" dirty="0"/>
              <a:t>                       &amp;&amp;!</a:t>
            </a:r>
            <a:r>
              <a:rPr lang="en-IN" dirty="0" err="1"/>
              <a:t>swr.equalsIgnoreCase</a:t>
            </a:r>
            <a:r>
              <a:rPr lang="en-IN" dirty="0"/>
              <a:t>("big")&amp;&amp;!</a:t>
            </a:r>
            <a:r>
              <a:rPr lang="en-IN" dirty="0" err="1"/>
              <a:t>swr.equalsIgnoreCase</a:t>
            </a:r>
            <a:r>
              <a:rPr lang="en-IN" dirty="0"/>
              <a:t>("by")&amp;&amp;!</a:t>
            </a:r>
            <a:r>
              <a:rPr lang="en-IN" dirty="0" err="1"/>
              <a:t>swr.equalsIgnoreCase</a:t>
            </a:r>
            <a:r>
              <a:rPr lang="en-IN" dirty="0"/>
              <a:t>("call")&amp;&amp;!</a:t>
            </a:r>
            <a:r>
              <a:rPr lang="en-IN" dirty="0" err="1"/>
              <a:t>swr.equalsIgnoreCase</a:t>
            </a:r>
            <a:r>
              <a:rPr lang="en-IN" dirty="0"/>
              <a:t>("came")</a:t>
            </a:r>
          </a:p>
          <a:p>
            <a:r>
              <a:rPr lang="en-IN" dirty="0"/>
              <a:t>                       &amp;&amp;!</a:t>
            </a:r>
            <a:r>
              <a:rPr lang="en-IN" dirty="0" err="1"/>
              <a:t>swr.equalsIgnoreCase</a:t>
            </a:r>
            <a:r>
              <a:rPr lang="en-IN" dirty="0"/>
              <a:t>("can")&amp;&amp;!</a:t>
            </a:r>
            <a:r>
              <a:rPr lang="en-IN" dirty="0" err="1"/>
              <a:t>swr.equalsIgnoreCase</a:t>
            </a:r>
            <a:r>
              <a:rPr lang="en-IN" dirty="0"/>
              <a:t>("come")&amp;&amp;!</a:t>
            </a:r>
            <a:r>
              <a:rPr lang="en-IN" dirty="0" err="1"/>
              <a:t>swr.equalsIgnoreCase</a:t>
            </a:r>
            <a:r>
              <a:rPr lang="en-IN" dirty="0"/>
              <a:t>("could")&amp;&amp;!</a:t>
            </a:r>
            <a:r>
              <a:rPr lang="en-IN" dirty="0" err="1"/>
              <a:t>swr.equalsIgnoreCase</a:t>
            </a:r>
            <a:r>
              <a:rPr lang="en-IN" dirty="0"/>
              <a:t>("did")</a:t>
            </a:r>
          </a:p>
          <a:p>
            <a:r>
              <a:rPr lang="en-IN" dirty="0"/>
              <a:t>                       &amp;&amp;!</a:t>
            </a:r>
            <a:r>
              <a:rPr lang="en-IN" dirty="0" err="1"/>
              <a:t>swr.equalsIgnoreCase</a:t>
            </a:r>
            <a:r>
              <a:rPr lang="en-IN" dirty="0"/>
              <a:t>("do")&amp;&amp;!</a:t>
            </a:r>
            <a:r>
              <a:rPr lang="en-IN" dirty="0" err="1"/>
              <a:t>swr.equalsIgnoreCase</a:t>
            </a:r>
            <a:r>
              <a:rPr lang="en-IN" dirty="0"/>
              <a:t>("down")&amp;&amp;!</a:t>
            </a:r>
            <a:r>
              <a:rPr lang="en-IN" dirty="0" err="1"/>
              <a:t>swr.equalsIgnoreCase</a:t>
            </a:r>
            <a:r>
              <a:rPr lang="en-IN" dirty="0"/>
              <a:t>("first")&amp;&amp;!</a:t>
            </a:r>
            <a:r>
              <a:rPr lang="en-IN" dirty="0" err="1"/>
              <a:t>swr.equalsIgnoreCase</a:t>
            </a:r>
            <a:r>
              <a:rPr lang="en-IN" dirty="0"/>
              <a:t>("from")</a:t>
            </a:r>
          </a:p>
          <a:p>
            <a:r>
              <a:rPr lang="en-IN" dirty="0"/>
              <a:t>                       &amp;&amp;!</a:t>
            </a:r>
            <a:r>
              <a:rPr lang="en-IN" dirty="0" err="1"/>
              <a:t>swr.equalsIgnoreCase</a:t>
            </a:r>
            <a:r>
              <a:rPr lang="en-IN" dirty="0"/>
              <a:t>("get")&amp;&amp;!</a:t>
            </a:r>
            <a:r>
              <a:rPr lang="en-IN" dirty="0" err="1"/>
              <a:t>swr.equalsIgnoreCase</a:t>
            </a:r>
            <a:r>
              <a:rPr lang="en-IN" dirty="0"/>
              <a:t>("go")&amp;&amp;!</a:t>
            </a:r>
            <a:r>
              <a:rPr lang="en-IN" dirty="0" err="1"/>
              <a:t>swr.equalsIgnoreCase</a:t>
            </a:r>
            <a:r>
              <a:rPr lang="en-IN" dirty="0"/>
              <a:t>("ad")&amp;&amp;!</a:t>
            </a:r>
            <a:r>
              <a:rPr lang="en-IN" dirty="0" err="1"/>
              <a:t>swr.equalsIgnoreCase</a:t>
            </a:r>
            <a:r>
              <a:rPr lang="en-IN" dirty="0"/>
              <a:t>("her")</a:t>
            </a:r>
          </a:p>
          <a:p>
            <a:r>
              <a:rPr lang="en-IN" dirty="0"/>
              <a:t>                       &amp;&amp;!</a:t>
            </a:r>
            <a:r>
              <a:rPr lang="en-IN" dirty="0" err="1"/>
              <a:t>swr.equalsIgnoreCase</a:t>
            </a:r>
            <a:r>
              <a:rPr lang="en-IN" dirty="0"/>
              <a:t>("here")&amp;&amp;!</a:t>
            </a:r>
            <a:r>
              <a:rPr lang="en-IN" dirty="0" err="1"/>
              <a:t>swr.equalsIgnoreCase</a:t>
            </a:r>
            <a:r>
              <a:rPr lang="en-IN" dirty="0"/>
              <a:t>("if")&amp;&amp;!</a:t>
            </a:r>
            <a:r>
              <a:rPr lang="en-IN" dirty="0" err="1"/>
              <a:t>swr.equalsIgnoreCase</a:t>
            </a:r>
            <a:r>
              <a:rPr lang="en-IN" dirty="0"/>
              <a:t>("into")&amp;&amp;!</a:t>
            </a:r>
            <a:r>
              <a:rPr lang="en-IN" dirty="0" err="1"/>
              <a:t>swr.equalsIgnoreCase</a:t>
            </a:r>
            <a:r>
              <a:rPr lang="en-IN" dirty="0"/>
              <a:t>("just")</a:t>
            </a:r>
          </a:p>
          <a:p>
            <a:r>
              <a:rPr lang="en-IN" dirty="0"/>
              <a:t>                       </a:t>
            </a:r>
          </a:p>
        </p:txBody>
      </p:sp>
    </p:spTree>
    <p:extLst>
      <p:ext uri="{BB962C8B-B14F-4D97-AF65-F5344CB8AC3E}">
        <p14:creationId xmlns:p14="http://schemas.microsoft.com/office/powerpoint/2010/main" xmlns="" val="629415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93893"/>
            <a:ext cx="8534400" cy="6740307"/>
          </a:xfrm>
          <a:prstGeom prst="rect">
            <a:avLst/>
          </a:prstGeom>
          <a:noFill/>
        </p:spPr>
        <p:txBody>
          <a:bodyPr wrap="square" rtlCol="0">
            <a:spAutoFit/>
          </a:bodyPr>
          <a:lstStyle/>
          <a:p>
            <a:r>
              <a:rPr lang="en-IN" dirty="0" smtClean="0"/>
              <a:t>                </a:t>
            </a:r>
            <a:r>
              <a:rPr lang="en-IN" dirty="0"/>
              <a:t>{</a:t>
            </a:r>
          </a:p>
          <a:p>
            <a:r>
              <a:rPr lang="en-IN" dirty="0"/>
              <a:t>                    if(</a:t>
            </a:r>
            <a:r>
              <a:rPr lang="en-IN" dirty="0" err="1"/>
              <a:t>ppkey.equals</a:t>
            </a:r>
            <a:r>
              <a:rPr lang="en-IN" dirty="0"/>
              <a:t>(""))</a:t>
            </a:r>
          </a:p>
          <a:p>
            <a:r>
              <a:rPr lang="en-IN" dirty="0"/>
              <a:t>                    {</a:t>
            </a:r>
          </a:p>
          <a:p>
            <a:r>
              <a:rPr lang="en-IN" dirty="0"/>
              <a:t>                    </a:t>
            </a:r>
            <a:r>
              <a:rPr lang="en-IN" dirty="0" err="1"/>
              <a:t>ppkey</a:t>
            </a:r>
            <a:r>
              <a:rPr lang="en-IN" dirty="0"/>
              <a:t>=</a:t>
            </a:r>
            <a:r>
              <a:rPr lang="en-IN" dirty="0" err="1"/>
              <a:t>ppkey+swr</a:t>
            </a:r>
            <a:r>
              <a:rPr lang="en-IN" dirty="0"/>
              <a:t>;</a:t>
            </a:r>
          </a:p>
          <a:p>
            <a:r>
              <a:rPr lang="en-IN" dirty="0"/>
              <a:t>                    }</a:t>
            </a:r>
          </a:p>
          <a:p>
            <a:r>
              <a:rPr lang="en-IN" dirty="0"/>
              <a:t>                   else if(!</a:t>
            </a:r>
            <a:r>
              <a:rPr lang="en-IN" dirty="0" err="1"/>
              <a:t>ppkey.equals</a:t>
            </a:r>
            <a:r>
              <a:rPr lang="en-IN" dirty="0"/>
              <a:t>(""))</a:t>
            </a:r>
          </a:p>
          <a:p>
            <a:r>
              <a:rPr lang="en-IN" dirty="0"/>
              <a:t>                    {</a:t>
            </a:r>
          </a:p>
          <a:p>
            <a:r>
              <a:rPr lang="en-IN" dirty="0"/>
              <a:t>                        </a:t>
            </a:r>
            <a:r>
              <a:rPr lang="en-IN" dirty="0" err="1"/>
              <a:t>ppkey</a:t>
            </a:r>
            <a:r>
              <a:rPr lang="en-IN" dirty="0"/>
              <a:t>=</a:t>
            </a:r>
            <a:r>
              <a:rPr lang="en-IN" dirty="0" err="1"/>
              <a:t>ppkey</a:t>
            </a:r>
            <a:r>
              <a:rPr lang="en-IN" dirty="0"/>
              <a:t>+" "+</a:t>
            </a:r>
            <a:r>
              <a:rPr lang="en-IN" dirty="0" err="1"/>
              <a:t>swr</a:t>
            </a:r>
            <a:r>
              <a:rPr lang="en-IN" dirty="0"/>
              <a:t>;</a:t>
            </a:r>
          </a:p>
          <a:p>
            <a:r>
              <a:rPr lang="en-IN" dirty="0"/>
              <a:t>                        </a:t>
            </a:r>
          </a:p>
          <a:p>
            <a:r>
              <a:rPr lang="en-IN" dirty="0"/>
              <a:t>                    }</a:t>
            </a:r>
          </a:p>
          <a:p>
            <a:r>
              <a:rPr lang="en-IN" dirty="0"/>
              <a:t>                }</a:t>
            </a:r>
          </a:p>
          <a:p>
            <a:r>
              <a:rPr lang="en-IN" dirty="0"/>
              <a:t>                </a:t>
            </a:r>
          </a:p>
          <a:p>
            <a:r>
              <a:rPr lang="en-IN" dirty="0"/>
              <a:t>           }</a:t>
            </a:r>
          </a:p>
          <a:p>
            <a:r>
              <a:rPr lang="en-IN" dirty="0"/>
              <a:t>        catch(Exception e)</a:t>
            </a:r>
          </a:p>
          <a:p>
            <a:r>
              <a:rPr lang="en-IN" dirty="0"/>
              <a:t>        {</a:t>
            </a:r>
          </a:p>
          <a:p>
            <a:r>
              <a:rPr lang="en-IN" dirty="0"/>
              <a:t>            </a:t>
            </a:r>
            <a:r>
              <a:rPr lang="en-IN" dirty="0" err="1"/>
              <a:t>out.println</a:t>
            </a:r>
            <a:r>
              <a:rPr lang="en-IN" dirty="0"/>
              <a:t>(e);</a:t>
            </a:r>
          </a:p>
          <a:p>
            <a:r>
              <a:rPr lang="en-IN" dirty="0"/>
              <a:t>        }</a:t>
            </a:r>
          </a:p>
          <a:p>
            <a:r>
              <a:rPr lang="en-IN" dirty="0"/>
              <a:t>        finally {            </a:t>
            </a:r>
          </a:p>
          <a:p>
            <a:r>
              <a:rPr lang="en-IN" dirty="0"/>
              <a:t>            </a:t>
            </a:r>
            <a:r>
              <a:rPr lang="en-IN" dirty="0" err="1"/>
              <a:t>out.close</a:t>
            </a:r>
            <a:r>
              <a:rPr lang="en-IN" dirty="0"/>
              <a:t>();</a:t>
            </a:r>
          </a:p>
          <a:p>
            <a:r>
              <a:rPr lang="en-IN" dirty="0"/>
              <a:t>        }</a:t>
            </a:r>
          </a:p>
          <a:p>
            <a:r>
              <a:rPr lang="en-IN" dirty="0"/>
              <a:t>    }</a:t>
            </a:r>
          </a:p>
          <a:p>
            <a:endParaRPr lang="en-IN" dirty="0"/>
          </a:p>
          <a:p>
            <a:endParaRPr lang="en-IN" dirty="0"/>
          </a:p>
          <a:p>
            <a:endParaRPr lang="en-IN" dirty="0"/>
          </a:p>
        </p:txBody>
      </p:sp>
    </p:spTree>
    <p:extLst>
      <p:ext uri="{BB962C8B-B14F-4D97-AF65-F5344CB8AC3E}">
        <p14:creationId xmlns:p14="http://schemas.microsoft.com/office/powerpoint/2010/main" xmlns="" val="454995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3716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457200" y="274638"/>
            <a:ext cx="8229600" cy="1020762"/>
          </a:xfrm>
        </p:spPr>
        <p:txBody>
          <a:bodyPr>
            <a:normAutofit fontScale="90000"/>
          </a:bodyPr>
          <a:lstStyle/>
          <a:p>
            <a:pPr algn="ctr"/>
            <a:r>
              <a:rPr lang="en-US" dirty="0" smtClean="0"/>
              <a:t>Performance measures of Proposed   System</a:t>
            </a:r>
            <a:endParaRPr lang="en-US" dirty="0"/>
          </a:p>
        </p:txBody>
      </p:sp>
      <p:graphicFrame>
        <p:nvGraphicFramePr>
          <p:cNvPr id="6" name="Table 5"/>
          <p:cNvGraphicFramePr>
            <a:graphicFrameLocks noGrp="1"/>
          </p:cNvGraphicFramePr>
          <p:nvPr/>
        </p:nvGraphicFramePr>
        <p:xfrm>
          <a:off x="381000" y="5943600"/>
          <a:ext cx="8305800" cy="685800"/>
        </p:xfrm>
        <a:graphic>
          <a:graphicData uri="http://schemas.openxmlformats.org/drawingml/2006/table">
            <a:tbl>
              <a:tblPr/>
              <a:tblGrid>
                <a:gridCol w="3420239"/>
                <a:gridCol w="1282590"/>
                <a:gridCol w="1434293"/>
                <a:gridCol w="1025678"/>
                <a:gridCol w="1143000"/>
              </a:tblGrid>
              <a:tr h="408594">
                <a:tc>
                  <a:txBody>
                    <a:bodyPr/>
                    <a:lstStyle/>
                    <a:p>
                      <a:pPr algn="l" fontAlgn="b"/>
                      <a:endParaRPr lang="en-US" sz="1100" b="0" i="0" u="none" strike="noStrike" dirty="0">
                        <a:solidFill>
                          <a:srgbClr val="000000"/>
                        </a:solidFill>
                        <a:latin typeface="Calibri"/>
                      </a:endParaRP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Query search processing </a:t>
                      </a: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Data Preprocessing </a:t>
                      </a: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Page Bookmarking </a:t>
                      </a: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Result</a:t>
                      </a: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06">
                <a:tc>
                  <a:txBody>
                    <a:bodyPr/>
                    <a:lstStyle/>
                    <a:p>
                      <a:pPr algn="l" fontAlgn="b"/>
                      <a:r>
                        <a:rPr lang="en-US" sz="1100" b="0" i="0" u="none" strike="noStrike" dirty="0">
                          <a:solidFill>
                            <a:srgbClr val="000000"/>
                          </a:solidFill>
                          <a:latin typeface="Calibri"/>
                        </a:rPr>
                        <a:t>Performance metrics  </a:t>
                      </a: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4</a:t>
                      </a: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3</a:t>
                      </a: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4</a:t>
                      </a: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6</a:t>
                      </a: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2138157950"/>
              </p:ext>
            </p:extLst>
          </p:nvPr>
        </p:nvGraphicFramePr>
        <p:xfrm>
          <a:off x="84410" y="101989"/>
          <a:ext cx="8971670" cy="6535970"/>
        </p:xfrm>
        <a:graphic>
          <a:graphicData uri="http://schemas.openxmlformats.org/drawingml/2006/table">
            <a:tbl>
              <a:tblPr bandRow="1">
                <a:tableStyleId>{5C22544A-7EE6-4342-B048-85BDC9FD1C3A}</a:tableStyleId>
              </a:tblPr>
              <a:tblGrid>
                <a:gridCol w="1794334"/>
                <a:gridCol w="1794334"/>
                <a:gridCol w="1794334"/>
                <a:gridCol w="1794334"/>
                <a:gridCol w="1794334"/>
              </a:tblGrid>
              <a:tr h="1660806">
                <a:tc>
                  <a:txBody>
                    <a:bodyPr/>
                    <a:lstStyle/>
                    <a:p>
                      <a:pPr algn="ctr"/>
                      <a:endParaRPr lang="en-US" sz="1800" kern="1200" dirty="0" smtClean="0">
                        <a:solidFill>
                          <a:schemeClr val="dk1"/>
                        </a:solidFill>
                        <a:latin typeface="+mn-lt"/>
                        <a:ea typeface="+mn-ea"/>
                        <a:cs typeface="+mn-cs"/>
                      </a:endParaRPr>
                    </a:p>
                    <a:p>
                      <a:pPr algn="ctr"/>
                      <a:endParaRPr lang="en-US" sz="1800" kern="1200" dirty="0" smtClean="0">
                        <a:solidFill>
                          <a:schemeClr val="dk1"/>
                        </a:solidFill>
                        <a:latin typeface="+mn-lt"/>
                        <a:ea typeface="+mn-ea"/>
                        <a:cs typeface="+mn-cs"/>
                      </a:endParaRPr>
                    </a:p>
                    <a:p>
                      <a:pPr algn="ctr"/>
                      <a:r>
                        <a:rPr lang="en-US" sz="1800" b="0" kern="1200" dirty="0" smtClean="0">
                          <a:solidFill>
                            <a:schemeClr val="dk1"/>
                          </a:solidFill>
                          <a:latin typeface="+mn-lt"/>
                          <a:ea typeface="+mn-ea"/>
                          <a:cs typeface="+mn-cs"/>
                        </a:rPr>
                        <a:t>3</a:t>
                      </a:r>
                      <a:endParaRPr lang="en-US" sz="1800" b="0" kern="1200" dirty="0">
                        <a:solidFill>
                          <a:schemeClr val="dk1"/>
                        </a:solidFill>
                        <a:latin typeface="+mn-lt"/>
                        <a:ea typeface="+mn-ea"/>
                        <a:cs typeface="+mn-cs"/>
                      </a:endParaRPr>
                    </a:p>
                  </a:txBody>
                  <a:tcPr/>
                </a:tc>
                <a:tc>
                  <a:txBody>
                    <a:bodyPr/>
                    <a:lstStyle/>
                    <a:p>
                      <a:pPr algn="l"/>
                      <a:r>
                        <a:rPr lang="en-US" sz="1200" b="1" dirty="0" smtClean="0">
                          <a:solidFill>
                            <a:schemeClr val="tx1">
                              <a:lumMod val="95000"/>
                              <a:lumOff val="5000"/>
                            </a:schemeClr>
                          </a:solidFill>
                          <a:latin typeface="Times New Roman" pitchFamily="18" charset="0"/>
                          <a:cs typeface="Times New Roman" pitchFamily="18" charset="0"/>
                        </a:rPr>
                        <a:t>EFFICIENT PHRASE-BASED DOCUMENT SIMILARITY</a:t>
                      </a:r>
                      <a:r>
                        <a:rPr lang="en-US" sz="1200" b="1" baseline="0" dirty="0" smtClean="0">
                          <a:solidFill>
                            <a:schemeClr val="tx1">
                              <a:lumMod val="95000"/>
                              <a:lumOff val="5000"/>
                            </a:schemeClr>
                          </a:solidFill>
                          <a:latin typeface="Times New Roman" pitchFamily="18" charset="0"/>
                          <a:cs typeface="Times New Roman" pitchFamily="18" charset="0"/>
                        </a:rPr>
                        <a:t> </a:t>
                      </a:r>
                      <a:r>
                        <a:rPr lang="en-US" sz="1200" b="1" dirty="0" smtClean="0">
                          <a:solidFill>
                            <a:schemeClr val="tx1">
                              <a:lumMod val="95000"/>
                              <a:lumOff val="5000"/>
                            </a:schemeClr>
                          </a:solidFill>
                          <a:latin typeface="Times New Roman" pitchFamily="18" charset="0"/>
                          <a:cs typeface="Times New Roman" pitchFamily="18" charset="0"/>
                        </a:rPr>
                        <a:t>FOR</a:t>
                      </a:r>
                      <a:r>
                        <a:rPr lang="en-US" sz="1200" b="1" baseline="0" dirty="0" smtClean="0">
                          <a:solidFill>
                            <a:schemeClr val="tx1">
                              <a:lumMod val="95000"/>
                              <a:lumOff val="5000"/>
                            </a:schemeClr>
                          </a:solidFill>
                          <a:latin typeface="Times New Roman" pitchFamily="18" charset="0"/>
                          <a:cs typeface="Times New Roman" pitchFamily="18" charset="0"/>
                        </a:rPr>
                        <a:t> </a:t>
                      </a:r>
                      <a:r>
                        <a:rPr lang="en-US" sz="1200" b="1" dirty="0" smtClean="0">
                          <a:solidFill>
                            <a:schemeClr val="tx1">
                              <a:lumMod val="95000"/>
                              <a:lumOff val="5000"/>
                            </a:schemeClr>
                          </a:solidFill>
                          <a:latin typeface="Times New Roman" pitchFamily="18" charset="0"/>
                          <a:cs typeface="Times New Roman" pitchFamily="18" charset="0"/>
                        </a:rPr>
                        <a:t>CLUSTERING IN</a:t>
                      </a:r>
                      <a:r>
                        <a:rPr lang="en-US" sz="1200" b="1" baseline="0" dirty="0" smtClean="0">
                          <a:solidFill>
                            <a:schemeClr val="tx1">
                              <a:lumMod val="95000"/>
                              <a:lumOff val="5000"/>
                            </a:schemeClr>
                          </a:solidFill>
                          <a:latin typeface="Times New Roman" pitchFamily="18" charset="0"/>
                          <a:cs typeface="Times New Roman" pitchFamily="18" charset="0"/>
                        </a:rPr>
                        <a:t> 2008.</a:t>
                      </a:r>
                      <a:endParaRPr lang="en-US" sz="1200" b="1" kern="1200" dirty="0">
                        <a:solidFill>
                          <a:schemeClr val="tx1">
                            <a:lumMod val="95000"/>
                            <a:lumOff val="5000"/>
                          </a:schemeClr>
                        </a:solidFill>
                        <a:latin typeface="+mn-lt"/>
                        <a:ea typeface="+mn-ea"/>
                        <a:cs typeface="+mn-cs"/>
                      </a:endParaRPr>
                    </a:p>
                  </a:txBody>
                  <a:tcPr/>
                </a:tc>
                <a:tc>
                  <a:txBody>
                    <a:bodyPr/>
                    <a:lstStyle/>
                    <a:p>
                      <a:r>
                        <a:rPr lang="en-US" sz="1200" b="0" dirty="0" smtClean="0">
                          <a:solidFill>
                            <a:schemeClr val="tx1">
                              <a:lumMod val="95000"/>
                              <a:lumOff val="5000"/>
                            </a:schemeClr>
                          </a:solidFill>
                          <a:latin typeface="Times New Roman" pitchFamily="18" charset="0"/>
                          <a:cs typeface="Times New Roman" pitchFamily="18" charset="0"/>
                        </a:rPr>
                        <a:t>In this paper, we propose a phrase-based document similarity to compute the pair wise similarities of documents based on the Suffix Tree Document (STD) model.</a:t>
                      </a:r>
                      <a:endParaRPr lang="en-US" sz="1200" b="0" dirty="0">
                        <a:solidFill>
                          <a:schemeClr val="tx1">
                            <a:lumMod val="95000"/>
                            <a:lumOff val="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lumMod val="95000"/>
                              <a:lumOff val="5000"/>
                            </a:schemeClr>
                          </a:solidFill>
                          <a:latin typeface="Times New Roman" pitchFamily="18" charset="0"/>
                          <a:cs typeface="Times New Roman" pitchFamily="18" charset="0"/>
                        </a:rPr>
                        <a:t>This conclusion sufficiently explains why the phrase-based document similarity works much better than the single-word </a:t>
                      </a:r>
                      <a:r>
                        <a:rPr lang="en-US" sz="1200" b="0" dirty="0" err="1" smtClean="0">
                          <a:solidFill>
                            <a:schemeClr val="tx1">
                              <a:lumMod val="95000"/>
                              <a:lumOff val="5000"/>
                            </a:schemeClr>
                          </a:solidFill>
                          <a:latin typeface="Times New Roman" pitchFamily="18" charset="0"/>
                          <a:cs typeface="Times New Roman" pitchFamily="18" charset="0"/>
                        </a:rPr>
                        <a:t>tf-idf</a:t>
                      </a:r>
                      <a:r>
                        <a:rPr lang="en-US" sz="1200" b="0" dirty="0" smtClean="0">
                          <a:solidFill>
                            <a:schemeClr val="tx1">
                              <a:lumMod val="95000"/>
                              <a:lumOff val="5000"/>
                            </a:schemeClr>
                          </a:solidFill>
                          <a:latin typeface="Times New Roman" pitchFamily="18" charset="0"/>
                          <a:cs typeface="Times New Roman" pitchFamily="18" charset="0"/>
                        </a:rPr>
                        <a:t> similarity measure.</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lumMod val="95000"/>
                              <a:lumOff val="5000"/>
                            </a:schemeClr>
                          </a:solidFill>
                          <a:latin typeface="Times New Roman" pitchFamily="18" charset="0"/>
                          <a:cs typeface="Times New Roman" pitchFamily="18" charset="0"/>
                        </a:rPr>
                        <a:t>The quality of the clustering results significantly surpasses the results of traditional single-word </a:t>
                      </a:r>
                      <a:r>
                        <a:rPr lang="en-US" sz="1200" b="0" dirty="0" err="1" smtClean="0">
                          <a:solidFill>
                            <a:schemeClr val="tx1">
                              <a:lumMod val="95000"/>
                              <a:lumOff val="5000"/>
                            </a:schemeClr>
                          </a:solidFill>
                          <a:latin typeface="Times New Roman" pitchFamily="18" charset="0"/>
                          <a:cs typeface="Times New Roman" pitchFamily="18" charset="0"/>
                        </a:rPr>
                        <a:t>tf-idf</a:t>
                      </a:r>
                      <a:r>
                        <a:rPr lang="en-US" sz="1200" b="0" dirty="0" smtClean="0">
                          <a:solidFill>
                            <a:schemeClr val="tx1">
                              <a:lumMod val="95000"/>
                              <a:lumOff val="5000"/>
                            </a:schemeClr>
                          </a:solidFill>
                          <a:latin typeface="Times New Roman" pitchFamily="18" charset="0"/>
                          <a:cs typeface="Times New Roman" pitchFamily="18" charset="0"/>
                        </a:rPr>
                        <a:t> similarity measure in the same HAC algorithm, especially in large document data sets. </a:t>
                      </a:r>
                    </a:p>
                    <a:p>
                      <a:endParaRPr lang="en-US" sz="1200" dirty="0"/>
                    </a:p>
                  </a:txBody>
                  <a:tcPr/>
                </a:tc>
              </a:tr>
              <a:tr h="2307865">
                <a:tc>
                  <a: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4</a:t>
                      </a:r>
                    </a:p>
                  </a:txBody>
                  <a:tcPr/>
                </a:tc>
                <a:tc>
                  <a:txBody>
                    <a:bodyPr/>
                    <a:lstStyle/>
                    <a:p>
                      <a:r>
                        <a:rPr lang="en-US" sz="1200" b="1" dirty="0" smtClean="0">
                          <a:latin typeface="Times New Roman" pitchFamily="18" charset="0"/>
                          <a:cs typeface="Times New Roman" pitchFamily="18" charset="0"/>
                        </a:rPr>
                        <a:t>INTERACTIVE QUERY EXPANSION WITH THE USE OF   CLUSTERING-BY-DIRECTIONS ALGORITHM IN 2011.</a:t>
                      </a:r>
                      <a:endParaRPr lang="en-US" sz="1200" dirty="0"/>
                    </a:p>
                  </a:txBody>
                  <a:tcPr/>
                </a:tc>
                <a:tc>
                  <a:txBody>
                    <a:bodyPr/>
                    <a:lstStyle/>
                    <a:p>
                      <a:r>
                        <a:rPr lang="en-US" sz="1200" dirty="0" smtClean="0">
                          <a:latin typeface="Times New Roman" pitchFamily="18" charset="0"/>
                          <a:cs typeface="Times New Roman" pitchFamily="18" charset="0"/>
                        </a:rPr>
                        <a:t>This paper concerns clustering-by-directions algorithm. The algorithm introduces a novel approach to interactive query expansion. It is designed to support users of search engines in forming Web search queries.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This paper focuses on a novel approach to facilitating users in forming queries. The approach is based on clustering-</a:t>
                      </a:r>
                      <a:r>
                        <a:rPr lang="en-US" sz="1200" dirty="0" err="1" smtClean="0">
                          <a:latin typeface="Times New Roman" pitchFamily="18" charset="0"/>
                          <a:cs typeface="Times New Roman" pitchFamily="18" charset="0"/>
                        </a:rPr>
                        <a:t>bydirections</a:t>
                      </a:r>
                      <a:r>
                        <a:rPr lang="en-US" sz="1200" dirty="0" smtClean="0">
                          <a:latin typeface="Times New Roman" pitchFamily="18" charset="0"/>
                          <a:cs typeface="Times New Roman" pitchFamily="18" charset="0"/>
                        </a:rPr>
                        <a:t> (CBD) algorithm which was introduced by the author in.</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This paper describes the algorithm, and it presents an enhancement which reduces the computational complexity of the algorithm. Moreover, in this paper, a new type of interface is introduced.</a:t>
                      </a:r>
                    </a:p>
                    <a:p>
                      <a:endParaRPr lang="en-US" sz="1200" dirty="0"/>
                    </a:p>
                  </a:txBody>
                  <a:tcPr/>
                </a:tc>
              </a:tr>
              <a:tr h="2307865">
                <a:tc>
                  <a: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5</a:t>
                      </a:r>
                      <a:endParaRPr lang="en-US" dirty="0"/>
                    </a:p>
                  </a:txBody>
                  <a:tcPr/>
                </a:tc>
                <a:tc>
                  <a:txBody>
                    <a:bodyPr/>
                    <a:lstStyle/>
                    <a:p>
                      <a:pPr marL="0" algn="l" defTabSz="914400" rtl="0" eaLnBrk="1" latinLnBrk="0" hangingPunct="1"/>
                      <a:r>
                        <a:rPr lang="en-IN" sz="1200" b="1" kern="1200" dirty="0" smtClean="0">
                          <a:solidFill>
                            <a:schemeClr val="dk1"/>
                          </a:solidFill>
                          <a:latin typeface="Times New Roman" pitchFamily="18" charset="0"/>
                          <a:ea typeface="+mn-ea"/>
                          <a:cs typeface="Times New Roman" pitchFamily="18" charset="0"/>
                        </a:rPr>
                        <a:t>XML KEYWORD SEARCH WITH PROMISING RESULT TYPE RECOMMENDATIONS IN</a:t>
                      </a:r>
                      <a:r>
                        <a:rPr lang="en-IN" sz="1200" b="1" kern="1200" baseline="0" dirty="0" smtClean="0">
                          <a:solidFill>
                            <a:schemeClr val="dk1"/>
                          </a:solidFill>
                          <a:latin typeface="Times New Roman" pitchFamily="18" charset="0"/>
                          <a:ea typeface="+mn-ea"/>
                          <a:cs typeface="Times New Roman" pitchFamily="18" charset="0"/>
                        </a:rPr>
                        <a:t> 2013</a:t>
                      </a:r>
                      <a:endParaRPr lang="en-US" sz="1200" b="1" kern="1200" dirty="0">
                        <a:solidFill>
                          <a:schemeClr val="dk1"/>
                        </a:solidFill>
                        <a:latin typeface="Times New Roman" pitchFamily="18" charset="0"/>
                        <a:ea typeface="+mn-ea"/>
                        <a:cs typeface="Times New Roman" pitchFamily="18" charset="0"/>
                      </a:endParaRPr>
                    </a:p>
                  </a:txBody>
                  <a:tcPr/>
                </a:tc>
                <a:tc>
                  <a:txBody>
                    <a:bodyPr/>
                    <a:lstStyle/>
                    <a:p>
                      <a:pPr algn="l"/>
                      <a:r>
                        <a:rPr lang="en-IN" sz="1200" dirty="0" smtClean="0">
                          <a:latin typeface="Times New Roman" pitchFamily="18" charset="0"/>
                          <a:cs typeface="Times New Roman" pitchFamily="18" charset="0"/>
                        </a:rPr>
                        <a:t>Keyword search enables inexperienced users to easily search XML database with no specific knowledge of complex structured query languages and XML data schemas</a:t>
                      </a:r>
                      <a:endParaRPr lang="en-US" sz="1200" b="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In this paper, we propose a new keyword search approach which basically utilizes the statistics of underlying XML data to decide the promising result types and then quickly retrieves the corresponding results with the help of selected promising result types</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Two</a:t>
                      </a:r>
                      <a:r>
                        <a:rPr lang="en-US" sz="1200" baseline="0" dirty="0" smtClean="0">
                          <a:latin typeface="Times New Roman" pitchFamily="18" charset="0"/>
                          <a:cs typeface="Times New Roman" pitchFamily="18" charset="0"/>
                        </a:rPr>
                        <a:t> new algorithms proposed in this paper is somewhat complex and so not feasible enough for all kind of users</a:t>
                      </a:r>
                      <a:endParaRPr lang="en-US" sz="12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381000"/>
            <a:ext cx="5257800" cy="723275"/>
          </a:xfrm>
          <a:prstGeom prst="rect">
            <a:avLst/>
          </a:prstGeom>
          <a:noFill/>
        </p:spPr>
        <p:txBody>
          <a:bodyPr wrap="square" rtlCol="0">
            <a:spAutoFit/>
          </a:bodyPr>
          <a:lstStyle/>
          <a:p>
            <a:r>
              <a:rPr lang="en-IN" sz="4100" b="1" dirty="0" smtClean="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SNAPSHOTS</a:t>
            </a:r>
            <a:endParaRPr lang="en-IN" sz="4100" b="1" dirty="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endParaRPr>
          </a:p>
        </p:txBody>
      </p:sp>
      <p:sp>
        <p:nvSpPr>
          <p:cNvPr id="3" name="TextBox 2"/>
          <p:cNvSpPr txBox="1"/>
          <p:nvPr/>
        </p:nvSpPr>
        <p:spPr>
          <a:xfrm>
            <a:off x="457200" y="1066800"/>
            <a:ext cx="2590800" cy="507831"/>
          </a:xfrm>
          <a:prstGeom prst="rect">
            <a:avLst/>
          </a:prstGeom>
          <a:noFill/>
        </p:spPr>
        <p:txBody>
          <a:bodyPr wrap="square" rtlCol="0">
            <a:spAutoFit/>
          </a:bodyPr>
          <a:lstStyle/>
          <a:p>
            <a:pPr marL="365760" indent="-256032">
              <a:spcBef>
                <a:spcPts val="400"/>
              </a:spcBef>
              <a:buClr>
                <a:schemeClr val="accent1"/>
              </a:buClr>
              <a:buSzPct val="68000"/>
            </a:pPr>
            <a:r>
              <a:rPr lang="en-IN" sz="2700" b="1" dirty="0">
                <a:latin typeface="Times New Roman" pitchFamily="18" charset="0"/>
                <a:cs typeface="Times New Roman" pitchFamily="18" charset="0"/>
              </a:rPr>
              <a:t>HOME PAGE:</a:t>
            </a:r>
          </a:p>
        </p:txBody>
      </p:sp>
      <p:pic>
        <p:nvPicPr>
          <p:cNvPr id="205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b="6061"/>
          <a:stretch>
            <a:fillRect/>
          </a:stretch>
        </p:blipFill>
        <p:spPr bwMode="auto">
          <a:xfrm>
            <a:off x="914400" y="1523999"/>
            <a:ext cx="7620000" cy="5029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590648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6096000" cy="507831"/>
          </a:xfrm>
          <a:prstGeom prst="rect">
            <a:avLst/>
          </a:prstGeom>
          <a:noFill/>
        </p:spPr>
        <p:txBody>
          <a:bodyPr wrap="square" rtlCol="0">
            <a:spAutoFit/>
          </a:bodyPr>
          <a:lstStyle/>
          <a:p>
            <a:pPr marL="365760" indent="-256032">
              <a:spcBef>
                <a:spcPts val="400"/>
              </a:spcBef>
              <a:buClr>
                <a:schemeClr val="accent1"/>
              </a:buClr>
              <a:buSzPct val="68000"/>
            </a:pPr>
            <a:r>
              <a:rPr lang="en-IN" sz="2700" b="1" dirty="0">
                <a:latin typeface="Times New Roman" pitchFamily="18" charset="0"/>
                <a:cs typeface="Times New Roman" pitchFamily="18" charset="0"/>
              </a:rPr>
              <a:t>REGISTRATION:-NEW USER</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b="32000"/>
          <a:stretch>
            <a:fillRect/>
          </a:stretch>
        </p:blipFill>
        <p:spPr bwMode="auto">
          <a:xfrm>
            <a:off x="304800" y="1295400"/>
            <a:ext cx="8286376"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00741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1600200" cy="507831"/>
          </a:xfrm>
          <a:prstGeom prst="rect">
            <a:avLst/>
          </a:prstGeom>
          <a:noFill/>
        </p:spPr>
        <p:txBody>
          <a:bodyPr wrap="square" rtlCol="0">
            <a:spAutoFit/>
          </a:bodyPr>
          <a:lstStyle/>
          <a:p>
            <a:pPr marL="365760" indent="-256032">
              <a:spcBef>
                <a:spcPts val="400"/>
              </a:spcBef>
              <a:buClr>
                <a:schemeClr val="accent1"/>
              </a:buClr>
              <a:buSzPct val="68000"/>
            </a:pPr>
            <a:r>
              <a:rPr lang="en-IN" sz="2700" b="1" dirty="0">
                <a:latin typeface="Times New Roman" pitchFamily="18" charset="0"/>
                <a:cs typeface="Times New Roman" pitchFamily="18" charset="0"/>
              </a:rPr>
              <a:t>LOGIN:</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b="32886"/>
          <a:stretch>
            <a:fillRect/>
          </a:stretch>
        </p:blipFill>
        <p:spPr bwMode="auto">
          <a:xfrm>
            <a:off x="1066800" y="1219201"/>
            <a:ext cx="7696200" cy="48767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118612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90601"/>
            <a:ext cx="7696200" cy="507831"/>
          </a:xfrm>
          <a:prstGeom prst="rect">
            <a:avLst/>
          </a:prstGeom>
          <a:noFill/>
        </p:spPr>
        <p:txBody>
          <a:bodyPr wrap="square" rtlCol="0">
            <a:spAutoFit/>
          </a:bodyPr>
          <a:lstStyle/>
          <a:p>
            <a:pPr marL="365760" indent="-256032">
              <a:spcBef>
                <a:spcPts val="400"/>
              </a:spcBef>
              <a:buClr>
                <a:schemeClr val="accent1"/>
              </a:buClr>
              <a:buSzPct val="68000"/>
            </a:pPr>
            <a:r>
              <a:rPr lang="en-IN" sz="2700" b="1" dirty="0">
                <a:latin typeface="Times New Roman" pitchFamily="18" charset="0"/>
                <a:cs typeface="Times New Roman" pitchFamily="18" charset="0"/>
              </a:rPr>
              <a:t>SEARCH ENGINE STATIC, DYNAMIC PAGE:</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6628"/>
          <a:stretch/>
        </p:blipFill>
        <p:spPr bwMode="auto">
          <a:xfrm>
            <a:off x="1295400" y="1676400"/>
            <a:ext cx="7488635" cy="4411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94944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04800"/>
            <a:ext cx="3505200" cy="507831"/>
          </a:xfrm>
          <a:prstGeom prst="rect">
            <a:avLst/>
          </a:prstGeom>
          <a:noFill/>
        </p:spPr>
        <p:txBody>
          <a:bodyPr wrap="square" rtlCol="0">
            <a:spAutoFit/>
          </a:bodyPr>
          <a:lstStyle/>
          <a:p>
            <a:pPr marL="365760" indent="-256032">
              <a:spcBef>
                <a:spcPts val="400"/>
              </a:spcBef>
              <a:buClr>
                <a:schemeClr val="accent1"/>
              </a:buClr>
              <a:buSzPct val="68000"/>
            </a:pPr>
            <a:r>
              <a:rPr lang="en-IN" sz="2700" b="1" dirty="0">
                <a:latin typeface="Times New Roman" pitchFamily="18" charset="0"/>
                <a:cs typeface="Times New Roman" pitchFamily="18" charset="0"/>
              </a:rPr>
              <a:t>SEARCH ENGINE:</a:t>
            </a: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5233"/>
          <a:stretch/>
        </p:blipFill>
        <p:spPr bwMode="auto">
          <a:xfrm>
            <a:off x="304800" y="1048949"/>
            <a:ext cx="8610600" cy="48184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941152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4808951" cy="507831"/>
          </a:xfrm>
          <a:prstGeom prst="rect">
            <a:avLst/>
          </a:prstGeom>
          <a:noFill/>
        </p:spPr>
        <p:txBody>
          <a:bodyPr wrap="square" rtlCol="0">
            <a:spAutoFit/>
          </a:bodyPr>
          <a:lstStyle/>
          <a:p>
            <a:pPr marL="365760" indent="-256032">
              <a:spcBef>
                <a:spcPts val="400"/>
              </a:spcBef>
              <a:buClr>
                <a:schemeClr val="accent1"/>
              </a:buClr>
              <a:buSzPct val="68000"/>
            </a:pPr>
            <a:r>
              <a:rPr lang="en-IN" sz="2700" b="1" dirty="0" smtClean="0">
                <a:latin typeface="Times New Roman" pitchFamily="18" charset="0"/>
                <a:cs typeface="Times New Roman" pitchFamily="18" charset="0"/>
              </a:rPr>
              <a:t>EXPLORATORY </a:t>
            </a:r>
            <a:r>
              <a:rPr lang="en-IN" sz="2700" b="1" dirty="0">
                <a:latin typeface="Times New Roman" pitchFamily="18" charset="0"/>
                <a:cs typeface="Times New Roman" pitchFamily="18" charset="0"/>
              </a:rPr>
              <a:t>SEARCH:</a:t>
            </a:r>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4629"/>
          <a:stretch/>
        </p:blipFill>
        <p:spPr bwMode="auto">
          <a:xfrm>
            <a:off x="228600" y="1295400"/>
            <a:ext cx="8493541"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771425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533400"/>
            <a:ext cx="3429000" cy="507831"/>
          </a:xfrm>
          <a:prstGeom prst="rect">
            <a:avLst/>
          </a:prstGeom>
          <a:noFill/>
        </p:spPr>
        <p:txBody>
          <a:bodyPr wrap="square" rtlCol="0">
            <a:spAutoFit/>
          </a:bodyPr>
          <a:lstStyle/>
          <a:p>
            <a:pPr marL="365760" indent="-256032">
              <a:spcBef>
                <a:spcPts val="400"/>
              </a:spcBef>
              <a:buClr>
                <a:schemeClr val="accent1"/>
              </a:buClr>
              <a:buSzPct val="68000"/>
            </a:pPr>
            <a:r>
              <a:rPr lang="en-IN" sz="2700" b="1" dirty="0" smtClean="0">
                <a:latin typeface="Times New Roman" pitchFamily="18" charset="0"/>
                <a:cs typeface="Times New Roman" pitchFamily="18" charset="0"/>
              </a:rPr>
              <a:t>WEBSITES:</a:t>
            </a:r>
            <a:endParaRPr lang="en-IN" sz="2700" b="1" dirty="0">
              <a:latin typeface="Times New Roman" pitchFamily="18" charset="0"/>
              <a:cs typeface="Times New Roman" pitchFamily="18" charset="0"/>
            </a:endParaRP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5920"/>
          <a:stretch/>
        </p:blipFill>
        <p:spPr bwMode="auto">
          <a:xfrm>
            <a:off x="228600" y="1026617"/>
            <a:ext cx="8763000" cy="58313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b="40114"/>
          <a:stretch>
            <a:fillRect/>
          </a:stretch>
        </p:blipFill>
        <p:spPr>
          <a:xfrm>
            <a:off x="685800" y="1219200"/>
            <a:ext cx="7467600" cy="4419600"/>
          </a:xfrm>
          <a:prstGeom prst="rect">
            <a:avLst/>
          </a:prstGeom>
        </p:spPr>
      </p:pic>
      <p:sp>
        <p:nvSpPr>
          <p:cNvPr id="3" name="TextBox 2"/>
          <p:cNvSpPr txBox="1"/>
          <p:nvPr/>
        </p:nvSpPr>
        <p:spPr>
          <a:xfrm>
            <a:off x="685800" y="533400"/>
            <a:ext cx="3276600" cy="507831"/>
          </a:xfrm>
          <a:prstGeom prst="rect">
            <a:avLst/>
          </a:prstGeom>
          <a:noFill/>
        </p:spPr>
        <p:txBody>
          <a:bodyPr wrap="square" rtlCol="0">
            <a:spAutoFit/>
          </a:bodyPr>
          <a:lstStyle/>
          <a:p>
            <a:r>
              <a:rPr lang="en-US" sz="2700" b="1" dirty="0" smtClean="0">
                <a:latin typeface="Times New Roman" pitchFamily="18" charset="0"/>
                <a:cs typeface="Times New Roman" pitchFamily="18" charset="0"/>
              </a:rPr>
              <a:t>BOOKMARKING:</a:t>
            </a:r>
            <a:endParaRPr lang="en-US" sz="2700" b="1"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609600"/>
            <a:ext cx="5791200" cy="507831"/>
          </a:xfrm>
          <a:prstGeom prst="rect">
            <a:avLst/>
          </a:prstGeom>
          <a:noFill/>
        </p:spPr>
        <p:txBody>
          <a:bodyPr wrap="square" rtlCol="0">
            <a:spAutoFit/>
          </a:bodyPr>
          <a:lstStyle/>
          <a:p>
            <a:r>
              <a:rPr lang="en-US" sz="2700" b="1" dirty="0">
                <a:latin typeface="Times New Roman" pitchFamily="18" charset="0"/>
                <a:cs typeface="Times New Roman" pitchFamily="18" charset="0"/>
              </a:rPr>
              <a:t>BOOKMARKING  MANAGER:</a:t>
            </a:r>
          </a:p>
        </p:txBody>
      </p:sp>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5607"/>
          <a:stretch/>
        </p:blipFill>
        <p:spPr bwMode="auto">
          <a:xfrm>
            <a:off x="228600" y="1295400"/>
            <a:ext cx="8534400" cy="4529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838200"/>
            <a:ext cx="7772400" cy="923330"/>
          </a:xfrm>
          <a:prstGeom prst="rect">
            <a:avLst/>
          </a:prstGeom>
          <a:noFill/>
        </p:spPr>
        <p:txBody>
          <a:bodyPr wrap="square" rtlCol="0">
            <a:spAutoFit/>
          </a:bodyPr>
          <a:lstStyle/>
          <a:p>
            <a:r>
              <a:rPr lang="en-IN" sz="2700" b="1" dirty="0">
                <a:latin typeface="Times New Roman" pitchFamily="18" charset="0"/>
                <a:cs typeface="Times New Roman" pitchFamily="18" charset="0"/>
              </a:rPr>
              <a:t>JELASTIC CLOUD ENVIRONMENT-DEPLOYMENT:</a:t>
            </a:r>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5298"/>
          <a:stretch/>
        </p:blipFill>
        <p:spPr bwMode="auto">
          <a:xfrm>
            <a:off x="685800" y="1729171"/>
            <a:ext cx="7860903" cy="44962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2850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732231651"/>
              </p:ext>
            </p:extLst>
          </p:nvPr>
        </p:nvGraphicFramePr>
        <p:xfrm>
          <a:off x="154748" y="144192"/>
          <a:ext cx="8839200" cy="6561408"/>
        </p:xfrm>
        <a:graphic>
          <a:graphicData uri="http://schemas.openxmlformats.org/drawingml/2006/table">
            <a:tbl>
              <a:tblPr bandRow="1">
                <a:tableStyleId>{5C22544A-7EE6-4342-B048-85BDC9FD1C3A}</a:tableStyleId>
              </a:tblPr>
              <a:tblGrid>
                <a:gridCol w="1767840"/>
                <a:gridCol w="1767840"/>
                <a:gridCol w="1767840"/>
                <a:gridCol w="1767840"/>
                <a:gridCol w="1767840"/>
              </a:tblGrid>
              <a:tr h="2425794">
                <a:tc>
                  <a:txBody>
                    <a:bodyPr/>
                    <a:lstStyle/>
                    <a:p>
                      <a:pPr algn="ctr"/>
                      <a:endParaRPr lang="en-US" dirty="0" smtClean="0"/>
                    </a:p>
                    <a:p>
                      <a:pPr algn="ct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6</a:t>
                      </a:r>
                    </a:p>
                    <a:p>
                      <a:pPr algn="ct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latin typeface="Times New Roman" pitchFamily="18" charset="0"/>
                          <a:cs typeface="Times New Roman" pitchFamily="18" charset="0"/>
                        </a:rPr>
                        <a:t>RANKING USER AUTHORITY WITH RELEVANT KNOWLEDGE CATEGORIES FOR EXPERT FINDING</a:t>
                      </a:r>
                      <a:endParaRPr lang="en-US" sz="1200" b="1"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In this paper, we propose an expert finding framework based on the authority information in the target category as well as the relevant categories for ranking</a:t>
                      </a:r>
                    </a:p>
                    <a:p>
                      <a:r>
                        <a:rPr lang="en-IN" sz="1200" dirty="0" smtClean="0">
                          <a:latin typeface="Times New Roman" pitchFamily="18" charset="0"/>
                          <a:cs typeface="Times New Roman" pitchFamily="18" charset="0"/>
                        </a:rPr>
                        <a:t>user authority</a:t>
                      </a:r>
                      <a:endParaRPr lang="en-US"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We develop a scalable method for measuring the relevancies between categories through topic</a:t>
                      </a:r>
                      <a:r>
                        <a:rPr lang="en-IN" sz="1200" baseline="0" dirty="0" smtClean="0">
                          <a:latin typeface="Times New Roman" pitchFamily="18" charset="0"/>
                          <a:cs typeface="Times New Roman" pitchFamily="18" charset="0"/>
                        </a:rPr>
                        <a:t> </a:t>
                      </a:r>
                      <a:r>
                        <a:rPr lang="en-IN" sz="1200" dirty="0" smtClean="0">
                          <a:latin typeface="Times New Roman" pitchFamily="18" charset="0"/>
                          <a:cs typeface="Times New Roman" pitchFamily="18" charset="0"/>
                        </a:rPr>
                        <a:t>models, which takes consideration of both content and user interaction based category similarities</a:t>
                      </a:r>
                      <a:endParaRPr lang="en-US"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Only if it is used properly with</a:t>
                      </a:r>
                      <a:r>
                        <a:rPr lang="en-IN" sz="1200" baseline="0" dirty="0" smtClean="0">
                          <a:latin typeface="Times New Roman" pitchFamily="18" charset="0"/>
                          <a:cs typeface="Times New Roman" pitchFamily="18" charset="0"/>
                        </a:rPr>
                        <a:t> </a:t>
                      </a:r>
                      <a:r>
                        <a:rPr lang="en-IN" sz="1200" dirty="0" smtClean="0">
                          <a:latin typeface="Times New Roman" pitchFamily="18" charset="0"/>
                          <a:cs typeface="Times New Roman" pitchFamily="18" charset="0"/>
                        </a:rPr>
                        <a:t>base</a:t>
                      </a:r>
                      <a:r>
                        <a:rPr lang="en-IN" sz="1200" baseline="0" dirty="0" smtClean="0">
                          <a:latin typeface="Times New Roman" pitchFamily="18" charset="0"/>
                          <a:cs typeface="Times New Roman" pitchFamily="18" charset="0"/>
                        </a:rPr>
                        <a:t> </a:t>
                      </a:r>
                      <a:r>
                        <a:rPr lang="en-IN" sz="1200" dirty="0" smtClean="0">
                          <a:latin typeface="Times New Roman" pitchFamily="18" charset="0"/>
                          <a:cs typeface="Times New Roman" pitchFamily="18" charset="0"/>
                        </a:rPr>
                        <a:t>knowledge we can attain those results correctly.</a:t>
                      </a:r>
                      <a:endParaRPr lang="en-US" sz="1200" dirty="0">
                        <a:latin typeface="Times New Roman" pitchFamily="18" charset="0"/>
                        <a:cs typeface="Times New Roman" pitchFamily="18" charset="0"/>
                      </a:endParaRPr>
                    </a:p>
                  </a:txBody>
                  <a:tcPr/>
                </a:tc>
              </a:tr>
              <a:tr h="2109386">
                <a:tc>
                  <a:txBody>
                    <a:bodyPr/>
                    <a:lstStyle/>
                    <a:p>
                      <a:pPr algn="ctr"/>
                      <a:endParaRPr lang="en-IN" dirty="0" smtClean="0"/>
                    </a:p>
                    <a:p>
                      <a:pPr algn="ctr"/>
                      <a:endParaRPr lang="en-IN" dirty="0" smtClean="0"/>
                    </a:p>
                    <a:p>
                      <a:pPr algn="ctr"/>
                      <a:r>
                        <a:rPr lang="en-IN" dirty="0" smtClean="0"/>
                        <a:t>7</a:t>
                      </a:r>
                    </a:p>
                  </a:txBody>
                  <a:tcPr/>
                </a:tc>
                <a:tc>
                  <a:txBody>
                    <a:bodyPr/>
                    <a:lstStyle/>
                    <a:p>
                      <a:endParaRPr lang="en-IN" sz="1200" b="1" dirty="0" smtClean="0">
                        <a:latin typeface="Times New Roman" pitchFamily="18" charset="0"/>
                        <a:cs typeface="Times New Roman" pitchFamily="18" charset="0"/>
                      </a:endParaRPr>
                    </a:p>
                    <a:p>
                      <a:r>
                        <a:rPr lang="en-IN" sz="1200" b="1" dirty="0" smtClean="0">
                          <a:latin typeface="Times New Roman" pitchFamily="18" charset="0"/>
                          <a:cs typeface="Times New Roman" pitchFamily="18" charset="0"/>
                        </a:rPr>
                        <a:t>WEB DOCUMENT CLUSTERING AND RANKING USING TF-IDF BASED APRIORI APPROACH IN 2014</a:t>
                      </a:r>
                      <a:endParaRPr lang="en-US" sz="1200" b="1"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 We proposed a new mechanism called </a:t>
                      </a:r>
                      <a:r>
                        <a:rPr lang="en-IN" sz="1200" dirty="0" err="1" smtClean="0">
                          <a:latin typeface="Times New Roman" pitchFamily="18" charset="0"/>
                          <a:cs typeface="Times New Roman" pitchFamily="18" charset="0"/>
                        </a:rPr>
                        <a:t>Tf-Idf</a:t>
                      </a:r>
                      <a:r>
                        <a:rPr lang="en-IN" sz="1200" dirty="0" smtClean="0">
                          <a:latin typeface="Times New Roman" pitchFamily="18" charset="0"/>
                          <a:cs typeface="Times New Roman" pitchFamily="18" charset="0"/>
                        </a:rPr>
                        <a:t> based </a:t>
                      </a:r>
                      <a:r>
                        <a:rPr lang="en-IN" sz="1200" dirty="0" err="1" smtClean="0">
                          <a:latin typeface="Times New Roman" pitchFamily="18" charset="0"/>
                          <a:cs typeface="Times New Roman" pitchFamily="18" charset="0"/>
                        </a:rPr>
                        <a:t>Apriori</a:t>
                      </a:r>
                      <a:r>
                        <a:rPr lang="en-IN" sz="1200" dirty="0" smtClean="0">
                          <a:latin typeface="Times New Roman" pitchFamily="18" charset="0"/>
                          <a:cs typeface="Times New Roman" pitchFamily="18" charset="0"/>
                        </a:rPr>
                        <a:t> for clustering the web documents. We then rank the documents in each cluster using </a:t>
                      </a:r>
                      <a:r>
                        <a:rPr lang="en-IN" sz="1200" dirty="0" err="1" smtClean="0">
                          <a:latin typeface="Times New Roman" pitchFamily="18" charset="0"/>
                          <a:cs typeface="Times New Roman" pitchFamily="18" charset="0"/>
                        </a:rPr>
                        <a:t>Tf-Idf</a:t>
                      </a:r>
                      <a:r>
                        <a:rPr lang="en-IN" sz="1200" dirty="0" smtClean="0">
                          <a:latin typeface="Times New Roman" pitchFamily="18" charset="0"/>
                          <a:cs typeface="Times New Roman" pitchFamily="18" charset="0"/>
                        </a:rPr>
                        <a:t> and similarity factor of documents based on the user query. </a:t>
                      </a:r>
                    </a:p>
                  </a:txBody>
                  <a:tcPr/>
                </a:tc>
                <a:tc>
                  <a:txBody>
                    <a:bodyPr/>
                    <a:lstStyle/>
                    <a:p>
                      <a:r>
                        <a:rPr lang="en-IN" sz="1200" dirty="0" smtClean="0">
                          <a:latin typeface="Times New Roman" pitchFamily="18" charset="0"/>
                          <a:cs typeface="Times New Roman" pitchFamily="18" charset="0"/>
                        </a:rPr>
                        <a:t>This approach will helps the user to get all his relevant documents in one place and can restrict his search to some top documents of his choice.</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But it is not helpful if exact keywords are not known.</a:t>
                      </a:r>
                      <a:endParaRPr lang="en-US" sz="1200" dirty="0">
                        <a:latin typeface="Times New Roman" pitchFamily="18" charset="0"/>
                        <a:cs typeface="Times New Roman" pitchFamily="18" charset="0"/>
                      </a:endParaRPr>
                    </a:p>
                  </a:txBody>
                  <a:tcPr/>
                </a:tc>
              </a:tr>
              <a:tr h="2026228">
                <a:tc>
                  <a:txBody>
                    <a:bodyPr/>
                    <a:lstStyle/>
                    <a:p>
                      <a:pPr algn="ctr"/>
                      <a:endParaRPr lang="en-US" dirty="0" smtClean="0"/>
                    </a:p>
                    <a:p>
                      <a:pPr algn="ctr"/>
                      <a:endParaRPr lang="en-US" dirty="0" smtClean="0"/>
                    </a:p>
                    <a:p>
                      <a:pPr algn="ctr"/>
                      <a:r>
                        <a:rPr lang="en-US" dirty="0" smtClean="0"/>
                        <a:t>8</a:t>
                      </a:r>
                      <a:endParaRPr lang="en-US" dirty="0"/>
                    </a:p>
                  </a:txBody>
                  <a:tcPr/>
                </a:tc>
                <a:tc>
                  <a:txBody>
                    <a:bodyPr/>
                    <a:lstStyle/>
                    <a:p>
                      <a:r>
                        <a:rPr lang="en-IN" sz="1200" b="1" dirty="0" smtClean="0">
                          <a:latin typeface="Times New Roman" pitchFamily="18" charset="0"/>
                          <a:cs typeface="Times New Roman" pitchFamily="18" charset="0"/>
                        </a:rPr>
                        <a:t>EXPLOITING LINKED OPEN DATA AS BACKGROUND KNOWLEDGE IN DATA MINING IN</a:t>
                      </a:r>
                      <a:r>
                        <a:rPr lang="en-IN" sz="1200" b="1" baseline="0" dirty="0" smtClean="0">
                          <a:latin typeface="Times New Roman" pitchFamily="18" charset="0"/>
                          <a:cs typeface="Times New Roman" pitchFamily="18" charset="0"/>
                        </a:rPr>
                        <a:t> 2013</a:t>
                      </a:r>
                      <a:endParaRPr lang="en-US" sz="1200" b="1"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This paper discusses a framework of adding background knowledge from Linked Open Data to a given data mining problem in a fully automatic, unsupervised manner. </a:t>
                      </a:r>
                      <a:endParaRPr lang="en-US"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It introduces the </a:t>
                      </a:r>
                      <a:r>
                        <a:rPr lang="en-IN" sz="1200" dirty="0" err="1" smtClean="0">
                          <a:latin typeface="Times New Roman" pitchFamily="18" charset="0"/>
                          <a:cs typeface="Times New Roman" pitchFamily="18" charset="0"/>
                        </a:rPr>
                        <a:t>FeGeLOD</a:t>
                      </a:r>
                      <a:r>
                        <a:rPr lang="en-IN" sz="1200" dirty="0" smtClean="0">
                          <a:latin typeface="Times New Roman" pitchFamily="18" charset="0"/>
                          <a:cs typeface="Times New Roman" pitchFamily="18" charset="0"/>
                        </a:rPr>
                        <a:t> framework and its latest implementation, the </a:t>
                      </a:r>
                      <a:r>
                        <a:rPr lang="en-IN" sz="1200" dirty="0" err="1" smtClean="0">
                          <a:latin typeface="Times New Roman" pitchFamily="18" charset="0"/>
                          <a:cs typeface="Times New Roman" pitchFamily="18" charset="0"/>
                        </a:rPr>
                        <a:t>RapidMiner</a:t>
                      </a:r>
                      <a:r>
                        <a:rPr lang="en-IN" sz="1200" dirty="0" smtClean="0">
                          <a:latin typeface="Times New Roman" pitchFamily="18" charset="0"/>
                          <a:cs typeface="Times New Roman" pitchFamily="18" charset="0"/>
                        </a:rPr>
                        <a:t> Linked Open Data </a:t>
                      </a:r>
                      <a:r>
                        <a:rPr lang="en-IN" sz="1200" dirty="0" err="1" smtClean="0">
                          <a:latin typeface="Times New Roman" pitchFamily="18" charset="0"/>
                          <a:cs typeface="Times New Roman" pitchFamily="18" charset="0"/>
                        </a:rPr>
                        <a:t>extension.So</a:t>
                      </a:r>
                      <a:r>
                        <a:rPr lang="en-IN" sz="1200" dirty="0" smtClean="0">
                          <a:latin typeface="Times New Roman" pitchFamily="18" charset="0"/>
                          <a:cs typeface="Times New Roman" pitchFamily="18" charset="0"/>
                        </a:rPr>
                        <a:t> it is suitable for current</a:t>
                      </a:r>
                      <a:r>
                        <a:rPr lang="en-IN" sz="1200" baseline="0" dirty="0" smtClean="0">
                          <a:latin typeface="Times New Roman" pitchFamily="18" charset="0"/>
                          <a:cs typeface="Times New Roman" pitchFamily="18" charset="0"/>
                        </a:rPr>
                        <a:t> systems</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But</a:t>
                      </a:r>
                      <a:r>
                        <a:rPr lang="en-US" sz="1200" baseline="0" dirty="0" smtClean="0">
                          <a:latin typeface="Times New Roman" pitchFamily="18" charset="0"/>
                          <a:cs typeface="Times New Roman" pitchFamily="18" charset="0"/>
                        </a:rPr>
                        <a:t> it is time consuming and needs time to learn new approach</a:t>
                      </a:r>
                      <a:endParaRPr lang="en-US" sz="12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838200"/>
            <a:ext cx="6248400" cy="507831"/>
          </a:xfrm>
          <a:prstGeom prst="rect">
            <a:avLst/>
          </a:prstGeom>
          <a:noFill/>
        </p:spPr>
        <p:txBody>
          <a:bodyPr wrap="square" rtlCol="0">
            <a:spAutoFit/>
          </a:bodyPr>
          <a:lstStyle/>
          <a:p>
            <a:r>
              <a:rPr lang="en-IN" sz="2700" b="1" dirty="0">
                <a:latin typeface="Times New Roman" pitchFamily="18" charset="0"/>
                <a:cs typeface="Times New Roman" pitchFamily="18" charset="0"/>
              </a:rPr>
              <a:t>PHPMYADMIN PAGE-IN JELASTIC :</a:t>
            </a:r>
          </a:p>
        </p:txBody>
      </p:sp>
      <p:pic>
        <p:nvPicPr>
          <p:cNvPr id="3" name="Picture 2"/>
          <p:cNvPicPr/>
          <p:nvPr/>
        </p:nvPicPr>
        <p:blipFill rotWithShape="1">
          <a:blip r:embed="rId2" cstate="print"/>
          <a:srcRect b="5053"/>
          <a:stretch/>
        </p:blipFill>
        <p:spPr>
          <a:xfrm>
            <a:off x="381000" y="1524000"/>
            <a:ext cx="8229600" cy="4413337"/>
          </a:xfrm>
          <a:prstGeom prst="rect">
            <a:avLst/>
          </a:prstGeom>
        </p:spPr>
      </p:pic>
    </p:spTree>
    <p:extLst>
      <p:ext uri="{BB962C8B-B14F-4D97-AF65-F5344CB8AC3E}">
        <p14:creationId xmlns:p14="http://schemas.microsoft.com/office/powerpoint/2010/main" xmlns="" val="4148237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533400"/>
            <a:ext cx="4355551" cy="507831"/>
          </a:xfrm>
          <a:prstGeom prst="rect">
            <a:avLst/>
          </a:prstGeom>
        </p:spPr>
        <p:txBody>
          <a:bodyPr wrap="none">
            <a:spAutoFit/>
          </a:bodyPr>
          <a:lstStyle/>
          <a:p>
            <a:r>
              <a:rPr lang="en-US" sz="2700" b="1" dirty="0" smtClean="0">
                <a:latin typeface="Times New Roman" pitchFamily="18" charset="0"/>
                <a:cs typeface="Times New Roman" pitchFamily="18" charset="0"/>
              </a:rPr>
              <a:t>BOOKMARK DATABASE:</a:t>
            </a:r>
            <a:endParaRPr lang="en-US" sz="2700" b="1" dirty="0">
              <a:latin typeface="Times New Roman" pitchFamily="18" charset="0"/>
              <a:cs typeface="Times New Roman" pitchFamily="18" charset="0"/>
            </a:endParaRPr>
          </a:p>
        </p:txBody>
      </p:sp>
      <p:pic>
        <p:nvPicPr>
          <p:cNvPr id="4" name="Picture 3"/>
          <p:cNvPicPr/>
          <p:nvPr/>
        </p:nvPicPr>
        <p:blipFill>
          <a:blip r:embed="rId2" cstate="print"/>
          <a:srcRect b="5067"/>
          <a:stretch>
            <a:fillRect/>
          </a:stretch>
        </p:blipFill>
        <p:spPr>
          <a:xfrm>
            <a:off x="1066800" y="1600201"/>
            <a:ext cx="6934200" cy="43434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143000" y="301823"/>
            <a:ext cx="8001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SCREENSHOT FOR USER DATABASE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3"/>
          <p:cNvPicPr>
            <a:picLocks noChangeAspect="1" noChangeArrowheads="1"/>
          </p:cNvPicPr>
          <p:nvPr/>
        </p:nvPicPr>
        <p:blipFill>
          <a:blip r:embed="rId2" cstate="print"/>
          <a:srcRect b="5769"/>
          <a:stretch>
            <a:fillRect/>
          </a:stretch>
        </p:blipFill>
        <p:spPr bwMode="auto">
          <a:xfrm>
            <a:off x="838200" y="1066800"/>
            <a:ext cx="7391400" cy="4648200"/>
          </a:xfrm>
          <a:prstGeom prst="rect">
            <a:avLst/>
          </a:prstGeom>
          <a:noFill/>
        </p:spPr>
      </p:pic>
      <p:sp>
        <p:nvSpPr>
          <p:cNvPr id="1027" name="Rectangle 3"/>
          <p:cNvSpPr>
            <a:spLocks noChangeArrowheads="1"/>
          </p:cNvSpPr>
          <p:nvPr/>
        </p:nvSpPr>
        <p:spPr bwMode="auto">
          <a:xfrm>
            <a:off x="0" y="3676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1143000" y="304800"/>
            <a:ext cx="9144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SCREENSHOT FOR KEYWORDS DATABASE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3676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170"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4914"/>
          <a:stretch/>
        </p:blipFill>
        <p:spPr bwMode="auto">
          <a:xfrm>
            <a:off x="381000" y="1266810"/>
            <a:ext cx="8572500" cy="4752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6096000" cy="461665"/>
          </a:xfrm>
          <a:prstGeom prst="rect">
            <a:avLst/>
          </a:prstGeom>
          <a:noFill/>
        </p:spPr>
        <p:txBody>
          <a:bodyPr wrap="square" rtlCol="0">
            <a:spAutoFit/>
          </a:bodyPr>
          <a:lstStyle/>
          <a:p>
            <a:r>
              <a:rPr lang="en-IN" sz="2400" b="1" dirty="0">
                <a:latin typeface="Times New Roman" pitchFamily="18" charset="0"/>
                <a:ea typeface="Times New Roman" pitchFamily="18" charset="0"/>
                <a:cs typeface="Times New Roman" pitchFamily="18" charset="0"/>
              </a:rPr>
              <a:t>SCREENSHOT FOR URL DATABASE:</a:t>
            </a:r>
          </a:p>
        </p:txBody>
      </p:sp>
      <p:pic>
        <p:nvPicPr>
          <p:cNvPr id="3" name="Picture 2"/>
          <p:cNvPicPr/>
          <p:nvPr/>
        </p:nvPicPr>
        <p:blipFill rotWithShape="1">
          <a:blip r:embed="rId2" cstate="print"/>
          <a:srcRect b="5095"/>
          <a:stretch/>
        </p:blipFill>
        <p:spPr>
          <a:xfrm>
            <a:off x="609600" y="1371600"/>
            <a:ext cx="7467599" cy="4628367"/>
          </a:xfrm>
          <a:prstGeom prst="rect">
            <a:avLst/>
          </a:prstGeom>
        </p:spPr>
      </p:pic>
    </p:spTree>
    <p:extLst>
      <p:ext uri="{BB962C8B-B14F-4D97-AF65-F5344CB8AC3E}">
        <p14:creationId xmlns:p14="http://schemas.microsoft.com/office/powerpoint/2010/main" xmlns="" val="24767021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990600"/>
            <a:ext cx="6324600" cy="461665"/>
          </a:xfrm>
          <a:prstGeom prst="rect">
            <a:avLst/>
          </a:prstGeom>
          <a:noFill/>
        </p:spPr>
        <p:txBody>
          <a:bodyPr wrap="square" rtlCol="0">
            <a:spAutoFit/>
          </a:bodyPr>
          <a:lstStyle/>
          <a:p>
            <a:r>
              <a:rPr lang="en-IN" sz="2400" b="1" dirty="0">
                <a:latin typeface="Times New Roman" pitchFamily="18" charset="0"/>
                <a:ea typeface="Times New Roman" pitchFamily="18" charset="0"/>
                <a:cs typeface="Times New Roman" pitchFamily="18" charset="0"/>
              </a:rPr>
              <a:t>SCREENSHOT FOR ENQUIRY DATABASE:</a:t>
            </a:r>
          </a:p>
        </p:txBody>
      </p:sp>
      <p:pic>
        <p:nvPicPr>
          <p:cNvPr id="9219" name="Picture 3"/>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4957"/>
          <a:stretch/>
        </p:blipFill>
        <p:spPr bwMode="auto">
          <a:xfrm>
            <a:off x="533400" y="1600200"/>
            <a:ext cx="8538569" cy="4562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222356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2057400" cy="507831"/>
          </a:xfrm>
          <a:prstGeom prst="rect">
            <a:avLst/>
          </a:prstGeom>
          <a:noFill/>
        </p:spPr>
        <p:txBody>
          <a:bodyPr wrap="square" rtlCol="0">
            <a:spAutoFit/>
          </a:bodyPr>
          <a:lstStyle/>
          <a:p>
            <a:pPr marL="365760" indent="-256032">
              <a:spcBef>
                <a:spcPts val="400"/>
              </a:spcBef>
              <a:buClr>
                <a:schemeClr val="accent1"/>
              </a:buClr>
              <a:buSzPct val="68000"/>
            </a:pPr>
            <a:r>
              <a:rPr lang="en-IN" sz="2700" b="1" dirty="0">
                <a:latin typeface="Times New Roman" pitchFamily="18" charset="0"/>
                <a:cs typeface="Times New Roman" pitchFamily="18" charset="0"/>
              </a:rPr>
              <a:t>ENQUIRY:</a:t>
            </a:r>
          </a:p>
        </p:txBody>
      </p:sp>
      <p:pic>
        <p:nvPicPr>
          <p:cNvPr id="3"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5031"/>
          <a:stretch/>
        </p:blipFill>
        <p:spPr bwMode="auto">
          <a:xfrm>
            <a:off x="381000" y="1074356"/>
            <a:ext cx="8403921" cy="5326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81047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b="6097"/>
          <a:stretch>
            <a:fillRect/>
          </a:stretch>
        </p:blipFill>
        <p:spPr bwMode="auto">
          <a:xfrm>
            <a:off x="299920" y="792792"/>
            <a:ext cx="8615479" cy="55318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609600" y="304800"/>
            <a:ext cx="2438400" cy="507831"/>
          </a:xfrm>
          <a:prstGeom prst="rect">
            <a:avLst/>
          </a:prstGeom>
          <a:noFill/>
        </p:spPr>
        <p:txBody>
          <a:bodyPr wrap="square" rtlCol="0">
            <a:spAutoFit/>
          </a:bodyPr>
          <a:lstStyle/>
          <a:p>
            <a:pPr marL="365760" indent="-256032">
              <a:spcBef>
                <a:spcPts val="400"/>
              </a:spcBef>
              <a:buClr>
                <a:schemeClr val="accent1"/>
              </a:buClr>
              <a:buSzPct val="68000"/>
            </a:pPr>
            <a:r>
              <a:rPr lang="en-IN" sz="2700" b="1" dirty="0">
                <a:latin typeface="Times New Roman" pitchFamily="18" charset="0"/>
                <a:cs typeface="Times New Roman" pitchFamily="18" charset="0"/>
              </a:rPr>
              <a:t>ABOUT US:</a:t>
            </a:r>
          </a:p>
        </p:txBody>
      </p:sp>
    </p:spTree>
    <p:extLst>
      <p:ext uri="{BB962C8B-B14F-4D97-AF65-F5344CB8AC3E}">
        <p14:creationId xmlns:p14="http://schemas.microsoft.com/office/powerpoint/2010/main" xmlns="" val="20684439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94986"/>
            <a:ext cx="8382000" cy="5693866"/>
          </a:xfrm>
          <a:prstGeom prst="rect">
            <a:avLst/>
          </a:prstGeom>
        </p:spPr>
        <p:txBody>
          <a:bodyPr wrap="square">
            <a:spAutoFit/>
          </a:bodyPr>
          <a:lstStyle/>
          <a:p>
            <a:r>
              <a:rPr lang="en-IN" sz="2400" b="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MODULE </a:t>
            </a:r>
            <a:r>
              <a:rPr lang="en-IN" sz="2000" b="1" dirty="0">
                <a:latin typeface="Times New Roman" pitchFamily="18" charset="0"/>
                <a:cs typeface="Times New Roman" pitchFamily="18" charset="0"/>
              </a:rPr>
              <a:t>1: USER INTERFACE</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PROCESS</a:t>
            </a:r>
            <a:r>
              <a:rPr lang="en-IN" sz="2000" dirty="0">
                <a:latin typeface="Times New Roman" pitchFamily="18" charset="0"/>
                <a:cs typeface="Times New Roman" pitchFamily="18" charset="0"/>
              </a:rPr>
              <a:t>:  REGISTER</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LOGIN</a:t>
            </a:r>
          </a:p>
          <a:p>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MODULE </a:t>
            </a:r>
            <a:r>
              <a:rPr lang="en-IN" sz="2000" b="1" dirty="0">
                <a:latin typeface="Times New Roman" pitchFamily="18" charset="0"/>
                <a:cs typeface="Times New Roman" pitchFamily="18" charset="0"/>
              </a:rPr>
              <a:t>2: DATA PREPROCESSING</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USER GIVES A QUERY</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PROCESS</a:t>
            </a:r>
            <a:r>
              <a:rPr lang="en-IN" sz="2000" dirty="0">
                <a:latin typeface="Times New Roman" pitchFamily="18" charset="0"/>
                <a:cs typeface="Times New Roman" pitchFamily="18" charset="0"/>
              </a:rPr>
              <a:t>: STOPPING</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STEMMING</a:t>
            </a: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   MODULE 3: ONTOLOGY CLUSTERING</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PROCESS</a:t>
            </a:r>
            <a:r>
              <a:rPr lang="en-IN" sz="2000" dirty="0">
                <a:latin typeface="Times New Roman" pitchFamily="18" charset="0"/>
                <a:cs typeface="Times New Roman" pitchFamily="18" charset="0"/>
              </a:rPr>
              <a:t>: GIVING DIFFERENT MEANINGS OF THE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PRE-PROCESSED </a:t>
            </a:r>
            <a:r>
              <a:rPr lang="en-IN" sz="2000" dirty="0">
                <a:latin typeface="Times New Roman" pitchFamily="18" charset="0"/>
                <a:cs typeface="Times New Roman" pitchFamily="18" charset="0"/>
              </a:rPr>
              <a:t>QUERY BASED ON</a:t>
            </a:r>
          </a:p>
          <a:p>
            <a:r>
              <a:rPr lang="en-IN" sz="2000" dirty="0">
                <a:latin typeface="Times New Roman" pitchFamily="18" charset="0"/>
                <a:cs typeface="Times New Roman" pitchFamily="18" charset="0"/>
              </a:rPr>
              <a:t>				SYNONYMS - </a:t>
            </a:r>
            <a:r>
              <a:rPr lang="en-IN" sz="2000" dirty="0" smtClean="0">
                <a:latin typeface="Times New Roman" pitchFamily="18" charset="0"/>
                <a:cs typeface="Times New Roman" pitchFamily="18" charset="0"/>
              </a:rPr>
              <a:t>    SIMILAR</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HYPERNYMS </a:t>
            </a:r>
            <a:r>
              <a:rPr lang="en-IN" sz="2000" dirty="0" smtClean="0">
                <a:latin typeface="Times New Roman" pitchFamily="18" charset="0"/>
                <a:cs typeface="Times New Roman" pitchFamily="18" charset="0"/>
              </a:rPr>
              <a:t>– GENERAL</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HYPONYMS - </a:t>
            </a:r>
            <a:r>
              <a:rPr lang="en-IN" sz="2000" dirty="0" smtClean="0">
                <a:latin typeface="Times New Roman" pitchFamily="18" charset="0"/>
                <a:cs typeface="Times New Roman" pitchFamily="18" charset="0"/>
              </a:rPr>
              <a:t>   TECHNICAL</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32331800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8001000" cy="3170099"/>
          </a:xfrm>
          <a:prstGeom prst="rect">
            <a:avLst/>
          </a:prstGeom>
        </p:spPr>
        <p:txBody>
          <a:bodyPr wrap="square">
            <a:spAutoFit/>
          </a:bodyPr>
          <a:lstStyle/>
          <a:p>
            <a:r>
              <a:rPr lang="en-IN" sz="2000" b="1" dirty="0">
                <a:latin typeface="Times New Roman" pitchFamily="18" charset="0"/>
                <a:cs typeface="Times New Roman" pitchFamily="18" charset="0"/>
              </a:rPr>
              <a:t>MODULE 4: MULTI TERM SEARCHING</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PROCESS</a:t>
            </a:r>
            <a:r>
              <a:rPr lang="en-IN" sz="2000" dirty="0">
                <a:latin typeface="Times New Roman" pitchFamily="18" charset="0"/>
                <a:cs typeface="Times New Roman" pitchFamily="18" charset="0"/>
              </a:rPr>
              <a:t>: SELECTING THE REQUIRED WORD </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FROM </a:t>
            </a:r>
            <a:r>
              <a:rPr lang="en-IN" sz="2000" dirty="0">
                <a:latin typeface="Times New Roman" pitchFamily="18" charset="0"/>
                <a:cs typeface="Times New Roman" pitchFamily="18" charset="0"/>
              </a:rPr>
              <a:t>THE ONTOLOGY </a:t>
            </a:r>
            <a:r>
              <a:rPr lang="en-IN" sz="2000" dirty="0" smtClean="0">
                <a:latin typeface="Times New Roman" pitchFamily="18" charset="0"/>
                <a:cs typeface="Times New Roman" pitchFamily="18" charset="0"/>
              </a:rPr>
              <a:t>CLUSTER</a:t>
            </a:r>
            <a:endParaRPr lang="en-IN" sz="2000" dirty="0">
              <a:latin typeface="Times New Roman" pitchFamily="18" charset="0"/>
              <a:cs typeface="Times New Roman" pitchFamily="18" charset="0"/>
            </a:endParaRP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MODULE </a:t>
            </a:r>
            <a:r>
              <a:rPr lang="en-IN" sz="2000" b="1" dirty="0">
                <a:latin typeface="Times New Roman" pitchFamily="18" charset="0"/>
                <a:cs typeface="Times New Roman" pitchFamily="18" charset="0"/>
              </a:rPr>
              <a:t>5: CLUSTER THE MOST RELEVANT CONTENT</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PROCESS</a:t>
            </a:r>
            <a:r>
              <a:rPr lang="en-IN" sz="2000" dirty="0">
                <a:latin typeface="Times New Roman" pitchFamily="18" charset="0"/>
                <a:cs typeface="Times New Roman" pitchFamily="18" charset="0"/>
              </a:rPr>
              <a:t>: GROUPING SIMILAR </a:t>
            </a:r>
            <a:r>
              <a:rPr lang="en-IN" sz="2000" dirty="0" smtClean="0">
                <a:latin typeface="Times New Roman" pitchFamily="18" charset="0"/>
                <a:cs typeface="Times New Roman" pitchFamily="18" charset="0"/>
              </a:rPr>
              <a:t>WEBSITES</a:t>
            </a:r>
          </a:p>
          <a:p>
            <a:endParaRPr lang="en-IN" sz="2000" dirty="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MODULE 6: BOOK MARKING</a:t>
            </a:r>
          </a:p>
          <a:p>
            <a:r>
              <a:rPr lang="en-IN" sz="2000" dirty="0" smtClean="0">
                <a:latin typeface="Times New Roman" pitchFamily="18" charset="0"/>
                <a:cs typeface="Times New Roman" pitchFamily="18" charset="0"/>
              </a:rPr>
              <a:t>                             PROCESS: BOOK MARKING THE USEFUL SITES</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9883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253515184"/>
              </p:ext>
            </p:extLst>
          </p:nvPr>
        </p:nvGraphicFramePr>
        <p:xfrm>
          <a:off x="152400" y="152400"/>
          <a:ext cx="8839200" cy="6324600"/>
        </p:xfrm>
        <a:graphic>
          <a:graphicData uri="http://schemas.openxmlformats.org/drawingml/2006/table">
            <a:tbl>
              <a:tblPr bandRow="1">
                <a:tableStyleId>{5C22544A-7EE6-4342-B048-85BDC9FD1C3A}</a:tableStyleId>
              </a:tblPr>
              <a:tblGrid>
                <a:gridCol w="1767840"/>
                <a:gridCol w="1767840"/>
                <a:gridCol w="1767840"/>
                <a:gridCol w="1767840"/>
                <a:gridCol w="1767840"/>
              </a:tblGrid>
              <a:tr h="3162300">
                <a:tc>
                  <a:txBody>
                    <a:bodyPr/>
                    <a:lstStyle/>
                    <a:p>
                      <a:pPr algn="ctr"/>
                      <a:endParaRPr lang="en-US" dirty="0" smtClean="0"/>
                    </a:p>
                    <a:p>
                      <a:pPr algn="ctr"/>
                      <a:r>
                        <a:rPr lang="en-US" dirty="0" smtClean="0"/>
                        <a:t>9</a:t>
                      </a:r>
                    </a:p>
                  </a:txBody>
                  <a:tcPr/>
                </a:tc>
                <a:tc>
                  <a:txBody>
                    <a:bodyPr/>
                    <a:lstStyle/>
                    <a:p>
                      <a:r>
                        <a:rPr lang="en-IN" sz="1200" b="1" dirty="0" smtClean="0">
                          <a:latin typeface="Times New Roman" pitchFamily="18" charset="0"/>
                          <a:cs typeface="Times New Roman" pitchFamily="18" charset="0"/>
                        </a:rPr>
                        <a:t>INTERPRETING TF-IDF TERM WEIGHTS AS MAKING RELEVANCE DECISIONS IN 2008</a:t>
                      </a:r>
                    </a:p>
                  </a:txBody>
                  <a:tcPr/>
                </a:tc>
                <a:tc>
                  <a:txBody>
                    <a:bodyPr/>
                    <a:lstStyle/>
                    <a:p>
                      <a:r>
                        <a:rPr lang="en-IN" sz="1200" dirty="0" smtClean="0">
                          <a:latin typeface="Times New Roman" pitchFamily="18" charset="0"/>
                          <a:cs typeface="Times New Roman" pitchFamily="18" charset="0"/>
                        </a:rPr>
                        <a:t>A novel probabilistic retrieval model is presented. It forms a basis to interpret the TF-IDF term weights as making relevance decisions</a:t>
                      </a:r>
                      <a:endParaRPr lang="en-US"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 The signiﬁcance of interpreting TF-IDF in this way is the potential to: (1) establish a unifying perspective about information retrieval as relevance decision-making; and (2) develop advanced TF-IDF-related term weights for future elaborate retrieval models.</a:t>
                      </a:r>
                      <a:endParaRPr lang="en-US" sz="120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But this approach is not suitable for exploratory search.</a:t>
                      </a:r>
                    </a:p>
                  </a:txBody>
                  <a:tcPr/>
                </a:tc>
              </a:tr>
              <a:tr h="3162300">
                <a:tc>
                  <a:txBody>
                    <a:bodyPr/>
                    <a:lstStyle/>
                    <a:p>
                      <a:pPr algn="ctr"/>
                      <a:endParaRPr lang="en-US" dirty="0" smtClean="0"/>
                    </a:p>
                    <a:p>
                      <a:pPr algn="ctr"/>
                      <a:endParaRPr lang="en-US" dirty="0" smtClean="0"/>
                    </a:p>
                    <a:p>
                      <a:pPr algn="ctr"/>
                      <a:endParaRPr lang="en-US" dirty="0" smtClean="0"/>
                    </a:p>
                    <a:p>
                      <a:pPr algn="ctr"/>
                      <a:r>
                        <a:rPr lang="en-US" dirty="0" smtClean="0"/>
                        <a:t>10</a:t>
                      </a:r>
                    </a:p>
                  </a:txBody>
                  <a:tcPr/>
                </a:tc>
                <a:tc>
                  <a:txBody>
                    <a:bodyPr/>
                    <a:lstStyle/>
                    <a:p>
                      <a:r>
                        <a:rPr lang="en-US" sz="1200" b="1" dirty="0" smtClean="0">
                          <a:latin typeface="Times New Roman" pitchFamily="18" charset="0"/>
                          <a:cs typeface="Times New Roman" pitchFamily="18" charset="0"/>
                        </a:rPr>
                        <a:t>REPRESENTATION AND EXCHANGE OF KNOWLEDGE</a:t>
                      </a:r>
                      <a:r>
                        <a:rPr lang="en-US" sz="1200" b="1" baseline="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ABOUT ACTIONS, OBJECTS, AND</a:t>
                      </a:r>
                      <a:r>
                        <a:rPr lang="en-US" sz="1200" b="1" baseline="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ENVIRONMENTS IN</a:t>
                      </a:r>
                      <a:r>
                        <a:rPr lang="en-US" sz="1200" b="1" baseline="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THE ROBOEARTH FRAMEWORK IN</a:t>
                      </a:r>
                      <a:r>
                        <a:rPr lang="en-US" sz="1200" b="1" baseline="0" dirty="0" smtClean="0">
                          <a:latin typeface="Times New Roman" pitchFamily="18" charset="0"/>
                          <a:cs typeface="Times New Roman" pitchFamily="18" charset="0"/>
                        </a:rPr>
                        <a:t> 2012</a:t>
                      </a:r>
                      <a:endParaRPr lang="en-US" sz="1200" dirty="0"/>
                    </a:p>
                  </a:txBody>
                  <a:tcPr/>
                </a:tc>
                <a:tc>
                  <a:txBody>
                    <a:bodyPr/>
                    <a:lstStyle/>
                    <a:p>
                      <a:r>
                        <a:rPr lang="en-US" sz="1200" dirty="0" smtClean="0">
                          <a:latin typeface="Times New Roman" pitchFamily="18" charset="0"/>
                          <a:cs typeface="Times New Roman" pitchFamily="18" charset="0"/>
                        </a:rPr>
                        <a:t>In this paper, we report on the formal language we developed for encoding this information and present our approaches to solve the inference problems related to finding information, to determining if information is usable by a robot, and to grounding it on the robot platform.</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This paper presents an enhanced version of this algorithm. The enhancements include an improved version of the interface and modifications in the algorithm, which reduce its computational complexity.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community-based generation of content has been tremendously successful in the World-Wide Web—people help each other by providing information that could be useful to others. </a:t>
                      </a:r>
                    </a:p>
                  </a:txBody>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1"/>
            <a:ext cx="8382000" cy="5257800"/>
          </a:xfrm>
        </p:spPr>
        <p:txBody>
          <a:bodyPr>
            <a:noAutofit/>
          </a:bodyPr>
          <a:lstStyle/>
          <a:p>
            <a:pPr>
              <a:buFont typeface="Wingdings" pitchFamily="2" charset="2"/>
              <a:buChar char="Ø"/>
            </a:pPr>
            <a:r>
              <a:rPr lang="en-US" sz="1600" dirty="0" smtClean="0">
                <a:latin typeface="Times New Roman" pitchFamily="18" charset="0"/>
                <a:cs typeface="Times New Roman" pitchFamily="18" charset="0"/>
              </a:rPr>
              <a:t>[</a:t>
            </a:r>
            <a:r>
              <a:rPr lang="en-US" sz="2100" dirty="0">
                <a:latin typeface="Times New Roman" pitchFamily="18" charset="0"/>
                <a:cs typeface="Times New Roman" pitchFamily="18" charset="0"/>
              </a:rPr>
              <a:t>1]  C. J. Jiang et al., “An indexing network model for information </a:t>
            </a:r>
            <a:r>
              <a:rPr lang="en-US" sz="2100" dirty="0" err="1">
                <a:latin typeface="Times New Roman" pitchFamily="18" charset="0"/>
                <a:cs typeface="Times New Roman" pitchFamily="18" charset="0"/>
              </a:rPr>
              <a:t>servicesand</a:t>
            </a:r>
            <a:r>
              <a:rPr lang="en-US" sz="2100" dirty="0">
                <a:latin typeface="Times New Roman" pitchFamily="18" charset="0"/>
                <a:cs typeface="Times New Roman" pitchFamily="18" charset="0"/>
              </a:rPr>
              <a:t> its applications,” in Proc. 6th IEEE Int. Conf. Serv. </a:t>
            </a:r>
            <a:r>
              <a:rPr lang="en-US" sz="2100" dirty="0" err="1">
                <a:latin typeface="Times New Roman" pitchFamily="18" charset="0"/>
                <a:cs typeface="Times New Roman" pitchFamily="18" charset="0"/>
              </a:rPr>
              <a:t>Orient.Comput.Appl</a:t>
            </a:r>
            <a:r>
              <a:rPr lang="en-US" sz="2100" dirty="0">
                <a:latin typeface="Times New Roman" pitchFamily="18" charset="0"/>
                <a:cs typeface="Times New Roman" pitchFamily="18" charset="0"/>
              </a:rPr>
              <a:t>., Koloa, HI, USA, pp. 290–297, </a:t>
            </a:r>
            <a:r>
              <a:rPr lang="en-US" sz="2100" dirty="0" smtClean="0">
                <a:latin typeface="Times New Roman" pitchFamily="18" charset="0"/>
                <a:cs typeface="Times New Roman" pitchFamily="18" charset="0"/>
              </a:rPr>
              <a:t>2013</a:t>
            </a:r>
          </a:p>
          <a:p>
            <a:pPr>
              <a:buFont typeface="Wingdings" pitchFamily="2" charset="2"/>
              <a:buChar char="Ø"/>
            </a:pPr>
            <a:r>
              <a:rPr lang="en-US" sz="2100" dirty="0">
                <a:latin typeface="Times New Roman" pitchFamily="18" charset="0"/>
                <a:cs typeface="Times New Roman" pitchFamily="18" charset="0"/>
              </a:rPr>
              <a:t>[2]  H. </a:t>
            </a:r>
            <a:r>
              <a:rPr lang="en-US" sz="2100" dirty="0" err="1">
                <a:latin typeface="Times New Roman" pitchFamily="18" charset="0"/>
                <a:cs typeface="Times New Roman" pitchFamily="18" charset="0"/>
              </a:rPr>
              <a:t>Chim</a:t>
            </a:r>
            <a:r>
              <a:rPr lang="en-US" sz="2100" dirty="0">
                <a:latin typeface="Times New Roman" pitchFamily="18" charset="0"/>
                <a:cs typeface="Times New Roman" pitchFamily="18" charset="0"/>
              </a:rPr>
              <a:t> and X. Deng, “Efficient phrase-based document similarity for clustering,” IEEE Trans. </a:t>
            </a:r>
            <a:r>
              <a:rPr lang="en-US" sz="2100" dirty="0" err="1">
                <a:latin typeface="Times New Roman" pitchFamily="18" charset="0"/>
                <a:cs typeface="Times New Roman" pitchFamily="18" charset="0"/>
              </a:rPr>
              <a:t>Knowl</a:t>
            </a:r>
            <a:r>
              <a:rPr lang="en-US" sz="2100" dirty="0">
                <a:latin typeface="Times New Roman" pitchFamily="18" charset="0"/>
                <a:cs typeface="Times New Roman" pitchFamily="18" charset="0"/>
              </a:rPr>
              <a:t>. Data Eng., vol. 20, no. 9,pp. 1217–1229, Sep. 2008.yst., vol. 44, no. 1, pp. 59–71,Jan. 2014</a:t>
            </a:r>
            <a:r>
              <a:rPr lang="en-US" sz="2100" dirty="0" smtClean="0">
                <a:latin typeface="Times New Roman" pitchFamily="18" charset="0"/>
                <a:cs typeface="Times New Roman" pitchFamily="18" charset="0"/>
              </a:rPr>
              <a:t>.</a:t>
            </a:r>
          </a:p>
          <a:p>
            <a:pPr>
              <a:buFont typeface="Wingdings" pitchFamily="2" charset="2"/>
              <a:buChar char="Ø"/>
            </a:pPr>
            <a:r>
              <a:rPr lang="en-US" sz="2100" dirty="0">
                <a:latin typeface="Times New Roman" pitchFamily="18" charset="0"/>
                <a:cs typeface="Times New Roman" pitchFamily="18" charset="0"/>
              </a:rPr>
              <a:t>[3]  L. </a:t>
            </a:r>
            <a:r>
              <a:rPr lang="en-US" sz="2100" dirty="0" err="1">
                <a:latin typeface="Times New Roman" pitchFamily="18" charset="0"/>
                <a:cs typeface="Times New Roman" pitchFamily="18" charset="0"/>
              </a:rPr>
              <a:t>Kaczmarek</a:t>
            </a:r>
            <a:r>
              <a:rPr lang="en-US" sz="2100" dirty="0">
                <a:latin typeface="Times New Roman" pitchFamily="18" charset="0"/>
                <a:cs typeface="Times New Roman" pitchFamily="18" charset="0"/>
              </a:rPr>
              <a:t>, “Interactive query expansion with the use of clustering-by-directions algorithm,” IEEE Trans. Ind. Electron., vol. 58,no. 8, pp. 3168–3173, Aug. 2011</a:t>
            </a:r>
            <a:r>
              <a:rPr lang="en-US" sz="2100" dirty="0" smtClean="0">
                <a:latin typeface="Times New Roman" pitchFamily="18" charset="0"/>
                <a:cs typeface="Times New Roman" pitchFamily="18" charset="0"/>
              </a:rPr>
              <a:t>.</a:t>
            </a:r>
          </a:p>
          <a:p>
            <a:pPr>
              <a:buFont typeface="Wingdings" pitchFamily="2" charset="2"/>
              <a:buChar char="Ø"/>
            </a:pPr>
            <a:r>
              <a:rPr lang="en-US" sz="2100" dirty="0">
                <a:latin typeface="Times New Roman" pitchFamily="18" charset="0"/>
                <a:cs typeface="Times New Roman" pitchFamily="18" charset="0"/>
              </a:rPr>
              <a:t>[4]  Zhu, H., Chen, E., </a:t>
            </a:r>
            <a:r>
              <a:rPr lang="en-US" sz="2100" dirty="0" err="1">
                <a:latin typeface="Times New Roman" pitchFamily="18" charset="0"/>
                <a:cs typeface="Times New Roman" pitchFamily="18" charset="0"/>
              </a:rPr>
              <a:t>Xiong“Ranking</a:t>
            </a:r>
            <a:r>
              <a:rPr lang="en-US" sz="2100" dirty="0">
                <a:latin typeface="Times New Roman" pitchFamily="18" charset="0"/>
                <a:cs typeface="Times New Roman" pitchFamily="18" charset="0"/>
              </a:rPr>
              <a:t> user authority with relevant knowledge categories for expert finding ” World Wide Web Volume 17, Issue 5, </a:t>
            </a:r>
            <a:r>
              <a:rPr lang="en-US" sz="2100" dirty="0" err="1">
                <a:latin typeface="Times New Roman" pitchFamily="18" charset="0"/>
                <a:cs typeface="Times New Roman" pitchFamily="18" charset="0"/>
              </a:rPr>
              <a:t>pp</a:t>
            </a:r>
            <a:r>
              <a:rPr lang="en-US" sz="2100" dirty="0">
                <a:latin typeface="Times New Roman" pitchFamily="18" charset="0"/>
                <a:cs typeface="Times New Roman" pitchFamily="18" charset="0"/>
              </a:rPr>
              <a:t> 1081–1107, September </a:t>
            </a:r>
            <a:r>
              <a:rPr lang="en-US" sz="2100" dirty="0" smtClean="0">
                <a:latin typeface="Times New Roman" pitchFamily="18" charset="0"/>
                <a:cs typeface="Times New Roman" pitchFamily="18" charset="0"/>
              </a:rPr>
              <a:t>2014</a:t>
            </a:r>
          </a:p>
          <a:p>
            <a:pPr>
              <a:buFont typeface="Wingdings" pitchFamily="2" charset="2"/>
              <a:buChar char="Ø"/>
            </a:pPr>
            <a:r>
              <a:rPr lang="en-US" sz="2100" dirty="0">
                <a:latin typeface="Times New Roman" pitchFamily="18" charset="0"/>
                <a:cs typeface="Times New Roman" pitchFamily="18" charset="0"/>
              </a:rPr>
              <a:t>[5]  R.K. </a:t>
            </a:r>
            <a:r>
              <a:rPr lang="en-US" sz="2100" dirty="0" err="1">
                <a:latin typeface="Times New Roman" pitchFamily="18" charset="0"/>
                <a:cs typeface="Times New Roman" pitchFamily="18" charset="0"/>
              </a:rPr>
              <a:t>Roul</a:t>
            </a:r>
            <a:r>
              <a:rPr lang="en-US" sz="2100" dirty="0">
                <a:latin typeface="Times New Roman" pitchFamily="18" charset="0"/>
                <a:cs typeface="Times New Roman" pitchFamily="18" charset="0"/>
              </a:rPr>
              <a:t>, O. R. </a:t>
            </a:r>
            <a:r>
              <a:rPr lang="en-US" sz="2100" dirty="0" err="1">
                <a:latin typeface="Times New Roman" pitchFamily="18" charset="0"/>
                <a:cs typeface="Times New Roman" pitchFamily="18" charset="0"/>
              </a:rPr>
              <a:t>Devanand</a:t>
            </a:r>
            <a:r>
              <a:rPr lang="en-US" sz="2100" dirty="0">
                <a:latin typeface="Times New Roman" pitchFamily="18" charset="0"/>
                <a:cs typeface="Times New Roman" pitchFamily="18" charset="0"/>
              </a:rPr>
              <a:t>, S.K. </a:t>
            </a:r>
            <a:r>
              <a:rPr lang="en-US" sz="2100" dirty="0" err="1">
                <a:latin typeface="Times New Roman" pitchFamily="18" charset="0"/>
                <a:cs typeface="Times New Roman" pitchFamily="18" charset="0"/>
              </a:rPr>
              <a:t>Sahay</a:t>
            </a:r>
            <a:r>
              <a:rPr lang="en-US" sz="2100" dirty="0">
                <a:latin typeface="Times New Roman" pitchFamily="18" charset="0"/>
                <a:cs typeface="Times New Roman" pitchFamily="18" charset="0"/>
              </a:rPr>
              <a:t> “Web document clustering and ranking using </a:t>
            </a:r>
            <a:r>
              <a:rPr lang="en-US" sz="2100" dirty="0" err="1">
                <a:latin typeface="Times New Roman" pitchFamily="18" charset="0"/>
                <a:cs typeface="Times New Roman" pitchFamily="18" charset="0"/>
              </a:rPr>
              <a:t>tf-idf</a:t>
            </a:r>
            <a:r>
              <a:rPr lang="en-US" sz="2100" dirty="0">
                <a:latin typeface="Times New Roman" pitchFamily="18" charset="0"/>
                <a:cs typeface="Times New Roman" pitchFamily="18" charset="0"/>
              </a:rPr>
              <a:t> based </a:t>
            </a:r>
            <a:r>
              <a:rPr lang="en-US" sz="2100" dirty="0" err="1">
                <a:latin typeface="Times New Roman" pitchFamily="18" charset="0"/>
                <a:cs typeface="Times New Roman" pitchFamily="18" charset="0"/>
              </a:rPr>
              <a:t>apriori</a:t>
            </a:r>
            <a:r>
              <a:rPr lang="en-US" sz="2100" dirty="0">
                <a:latin typeface="Times New Roman" pitchFamily="18" charset="0"/>
                <a:cs typeface="Times New Roman" pitchFamily="18" charset="0"/>
              </a:rPr>
              <a:t> approach “IJCA Proceedings on ICACEA, No. 2, p. 34 , 2014</a:t>
            </a:r>
          </a:p>
          <a:p>
            <a:pPr>
              <a:buFont typeface="Wingdings" pitchFamily="2" charset="2"/>
              <a:buChar char="Ø"/>
            </a:pPr>
            <a:endParaRPr lang="en-US" sz="2100" dirty="0">
              <a:latin typeface="Times New Roman" pitchFamily="18" charset="0"/>
              <a:cs typeface="Times New Roman" pitchFamily="18" charset="0"/>
            </a:endParaRPr>
          </a:p>
          <a:p>
            <a:pPr>
              <a:buNone/>
            </a:pPr>
            <a:r>
              <a:rPr lang="en-US" sz="2100" dirty="0">
                <a:latin typeface="Times New Roman" pitchFamily="18" charset="0"/>
                <a:cs typeface="Times New Roman" pitchFamily="18" charset="0"/>
              </a:rPr>
              <a:t> </a:t>
            </a:r>
          </a:p>
          <a:p>
            <a:pPr>
              <a:buFont typeface="Wingdings" pitchFamily="2" charset="2"/>
              <a:buChar char="Ø"/>
            </a:pPr>
            <a:endParaRPr lang="en-US" sz="2100" dirty="0">
              <a:latin typeface="Times New Roman" pitchFamily="18" charset="0"/>
              <a:cs typeface="Times New Roman" pitchFamily="18" charset="0"/>
            </a:endParaRPr>
          </a:p>
          <a:p>
            <a:pPr>
              <a:buFont typeface="Wingdings" pitchFamily="2" charset="2"/>
              <a:buChar char="Ø"/>
            </a:pPr>
            <a:endParaRPr lang="en-US" sz="2100" dirty="0">
              <a:latin typeface="Times New Roman" pitchFamily="18" charset="0"/>
              <a:cs typeface="Times New Roman" pitchFamily="18" charset="0"/>
            </a:endParaRPr>
          </a:p>
          <a:p>
            <a:pPr>
              <a:buFont typeface="Wingdings" pitchFamily="2" charset="2"/>
              <a:buChar char="Ø"/>
            </a:pPr>
            <a:endParaRPr lang="en-US" sz="2100" dirty="0">
              <a:latin typeface="Times New Roman" pitchFamily="18" charset="0"/>
              <a:cs typeface="Times New Roman" pitchFamily="18" charset="0"/>
            </a:endParaRPr>
          </a:p>
          <a:p>
            <a:pPr>
              <a:buFont typeface="Wingdings" pitchFamily="2" charset="2"/>
              <a:buChar char="Ø"/>
            </a:pPr>
            <a:endParaRPr lang="en-US" sz="2100" dirty="0">
              <a:latin typeface="Times New Roman" pitchFamily="18" charset="0"/>
              <a:cs typeface="Times New Roman" pitchFamily="18" charset="0"/>
            </a:endParaRPr>
          </a:p>
          <a:p>
            <a:pPr>
              <a:buNone/>
            </a:pPr>
            <a:r>
              <a:rPr lang="en-US" sz="2100" dirty="0">
                <a:latin typeface="Times New Roman" pitchFamily="18" charset="0"/>
                <a:cs typeface="Times New Roman" pitchFamily="18" charset="0"/>
              </a:rPr>
              <a:t> </a:t>
            </a:r>
          </a:p>
          <a:p>
            <a:pPr>
              <a:buNone/>
            </a:pPr>
            <a:r>
              <a:rPr lang="en-US" sz="2100" dirty="0">
                <a:latin typeface="Times New Roman" pitchFamily="18" charset="0"/>
                <a:cs typeface="Times New Roman" pitchFamily="18" charset="0"/>
              </a:rPr>
              <a:t> </a:t>
            </a:r>
          </a:p>
          <a:p>
            <a:pPr>
              <a:buFont typeface="Wingdings" pitchFamily="2" charset="2"/>
              <a:buChar char="Ø"/>
            </a:pPr>
            <a:endParaRPr lang="en-US" sz="1600" dirty="0" smtClean="0">
              <a:latin typeface="Times New Roman" pitchFamily="18" charset="0"/>
              <a:cs typeface="Times New Roman" pitchFamily="18" charset="0"/>
            </a:endParaRPr>
          </a:p>
          <a:p>
            <a:pPr algn="just">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endParaRPr lang="en-US" sz="16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305800" cy="639762"/>
          </a:xfrm>
        </p:spPr>
        <p:txBody>
          <a:bodyPr>
            <a:normAutofit/>
          </a:bodyPr>
          <a:lstStyle/>
          <a:p>
            <a:pPr algn="ctr"/>
            <a:r>
              <a:rPr lang="en-US" sz="3200" dirty="0" smtClean="0"/>
              <a:t>REFERENCES</a:t>
            </a:r>
            <a:endParaRPr lang="en-US" sz="32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762000"/>
            <a:ext cx="8229600" cy="5364163"/>
          </a:xfrm>
        </p:spPr>
        <p:txBody>
          <a:bodyPr>
            <a:normAutofit fontScale="77500" lnSpcReduction="20000"/>
          </a:bodyPr>
          <a:lstStyle/>
          <a:p>
            <a:pPr>
              <a:buFont typeface="Wingdings" pitchFamily="2" charset="2"/>
              <a:buChar char="Ø"/>
            </a:pPr>
            <a:r>
              <a:rPr lang="en-US" dirty="0" smtClean="0">
                <a:latin typeface="Times New Roman" pitchFamily="18" charset="0"/>
                <a:cs typeface="Times New Roman" pitchFamily="18" charset="0"/>
              </a:rPr>
              <a:t>[6]  </a:t>
            </a:r>
            <a:r>
              <a:rPr lang="en-US" dirty="0" err="1" smtClean="0">
                <a:latin typeface="Times New Roman" pitchFamily="18" charset="0"/>
                <a:cs typeface="Times New Roman" pitchFamily="18" charset="0"/>
              </a:rPr>
              <a:t>HoChung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Wu,”Interpreting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tf-idf</a:t>
            </a:r>
            <a:r>
              <a:rPr lang="en-US" dirty="0" smtClean="0">
                <a:latin typeface="Times New Roman" pitchFamily="18" charset="0"/>
                <a:cs typeface="Times New Roman" pitchFamily="18" charset="0"/>
              </a:rPr>
              <a:t> term weights as making relevance decisions “ACM Transactions on Information Systems (TOIS) ,Volume 26 Issue 3 ,Article No.1,  June 2008</a:t>
            </a:r>
          </a:p>
          <a:p>
            <a:pPr>
              <a:buNone/>
            </a:pPr>
            <a:r>
              <a:rPr lang="en-US" dirty="0" smtClean="0">
                <a:latin typeface="Times New Roman" pitchFamily="18" charset="0"/>
                <a:cs typeface="Times New Roman" pitchFamily="18" charset="0"/>
              </a:rPr>
              <a:t> </a:t>
            </a:r>
          </a:p>
          <a:p>
            <a:pPr>
              <a:buFont typeface="Wingdings" pitchFamily="2" charset="2"/>
              <a:buChar char="Ø"/>
            </a:pPr>
            <a:r>
              <a:rPr lang="en-US" dirty="0" smtClean="0">
                <a:latin typeface="Times New Roman" pitchFamily="18" charset="0"/>
                <a:cs typeface="Times New Roman" pitchFamily="18" charset="0"/>
              </a:rPr>
              <a:t>[7]  M. T. Mills and N. G. </a:t>
            </a:r>
            <a:r>
              <a:rPr lang="en-US" dirty="0" err="1" smtClean="0">
                <a:latin typeface="Times New Roman" pitchFamily="18" charset="0"/>
                <a:cs typeface="Times New Roman" pitchFamily="18" charset="0"/>
              </a:rPr>
              <a:t>Bourbakis</a:t>
            </a:r>
            <a:r>
              <a:rPr lang="en-US" dirty="0" smtClean="0">
                <a:latin typeface="Times New Roman" pitchFamily="18" charset="0"/>
                <a:cs typeface="Times New Roman" pitchFamily="18" charset="0"/>
              </a:rPr>
              <a:t>, “Graph-based methods for natural language processing and understanding—A survey and </a:t>
            </a:r>
            <a:r>
              <a:rPr lang="en-US" dirty="0" err="1" smtClean="0">
                <a:latin typeface="Times New Roman" pitchFamily="18" charset="0"/>
                <a:cs typeface="Times New Roman" pitchFamily="18" charset="0"/>
              </a:rPr>
              <a:t>analysis,”IEEE</a:t>
            </a:r>
            <a:r>
              <a:rPr lang="en-US" dirty="0" smtClean="0">
                <a:latin typeface="Times New Roman" pitchFamily="18" charset="0"/>
                <a:cs typeface="Times New Roman" pitchFamily="18" charset="0"/>
              </a:rPr>
              <a:t> Trans. Syst., Man, </a:t>
            </a:r>
            <a:r>
              <a:rPr lang="en-US" dirty="0" err="1" smtClean="0">
                <a:latin typeface="Times New Roman" pitchFamily="18" charset="0"/>
                <a:cs typeface="Times New Roman" pitchFamily="18" charset="0"/>
              </a:rPr>
              <a:t>Cybern</a:t>
            </a:r>
            <a:r>
              <a:rPr lang="en-US" dirty="0" smtClean="0">
                <a:latin typeface="Times New Roman" pitchFamily="18" charset="0"/>
                <a:cs typeface="Times New Roman" pitchFamily="18" charset="0"/>
              </a:rPr>
              <a:t>., S , 2014</a:t>
            </a:r>
          </a:p>
          <a:p>
            <a:pPr>
              <a:buNone/>
            </a:pPr>
            <a:r>
              <a:rPr lang="en-US" dirty="0" smtClean="0">
                <a:latin typeface="Times New Roman" pitchFamily="18" charset="0"/>
                <a:cs typeface="Times New Roman" pitchFamily="18" charset="0"/>
              </a:rPr>
              <a:t> </a:t>
            </a:r>
          </a:p>
          <a:p>
            <a:pPr>
              <a:buFont typeface="Wingdings" pitchFamily="2" charset="2"/>
              <a:buChar char="Ø"/>
            </a:pPr>
            <a:r>
              <a:rPr lang="en-US" dirty="0" smtClean="0">
                <a:latin typeface="Times New Roman" pitchFamily="18" charset="0"/>
                <a:cs typeface="Times New Roman" pitchFamily="18" charset="0"/>
              </a:rPr>
              <a:t>[8]</a:t>
            </a:r>
            <a:r>
              <a:rPr lang="en-IN" dirty="0" smtClean="0">
                <a:latin typeface="Times New Roman" pitchFamily="18" charset="0"/>
                <a:cs typeface="Times New Roman" pitchFamily="18" charset="0"/>
              </a:rPr>
              <a:t> Li, J., Liu, C., Zhou “XML keyword search with promising result type </a:t>
            </a:r>
            <a:r>
              <a:rPr lang="en-IN" dirty="0" err="1" smtClean="0">
                <a:latin typeface="Times New Roman" pitchFamily="18" charset="0"/>
                <a:cs typeface="Times New Roman" pitchFamily="18" charset="0"/>
              </a:rPr>
              <a:t>recommendations”World</a:t>
            </a:r>
            <a:r>
              <a:rPr lang="en-IN" dirty="0" smtClean="0">
                <a:latin typeface="Times New Roman" pitchFamily="18" charset="0"/>
                <a:cs typeface="Times New Roman" pitchFamily="18" charset="0"/>
              </a:rPr>
              <a:t> Wide Web (2014), Volume 17, Issue 1, pp 127–159 ,19 January 2014</a:t>
            </a:r>
            <a:endParaRPr lang="en-US" b="1"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[9] </a:t>
            </a:r>
            <a:r>
              <a:rPr lang="en-US" dirty="0" err="1" smtClean="0">
                <a:latin typeface="Times New Roman" pitchFamily="18" charset="0"/>
                <a:cs typeface="Times New Roman" pitchFamily="18" charset="0"/>
              </a:rPr>
              <a:t>HeikoPaulheim,”Exploiting</a:t>
            </a:r>
            <a:r>
              <a:rPr lang="en-US" dirty="0" smtClean="0">
                <a:latin typeface="Times New Roman" pitchFamily="18" charset="0"/>
                <a:cs typeface="Times New Roman" pitchFamily="18" charset="0"/>
              </a:rPr>
              <a:t> Linked Open Data as Background Knowledge in Data Mining” ceur-ws.org/Vol-1082, 2013 </a:t>
            </a:r>
          </a:p>
          <a:p>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[10] M. </a:t>
            </a:r>
            <a:r>
              <a:rPr lang="en-US" dirty="0" err="1" smtClean="0">
                <a:latin typeface="Times New Roman" pitchFamily="18" charset="0"/>
                <a:cs typeface="Times New Roman" pitchFamily="18" charset="0"/>
              </a:rPr>
              <a:t>Tenorth</a:t>
            </a:r>
            <a:r>
              <a:rPr lang="en-US" dirty="0" smtClean="0">
                <a:latin typeface="Times New Roman" pitchFamily="18" charset="0"/>
                <a:cs typeface="Times New Roman" pitchFamily="18" charset="0"/>
              </a:rPr>
              <a:t>, A. C. </a:t>
            </a:r>
            <a:r>
              <a:rPr lang="en-US" dirty="0" err="1" smtClean="0">
                <a:latin typeface="Times New Roman" pitchFamily="18" charset="0"/>
                <a:cs typeface="Times New Roman" pitchFamily="18" charset="0"/>
              </a:rPr>
              <a:t>Perzylo</a:t>
            </a:r>
            <a:r>
              <a:rPr lang="en-US" dirty="0" smtClean="0">
                <a:latin typeface="Times New Roman" pitchFamily="18" charset="0"/>
                <a:cs typeface="Times New Roman" pitchFamily="18" charset="0"/>
              </a:rPr>
              <a:t>, R. </a:t>
            </a:r>
            <a:r>
              <a:rPr lang="en-US" dirty="0" err="1" smtClean="0">
                <a:latin typeface="Times New Roman" pitchFamily="18" charset="0"/>
                <a:cs typeface="Times New Roman" pitchFamily="18" charset="0"/>
              </a:rPr>
              <a:t>Lafrenz</a:t>
            </a:r>
            <a:r>
              <a:rPr lang="en-US" dirty="0" smtClean="0">
                <a:latin typeface="Times New Roman" pitchFamily="18" charset="0"/>
                <a:cs typeface="Times New Roman" pitchFamily="18" charset="0"/>
              </a:rPr>
              <a:t>, and M. </a:t>
            </a:r>
            <a:r>
              <a:rPr lang="en-US" dirty="0" err="1" smtClean="0">
                <a:latin typeface="Times New Roman" pitchFamily="18" charset="0"/>
                <a:cs typeface="Times New Roman" pitchFamily="18" charset="0"/>
              </a:rPr>
              <a:t>Beetz</a:t>
            </a:r>
            <a:r>
              <a:rPr lang="en-US" dirty="0" smtClean="0">
                <a:latin typeface="Times New Roman" pitchFamily="18" charset="0"/>
                <a:cs typeface="Times New Roman" pitchFamily="18" charset="0"/>
              </a:rPr>
              <a:t>, “Representation and exchange of knowledge about actions, objects, and environments in the </a:t>
            </a:r>
            <a:r>
              <a:rPr lang="en-US" dirty="0" err="1" smtClean="0">
                <a:latin typeface="Times New Roman" pitchFamily="18" charset="0"/>
                <a:cs typeface="Times New Roman" pitchFamily="18" charset="0"/>
              </a:rPr>
              <a:t>RoboEarth</a:t>
            </a:r>
            <a:r>
              <a:rPr lang="en-US" dirty="0" smtClean="0">
                <a:latin typeface="Times New Roman" pitchFamily="18" charset="0"/>
                <a:cs typeface="Times New Roman" pitchFamily="18" charset="0"/>
              </a:rPr>
              <a:t> framework,” IEEE Trans. </a:t>
            </a:r>
            <a:r>
              <a:rPr lang="en-US" dirty="0" err="1" smtClean="0">
                <a:latin typeface="Times New Roman" pitchFamily="18" charset="0"/>
                <a:cs typeface="Times New Roman" pitchFamily="18" charset="0"/>
              </a:rPr>
              <a:t>Autom</a:t>
            </a:r>
            <a:r>
              <a:rPr lang="en-US" dirty="0" smtClean="0">
                <a:latin typeface="Times New Roman" pitchFamily="18" charset="0"/>
                <a:cs typeface="Times New Roman" pitchFamily="18" charset="0"/>
              </a:rPr>
              <a:t>. Sci. Eng., vol. 10,no. 3, pp. 643–651, Jul. 2012.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gn="just">
              <a:buFont typeface="Wingdings" pitchFamily="2" charset="2"/>
              <a:buChar char="q"/>
            </a:pPr>
            <a:r>
              <a:rPr lang="en-US" sz="2400" dirty="0" smtClean="0">
                <a:latin typeface="Times New Roman" pitchFamily="18" charset="0"/>
                <a:cs typeface="Times New Roman" pitchFamily="18" charset="0"/>
              </a:rPr>
              <a:t>Smart Crawler</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performs site-based searching for center pages with the help of search engines, avoiding visiting a large number of pages. </a:t>
            </a:r>
          </a:p>
          <a:p>
            <a:pPr lvl="1" algn="just">
              <a:buFont typeface="Wingdings" pitchFamily="2" charset="2"/>
              <a:buChar char="q"/>
            </a:pPr>
            <a:r>
              <a:rPr lang="en-IN" sz="2400" dirty="0" smtClean="0">
                <a:latin typeface="Times New Roman" pitchFamily="18" charset="0"/>
                <a:cs typeface="Times New Roman" pitchFamily="18" charset="0"/>
              </a:rPr>
              <a:t>A matching query style is unsuitable to investigate information in unfamiliar fields and to learn new associations and knowledge with relevance to a query. </a:t>
            </a:r>
            <a:endParaRPr lang="en-US" sz="2400" dirty="0" smtClean="0">
              <a:latin typeface="Times New Roman" pitchFamily="18" charset="0"/>
              <a:cs typeface="Times New Roman" pitchFamily="18" charset="0"/>
            </a:endParaRPr>
          </a:p>
          <a:p>
            <a:pPr lvl="1" algn="just">
              <a:buFont typeface="Wingdings" pitchFamily="2" charset="2"/>
              <a:buChar char="q"/>
            </a:pPr>
            <a:r>
              <a:rPr lang="en-IN" sz="2400" dirty="0" smtClean="0">
                <a:latin typeface="Times New Roman" pitchFamily="18" charset="0"/>
                <a:cs typeface="Times New Roman" pitchFamily="18" charset="0"/>
              </a:rPr>
              <a:t>When users cannot specify accurate search words, the search results are often useless. Furthermore, as information becomes more ubiquitous and demands for various searches grow, there is an increasing need to support search behaviours beyond simple lookup. </a:t>
            </a:r>
            <a:endParaRPr lang="en-US" sz="2400" dirty="0" smtClean="0">
              <a:latin typeface="Times New Roman" pitchFamily="18" charset="0"/>
              <a:cs typeface="Times New Roman" pitchFamily="18" charset="0"/>
            </a:endParaRPr>
          </a:p>
          <a:p>
            <a:pPr lvl="1"/>
            <a:endParaRPr lang="en-US" sz="2400" dirty="0" smtClean="0"/>
          </a:p>
          <a:p>
            <a:pPr lvl="1">
              <a:buNone/>
            </a:pPr>
            <a:endParaRPr lang="en-US" sz="2400" dirty="0" smtClean="0"/>
          </a:p>
          <a:p>
            <a:pPr>
              <a:buNone/>
            </a:pPr>
            <a:endParaRPr lang="en-US" dirty="0"/>
          </a:p>
        </p:txBody>
      </p:sp>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EXISTING SYSTEM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81138"/>
            <a:ext cx="8229600" cy="4525962"/>
          </a:xfrm>
        </p:spPr>
        <p:txBody>
          <a:bodyPr/>
          <a:lstStyle/>
          <a:p>
            <a:pPr lvl="1" algn="just">
              <a:buFont typeface="Wingdings" pitchFamily="2" charset="2"/>
              <a:buChar char="q"/>
            </a:pPr>
            <a:r>
              <a:rPr lang="en-US" sz="2400" dirty="0" smtClean="0">
                <a:latin typeface="Times New Roman" pitchFamily="18" charset="0"/>
                <a:cs typeface="Times New Roman" pitchFamily="18" charset="0"/>
              </a:rPr>
              <a:t>In the second stage, Smart Crawler</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achieves fast in-site searching by excavating most relevant links with an adaptive link-ranking.</a:t>
            </a:r>
          </a:p>
          <a:p>
            <a:pPr lvl="1" algn="just">
              <a:buFont typeface="Wingdings" pitchFamily="2" charset="2"/>
              <a:buChar char="q"/>
            </a:pPr>
            <a:r>
              <a:rPr lang="en-US" sz="2400" dirty="0" smtClean="0">
                <a:latin typeface="Times New Roman" pitchFamily="18" charset="0"/>
                <a:cs typeface="Times New Roman" pitchFamily="18" charset="0"/>
              </a:rPr>
              <a:t>To eliminate bias on visiting some highly relevant links in hidden web directories, we design a link tree data structure to achieve wider coverage for a website. </a:t>
            </a:r>
          </a:p>
          <a:p>
            <a:pPr lvl="1">
              <a:buNone/>
            </a:pP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3148</TotalTime>
  <Words>4088</Words>
  <Application>Microsoft Office PowerPoint</Application>
  <PresentationFormat>On-screen Show (4:3)</PresentationFormat>
  <Paragraphs>568</Paragraphs>
  <Slides>71</Slides>
  <Notes>2</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Concourse</vt:lpstr>
      <vt:lpstr>EXPLORATORY SEARCH FOR RETRIEVING UNAWARE FIELDS FOR  USERS USING ONTOLOGY CLUSTERING</vt:lpstr>
      <vt:lpstr>ABSTRACT</vt:lpstr>
      <vt:lpstr>Slide 3</vt:lpstr>
      <vt:lpstr>LITERATURE SURVEY</vt:lpstr>
      <vt:lpstr>Slide 5</vt:lpstr>
      <vt:lpstr>Slide 6</vt:lpstr>
      <vt:lpstr>Slide 7</vt:lpstr>
      <vt:lpstr>EXISTING SYSTEM </vt:lpstr>
      <vt:lpstr>Slide 9</vt:lpstr>
      <vt:lpstr>PROPOSED SYSTEM</vt:lpstr>
      <vt:lpstr>Slide 11</vt:lpstr>
      <vt:lpstr>SYSTEM REQUIREMENTS:</vt:lpstr>
      <vt:lpstr>Novelty</vt:lpstr>
      <vt:lpstr>FEASIBLITY STUDY</vt:lpstr>
      <vt:lpstr>SYSTEM ARCHITECTURE </vt:lpstr>
      <vt:lpstr>DATA FLOW DIGRAM:</vt:lpstr>
      <vt:lpstr>Slide 17</vt:lpstr>
      <vt:lpstr>Slide 18</vt:lpstr>
      <vt:lpstr>MODULES DESCRIPTION</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Performance measures of Proposed   System</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REFERENCES</vt:lpstr>
      <vt:lpstr>Slide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uniq</dc:creator>
  <cp:lastModifiedBy>Praveen</cp:lastModifiedBy>
  <cp:revision>108</cp:revision>
  <dcterms:created xsi:type="dcterms:W3CDTF">2017-01-06T08:40:10Z</dcterms:created>
  <dcterms:modified xsi:type="dcterms:W3CDTF">2017-04-05T11:48:16Z</dcterms:modified>
</cp:coreProperties>
</file>