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94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1" r:id="rId30"/>
    <p:sldId id="295" r:id="rId31"/>
    <p:sldId id="293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8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104878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9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22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8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104878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8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8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3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4/12/2018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76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10487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04877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5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048728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48730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31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04872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3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048737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48739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40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048773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7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4/12/2018</a:t>
            </a:fld>
            <a:endParaRPr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04870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4/12/2018</a:t>
            </a:fld>
            <a:endParaRPr lang="en-US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04871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76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77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endParaRPr lang="en-IN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/>
          <a:p>
            <a:fld id="{C106BD13-8591-47CD-BDAC-8F26124C8DEE}" type="slidenum">
              <a:rPr lang="en-US" altLang="zh-TW"/>
              <a:t>‹#›</a:t>
            </a:fld>
            <a:endParaRPr lang="en-US" altLang="zh-TW"/>
          </a:p>
        </p:txBody>
      </p:sp>
      <p:sp>
        <p:nvSpPr>
          <p:cNvPr id="1048680" name="Date Placeholder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4/12/2018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04862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4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4/12/2018</a:t>
            </a:fld>
            <a:endParaRPr lang="en-US"/>
          </a:p>
        </p:txBody>
      </p:sp>
      <p:sp>
        <p:nvSpPr>
          <p:cNvPr id="10487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048745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55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56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4/12/2018</a:t>
            </a:fld>
            <a:endParaRPr lang="en-US"/>
          </a:p>
        </p:txBody>
      </p:sp>
      <p:sp>
        <p:nvSpPr>
          <p:cNvPr id="10487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04875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0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0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4/12/2018</a:t>
            </a:fld>
            <a:endParaRPr lang="en-US"/>
          </a:p>
        </p:txBody>
      </p:sp>
      <p:sp>
        <p:nvSpPr>
          <p:cNvPr id="104870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04870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9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4/12/2018</a:t>
            </a:fld>
            <a:endParaRPr lang="en-US"/>
          </a:p>
        </p:txBody>
      </p:sp>
      <p:sp>
        <p:nvSpPr>
          <p:cNvPr id="10486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048693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4/12/2018</a:t>
            </a:fld>
            <a:endParaRPr lang="en-US"/>
          </a:p>
        </p:txBody>
      </p:sp>
      <p:sp>
        <p:nvSpPr>
          <p:cNvPr id="10486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048654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48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4/12/2018</a:t>
            </a:fld>
            <a:endParaRPr lang="en-US"/>
          </a:p>
        </p:txBody>
      </p:sp>
      <p:sp>
        <p:nvSpPr>
          <p:cNvPr id="10487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04875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6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4/12/2018</a:t>
            </a:fld>
            <a:endParaRPr lang="en-US"/>
          </a:p>
        </p:txBody>
      </p:sp>
      <p:sp>
        <p:nvSpPr>
          <p:cNvPr id="10487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04876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6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5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1667422" y="1072166"/>
            <a:ext cx="9887380" cy="193621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/>
              <a:t>Guarded Remittance System Employing WANET for </a:t>
            </a:r>
            <a:r>
              <a:rPr lang="en-IN" sz="4400" dirty="0" smtClean="0"/>
              <a:t>Catastrophe </a:t>
            </a:r>
            <a:r>
              <a:rPr lang="en-IN" sz="4400" dirty="0"/>
              <a:t>Region</a:t>
            </a:r>
          </a:p>
        </p:txBody>
      </p:sp>
      <p:sp>
        <p:nvSpPr>
          <p:cNvPr id="1048613" name="Subtitle 2"/>
          <p:cNvSpPr>
            <a:spLocks noGrp="1"/>
          </p:cNvSpPr>
          <p:nvPr>
            <p:ph sz="half" idx="1"/>
          </p:nvPr>
        </p:nvSpPr>
        <p:spPr>
          <a:xfrm>
            <a:off x="6611112" y="4690872"/>
            <a:ext cx="5513188" cy="203416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 smtClean="0"/>
              <a:t>YOKESHWARAN.T  		(211414205124)</a:t>
            </a:r>
          </a:p>
          <a:p>
            <a:pPr marL="0" indent="0" algn="l">
              <a:buNone/>
            </a:pPr>
            <a:r>
              <a:rPr lang="en-US" sz="2000" dirty="0" smtClean="0"/>
              <a:t>VENUGOPAL.S          	(211414205118)</a:t>
            </a:r>
          </a:p>
          <a:p>
            <a:pPr marL="0" indent="0" algn="l">
              <a:buNone/>
            </a:pPr>
            <a:r>
              <a:rPr lang="en-US" sz="2000" dirty="0" smtClean="0"/>
              <a:t>NISHANTH.M              	(211414205066)</a:t>
            </a:r>
          </a:p>
          <a:p>
            <a:pPr marL="0" indent="0" algn="l">
              <a:buNone/>
            </a:pPr>
            <a:r>
              <a:rPr lang="en-US" sz="2000" dirty="0" smtClean="0"/>
              <a:t>MANOJ.S	      	     	  	(211414205048)   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475747" y="4828032"/>
            <a:ext cx="3608317" cy="1362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   PROJECT GUIDE</a:t>
            </a:r>
          </a:p>
          <a:p>
            <a:pPr marL="0" indent="0">
              <a:buNone/>
            </a:pPr>
            <a:r>
              <a:rPr lang="en-US" dirty="0" err="1" smtClean="0"/>
              <a:t>Mr.BALASUNDARAGANAPATHY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(Asst. Professor)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2"/>
          <p:cNvSpPr>
            <a:spLocks noGrp="1"/>
          </p:cNvSpPr>
          <p:nvPr>
            <p:ph type="title"/>
          </p:nvPr>
        </p:nvSpPr>
        <p:spPr>
          <a:xfrm>
            <a:off x="3895375" y="329184"/>
            <a:ext cx="5051459" cy="695776"/>
          </a:xfrm>
        </p:spPr>
        <p:txBody>
          <a:bodyPr/>
          <a:lstStyle/>
          <a:p>
            <a:r>
              <a:rPr lang="en-IN" dirty="0"/>
              <a:t>Architecture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04" y="1235272"/>
            <a:ext cx="7831999" cy="54947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4668612" y="468662"/>
            <a:ext cx="3634140" cy="921226"/>
          </a:xfrm>
        </p:spPr>
        <p:txBody>
          <a:bodyPr>
            <a:normAutofit/>
          </a:bodyPr>
          <a:lstStyle/>
          <a:p>
            <a:r>
              <a:rPr lang="en-IN" sz="4000" dirty="0" smtClean="0"/>
              <a:t>Modules List</a:t>
            </a:r>
            <a:endParaRPr lang="en-IN" sz="4000" dirty="0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3519184" y="1987296"/>
            <a:ext cx="6758672" cy="38008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Bank Account Creation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Customer Payment Request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Merchant Process</a:t>
            </a:r>
            <a:endParaRPr lang="en-IN" sz="2600" dirty="0"/>
          </a:p>
          <a:p>
            <a:pPr>
              <a:lnSpc>
                <a:spcPct val="150000"/>
              </a:lnSpc>
            </a:pPr>
            <a:r>
              <a:rPr lang="en-IN" sz="2800" dirty="0" smtClean="0"/>
              <a:t>Region Situation Update</a:t>
            </a:r>
            <a:endParaRPr lang="en-IN" sz="32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4204254" y="377222"/>
            <a:ext cx="4585115" cy="857218"/>
          </a:xfrm>
        </p:spPr>
        <p:txBody>
          <a:bodyPr/>
          <a:lstStyle/>
          <a:p>
            <a:r>
              <a:rPr lang="en-IN" dirty="0" smtClean="0"/>
              <a:t>Module Description</a:t>
            </a:r>
            <a:endParaRPr lang="en-IN" dirty="0"/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1673352" y="932688"/>
            <a:ext cx="9646920" cy="5166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			       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800" dirty="0" smtClean="0">
                <a:latin typeface="+mj-lt"/>
              </a:rPr>
              <a:t>Bank Account Creation</a:t>
            </a:r>
            <a:endParaRPr lang="en-US" sz="2800" dirty="0" smtClean="0"/>
          </a:p>
          <a:p>
            <a:endParaRPr lang="en-US" dirty="0" smtClean="0"/>
          </a:p>
          <a:p>
            <a:pPr algn="just"/>
            <a:r>
              <a:rPr lang="en-US" sz="2000" dirty="0"/>
              <a:t>In this module customer and merchant will create a bank account and sign up in the application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Our </a:t>
            </a:r>
            <a:r>
              <a:rPr lang="en-US" sz="2000" dirty="0"/>
              <a:t>application need the users to hold a bank account for transaction. </a:t>
            </a:r>
            <a:endParaRPr lang="en-US" sz="2000" dirty="0" smtClean="0"/>
          </a:p>
          <a:p>
            <a:pPr algn="just"/>
            <a:r>
              <a:rPr lang="en-US" sz="2000" dirty="0" smtClean="0"/>
              <a:t>Additionally </a:t>
            </a:r>
            <a:r>
              <a:rPr lang="en-US" sz="2000" dirty="0"/>
              <a:t>customers has to give their endorser name (surety). </a:t>
            </a:r>
            <a:endParaRPr lang="en-US" sz="2000" dirty="0" smtClean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will help the customer to withdraw amount from their endorser account if customer account has minimum balance</a:t>
            </a:r>
            <a:r>
              <a:rPr lang="en-US" sz="2000" dirty="0" smtClean="0"/>
              <a:t>.</a:t>
            </a:r>
            <a:endParaRPr lang="en-IN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8"/>
          <p:cNvSpPr>
            <a:spLocks noGrp="1"/>
          </p:cNvSpPr>
          <p:nvPr>
            <p:ph type="title"/>
          </p:nvPr>
        </p:nvSpPr>
        <p:spPr>
          <a:xfrm>
            <a:off x="4791456" y="377724"/>
            <a:ext cx="3137538" cy="801072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Screen Shots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7300475" y="1535793"/>
            <a:ext cx="3544309" cy="47981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Customer Login Page: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32596" y="1425182"/>
            <a:ext cx="3738436" cy="7010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Customer &amp; Merchant Registration page: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 descr="H:\Yokesh\Studies\Project\Secure Payment\Snapshot\user screen shot\Screenshot_20180318-150139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199" y="2261997"/>
            <a:ext cx="2475230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:\Yokesh\Studies\Project\Secure Payment\Snapshot\Screenshot_20180319-103000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04" y="2187702"/>
            <a:ext cx="2559050" cy="454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5501" y="541814"/>
            <a:ext cx="3807876" cy="875506"/>
          </a:xfrm>
        </p:spPr>
        <p:txBody>
          <a:bodyPr/>
          <a:lstStyle/>
          <a:p>
            <a:r>
              <a:rPr lang="en-IN" dirty="0" smtClean="0"/>
              <a:t>Bank Interface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03" y="1150873"/>
            <a:ext cx="6633805" cy="5460239"/>
          </a:xfrm>
        </p:spPr>
      </p:pic>
    </p:spTree>
    <p:extLst>
      <p:ext uri="{BB962C8B-B14F-4D97-AF65-F5344CB8AC3E}">
        <p14:creationId xmlns:p14="http://schemas.microsoft.com/office/powerpoint/2010/main" val="2509965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1618488" y="521208"/>
            <a:ext cx="9812972" cy="5961888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sz="2800" dirty="0" smtClean="0">
                <a:latin typeface="+mj-lt"/>
              </a:rPr>
              <a:t>Customer Payment Request</a:t>
            </a:r>
          </a:p>
          <a:p>
            <a:pPr marL="1828800" lvl="4" indent="0">
              <a:buNone/>
            </a:pPr>
            <a:endParaRPr lang="en-IN" sz="2400" dirty="0" smtClean="0">
              <a:latin typeface="+mj-lt"/>
            </a:endParaRPr>
          </a:p>
          <a:p>
            <a:pPr marL="457200" algn="just"/>
            <a:r>
              <a:rPr lang="en-IN" sz="2000" dirty="0"/>
              <a:t> Second module shows how the purchase is made by the customer. </a:t>
            </a:r>
            <a:endParaRPr lang="en-IN" sz="2000" dirty="0" smtClean="0"/>
          </a:p>
          <a:p>
            <a:pPr marL="457200" algn="just"/>
            <a:r>
              <a:rPr lang="en-US" sz="2000" dirty="0" smtClean="0"/>
              <a:t>First </a:t>
            </a:r>
            <a:r>
              <a:rPr lang="en-US" sz="2000" dirty="0"/>
              <a:t>the User will login with credential information like username, password and if it is valid then it opens the User profile screen. </a:t>
            </a:r>
            <a:endParaRPr lang="en-US" sz="2000" dirty="0" smtClean="0"/>
          </a:p>
          <a:p>
            <a:pPr marL="457200" algn="just"/>
            <a:r>
              <a:rPr lang="en-US" sz="2000" dirty="0" smtClean="0"/>
              <a:t>If </a:t>
            </a:r>
            <a:r>
              <a:rPr lang="en-US" sz="2000" dirty="0"/>
              <a:t>Customer wants to purchase any item then he should scan the Merchant Shop QR code and then customer has to enter the Item name and cost of item. </a:t>
            </a:r>
            <a:endParaRPr lang="en-US" sz="2000" dirty="0" smtClean="0"/>
          </a:p>
          <a:p>
            <a:pPr marL="457200" algn="just"/>
            <a:r>
              <a:rPr lang="en-US" sz="2000" dirty="0" smtClean="0"/>
              <a:t>Then </a:t>
            </a:r>
            <a:r>
              <a:rPr lang="en-US" sz="2000" dirty="0"/>
              <a:t>the information will be encoded with the DES Algorithm and then the encoded data will be converted into stream of bits using Base 64 Algorithm. </a:t>
            </a:r>
            <a:endParaRPr lang="en-US" sz="2000" dirty="0" smtClean="0"/>
          </a:p>
          <a:p>
            <a:pPr marL="457200" algn="just"/>
            <a:r>
              <a:rPr lang="en-US" sz="2000" dirty="0" smtClean="0"/>
              <a:t>It </a:t>
            </a:r>
            <a:r>
              <a:rPr lang="en-US" sz="2000" dirty="0"/>
              <a:t>will be broadcasted from the customer phone and by using mobile to mobile communication the data reaches the Bank. </a:t>
            </a:r>
            <a:endParaRPr lang="en-US" sz="2000" dirty="0" smtClean="0"/>
          </a:p>
          <a:p>
            <a:pPr marL="457200" algn="just"/>
            <a:r>
              <a:rPr lang="en-US" sz="2000" dirty="0" smtClean="0"/>
              <a:t>The </a:t>
            </a:r>
            <a:r>
              <a:rPr lang="en-US" sz="2000" dirty="0"/>
              <a:t>data is verified by the bank and if data is valid Bank generates a QR code and send it back to the customer who made the request.</a:t>
            </a:r>
            <a:endParaRPr lang="en-US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4"/>
          <p:cNvSpPr>
            <a:spLocks noGrp="1"/>
          </p:cNvSpPr>
          <p:nvPr>
            <p:ph type="title"/>
          </p:nvPr>
        </p:nvSpPr>
        <p:spPr>
          <a:xfrm>
            <a:off x="5180677" y="468662"/>
            <a:ext cx="3012347" cy="710914"/>
          </a:xfrm>
        </p:spPr>
        <p:txBody>
          <a:bodyPr/>
          <a:lstStyle/>
          <a:p>
            <a:r>
              <a:rPr lang="en-IN" dirty="0" smtClean="0"/>
              <a:t>Screen Shot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0068" y="1401439"/>
            <a:ext cx="4031044" cy="591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Customer Payment </a:t>
            </a:r>
            <a:r>
              <a:rPr lang="en-US" sz="2400" dirty="0" smtClean="0"/>
              <a:t>Page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3642" y="1346950"/>
            <a:ext cx="4861045" cy="87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Customer Received QR Code from </a:t>
            </a:r>
            <a:r>
              <a:rPr lang="en-US" sz="2400" dirty="0" smtClean="0"/>
              <a:t>Bank</a:t>
            </a:r>
            <a:endParaRPr lang="en-IN" sz="2400" dirty="0"/>
          </a:p>
        </p:txBody>
      </p:sp>
      <p:pic>
        <p:nvPicPr>
          <p:cNvPr id="7" name="Picture 6" descr="H:\Yokesh\Studies\Project\Secure Payment\Snapshot\user screen shot\Screenshot_20180318-14560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139" y="2353945"/>
            <a:ext cx="2472053" cy="4202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:\Yokesh\Studies\Project\Secure Payment\Snapshot\user screen shot\Screenshot_20180318-144940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48" y="2219960"/>
            <a:ext cx="2372139" cy="433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1728216" y="460248"/>
            <a:ext cx="9710928" cy="601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					              </a:t>
            </a:r>
            <a:r>
              <a:rPr lang="en-IN" sz="3200" dirty="0" smtClean="0"/>
              <a:t> </a:t>
            </a:r>
            <a:r>
              <a:rPr lang="en-IN" sz="2800" dirty="0" smtClean="0">
                <a:latin typeface="+mj-lt"/>
              </a:rPr>
              <a:t>Merchant Process</a:t>
            </a:r>
          </a:p>
          <a:p>
            <a:pPr marL="0" indent="0">
              <a:buNone/>
            </a:pPr>
            <a:endParaRPr lang="en-IN" sz="2400" dirty="0" smtClean="0">
              <a:latin typeface="+mj-lt"/>
            </a:endParaRPr>
          </a:p>
          <a:p>
            <a:pPr algn="just"/>
            <a:r>
              <a:rPr lang="en-US" sz="2000" dirty="0"/>
              <a:t>In this module the received QR code will be scanned by the Merchant from the customer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QR code contains the account information and transaction amount with digital signature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If </a:t>
            </a:r>
            <a:r>
              <a:rPr lang="en-US" sz="2000" dirty="0"/>
              <a:t>the merchant scans the customer QR code the data is proceed to Bank through mobile communication using </a:t>
            </a:r>
            <a:r>
              <a:rPr lang="en-US" sz="2000" dirty="0" smtClean="0"/>
              <a:t>WANET. </a:t>
            </a:r>
          </a:p>
          <a:p>
            <a:pPr algn="just"/>
            <a:r>
              <a:rPr lang="en-US" sz="2000" dirty="0" smtClean="0"/>
              <a:t>Bank </a:t>
            </a:r>
            <a:r>
              <a:rPr lang="en-US" sz="2000" dirty="0"/>
              <a:t>system will check the QR code information and validates using parameters such as Date, Signature, and Time. </a:t>
            </a:r>
            <a:endParaRPr lang="en-US" sz="2000" dirty="0" smtClean="0"/>
          </a:p>
          <a:p>
            <a:pPr algn="just"/>
            <a:r>
              <a:rPr lang="en-US" sz="2000" dirty="0" smtClean="0"/>
              <a:t>After </a:t>
            </a:r>
            <a:r>
              <a:rPr lang="en-US" sz="2000" dirty="0"/>
              <a:t>the successful verification, the amount will be transferred from customer to merchant account and this completed transaction will be informed to the merchant.  </a:t>
            </a:r>
            <a:endParaRPr lang="en-US" sz="2000" dirty="0" smtClean="0"/>
          </a:p>
          <a:p>
            <a:pPr algn="just"/>
            <a:r>
              <a:rPr lang="en-US" sz="2000" dirty="0" smtClean="0"/>
              <a:t>When </a:t>
            </a:r>
            <a:r>
              <a:rPr lang="en-US" sz="2000" dirty="0"/>
              <a:t>the transaction is completed the used QR code will become invalid to avoid Double Spending. 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4"/>
          <p:cNvSpPr>
            <a:spLocks noGrp="1"/>
          </p:cNvSpPr>
          <p:nvPr>
            <p:ph type="title"/>
          </p:nvPr>
        </p:nvSpPr>
        <p:spPr>
          <a:xfrm>
            <a:off x="5050377" y="372372"/>
            <a:ext cx="2866044" cy="692626"/>
          </a:xfrm>
        </p:spPr>
        <p:txBody>
          <a:bodyPr/>
          <a:lstStyle/>
          <a:p>
            <a:r>
              <a:rPr lang="en-IN" dirty="0" smtClean="0"/>
              <a:t>Screen Shot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1074" y="1254392"/>
            <a:ext cx="3610420" cy="957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Merchant Scans the </a:t>
            </a:r>
            <a:r>
              <a:rPr lang="en-US" sz="2400" dirty="0" smtClean="0"/>
              <a:t>QR </a:t>
            </a:r>
            <a:r>
              <a:rPr lang="en-US" sz="2400" dirty="0"/>
              <a:t>Code: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98138" y="1234447"/>
            <a:ext cx="3782053" cy="96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Acknowledgment Message to Merchant: </a:t>
            </a:r>
            <a:endParaRPr lang="en-IN" sz="2400" dirty="0"/>
          </a:p>
        </p:txBody>
      </p:sp>
      <p:pic>
        <p:nvPicPr>
          <p:cNvPr id="7" name="Picture 6" descr="H:\Yokesh\Studies\Project\Secure Payment\Snapshot\merchant screen shot\Screenshot_20180318-14563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360" y="2400859"/>
            <a:ext cx="2469896" cy="43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:\Yokesh\Studies\Project\Secure Payment\Snapshot\Screenshot_20180308-202039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093" y="2368346"/>
            <a:ext cx="2294128" cy="4386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1783080" y="658368"/>
            <a:ext cx="9447212" cy="554546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				</a:t>
            </a:r>
            <a:r>
              <a:rPr lang="en-IN" sz="2400" dirty="0" smtClean="0">
                <a:latin typeface="+mj-lt"/>
              </a:rPr>
              <a:t>     </a:t>
            </a:r>
            <a:r>
              <a:rPr lang="en-IN" sz="2800" dirty="0" smtClean="0">
                <a:latin typeface="+mj-lt"/>
              </a:rPr>
              <a:t>Region Situation Update</a:t>
            </a:r>
          </a:p>
          <a:p>
            <a:pPr marL="0" indent="0">
              <a:buNone/>
            </a:pPr>
            <a:endParaRPr lang="en-IN" sz="2400" dirty="0" smtClean="0">
              <a:latin typeface="+mj-lt"/>
            </a:endParaRPr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this final module we will be providing a page where the user can upload their surrounding situation. </a:t>
            </a:r>
            <a:endParaRPr lang="en-US" sz="2000" dirty="0" smtClean="0"/>
          </a:p>
          <a:p>
            <a:pPr algn="just"/>
            <a:r>
              <a:rPr lang="en-US" sz="2000" dirty="0" smtClean="0"/>
              <a:t>Now </a:t>
            </a:r>
            <a:r>
              <a:rPr lang="en-US" sz="2000" dirty="0"/>
              <a:t>all the user will be connected in WANET network. So any update made by any user will be passed to all other users.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update is made based on their location situation like </a:t>
            </a:r>
            <a:r>
              <a:rPr lang="en-US" sz="2000" dirty="0" smtClean="0"/>
              <a:t>heavy </a:t>
            </a:r>
            <a:r>
              <a:rPr lang="en-US" sz="2000" dirty="0"/>
              <a:t>rain, </a:t>
            </a:r>
            <a:r>
              <a:rPr lang="en-US" sz="2000" dirty="0" smtClean="0"/>
              <a:t>road </a:t>
            </a:r>
            <a:r>
              <a:rPr lang="en-US" sz="2000" dirty="0"/>
              <a:t>block. So this location update will be very helpful to all the people who travels or rescuers by checking the update. </a:t>
            </a:r>
            <a:endParaRPr lang="en-US" sz="2000" dirty="0" smtClean="0"/>
          </a:p>
          <a:p>
            <a:pPr algn="just"/>
            <a:r>
              <a:rPr lang="en-US" sz="2000" dirty="0" smtClean="0"/>
              <a:t>User </a:t>
            </a:r>
            <a:r>
              <a:rPr lang="en-US" sz="2000" dirty="0"/>
              <a:t>can also broadcast emergency message and call for rescue which will be useful for the victims in disaster area. </a:t>
            </a:r>
            <a:endParaRPr lang="en-US" sz="2000" dirty="0" smtClean="0"/>
          </a:p>
          <a:p>
            <a:pPr algn="just"/>
            <a:r>
              <a:rPr lang="en-US" sz="2000" dirty="0" smtClean="0"/>
              <a:t>The situation </a:t>
            </a:r>
            <a:r>
              <a:rPr lang="en-US" sz="2000" dirty="0"/>
              <a:t>update can be given in three fields such as subject, place and status. Once the user update their Information, other user can view </a:t>
            </a:r>
            <a:r>
              <a:rPr lang="en-US" sz="2000" dirty="0" smtClean="0"/>
              <a:t>region </a:t>
            </a:r>
            <a:r>
              <a:rPr lang="en-US" sz="2000" dirty="0"/>
              <a:t>information in their application.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5360970" y="358934"/>
            <a:ext cx="2582579" cy="765778"/>
          </a:xfrm>
        </p:spPr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1014984" y="1225296"/>
            <a:ext cx="10936224" cy="5193792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We </a:t>
            </a:r>
            <a:r>
              <a:rPr lang="en-US" sz="2000" dirty="0"/>
              <a:t>propose an offline mobile payment system for catastrophe region utilizing WANET (Wireless </a:t>
            </a:r>
            <a:r>
              <a:rPr lang="en-US" sz="2000" dirty="0" err="1"/>
              <a:t>Adhoc</a:t>
            </a:r>
            <a:r>
              <a:rPr lang="en-US" sz="2000" dirty="0"/>
              <a:t> Network</a:t>
            </a:r>
            <a:r>
              <a:rPr lang="en-US" sz="2000" dirty="0" smtClean="0"/>
              <a:t>).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current payment system requires a fixed infrastructure network such as cellular </a:t>
            </a:r>
            <a:r>
              <a:rPr lang="en-US" sz="2000" dirty="0" smtClean="0"/>
              <a:t>towers or </a:t>
            </a:r>
            <a:r>
              <a:rPr lang="en-US" sz="2000" dirty="0"/>
              <a:t>wired </a:t>
            </a:r>
            <a:r>
              <a:rPr lang="en-US" sz="2000" dirty="0" smtClean="0"/>
              <a:t>network for transactions. But in Disaster areas, these infrastructures may not be ruined.</a:t>
            </a:r>
          </a:p>
          <a:p>
            <a:pPr algn="just"/>
            <a:r>
              <a:rPr lang="en-US" sz="2000" dirty="0" smtClean="0"/>
              <a:t>To </a:t>
            </a:r>
            <a:r>
              <a:rPr lang="en-US" sz="2000" dirty="0"/>
              <a:t>overcome this issue, we developed an mobile payment application </a:t>
            </a:r>
            <a:r>
              <a:rPr lang="en-US" sz="2000" dirty="0" smtClean="0"/>
              <a:t>in android </a:t>
            </a:r>
            <a:r>
              <a:rPr lang="en-US" sz="2000" dirty="0"/>
              <a:t>to make payment offline. </a:t>
            </a:r>
            <a:r>
              <a:rPr lang="en-US" sz="2000" dirty="0" smtClean="0"/>
              <a:t>We create an infrastructure </a:t>
            </a:r>
            <a:r>
              <a:rPr lang="en-US" sz="2000" dirty="0"/>
              <a:t>less wireless </a:t>
            </a:r>
            <a:r>
              <a:rPr lang="en-US" sz="2000" dirty="0" smtClean="0"/>
              <a:t>network such as WANET </a:t>
            </a:r>
            <a:r>
              <a:rPr lang="en-US" sz="2000" dirty="0"/>
              <a:t>for communication </a:t>
            </a:r>
            <a:r>
              <a:rPr lang="en-US" sz="2000" dirty="0" smtClean="0"/>
              <a:t>and make mobile payment possible in offline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We </a:t>
            </a:r>
            <a:r>
              <a:rPr lang="en-US" sz="2000" dirty="0"/>
              <a:t>use </a:t>
            </a:r>
            <a:r>
              <a:rPr lang="en-US" sz="2000" dirty="0" smtClean="0"/>
              <a:t>Multilevel </a:t>
            </a:r>
            <a:r>
              <a:rPr lang="en-US" sz="2000" dirty="0"/>
              <a:t>E</a:t>
            </a:r>
            <a:r>
              <a:rPr lang="en-US" sz="2000" dirty="0" smtClean="0"/>
              <a:t>ndorsement Mechanism to </a:t>
            </a:r>
            <a:r>
              <a:rPr lang="en-US" sz="2000" dirty="0"/>
              <a:t>ensure guarantee payment for </a:t>
            </a:r>
            <a:r>
              <a:rPr lang="en-US" sz="2000" dirty="0" smtClean="0"/>
              <a:t>merchant. </a:t>
            </a:r>
          </a:p>
          <a:p>
            <a:pPr algn="just"/>
            <a:r>
              <a:rPr lang="en-US" sz="2000" dirty="0"/>
              <a:t>In order to make transaction easier and secured, QR codes </a:t>
            </a:r>
            <a:r>
              <a:rPr lang="en-US" sz="2000" dirty="0" smtClean="0"/>
              <a:t>with </a:t>
            </a:r>
            <a:r>
              <a:rPr lang="en-US" sz="2000" dirty="0"/>
              <a:t>digital </a:t>
            </a:r>
            <a:r>
              <a:rPr lang="en-US" sz="2000" dirty="0" smtClean="0"/>
              <a:t>signatures </a:t>
            </a:r>
            <a:r>
              <a:rPr lang="en-US" sz="2000" dirty="0"/>
              <a:t>are used</a:t>
            </a:r>
            <a:r>
              <a:rPr lang="en-US" sz="2000" dirty="0" smtClean="0"/>
              <a:t> to restrict </a:t>
            </a:r>
            <a:r>
              <a:rPr lang="en-US" sz="2000" dirty="0"/>
              <a:t>an attacker from double </a:t>
            </a:r>
            <a:r>
              <a:rPr lang="en-US" sz="2000" dirty="0" smtClean="0"/>
              <a:t>spending it. </a:t>
            </a:r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addition </a:t>
            </a:r>
            <a:r>
              <a:rPr lang="en-US" sz="2000" dirty="0" smtClean="0"/>
              <a:t>to </a:t>
            </a:r>
            <a:r>
              <a:rPr lang="en-US" sz="2000" dirty="0"/>
              <a:t>payment system, </a:t>
            </a:r>
            <a:r>
              <a:rPr lang="en-US" sz="2000" dirty="0" smtClean="0"/>
              <a:t>region </a:t>
            </a:r>
            <a:r>
              <a:rPr lang="en-US" sz="2000" dirty="0"/>
              <a:t>situation update is provided </a:t>
            </a:r>
            <a:r>
              <a:rPr lang="en-US" sz="2000" dirty="0" smtClean="0"/>
              <a:t>for users to </a:t>
            </a:r>
            <a:r>
              <a:rPr lang="en-US" sz="2000" dirty="0"/>
              <a:t>upload </a:t>
            </a:r>
            <a:r>
              <a:rPr lang="en-US" sz="2000" dirty="0" smtClean="0"/>
              <a:t>disaster information </a:t>
            </a:r>
            <a:r>
              <a:rPr lang="en-US" sz="2000" dirty="0"/>
              <a:t>such as roadblocks, floods etc.</a:t>
            </a:r>
            <a:endParaRPr lang="en-IN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4"/>
          <p:cNvSpPr>
            <a:spLocks noGrp="1"/>
          </p:cNvSpPr>
          <p:nvPr>
            <p:ph type="title"/>
          </p:nvPr>
        </p:nvSpPr>
        <p:spPr>
          <a:xfrm>
            <a:off x="5025229" y="514382"/>
            <a:ext cx="2939196" cy="656050"/>
          </a:xfrm>
        </p:spPr>
        <p:txBody>
          <a:bodyPr>
            <a:normAutofit/>
          </a:bodyPr>
          <a:lstStyle/>
          <a:p>
            <a:r>
              <a:rPr lang="en-IN" dirty="0" smtClean="0"/>
              <a:t>Screen Shot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437635" y="1448683"/>
            <a:ext cx="3580885" cy="498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Disaster Update Page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4076" y="1448683"/>
            <a:ext cx="3272092" cy="3718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+mj-lt"/>
              </a:rPr>
              <a:t>Disaster </a:t>
            </a:r>
            <a:r>
              <a:rPr lang="en-US" sz="2400" dirty="0">
                <a:latin typeface="+mj-lt"/>
              </a:rPr>
              <a:t>Information</a:t>
            </a:r>
            <a:endParaRPr lang="en-IN" sz="2400" dirty="0">
              <a:latin typeface="+mj-lt"/>
            </a:endParaRPr>
          </a:p>
        </p:txBody>
      </p:sp>
      <p:pic>
        <p:nvPicPr>
          <p:cNvPr id="6" name="Picture 5" descr="H:\Yokesh\Studies\Project\Secure Payment\Snapshot\Screenshot_20180308-202104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17" y="2019941"/>
            <a:ext cx="2618105" cy="46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:\Yokesh\Studies\Project\Secure Payment\Snapshot\user screen shot\Screenshot_20180318-145924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25" y="2019941"/>
            <a:ext cx="2586990" cy="459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2980945" y="788702"/>
            <a:ext cx="7406640" cy="848074"/>
          </a:xfrm>
        </p:spPr>
        <p:txBody>
          <a:bodyPr>
            <a:normAutofit/>
          </a:bodyPr>
          <a:lstStyle/>
          <a:p>
            <a:r>
              <a:rPr lang="en-IN" dirty="0" smtClean="0"/>
              <a:t>Algorithms And Methodologies </a:t>
            </a:r>
            <a:endParaRPr lang="en-IN" dirty="0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1188720" y="1636776"/>
            <a:ext cx="9281160" cy="4553712"/>
          </a:xfrm>
        </p:spPr>
        <p:txBody>
          <a:bodyPr>
            <a:normAutofit/>
          </a:bodyPr>
          <a:lstStyle/>
          <a:p>
            <a:endParaRPr lang="en-IN" sz="2000" dirty="0" smtClean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			 </a:t>
            </a:r>
            <a:r>
              <a:rPr lang="en-IN" sz="3200" dirty="0" smtClean="0"/>
              <a:t>1. DES Algorithm</a:t>
            </a:r>
          </a:p>
          <a:p>
            <a:pPr marL="0" indent="0">
              <a:buNone/>
            </a:pPr>
            <a:r>
              <a:rPr lang="en-IN" sz="3200" dirty="0" smtClean="0"/>
              <a:t>		 	 2. Base 64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		 3. QR code</a:t>
            </a:r>
          </a:p>
          <a:p>
            <a:pPr marL="0" indent="0"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			</a:t>
            </a:r>
            <a:endParaRPr lang="en-IN" sz="2800" dirty="0" smtClean="0"/>
          </a:p>
          <a:p>
            <a:pPr marL="0" indent="0">
              <a:buNone/>
            </a:pPr>
            <a:r>
              <a:rPr lang="en-IN" sz="2400" dirty="0"/>
              <a:t>	 </a:t>
            </a:r>
            <a:r>
              <a:rPr lang="en-IN" sz="2400" dirty="0" smtClean="0"/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4888069" y="422942"/>
            <a:ext cx="3259235" cy="884650"/>
          </a:xfrm>
        </p:spPr>
        <p:txBody>
          <a:bodyPr/>
          <a:lstStyle/>
          <a:p>
            <a:r>
              <a:rPr lang="en-IN" dirty="0" smtClean="0"/>
              <a:t>DES Algorithm</a:t>
            </a:r>
            <a:endParaRPr lang="en-IN" dirty="0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1719072" y="1307592"/>
            <a:ext cx="10003536" cy="51663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dirty="0">
                <a:solidFill>
                  <a:schemeClr val="tx1"/>
                </a:solidFill>
              </a:rPr>
              <a:t>this paper, the DES algorithm is used to prevent the attack from hackers during transmission of user information. 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DES(Data </a:t>
            </a:r>
            <a:r>
              <a:rPr lang="en-IN" sz="2400" dirty="0">
                <a:solidFill>
                  <a:schemeClr val="tx1"/>
                </a:solidFill>
              </a:rPr>
              <a:t>Encryption Standard) is a </a:t>
            </a:r>
            <a:r>
              <a:rPr lang="en-IN" sz="2400" dirty="0" err="1">
                <a:solidFill>
                  <a:schemeClr val="tx1"/>
                </a:solidFill>
              </a:rPr>
              <a:t>symmectric</a:t>
            </a:r>
            <a:r>
              <a:rPr lang="en-IN" sz="2400" dirty="0">
                <a:solidFill>
                  <a:schemeClr val="tx1"/>
                </a:solidFill>
              </a:rPr>
              <a:t> key block cipher published by the National Institute of Standards and Technology(NIST).DES is an implementation of a </a:t>
            </a:r>
            <a:r>
              <a:rPr lang="en-IN" sz="2400" dirty="0" err="1">
                <a:solidFill>
                  <a:schemeClr val="tx1"/>
                </a:solidFill>
              </a:rPr>
              <a:t>Feistel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Cipheer</a:t>
            </a:r>
            <a:r>
              <a:rPr lang="en-IN" sz="2400" dirty="0">
                <a:solidFill>
                  <a:schemeClr val="tx1"/>
                </a:solidFill>
              </a:rPr>
              <a:t>. It uses 16 round </a:t>
            </a:r>
            <a:r>
              <a:rPr lang="en-IN" sz="2400" dirty="0" err="1">
                <a:solidFill>
                  <a:schemeClr val="tx1"/>
                </a:solidFill>
              </a:rPr>
              <a:t>Fesitel</a:t>
            </a:r>
            <a:r>
              <a:rPr lang="en-IN" sz="2400" dirty="0">
                <a:solidFill>
                  <a:schemeClr val="tx1"/>
                </a:solidFill>
              </a:rPr>
              <a:t> structure. 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block size is 64-bit. Though, key length is 64-bit,DES has an effective key length of 56bits.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General Structure of DES is depicted in the following </a:t>
            </a:r>
            <a:r>
              <a:rPr lang="en-IN" sz="2400" dirty="0" err="1">
                <a:solidFill>
                  <a:schemeClr val="tx1"/>
                </a:solidFill>
              </a:rPr>
              <a:t>illustration.Since</a:t>
            </a:r>
            <a:r>
              <a:rPr lang="en-IN" sz="2400" dirty="0">
                <a:solidFill>
                  <a:schemeClr val="tx1"/>
                </a:solidFill>
              </a:rPr>
              <a:t> DES is based on the </a:t>
            </a:r>
            <a:r>
              <a:rPr lang="en-IN" sz="2400" dirty="0" err="1">
                <a:solidFill>
                  <a:schemeClr val="tx1"/>
                </a:solidFill>
              </a:rPr>
              <a:t>Feistel</a:t>
            </a:r>
            <a:r>
              <a:rPr lang="en-IN" sz="2400" dirty="0">
                <a:solidFill>
                  <a:schemeClr val="tx1"/>
                </a:solidFill>
              </a:rPr>
              <a:t> Cipher, all that is required to specify DES is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IN" sz="2400" dirty="0" smtClean="0">
                <a:solidFill>
                  <a:schemeClr val="tx1"/>
                </a:solidFill>
              </a:rPr>
              <a:t>			</a:t>
            </a:r>
            <a:r>
              <a:rPr lang="en-IN" sz="2400" dirty="0" err="1" smtClean="0">
                <a:solidFill>
                  <a:schemeClr val="tx1"/>
                </a:solidFill>
              </a:rPr>
              <a:t>i</a:t>
            </a:r>
            <a:r>
              <a:rPr lang="en-IN" sz="2400" dirty="0" smtClean="0">
                <a:solidFill>
                  <a:schemeClr val="tx1"/>
                </a:solidFill>
              </a:rPr>
              <a:t>)  Initial </a:t>
            </a:r>
            <a:r>
              <a:rPr lang="en-IN" sz="2400" dirty="0">
                <a:solidFill>
                  <a:schemeClr val="tx1"/>
                </a:solidFill>
              </a:rPr>
              <a:t>and final permutation</a:t>
            </a:r>
          </a:p>
          <a:p>
            <a:pPr marL="0" lvl="0" indent="0" algn="just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				ii) Round </a:t>
            </a:r>
            <a:r>
              <a:rPr lang="en-IN" sz="2400" dirty="0">
                <a:solidFill>
                  <a:schemeClr val="tx1"/>
                </a:solidFill>
              </a:rPr>
              <a:t>Function</a:t>
            </a:r>
          </a:p>
          <a:p>
            <a:pPr marL="0" lvl="0" indent="0" algn="just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				iii) Key </a:t>
            </a:r>
            <a:r>
              <a:rPr lang="en-IN" sz="2400" dirty="0">
                <a:solidFill>
                  <a:schemeClr val="tx1"/>
                </a:solidFill>
              </a:rPr>
              <a:t>Expansion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Content Placeholder 3" descr="3-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4520" y="101230"/>
            <a:ext cx="10046372" cy="6756770"/>
          </a:xfrm>
          <a:prstGeom prst="rect">
            <a:avLst/>
          </a:prstGeom>
          <a:noFill/>
        </p:spPr>
      </p:pic>
      <p:sp>
        <p:nvSpPr>
          <p:cNvPr id="1048651" name="Title 4"/>
          <p:cNvSpPr>
            <a:spLocks noGrp="1"/>
          </p:cNvSpPr>
          <p:nvPr>
            <p:ph type="title"/>
          </p:nvPr>
        </p:nvSpPr>
        <p:spPr>
          <a:xfrm>
            <a:off x="5815584" y="201168"/>
            <a:ext cx="2927540" cy="685800"/>
          </a:xfrm>
        </p:spPr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r>
              <a:rPr lang="en-US" altLang="zh-TW"/>
              <a:t>Encryption (cont.)</a:t>
            </a:r>
          </a:p>
        </p:txBody>
      </p:sp>
      <p:sp>
        <p:nvSpPr>
          <p:cNvPr id="1048657" name="Rectangle 10"/>
          <p:cNvSpPr>
            <a:spLocks noChangeArrowheads="1"/>
          </p:cNvSpPr>
          <p:nvPr/>
        </p:nvSpPr>
        <p:spPr bwMode="auto">
          <a:xfrm>
            <a:off x="2514600" y="5410200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48658" name="Text Box 11"/>
          <p:cNvSpPr txBox="1">
            <a:spLocks noChangeArrowheads="1"/>
          </p:cNvSpPr>
          <p:nvPr/>
        </p:nvSpPr>
        <p:spPr bwMode="auto">
          <a:xfrm>
            <a:off x="2590800" y="5486401"/>
            <a:ext cx="39624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Inversion of Initial Permutation (IP</a:t>
            </a:r>
            <a:r>
              <a:rPr lang="en-US" altLang="zh-TW" baseline="30000"/>
              <a:t>-1</a:t>
            </a:r>
            <a:r>
              <a:rPr lang="en-US" altLang="zh-TW"/>
              <a:t>)</a:t>
            </a:r>
            <a:endParaRPr lang="en-US" altLang="zh-TW" baseline="30000"/>
          </a:p>
        </p:txBody>
      </p:sp>
      <p:sp>
        <p:nvSpPr>
          <p:cNvPr id="1048659" name="AutoShape 12"/>
          <p:cNvSpPr>
            <a:spLocks noChangeArrowheads="1"/>
          </p:cNvSpPr>
          <p:nvPr/>
        </p:nvSpPr>
        <p:spPr bwMode="auto">
          <a:xfrm>
            <a:off x="4267200" y="2895600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1048660" name="AutoShape 13"/>
          <p:cNvSpPr>
            <a:spLocks noChangeArrowheads="1"/>
          </p:cNvSpPr>
          <p:nvPr/>
        </p:nvSpPr>
        <p:spPr bwMode="auto">
          <a:xfrm>
            <a:off x="4267200" y="3886200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1048661" name="AutoShape 14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1048662" name="AutoShape 15"/>
          <p:cNvSpPr>
            <a:spLocks noChangeArrowheads="1"/>
          </p:cNvSpPr>
          <p:nvPr/>
        </p:nvSpPr>
        <p:spPr bwMode="auto">
          <a:xfrm rot="5400000">
            <a:off x="6629400" y="3276600"/>
            <a:ext cx="533400" cy="838200"/>
          </a:xfrm>
          <a:prstGeom prst="downArrow">
            <a:avLst>
              <a:gd name="adj1" fmla="val 50000"/>
              <a:gd name="adj2" fmla="val 39286"/>
            </a:avLst>
          </a:prstGeom>
          <a:solidFill>
            <a:schemeClr val="bg2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1048663" name="Text Box 16"/>
          <p:cNvSpPr txBox="1">
            <a:spLocks noChangeArrowheads="1"/>
          </p:cNvSpPr>
          <p:nvPr/>
        </p:nvSpPr>
        <p:spPr bwMode="auto">
          <a:xfrm>
            <a:off x="6629400" y="3124201"/>
            <a:ext cx="9144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Key</a:t>
            </a:r>
            <a:r>
              <a:rPr lang="en-US" altLang="zh-TW" baseline="-25000"/>
              <a:t> i </a:t>
            </a:r>
            <a:endParaRPr lang="en-US" altLang="zh-TW"/>
          </a:p>
        </p:txBody>
      </p:sp>
      <p:sp>
        <p:nvSpPr>
          <p:cNvPr id="1048664" name="Text Box 18"/>
          <p:cNvSpPr txBox="1">
            <a:spLocks noChangeArrowheads="1"/>
          </p:cNvSpPr>
          <p:nvPr/>
        </p:nvSpPr>
        <p:spPr bwMode="auto">
          <a:xfrm>
            <a:off x="3200400" y="1981201"/>
            <a:ext cx="25146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64-bit plaintext (X)</a:t>
            </a:r>
          </a:p>
        </p:txBody>
      </p:sp>
      <p:sp>
        <p:nvSpPr>
          <p:cNvPr id="1048665" name="Rectangle 28"/>
          <p:cNvSpPr>
            <a:spLocks noChangeArrowheads="1"/>
          </p:cNvSpPr>
          <p:nvPr/>
        </p:nvSpPr>
        <p:spPr bwMode="auto">
          <a:xfrm>
            <a:off x="2514600" y="4419600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48666" name="Text Box 29"/>
          <p:cNvSpPr txBox="1">
            <a:spLocks noChangeArrowheads="1"/>
          </p:cNvSpPr>
          <p:nvPr/>
        </p:nvSpPr>
        <p:spPr bwMode="auto">
          <a:xfrm>
            <a:off x="2590800" y="4495801"/>
            <a:ext cx="39624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32-bit Switch (SW)</a:t>
            </a:r>
          </a:p>
        </p:txBody>
      </p:sp>
      <p:sp>
        <p:nvSpPr>
          <p:cNvPr id="1048667" name="Rectangle 30"/>
          <p:cNvSpPr>
            <a:spLocks noChangeArrowheads="1"/>
          </p:cNvSpPr>
          <p:nvPr/>
        </p:nvSpPr>
        <p:spPr bwMode="auto">
          <a:xfrm>
            <a:off x="2438400" y="2438400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48668" name="Text Box 31"/>
          <p:cNvSpPr txBox="1">
            <a:spLocks noChangeArrowheads="1"/>
          </p:cNvSpPr>
          <p:nvPr/>
        </p:nvSpPr>
        <p:spPr bwMode="auto">
          <a:xfrm>
            <a:off x="2514600" y="2514601"/>
            <a:ext cx="39624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Initial Permutation (IP)</a:t>
            </a:r>
          </a:p>
        </p:txBody>
      </p:sp>
      <p:sp>
        <p:nvSpPr>
          <p:cNvPr id="1048669" name="Rectangle 32"/>
          <p:cNvSpPr>
            <a:spLocks noChangeArrowheads="1"/>
          </p:cNvSpPr>
          <p:nvPr/>
        </p:nvSpPr>
        <p:spPr bwMode="auto">
          <a:xfrm>
            <a:off x="2438400" y="3429000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48670" name="Text Box 33"/>
          <p:cNvSpPr txBox="1">
            <a:spLocks noChangeArrowheads="1"/>
          </p:cNvSpPr>
          <p:nvPr/>
        </p:nvSpPr>
        <p:spPr bwMode="auto">
          <a:xfrm>
            <a:off x="2514600" y="3505201"/>
            <a:ext cx="39624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Round </a:t>
            </a:r>
            <a:r>
              <a:rPr lang="en-US" altLang="zh-TW" baseline="-25000"/>
              <a:t>(i)</a:t>
            </a:r>
            <a:endParaRPr lang="en-US" altLang="zh-TW"/>
          </a:p>
        </p:txBody>
      </p:sp>
      <p:sp>
        <p:nvSpPr>
          <p:cNvPr id="1048671" name="Text Box 34"/>
          <p:cNvSpPr txBox="1">
            <a:spLocks noChangeArrowheads="1"/>
          </p:cNvSpPr>
          <p:nvPr/>
        </p:nvSpPr>
        <p:spPr bwMode="auto">
          <a:xfrm>
            <a:off x="3276600" y="5943601"/>
            <a:ext cx="25146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64-bit ciphertext (Y)</a:t>
            </a:r>
          </a:p>
        </p:txBody>
      </p:sp>
      <p:sp>
        <p:nvSpPr>
          <p:cNvPr id="1048672" name="Rectangle 35"/>
          <p:cNvSpPr>
            <a:spLocks noChangeArrowheads="1"/>
          </p:cNvSpPr>
          <p:nvPr/>
        </p:nvSpPr>
        <p:spPr bwMode="auto">
          <a:xfrm>
            <a:off x="7467600" y="3429000"/>
            <a:ext cx="30289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48673" name="Text Box 36"/>
          <p:cNvSpPr txBox="1">
            <a:spLocks noChangeArrowheads="1"/>
          </p:cNvSpPr>
          <p:nvPr/>
        </p:nvSpPr>
        <p:spPr bwMode="auto">
          <a:xfrm>
            <a:off x="7543800" y="3505201"/>
            <a:ext cx="29718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Key Generation (KeyGen)</a:t>
            </a:r>
          </a:p>
        </p:txBody>
      </p:sp>
      <p:sp>
        <p:nvSpPr>
          <p:cNvPr id="1048674" name="Text Box 37"/>
          <p:cNvSpPr txBox="1">
            <a:spLocks noChangeArrowheads="1"/>
          </p:cNvSpPr>
          <p:nvPr/>
        </p:nvSpPr>
        <p:spPr bwMode="auto">
          <a:xfrm>
            <a:off x="7696200" y="2971801"/>
            <a:ext cx="25146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64-bit key (K)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55292" y="1432560"/>
            <a:ext cx="5497068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/>
              <a:t>The same algorithm as encryption.</a:t>
            </a:r>
          </a:p>
          <a:p>
            <a:pPr algn="just"/>
            <a:r>
              <a:rPr lang="en-US" altLang="zh-TW" sz="2400" dirty="0"/>
              <a:t>Reversed the order of key (Key</a:t>
            </a:r>
            <a:r>
              <a:rPr lang="en-US" altLang="zh-TW" sz="2400" baseline="-25000" dirty="0"/>
              <a:t>16</a:t>
            </a:r>
            <a:r>
              <a:rPr lang="en-US" altLang="zh-TW" sz="2400" dirty="0"/>
              <a:t>, Key</a:t>
            </a:r>
            <a:r>
              <a:rPr lang="en-US" altLang="zh-TW" sz="2400" baseline="-25000" dirty="0"/>
              <a:t>15</a:t>
            </a:r>
            <a:r>
              <a:rPr lang="en-US" altLang="zh-TW" sz="2400" dirty="0"/>
              <a:t>, … Key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).</a:t>
            </a:r>
          </a:p>
          <a:p>
            <a:pPr algn="just"/>
            <a:r>
              <a:rPr lang="en-US" altLang="zh-TW" sz="2400" dirty="0"/>
              <a:t>For example:</a:t>
            </a:r>
          </a:p>
          <a:p>
            <a:pPr lvl="1" algn="just"/>
            <a:r>
              <a:rPr lang="en-AU" altLang="zh-TW" sz="2000" dirty="0"/>
              <a:t>IP undoes  IP</a:t>
            </a:r>
            <a:r>
              <a:rPr lang="en-AU" altLang="zh-TW" sz="2000" baseline="30000" dirty="0"/>
              <a:t>-1</a:t>
            </a:r>
            <a:r>
              <a:rPr lang="en-AU" altLang="zh-TW" sz="2000" dirty="0"/>
              <a:t> step of encryption.</a:t>
            </a:r>
          </a:p>
          <a:p>
            <a:pPr lvl="1" algn="just"/>
            <a:r>
              <a:rPr lang="en-AU" altLang="zh-TW" sz="2000" dirty="0"/>
              <a:t>1st round with SK16 undoes 16th encrypt round.</a:t>
            </a:r>
            <a:endParaRPr lang="en-US" altLang="zh-TW" sz="2000" dirty="0"/>
          </a:p>
        </p:txBody>
      </p:sp>
      <p:pic>
        <p:nvPicPr>
          <p:cNvPr id="2097160" name="Picture 9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 l="53004"/>
          <a:stretch>
            <a:fillRect/>
          </a:stretch>
        </p:blipFill>
        <p:spPr>
          <a:xfrm>
            <a:off x="7562088" y="195072"/>
            <a:ext cx="3992880" cy="6480048"/>
          </a:xfrm>
          <a:noFill/>
        </p:spPr>
      </p:pic>
      <p:sp>
        <p:nvSpPr>
          <p:cNvPr id="1048682" name="Text Box 10"/>
          <p:cNvSpPr txBox="1">
            <a:spLocks noChangeArrowheads="1"/>
          </p:cNvSpPr>
          <p:nvPr/>
        </p:nvSpPr>
        <p:spPr bwMode="auto">
          <a:xfrm>
            <a:off x="9829800" y="6096001"/>
            <a:ext cx="381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chemeClr val="bg2"/>
                </a:solidFill>
              </a:rPr>
              <a:t>[1]</a:t>
            </a:r>
          </a:p>
        </p:txBody>
      </p:sp>
      <p:sp>
        <p:nvSpPr>
          <p:cNvPr id="1048683" name="Title 3"/>
          <p:cNvSpPr>
            <a:spLocks noGrp="1"/>
          </p:cNvSpPr>
          <p:nvPr>
            <p:ph type="title"/>
          </p:nvPr>
        </p:nvSpPr>
        <p:spPr>
          <a:xfrm>
            <a:off x="3974592" y="365760"/>
            <a:ext cx="2654808" cy="795528"/>
          </a:xfrm>
        </p:spPr>
        <p:txBody>
          <a:bodyPr/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4357717" y="267494"/>
            <a:ext cx="4447955" cy="820642"/>
          </a:xfrm>
        </p:spPr>
        <p:txBody>
          <a:bodyPr>
            <a:normAutofit/>
          </a:bodyPr>
          <a:lstStyle/>
          <a:p>
            <a:r>
              <a:rPr lang="en-IN" dirty="0" smtClean="0"/>
              <a:t>Base64 Algorithm</a:t>
            </a:r>
            <a:endParaRPr lang="en-IN" dirty="0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>
          <a:xfrm>
            <a:off x="1984248" y="987552"/>
            <a:ext cx="9438068" cy="5522976"/>
          </a:xfrm>
        </p:spPr>
        <p:txBody>
          <a:bodyPr>
            <a:noAutofit/>
          </a:bodyPr>
          <a:lstStyle/>
          <a:p>
            <a:r>
              <a:rPr lang="en-US" sz="2000" dirty="0"/>
              <a:t>Base64 </a:t>
            </a:r>
            <a:r>
              <a:rPr lang="en-IN" sz="2000" dirty="0"/>
              <a:t>also be referred as </a:t>
            </a:r>
            <a:r>
              <a:rPr lang="en-IN" sz="2000" b="1" dirty="0"/>
              <a:t>P</a:t>
            </a:r>
            <a:r>
              <a:rPr lang="en-IN" sz="2000" dirty="0"/>
              <a:t>rivacy-enhanced </a:t>
            </a:r>
            <a:r>
              <a:rPr lang="en-IN" sz="2000" b="1" dirty="0"/>
              <a:t>E</a:t>
            </a:r>
            <a:r>
              <a:rPr lang="en-IN" sz="2000" dirty="0"/>
              <a:t>lectronic </a:t>
            </a:r>
            <a:r>
              <a:rPr lang="en-IN" sz="2000" b="1" dirty="0"/>
              <a:t>M</a:t>
            </a:r>
            <a:r>
              <a:rPr lang="en-IN" sz="2000" dirty="0"/>
              <a:t>ail(PEM</a:t>
            </a:r>
            <a:r>
              <a:rPr lang="en-IN" sz="2000" dirty="0" smtClean="0"/>
              <a:t>)</a:t>
            </a:r>
            <a:r>
              <a:rPr lang="en-US" sz="2000" dirty="0" smtClean="0"/>
              <a:t> </a:t>
            </a:r>
            <a:r>
              <a:rPr lang="en-US" sz="2000" dirty="0"/>
              <a:t>is used to convert binary data into a text-like format that allows it to </a:t>
            </a:r>
            <a:r>
              <a:rPr lang="en-US" sz="2000" dirty="0" smtClean="0"/>
              <a:t>be </a:t>
            </a:r>
            <a:r>
              <a:rPr lang="en-US" sz="2000" dirty="0"/>
              <a:t>transported in environments that can handle only text </a:t>
            </a:r>
            <a:r>
              <a:rPr lang="en-US" sz="2000" dirty="0" smtClean="0"/>
              <a:t>safely.</a:t>
            </a:r>
          </a:p>
          <a:p>
            <a:r>
              <a:rPr lang="en-US" sz="2000" dirty="0" smtClean="0"/>
              <a:t>Base64 </a:t>
            </a:r>
            <a:r>
              <a:rPr lang="en-US" sz="2000" dirty="0"/>
              <a:t>encoding takes the original binary </a:t>
            </a:r>
            <a:r>
              <a:rPr lang="en-US" sz="2000" dirty="0" smtClean="0"/>
              <a:t>data and divides </a:t>
            </a:r>
            <a:r>
              <a:rPr lang="en-US" sz="2000" dirty="0"/>
              <a:t>it into tokens of three </a:t>
            </a:r>
            <a:r>
              <a:rPr lang="en-US" sz="2000" dirty="0" smtClean="0"/>
              <a:t>bytes(24 bits) and converted into </a:t>
            </a:r>
            <a:r>
              <a:rPr lang="en-US" sz="2000" dirty="0"/>
              <a:t>printable characters from the ASCII standard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first step is to take the three bytes (24bit) of binary data and split it into four numbers of six bits. </a:t>
            </a:r>
            <a:endParaRPr lang="en-US" sz="2000" dirty="0" smtClean="0"/>
          </a:p>
          <a:p>
            <a:r>
              <a:rPr lang="en-US" sz="2000" dirty="0" smtClean="0"/>
              <a:t>Because </a:t>
            </a:r>
            <a:r>
              <a:rPr lang="en-US" sz="2000" dirty="0"/>
              <a:t>the ASCII standard defines the use of seven bits, Base64 only uses 6 bits (corresponding to 2^6 = 64 characters) to ensure the encoded data is printable and none of the special characters available in ASCII are used.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ASCII characters used for Base64 are the numbers 0-9, the alphabets 26 lowercase and 26 uppercase characters plus two extra characters '+' and </a:t>
            </a:r>
            <a:r>
              <a:rPr lang="en-US" sz="2000" dirty="0" smtClean="0"/>
              <a:t>'/‘(26+26+10+2=64).</a:t>
            </a:r>
            <a:endParaRPr lang="en-IN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5037088" y="432086"/>
            <a:ext cx="2820323" cy="759682"/>
          </a:xfrm>
        </p:spPr>
        <p:txBody>
          <a:bodyPr/>
          <a:lstStyle/>
          <a:p>
            <a:r>
              <a:rPr lang="en-IN" dirty="0" smtClean="0"/>
              <a:t>QR Code</a:t>
            </a:r>
            <a:endParaRPr lang="en-IN" dirty="0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1664208" y="1264920"/>
            <a:ext cx="9829800" cy="5154168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solidFill>
                  <a:schemeClr val="tx1"/>
                </a:solidFill>
              </a:rPr>
              <a:t>QR code </a:t>
            </a:r>
            <a:r>
              <a:rPr lang="en-IN" sz="2000" dirty="0" smtClean="0">
                <a:solidFill>
                  <a:schemeClr val="tx1"/>
                </a:solidFill>
              </a:rPr>
              <a:t>means</a:t>
            </a:r>
            <a:r>
              <a:rPr lang="en-IN" sz="2000" dirty="0">
                <a:solidFill>
                  <a:schemeClr val="tx1"/>
                </a:solidFill>
              </a:rPr>
              <a:t> Quick Response </a:t>
            </a:r>
            <a:r>
              <a:rPr lang="en-IN" sz="2000" dirty="0" smtClean="0">
                <a:solidFill>
                  <a:schemeClr val="tx1"/>
                </a:solidFill>
              </a:rPr>
              <a:t>Code </a:t>
            </a:r>
            <a:r>
              <a:rPr lang="en-US" sz="2000" dirty="0">
                <a:solidFill>
                  <a:schemeClr val="tx1"/>
                </a:solidFill>
              </a:rPr>
              <a:t> is the trademark for a type </a:t>
            </a:r>
            <a:r>
              <a:rPr lang="en-US" sz="2000" dirty="0" smtClean="0">
                <a:solidFill>
                  <a:schemeClr val="tx1"/>
                </a:solidFill>
              </a:rPr>
              <a:t>of </a:t>
            </a:r>
            <a:r>
              <a:rPr lang="en-US" sz="2000" dirty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atrix </a:t>
            </a:r>
            <a:r>
              <a:rPr lang="en-US" sz="2000" dirty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arcode first </a:t>
            </a:r>
            <a:r>
              <a:rPr lang="en-US" sz="2000" dirty="0">
                <a:solidFill>
                  <a:schemeClr val="tx1"/>
                </a:solidFill>
              </a:rPr>
              <a:t>designed for </a:t>
            </a:r>
            <a:r>
              <a:rPr lang="en-US" sz="2000" dirty="0" smtClean="0">
                <a:solidFill>
                  <a:schemeClr val="tx1"/>
                </a:solidFill>
              </a:rPr>
              <a:t>the automotive industry in Japan.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A QR code consists of black squares arranged in a square grid on a white </a:t>
            </a:r>
            <a:r>
              <a:rPr lang="en-US" sz="2000" dirty="0" smtClean="0">
                <a:solidFill>
                  <a:schemeClr val="tx1"/>
                </a:solidFill>
              </a:rPr>
              <a:t>background </a:t>
            </a:r>
            <a:r>
              <a:rPr lang="en-US" sz="2000" dirty="0">
                <a:solidFill>
                  <a:schemeClr val="tx1"/>
                </a:solidFill>
              </a:rPr>
              <a:t>which can be read by an imaging </a:t>
            </a:r>
            <a:r>
              <a:rPr lang="en-US" sz="2000" dirty="0" smtClean="0">
                <a:solidFill>
                  <a:schemeClr val="tx1"/>
                </a:solidFill>
              </a:rPr>
              <a:t>device and </a:t>
            </a:r>
            <a:r>
              <a:rPr lang="en-US" sz="2000" dirty="0">
                <a:solidFill>
                  <a:schemeClr val="tx1"/>
                </a:solidFill>
              </a:rPr>
              <a:t> processed </a:t>
            </a:r>
            <a:r>
              <a:rPr lang="en-US" sz="2000" dirty="0" smtClean="0">
                <a:solidFill>
                  <a:schemeClr val="tx1"/>
                </a:solidFill>
              </a:rPr>
              <a:t>using Reed-Solomon error correction.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The required data is then extracted from patterns that are present in both horizontal and vertical components of the </a:t>
            </a:r>
            <a:r>
              <a:rPr lang="en-US" sz="2000" dirty="0" smtClean="0">
                <a:solidFill>
                  <a:schemeClr val="tx1"/>
                </a:solidFill>
              </a:rPr>
              <a:t>image.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It can be designed for Storage, Error correction, Encoding and Decoding.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209716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119" y="4472559"/>
            <a:ext cx="1946529" cy="194652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41553"/>
              </p:ext>
            </p:extLst>
          </p:nvPr>
        </p:nvGraphicFramePr>
        <p:xfrm>
          <a:off x="1828800" y="1015126"/>
          <a:ext cx="9537192" cy="5632563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1678694"/>
                <a:gridCol w="7858498"/>
              </a:tblGrid>
              <a:tr h="662657">
                <a:tc>
                  <a:txBody>
                    <a:bodyPr/>
                    <a:lstStyle/>
                    <a:p>
                      <a:r>
                        <a:rPr lang="en-IN" dirty="0" smtClean="0"/>
                        <a:t>Publication</a:t>
                      </a:r>
                      <a:r>
                        <a:rPr lang="en-IN" baseline="0" dirty="0" smtClean="0"/>
                        <a:t>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References</a:t>
                      </a:r>
                      <a:endParaRPr lang="en-IN" dirty="0"/>
                    </a:p>
                  </a:txBody>
                  <a:tcPr/>
                </a:tc>
              </a:tr>
              <a:tr h="1230648">
                <a:tc>
                  <a:txBody>
                    <a:bodyPr/>
                    <a:lstStyle/>
                    <a:p>
                      <a:r>
                        <a:rPr lang="en-IN" dirty="0" smtClean="0"/>
                        <a:t>2015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B. Ojetunde, N. Shibata, J. Gao, and M. Ito, “An endorsement-based mobile payment system for a disaster area,” in Proc. 29th IEEE Int.Conf. Adv. Inf. Netw. Appl. (AINA), Gwangju, South Korea, Mar. 2015, pp. 482–489.</a:t>
                      </a:r>
                      <a:endParaRPr lang="en-IN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77962">
                <a:tc>
                  <a:txBody>
                    <a:bodyPr/>
                    <a:lstStyle/>
                    <a:p>
                      <a:r>
                        <a:rPr lang="en-IN" dirty="0" smtClean="0"/>
                        <a:t>2015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kern="1200" dirty="0" smtClean="0">
                          <a:effectLst/>
                        </a:rPr>
                        <a:t>Y. Meier, J. Xu, O. Atan, and M. van der Schaar, “Personalized grade prediction: A data mining approach,” in Data Mining (ICDM), 2015 IEEE International Conference on. IEEE, 2015, pp. 907–912.</a:t>
                      </a:r>
                      <a:endParaRPr lang="en-IN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30648">
                <a:tc>
                  <a:txBody>
                    <a:bodyPr/>
                    <a:lstStyle/>
                    <a:p>
                      <a:r>
                        <a:rPr lang="en-IN" dirty="0" smtClean="0"/>
                        <a:t>2015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kern="1200" dirty="0" smtClean="0">
                          <a:effectLst/>
                        </a:rPr>
                        <a:t>C. G. Brinton and M. Chiang, “Mooc performance prediction via clickstream data and social learning networks,” in 2015 IEEE Conference on Computer Communications (INFOCOM). IEEE, 2015, pp. 2299– 2307.</a:t>
                      </a:r>
                      <a:endParaRPr lang="en-IN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30648">
                <a:tc>
                  <a:txBody>
                    <a:bodyPr/>
                    <a:lstStyle/>
                    <a:p>
                      <a:r>
                        <a:rPr lang="en-IN" dirty="0" smtClean="0"/>
                        <a:t>2012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kern="1200" dirty="0" smtClean="0">
                          <a:effectLst/>
                        </a:rPr>
                        <a:t>W. Li, Q. Wen, Q. Su, and Z. Jin, “An efficient and secure mobile payment protocol for restricted connectivity scenarios in vehicular ad hoc network,” Comput. Commun., vol. 35, no. 2, pp. 188–195, Jan. 2012.</a:t>
                      </a:r>
                      <a:endParaRPr lang="en-IN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975798" y="320041"/>
            <a:ext cx="3765866" cy="822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References</a:t>
            </a:r>
            <a:endParaRPr lang="en-I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097036"/>
              </p:ext>
            </p:extLst>
          </p:nvPr>
        </p:nvGraphicFramePr>
        <p:xfrm>
          <a:off x="1837944" y="708007"/>
          <a:ext cx="9454896" cy="5887925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1664208"/>
                <a:gridCol w="7790688"/>
              </a:tblGrid>
              <a:tr h="408372">
                <a:tc>
                  <a:txBody>
                    <a:bodyPr/>
                    <a:lstStyle/>
                    <a:p>
                      <a:r>
                        <a:rPr lang="en-IN" dirty="0" smtClean="0"/>
                        <a:t>Publication</a:t>
                      </a:r>
                      <a:r>
                        <a:rPr lang="en-IN" baseline="0" dirty="0" smtClean="0"/>
                        <a:t>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References</a:t>
                      </a:r>
                      <a:endParaRPr lang="en-IN" dirty="0"/>
                    </a:p>
                  </a:txBody>
                  <a:tcPr/>
                </a:tc>
              </a:tr>
              <a:tr h="704862">
                <a:tc>
                  <a:txBody>
                    <a:bodyPr/>
                    <a:lstStyle/>
                    <a:p>
                      <a:r>
                        <a:rPr lang="en-IN" dirty="0" smtClean="0"/>
                        <a:t>2010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kern="1200" dirty="0" smtClean="0">
                          <a:effectLst/>
                        </a:rPr>
                        <a:t>KDD Cup, “Educational data minding challenge,” https://pslcdatashop: web:cmu:edu/KDDCup/, 2010.</a:t>
                      </a:r>
                      <a:endParaRPr lang="en-IN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09028">
                <a:tc>
                  <a:txBody>
                    <a:bodyPr/>
                    <a:lstStyle/>
                    <a:p>
                      <a:r>
                        <a:rPr lang="en-IN" dirty="0" smtClean="0"/>
                        <a:t>2006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kern="1200" dirty="0" smtClean="0">
                          <a:effectLst/>
                        </a:rPr>
                        <a:t>X. Dai, O. Ayoade, and J. Grundy, “Off-line micro-payment protocol for multiple vendors in mobile commerce,” in Proc. 7th Int. Conf. Parallel Distrib. Comput. Appl. Technol. (PDCAT), Taipei, Taiwan, 2006, pp. 197–202</a:t>
                      </a:r>
                      <a:endParaRPr lang="en-IN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6945">
                <a:tc>
                  <a:txBody>
                    <a:bodyPr/>
                    <a:lstStyle/>
                    <a:p>
                      <a:r>
                        <a:rPr lang="en-IN" dirty="0" smtClean="0"/>
                        <a:t>2005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kern="1200" dirty="0" smtClean="0">
                          <a:effectLst/>
                        </a:rPr>
                        <a:t>Y.-Y. Chen, J.-K. Jan, and C.-L. Chen, “A novel proxy deposit protocol for e-cash systems,” Appl. Math. Comput., vol. 163, no. 2, pp. 869–877,2005.</a:t>
                      </a:r>
                      <a:endParaRPr lang="en-IN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20065">
                <a:tc>
                  <a:txBody>
                    <a:bodyPr/>
                    <a:lstStyle/>
                    <a:p>
                      <a:r>
                        <a:rPr lang="en-IN" dirty="0" smtClean="0"/>
                        <a:t>2004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kern="1200" dirty="0" smtClean="0">
                          <a:effectLst/>
                        </a:rPr>
                        <a:t>V. Patil and R. K. Shyamasundar, “An efficient, secure and delegable micro-payment system,” in Proc. IEEE Int. Conf. e-Technol. e-Commerce e-Service (EEE), Taipei, Taiwan, Mar. 2004, pp. 394–404. </a:t>
                      </a:r>
                      <a:endParaRPr lang="en-IN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6945">
                <a:tc>
                  <a:txBody>
                    <a:bodyPr/>
                    <a:lstStyle/>
                    <a:p>
                      <a:r>
                        <a:rPr lang="en-IN" dirty="0" smtClean="0"/>
                        <a:t>2003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A. Mishra and K. M. Nadkarni, “Security in wireless ad hoc networks,” in The Handbook of Ad Hoc Wireless Networks. Boca Raton, FL, USA: CRC Press, 2003, ch. 30, pp. 499–549.</a:t>
                      </a:r>
                      <a:endParaRPr lang="en-IN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006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421725" y="514382"/>
            <a:ext cx="4265075" cy="802354"/>
          </a:xfrm>
        </p:spPr>
        <p:txBody>
          <a:bodyPr/>
          <a:lstStyle/>
          <a:p>
            <a:r>
              <a:rPr lang="en-US" altLang="en-US" dirty="0"/>
              <a:t>Literature Survey</a:t>
            </a:r>
            <a:endParaRPr lang="en-IN" dirty="0"/>
          </a:p>
        </p:txBody>
      </p:sp>
      <p:graphicFrame>
        <p:nvGraphicFramePr>
          <p:cNvPr id="419430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26393"/>
              </p:ext>
            </p:extLst>
          </p:nvPr>
        </p:nvGraphicFramePr>
        <p:xfrm>
          <a:off x="1078992" y="1316736"/>
          <a:ext cx="10881360" cy="4973985"/>
        </p:xfrm>
        <a:graphic>
          <a:graphicData uri="http://schemas.openxmlformats.org/drawingml/2006/table">
            <a:tbl>
              <a:tblPr/>
              <a:tblGrid>
                <a:gridCol w="704088"/>
                <a:gridCol w="2796462"/>
                <a:gridCol w="1949274"/>
                <a:gridCol w="1444752"/>
                <a:gridCol w="1947672"/>
                <a:gridCol w="2039112"/>
              </a:tblGrid>
              <a:tr h="694944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Author Name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Publication</a:t>
                      </a:r>
                      <a:r>
                        <a:rPr lang="en-IN" baseline="0" dirty="0" smtClean="0"/>
                        <a:t> Date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Merit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De-merit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21944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 Endorsement-based Mobile Payment</a:t>
                      </a:r>
                    </a:p>
                    <a:p>
                      <a:r>
                        <a:rPr lang="en-IN" dirty="0" smtClean="0"/>
                        <a:t>System for a Disaster Area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Babatunde </a:t>
                      </a:r>
                    </a:p>
                    <a:p>
                      <a:pPr algn="ctr"/>
                      <a:r>
                        <a:rPr lang="en-IN" dirty="0" smtClean="0"/>
                        <a:t>Ojetunde,</a:t>
                      </a:r>
                    </a:p>
                    <a:p>
                      <a:pPr algn="ctr"/>
                      <a:r>
                        <a:rPr lang="en-IN" dirty="0" smtClean="0"/>
                        <a:t>Naoki shibata,</a:t>
                      </a:r>
                    </a:p>
                    <a:p>
                      <a:pPr algn="ctr"/>
                      <a:r>
                        <a:rPr lang="en-IN" dirty="0" smtClean="0"/>
                        <a:t>Juntao Gao,</a:t>
                      </a:r>
                    </a:p>
                    <a:p>
                      <a:pPr algn="ctr"/>
                      <a:r>
                        <a:rPr lang="en-IN" dirty="0" smtClean="0"/>
                        <a:t>Minoru Ito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22</a:t>
                      </a:r>
                    </a:p>
                    <a:p>
                      <a:pPr algn="ctr"/>
                      <a:r>
                        <a:rPr lang="en-IN" dirty="0" smtClean="0"/>
                        <a:t>May</a:t>
                      </a:r>
                    </a:p>
                    <a:p>
                      <a:pPr algn="ctr"/>
                      <a:r>
                        <a:rPr lang="en-IN" dirty="0" smtClean="0"/>
                        <a:t>2015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Endorsement-based mechanism provides guaranteed payment 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only MANET network for communication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208462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Implication of Secure Micropayment System Using Process Oriented Structural Design by Hash chaining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Mobile Network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Chitra KiranN,</a:t>
                      </a:r>
                    </a:p>
                    <a:p>
                      <a:pPr algn="ctr"/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G.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Narendra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Kumar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r>
                        <a:rPr lang="en-US" altLang="en-IN" baseline="0" dirty="0" smtClean="0"/>
                        <a:t> ja</a:t>
                      </a:r>
                      <a:r>
                        <a:rPr lang="en-IN" baseline="0" dirty="0" smtClean="0"/>
                        <a:t>n</a:t>
                      </a:r>
                      <a:endParaRPr lang="zh-CN" altLang="en-US" dirty="0"/>
                    </a:p>
                    <a:p>
                      <a:pPr algn="ctr"/>
                      <a:r>
                        <a:rPr lang="en-IN" baseline="0" dirty="0" smtClean="0"/>
                        <a:t>2012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WANET for data transfer which is  flexible and reliable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Hash algorithm is used for security purpose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973" y="393192"/>
            <a:ext cx="4118771" cy="850392"/>
          </a:xfrm>
        </p:spPr>
        <p:txBody>
          <a:bodyPr>
            <a:normAutofit/>
          </a:bodyPr>
          <a:lstStyle/>
          <a:p>
            <a:pPr lvl="0"/>
            <a:r>
              <a:rPr lang="en-IN" sz="2800" dirty="0" smtClean="0"/>
              <a:t>Publication Details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584819"/>
              </p:ext>
            </p:extLst>
          </p:nvPr>
        </p:nvGraphicFramePr>
        <p:xfrm>
          <a:off x="1965960" y="1572768"/>
          <a:ext cx="9070848" cy="384723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50592"/>
                <a:gridCol w="6620256"/>
              </a:tblGrid>
              <a:tr h="603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98035" algn="l"/>
                        </a:tabLst>
                      </a:pPr>
                      <a:r>
                        <a:rPr lang="en-US" sz="1800" dirty="0">
                          <a:effectLst/>
                        </a:rPr>
                        <a:t>Paper Title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Guarded Remittance System Employing WANET for Catastrophe Region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18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98035" algn="l"/>
                        </a:tabLst>
                      </a:pPr>
                      <a:r>
                        <a:rPr lang="en-US" sz="1800" dirty="0">
                          <a:effectLst/>
                        </a:rPr>
                        <a:t>Authors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4598035" algn="l"/>
                        </a:tabLst>
                      </a:pPr>
                      <a:r>
                        <a:rPr lang="en-US" sz="1800" dirty="0" err="1">
                          <a:effectLst/>
                        </a:rPr>
                        <a:t>Mr.Balasundaraganapathi.N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Yokeshwaran.T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Venugopal.S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Nishanth.M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Manoj.S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74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98035" algn="l"/>
                        </a:tabLst>
                      </a:pPr>
                      <a:r>
                        <a:rPr lang="en-US" sz="1800" dirty="0">
                          <a:effectLst/>
                        </a:rPr>
                        <a:t>Journal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4598035" algn="l"/>
                        </a:tabLst>
                      </a:pPr>
                      <a:r>
                        <a:rPr lang="en-US" sz="1800" dirty="0">
                          <a:effectLst/>
                        </a:rPr>
                        <a:t>International Research Journal of Engineering and Technology (IRJET)      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61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98035" algn="l"/>
                        </a:tabLst>
                      </a:pPr>
                      <a:r>
                        <a:rPr lang="en-US" sz="1800" dirty="0">
                          <a:effectLst/>
                        </a:rPr>
                        <a:t>Edition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98035" algn="l"/>
                        </a:tabLst>
                      </a:pPr>
                      <a:r>
                        <a:rPr lang="en-US" sz="1800" dirty="0">
                          <a:effectLst/>
                        </a:rPr>
                        <a:t>Volume: 05 Issue: 03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54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98035" algn="l"/>
                        </a:tabLst>
                      </a:pPr>
                      <a:r>
                        <a:rPr lang="en-US" sz="1800" dirty="0">
                          <a:effectLst/>
                        </a:rPr>
                        <a:t>Month and Year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98035" algn="l"/>
                        </a:tabLst>
                      </a:pPr>
                      <a:r>
                        <a:rPr lang="en-US" sz="1800" dirty="0">
                          <a:effectLst/>
                        </a:rPr>
                        <a:t>April 2018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719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4270249" y="2574689"/>
            <a:ext cx="3730752" cy="1119487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51396"/>
              </p:ext>
            </p:extLst>
          </p:nvPr>
        </p:nvGraphicFramePr>
        <p:xfrm>
          <a:off x="1115568" y="1316736"/>
          <a:ext cx="10588752" cy="5408563"/>
        </p:xfrm>
        <a:graphic>
          <a:graphicData uri="http://schemas.openxmlformats.org/drawingml/2006/table">
            <a:tbl>
              <a:tblPr/>
              <a:tblGrid>
                <a:gridCol w="779380"/>
                <a:gridCol w="2631332"/>
                <a:gridCol w="1984248"/>
                <a:gridCol w="1463040"/>
                <a:gridCol w="1755648"/>
                <a:gridCol w="1975104"/>
              </a:tblGrid>
              <a:tr h="574037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+mn-lt"/>
                        </a:rPr>
                        <a:t>S.No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Title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Author Name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Publication</a:t>
                      </a:r>
                      <a:r>
                        <a:rPr lang="en-IN" baseline="0" dirty="0" smtClean="0">
                          <a:latin typeface="+mn-lt"/>
                        </a:rPr>
                        <a:t> Date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Merit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De-merit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13827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3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 efficient and secure mobile payment protocol for restricted connectivity</a:t>
                      </a:r>
                      <a:endParaRPr lang="en-IN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scenarios in vehicular ad hoc network</a:t>
                      </a:r>
                      <a:endParaRPr lang="en-IN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Wenmin Li, Qiaoyan Wen, Qi </a:t>
                      </a:r>
                      <a:r>
                        <a:rPr lang="nl-NL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 and</a:t>
                      </a:r>
                      <a:r>
                        <a:rPr lang="nl-NL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NL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Zhengping </a:t>
                      </a:r>
                      <a:r>
                        <a:rPr lang="nl-NL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Jin</a:t>
                      </a:r>
                      <a:endParaRPr lang="en-IN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September 2011</a:t>
                      </a:r>
                      <a:endParaRPr lang="en-IN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Introduced an new protocol for data transfer in VANET which is security and efficiency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Utilizes only VANET for communication</a:t>
                      </a:r>
                      <a:endParaRPr lang="en-IN" i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248248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4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Micro-payment Protocol for Multiple Vendors in </a:t>
                      </a:r>
                    </a:p>
                    <a:p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Commerce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Xiaoling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Dai, 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Oluwatomi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Ayoade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John Grundy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December 2006</a:t>
                      </a:r>
                      <a:endParaRPr lang="en-IN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mesh users utilize heterogeneous wireless devices 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Wireless Mesh Networks stores routing information for data delivery which consumes time.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4357717" y="386366"/>
            <a:ext cx="3798731" cy="1049242"/>
          </a:xfrm>
        </p:spPr>
        <p:txBody>
          <a:bodyPr/>
          <a:lstStyle/>
          <a:p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1700784" y="1435608"/>
            <a:ext cx="9720072" cy="534924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In current payment system user can only make payment with the help of Internet connection or Cellphone tower.</a:t>
            </a:r>
          </a:p>
          <a:p>
            <a:r>
              <a:rPr lang="en-US" sz="2000" dirty="0" smtClean="0"/>
              <a:t>Mobile payment system uses any one of the following techniques:</a:t>
            </a:r>
          </a:p>
          <a:p>
            <a:pPr lvl="1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dirty="0"/>
              <a:t>Mobile </a:t>
            </a:r>
            <a:r>
              <a:rPr lang="en-US" sz="2000" dirty="0" smtClean="0"/>
              <a:t>wallets</a:t>
            </a:r>
          </a:p>
          <a:p>
            <a:pPr lvl="1">
              <a:buFont typeface="+mj-lt"/>
              <a:buAutoNum type="arabicPeriod"/>
            </a:pPr>
            <a:r>
              <a:rPr lang="en-US" sz="2000" dirty="0" smtClean="0"/>
              <a:t>Card-based payments</a:t>
            </a:r>
          </a:p>
          <a:p>
            <a:pPr lvl="1">
              <a:buFont typeface="+mj-lt"/>
              <a:buAutoNum type="arabicPeriod"/>
            </a:pPr>
            <a:r>
              <a:rPr lang="en-US" sz="2000" dirty="0" smtClean="0"/>
              <a:t>Carrier </a:t>
            </a:r>
            <a:r>
              <a:rPr lang="en-US" sz="2000" dirty="0"/>
              <a:t>billing (Premium SMS or direct carrier billing</a:t>
            </a:r>
            <a:r>
              <a:rPr lang="en-US" sz="2000" dirty="0" smtClean="0"/>
              <a:t>)</a:t>
            </a:r>
          </a:p>
          <a:p>
            <a:pPr lvl="1">
              <a:buFont typeface="+mj-lt"/>
              <a:buAutoNum type="arabicPeriod"/>
            </a:pPr>
            <a:r>
              <a:rPr lang="en-US" sz="2000" dirty="0" smtClean="0"/>
              <a:t>Contactless payments NFC(Near Field Communication)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sz="2000" dirty="0" smtClean="0"/>
              <a:t>Direct </a:t>
            </a:r>
            <a:r>
              <a:rPr lang="en-US" sz="2000" dirty="0"/>
              <a:t>transfers between payer and payee bank </a:t>
            </a:r>
            <a:r>
              <a:rPr lang="en-US" sz="2000" dirty="0" smtClean="0"/>
              <a:t>accounts</a:t>
            </a:r>
          </a:p>
          <a:p>
            <a:pPr algn="just"/>
            <a:r>
              <a:rPr lang="en-US" sz="2000" dirty="0" smtClean="0"/>
              <a:t>But all the above listed ways requires Internet connection or at least Network connection.</a:t>
            </a:r>
          </a:p>
          <a:p>
            <a:pPr algn="just"/>
            <a:r>
              <a:rPr lang="en-US" sz="2000" dirty="0" smtClean="0"/>
              <a:t>If the connectivity is not available especially in disaster timing, then online transaction is not possible.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4449157" y="505238"/>
            <a:ext cx="4027331" cy="710914"/>
          </a:xfrm>
        </p:spPr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1728169" y="1691640"/>
            <a:ext cx="9646967" cy="452628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We proposed a payment system that will provide the infrastructure less network between user and bank during disaster time using WANET network. </a:t>
            </a:r>
            <a:endParaRPr lang="en-US" sz="2000" dirty="0" smtClean="0"/>
          </a:p>
          <a:p>
            <a:pPr algn="just"/>
            <a:r>
              <a:rPr lang="en-US" sz="2000" dirty="0" smtClean="0"/>
              <a:t>We </a:t>
            </a:r>
            <a:r>
              <a:rPr lang="en-US" sz="2000" dirty="0"/>
              <a:t>use transceivers for the communications between mobiles and banks in order to cover a wider range of communication.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c</a:t>
            </a:r>
            <a:r>
              <a:rPr lang="en-US" sz="2000" dirty="0" smtClean="0"/>
              <a:t>ustomer </a:t>
            </a:r>
            <a:r>
              <a:rPr lang="en-US" sz="2000" dirty="0"/>
              <a:t>mobiles passes the payment messages consisting of merchant information and his payment amount across the mobiles using </a:t>
            </a:r>
            <a:r>
              <a:rPr lang="en-US" sz="2000" dirty="0" smtClean="0"/>
              <a:t>transceiver </a:t>
            </a:r>
            <a:r>
              <a:rPr lang="en-US" sz="2000" dirty="0"/>
              <a:t>as a QR code which contains the payment info. </a:t>
            </a:r>
            <a:endParaRPr lang="en-US" sz="2000" dirty="0" smtClean="0"/>
          </a:p>
          <a:p>
            <a:pPr algn="just"/>
            <a:r>
              <a:rPr lang="en-US" sz="2000" dirty="0" smtClean="0"/>
              <a:t>We </a:t>
            </a:r>
            <a:r>
              <a:rPr lang="en-US" sz="2000" dirty="0"/>
              <a:t>use QR code transaction with a digitally signed photograph which is used for authentication and to restrict an attacker from carrying duplicate QR code transaction. </a:t>
            </a:r>
            <a:endParaRPr lang="en-US" sz="2000" dirty="0" smtClean="0"/>
          </a:p>
          <a:p>
            <a:endParaRPr lang="en-IN" sz="2000" dirty="0"/>
          </a:p>
          <a:p>
            <a:endParaRPr lang="en-IN" u="sng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1773936" y="859536"/>
            <a:ext cx="9546336" cy="5733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sz="2000" dirty="0"/>
              <a:t>This information bounces to other mobiles until it reaches the Bank and the Bank response message reaches the customer using same strategy. </a:t>
            </a:r>
            <a:endParaRPr lang="en-IN" sz="2000" dirty="0"/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order to provide payment guarantees for merchant we use Multilevel Endorsement Mechanism (MLE) for customer-to-merchant. </a:t>
            </a:r>
            <a:endParaRPr lang="en-US" sz="2000" dirty="0" smtClean="0"/>
          </a:p>
          <a:p>
            <a:pPr algn="just"/>
            <a:r>
              <a:rPr lang="en-US" sz="2000" dirty="0" smtClean="0"/>
              <a:t>To </a:t>
            </a:r>
            <a:r>
              <a:rPr lang="en-US" sz="2000" dirty="0"/>
              <a:t>reduce communication overheads we used lightweight scheme based on Bloom filter and </a:t>
            </a:r>
            <a:r>
              <a:rPr lang="en-US" sz="2000" dirty="0" err="1"/>
              <a:t>Merkle</a:t>
            </a:r>
            <a:r>
              <a:rPr lang="en-US" sz="2000" dirty="0"/>
              <a:t> tree.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merchant scans the QR-code and sends information back to the bank and the finally the amount is credited. </a:t>
            </a:r>
            <a:endParaRPr lang="en-US" sz="2000" dirty="0" smtClean="0"/>
          </a:p>
          <a:p>
            <a:pPr algn="just"/>
            <a:r>
              <a:rPr lang="en-US" sz="2000" dirty="0" smtClean="0"/>
              <a:t>At </a:t>
            </a:r>
            <a:r>
              <a:rPr lang="en-US" sz="2000" dirty="0"/>
              <a:t>last we provide regional situation updates for the users to broadcast any information such as Roadblocks, Bridge Collapse and flood affected areas.</a:t>
            </a:r>
            <a:endParaRPr lang="en-I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4"/>
          <p:cNvSpPr>
            <a:spLocks noGrp="1"/>
          </p:cNvSpPr>
          <p:nvPr>
            <p:ph type="title"/>
          </p:nvPr>
        </p:nvSpPr>
        <p:spPr>
          <a:xfrm>
            <a:off x="3415885" y="496094"/>
            <a:ext cx="5654963" cy="802354"/>
          </a:xfrm>
        </p:spPr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1785666" y="1298448"/>
            <a:ext cx="8915400" cy="50383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800" u="sng" dirty="0" smtClean="0">
                <a:latin typeface="+mj-lt"/>
              </a:rPr>
              <a:t>Windows</a:t>
            </a:r>
            <a:r>
              <a:rPr lang="en-IN" sz="2800" u="sng" dirty="0" smtClean="0"/>
              <a:t>:</a:t>
            </a:r>
          </a:p>
          <a:p>
            <a:pPr lvl="0"/>
            <a:r>
              <a:rPr lang="en-IN" sz="2000" dirty="0" smtClean="0"/>
              <a:t>Operating </a:t>
            </a:r>
            <a:r>
              <a:rPr lang="en-IN" sz="2000" dirty="0"/>
              <a:t>System		: Windows 7 and above (64-bit).</a:t>
            </a:r>
            <a:endParaRPr lang="en-US" sz="2000" dirty="0"/>
          </a:p>
          <a:p>
            <a:pPr lvl="0"/>
            <a:r>
              <a:rPr lang="en-IN" sz="2000" dirty="0"/>
              <a:t>Java Version		</a:t>
            </a:r>
            <a:r>
              <a:rPr lang="en-IN" sz="2000" dirty="0" smtClean="0"/>
              <a:t>	: </a:t>
            </a:r>
            <a:r>
              <a:rPr lang="en-IN" sz="2000" dirty="0"/>
              <a:t>JDK 1.7</a:t>
            </a:r>
            <a:endParaRPr lang="en-US" sz="2000" dirty="0"/>
          </a:p>
          <a:p>
            <a:pPr lvl="0"/>
            <a:r>
              <a:rPr lang="en-IN" sz="2000" dirty="0"/>
              <a:t>Web Server			</a:t>
            </a:r>
            <a:r>
              <a:rPr lang="en-IN" sz="2000" dirty="0" smtClean="0"/>
              <a:t>	: Tomcat </a:t>
            </a:r>
            <a:r>
              <a:rPr lang="en-IN" sz="2000" dirty="0"/>
              <a:t>6.20</a:t>
            </a:r>
            <a:endParaRPr lang="en-US" sz="2000" dirty="0"/>
          </a:p>
          <a:p>
            <a:r>
              <a:rPr lang="en-IN" sz="2000" dirty="0" smtClean="0"/>
              <a:t>Database				: MYSQL Front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800" u="sng" dirty="0" smtClean="0">
                <a:latin typeface="+mj-lt"/>
              </a:rPr>
              <a:t>Smart Phone:</a:t>
            </a:r>
          </a:p>
          <a:p>
            <a:r>
              <a:rPr lang="en-IN" sz="2000" dirty="0" smtClean="0"/>
              <a:t>Operating System		: Gingerbread and above.</a:t>
            </a:r>
          </a:p>
          <a:p>
            <a:r>
              <a:rPr lang="en-IN" sz="2000" dirty="0" smtClean="0"/>
              <a:t>No. of Devices			: 2(at least).</a:t>
            </a:r>
            <a:endParaRPr lang="en-IN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3556490" y="450374"/>
            <a:ext cx="5517803" cy="811498"/>
          </a:xfrm>
        </p:spPr>
        <p:txBody>
          <a:bodyPr/>
          <a:lstStyle/>
          <a:p>
            <a:r>
              <a:rPr lang="en-IN" dirty="0" smtClean="0"/>
              <a:t>Hardware Requirement</a:t>
            </a:r>
            <a:endParaRPr lang="en-IN" dirty="0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1993391" y="1517904"/>
            <a:ext cx="6510529" cy="5010912"/>
          </a:xfrm>
        </p:spPr>
        <p:txBody>
          <a:bodyPr/>
          <a:lstStyle/>
          <a:p>
            <a:pPr marL="0" indent="0">
              <a:buNone/>
            </a:pPr>
            <a:r>
              <a:rPr lang="en-IN" sz="2800" u="sng" dirty="0">
                <a:latin typeface="+mj-lt"/>
              </a:rPr>
              <a:t>Windows</a:t>
            </a:r>
            <a:r>
              <a:rPr lang="en-IN" sz="2800" u="sng" dirty="0" smtClean="0">
                <a:latin typeface="+mj-lt"/>
              </a:rPr>
              <a:t>:</a:t>
            </a:r>
            <a:endParaRPr lang="en-IN" sz="2800" dirty="0" smtClean="0">
              <a:latin typeface="+mj-lt"/>
            </a:endParaRPr>
          </a:p>
          <a:p>
            <a:pPr lvl="0"/>
            <a:r>
              <a:rPr lang="en-IN" sz="2000" dirty="0" smtClean="0"/>
              <a:t>Hard </a:t>
            </a:r>
            <a:r>
              <a:rPr lang="en-IN" sz="2000" dirty="0"/>
              <a:t>disk		</a:t>
            </a:r>
            <a:r>
              <a:rPr lang="en-IN" sz="2000" dirty="0" smtClean="0"/>
              <a:t>	: 250 </a:t>
            </a:r>
            <a:r>
              <a:rPr lang="en-IN" sz="2000" dirty="0"/>
              <a:t>GB and above.</a:t>
            </a:r>
            <a:endParaRPr lang="en-US" sz="2000" dirty="0"/>
          </a:p>
          <a:p>
            <a:pPr lvl="0"/>
            <a:r>
              <a:rPr lang="en-IN" sz="2000" dirty="0"/>
              <a:t>Processor	</a:t>
            </a:r>
            <a:r>
              <a:rPr lang="en-IN" sz="2000" dirty="0" smtClean="0"/>
              <a:t>	</a:t>
            </a:r>
            <a:r>
              <a:rPr lang="en-IN" sz="2000" dirty="0"/>
              <a:t>	</a:t>
            </a:r>
            <a:r>
              <a:rPr lang="en-IN" sz="2000" dirty="0" smtClean="0"/>
              <a:t>: </a:t>
            </a:r>
            <a:r>
              <a:rPr lang="en-IN" sz="2000" dirty="0"/>
              <a:t>i3 and above.</a:t>
            </a:r>
            <a:endParaRPr lang="en-US" sz="2000" dirty="0"/>
          </a:p>
          <a:p>
            <a:pPr lvl="0"/>
            <a:r>
              <a:rPr lang="en-IN" sz="2000" dirty="0"/>
              <a:t>RAM		</a:t>
            </a:r>
            <a:r>
              <a:rPr lang="en-IN" sz="2000" dirty="0" smtClean="0"/>
              <a:t>	</a:t>
            </a:r>
            <a:r>
              <a:rPr lang="en-IN" sz="2000" dirty="0"/>
              <a:t>	</a:t>
            </a:r>
            <a:r>
              <a:rPr lang="en-IN" sz="2000" dirty="0" smtClean="0"/>
              <a:t>: </a:t>
            </a:r>
            <a:r>
              <a:rPr lang="en-IN" sz="2000" dirty="0"/>
              <a:t>2</a:t>
            </a:r>
            <a:r>
              <a:rPr lang="en-IN" sz="2000" dirty="0" smtClean="0"/>
              <a:t>GB </a:t>
            </a:r>
            <a:r>
              <a:rPr lang="en-IN" sz="2000" dirty="0"/>
              <a:t>and above</a:t>
            </a:r>
            <a:r>
              <a:rPr lang="en-IN" sz="2000" dirty="0" smtClean="0"/>
              <a:t>.</a:t>
            </a:r>
          </a:p>
          <a:p>
            <a:pPr lvl="0"/>
            <a:endParaRPr lang="en-IN" sz="2000" dirty="0"/>
          </a:p>
          <a:p>
            <a:pPr marL="0" lvl="0" indent="0">
              <a:buNone/>
            </a:pPr>
            <a:r>
              <a:rPr lang="en-IN" sz="2800" u="sng" dirty="0" smtClean="0">
                <a:latin typeface="+mj-lt"/>
              </a:rPr>
              <a:t>Smart Phone:</a:t>
            </a:r>
            <a:endParaRPr lang="en-US" sz="2800" u="sng" dirty="0">
              <a:latin typeface="+mj-lt"/>
            </a:endParaRPr>
          </a:p>
          <a:p>
            <a:r>
              <a:rPr lang="en-IN" sz="2000" dirty="0" smtClean="0"/>
              <a:t>Memory				: 4GB and above.</a:t>
            </a:r>
          </a:p>
          <a:p>
            <a:r>
              <a:rPr lang="en-IN" sz="2000" dirty="0" smtClean="0"/>
              <a:t>Processor			: </a:t>
            </a:r>
            <a:r>
              <a:rPr lang="en-IN" sz="2000" dirty="0" smtClean="0">
                <a:solidFill>
                  <a:schemeClr val="tx1"/>
                </a:solidFill>
              </a:rPr>
              <a:t>Dual</a:t>
            </a:r>
            <a:r>
              <a:rPr lang="en-IN" sz="2000" dirty="0" smtClean="0"/>
              <a:t> core and above.</a:t>
            </a:r>
          </a:p>
          <a:p>
            <a:r>
              <a:rPr lang="en-IN" sz="2000" dirty="0" smtClean="0"/>
              <a:t>RAM				: 500 MB and above.</a:t>
            </a:r>
            <a:endParaRPr lang="en-IN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CCE5392-40B2-486E-B29E-D72D32A05C7D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1562</Words>
  <Application>Microsoft Office PowerPoint</Application>
  <PresentationFormat>Widescreen</PresentationFormat>
  <Paragraphs>236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微軟正黑體</vt:lpstr>
      <vt:lpstr>Arial</vt:lpstr>
      <vt:lpstr>Calibri</vt:lpstr>
      <vt:lpstr>Century Gothic</vt:lpstr>
      <vt:lpstr>Times New Roman</vt:lpstr>
      <vt:lpstr>Wingdings 3</vt:lpstr>
      <vt:lpstr>幼圆</vt:lpstr>
      <vt:lpstr>Wisp</vt:lpstr>
      <vt:lpstr>Guarded Remittance System Employing WANET for Catastrophe Region</vt:lpstr>
      <vt:lpstr>Abstract</vt:lpstr>
      <vt:lpstr>Literature Survey</vt:lpstr>
      <vt:lpstr>PowerPoint Presentation</vt:lpstr>
      <vt:lpstr>Existing System</vt:lpstr>
      <vt:lpstr>Proposed System</vt:lpstr>
      <vt:lpstr>PowerPoint Presentation</vt:lpstr>
      <vt:lpstr>Software Requirements</vt:lpstr>
      <vt:lpstr>Hardware Requirement</vt:lpstr>
      <vt:lpstr>Architecture Diagram</vt:lpstr>
      <vt:lpstr>Modules List</vt:lpstr>
      <vt:lpstr>Module Description</vt:lpstr>
      <vt:lpstr>Screen Shots</vt:lpstr>
      <vt:lpstr>Bank Interface</vt:lpstr>
      <vt:lpstr>PowerPoint Presentation</vt:lpstr>
      <vt:lpstr>Screen Shot</vt:lpstr>
      <vt:lpstr>PowerPoint Presentation</vt:lpstr>
      <vt:lpstr>Screen Shot</vt:lpstr>
      <vt:lpstr>PowerPoint Presentation</vt:lpstr>
      <vt:lpstr>Screen Shot</vt:lpstr>
      <vt:lpstr>Algorithms And Methodologies </vt:lpstr>
      <vt:lpstr>DES Algorithm</vt:lpstr>
      <vt:lpstr>Encryption</vt:lpstr>
      <vt:lpstr>Encryption (cont.)</vt:lpstr>
      <vt:lpstr>Decryption</vt:lpstr>
      <vt:lpstr>Base64 Algorithm</vt:lpstr>
      <vt:lpstr>QR Code</vt:lpstr>
      <vt:lpstr>PowerPoint Presentation</vt:lpstr>
      <vt:lpstr>PowerPoint Presentation</vt:lpstr>
      <vt:lpstr>Publication Details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Payment System Utilizing MANET For Disaster Areas</dc:title>
  <dc:creator>Windows User</dc:creator>
  <cp:lastModifiedBy>Windows User</cp:lastModifiedBy>
  <cp:revision>30</cp:revision>
  <dcterms:created xsi:type="dcterms:W3CDTF">2018-03-06T05:50:56Z</dcterms:created>
  <dcterms:modified xsi:type="dcterms:W3CDTF">2018-04-12T17:10:42Z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