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84" r:id="rId5"/>
    <p:sldId id="261" r:id="rId6"/>
    <p:sldId id="262" r:id="rId7"/>
    <p:sldId id="265" r:id="rId8"/>
    <p:sldId id="266" r:id="rId9"/>
    <p:sldId id="267" r:id="rId10"/>
    <p:sldId id="268" r:id="rId11"/>
    <p:sldId id="281" r:id="rId12"/>
    <p:sldId id="270" r:id="rId13"/>
    <p:sldId id="269" r:id="rId14"/>
    <p:sldId id="271" r:id="rId15"/>
    <p:sldId id="272" r:id="rId16"/>
    <p:sldId id="278" r:id="rId17"/>
    <p:sldId id="275" r:id="rId18"/>
    <p:sldId id="276" r:id="rId19"/>
    <p:sldId id="277" r:id="rId20"/>
    <p:sldId id="273" r:id="rId21"/>
    <p:sldId id="274" r:id="rId22"/>
    <p:sldId id="280" r:id="rId23"/>
    <p:sldId id="286" r:id="rId24"/>
    <p:sldId id="279" r:id="rId25"/>
    <p:sldId id="285"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6E18-3164-6177-8EFB-3503FCDC4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18E4F-29D5-8355-BE86-A8607CC46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4D91F6-2A64-D809-C8B7-3F571A708E23}"/>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4A461588-CD62-051E-CE38-2BDE9FA7E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C1586-2EDD-AF26-50CE-FC9DDFCB291D}"/>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100767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198D-CA39-D405-3975-789FF5A39F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87F41-1DF5-8873-D98A-F8CFFA60B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ED1B1-D2AA-5256-49BC-1535F4774668}"/>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FE9F9A5D-B0F4-96C9-24B8-625EA5CFE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29815-BCBD-FD02-F3A7-AC695EFA4169}"/>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298002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1B36A-BC38-6B47-0F67-D588F838E2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14CDA5-452E-B701-B4D1-646480477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95396-61D6-07D2-AC8B-A652D559ECD1}"/>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9A3B561A-3A01-2D2C-E536-3F6662AA1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04C27-7249-3230-9214-6C7EAF71AE92}"/>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196615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9A8B-AEE6-5801-F006-18F4A63C7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F7FDE-628F-3421-AA52-E1A1834EA5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374E5-766A-1F7B-083F-63CF700E8BAA}"/>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91ADAAAF-893F-1856-D7E9-5373E363B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1E173-721A-2C23-0677-A59BEC4B9B2C}"/>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32355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EA40-01A2-B11A-D345-DBD42BAAA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CD4075-17C4-252F-5BCF-66F3F9E58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12D54-B221-3CED-2C5A-3782B32F58DB}"/>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ED95E86B-B2B3-66E3-1E7B-0C27261DF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E5B0A-7CF4-3CF7-612C-FD2CAAA3C6CE}"/>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108523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3976-21F7-5C83-A695-383DDD56DF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DA2443-EF37-77C6-67AC-149D399DF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678B9F-F2BE-9BB6-DE56-B0EE7D4A8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A12702-E260-F03D-E09C-E38780436E37}"/>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6" name="Footer Placeholder 5">
            <a:extLst>
              <a:ext uri="{FF2B5EF4-FFF2-40B4-BE49-F238E27FC236}">
                <a16:creationId xmlns:a16="http://schemas.microsoft.com/office/drawing/2014/main" id="{183C951D-4FF4-8E3A-BEF9-9266B5B351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83F4F-856C-A2ED-3034-53391F866914}"/>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83430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49FE-9350-5A99-0AA5-750CF9F493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8ED28-ACC7-E8C8-B4B8-2606897DE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9AF37-DF5C-6EF6-6040-C5BF1387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BD1784-C2F8-CCC3-9318-D6F86EA43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6041A-FDFB-632C-4BAA-D41487351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1FB1B6-3327-6C1E-3EE8-2D1D08BBB624}"/>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8" name="Footer Placeholder 7">
            <a:extLst>
              <a:ext uri="{FF2B5EF4-FFF2-40B4-BE49-F238E27FC236}">
                <a16:creationId xmlns:a16="http://schemas.microsoft.com/office/drawing/2014/main" id="{B28A8B95-B725-16BB-4A16-E6E0D012AF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566AA-E62A-0391-F55A-1800906A8BCA}"/>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336881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AD79-1E1C-B6AF-A55C-DAD01E0A08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0D7C26-9C80-139C-3B54-76AD074791E2}"/>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4" name="Footer Placeholder 3">
            <a:extLst>
              <a:ext uri="{FF2B5EF4-FFF2-40B4-BE49-F238E27FC236}">
                <a16:creationId xmlns:a16="http://schemas.microsoft.com/office/drawing/2014/main" id="{30CF6607-EBF6-B3E0-6027-6831C96A7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DD5CC8-1325-0D8A-068A-F3AEE42C368B}"/>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404298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BF221-7F3D-C47E-8202-6A44CF0E708F}"/>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3" name="Footer Placeholder 2">
            <a:extLst>
              <a:ext uri="{FF2B5EF4-FFF2-40B4-BE49-F238E27FC236}">
                <a16:creationId xmlns:a16="http://schemas.microsoft.com/office/drawing/2014/main" id="{D8D96CB7-E08E-5024-8075-EDE58DCE3B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248C4B-8234-0F7F-FED9-1F47AE8F5353}"/>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173301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EFBF-F242-9BD5-139F-E21F48178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3CE6A0-45D5-F22E-9AB2-3B2CDDBDA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D4671D-E9B4-E09D-DB55-438E93786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25D58-699F-3AF2-842F-6B2B2FCE9EB3}"/>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6" name="Footer Placeholder 5">
            <a:extLst>
              <a:ext uri="{FF2B5EF4-FFF2-40B4-BE49-F238E27FC236}">
                <a16:creationId xmlns:a16="http://schemas.microsoft.com/office/drawing/2014/main" id="{24C4F5D8-D848-9001-5882-056CCD48A6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984EC-7C6A-BE53-F0BC-08D9645742C9}"/>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59455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56B6-56DC-8D2B-AF45-D072C7BAB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1FBAF0-E955-CE8C-8A39-EA67DFE4C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5C6E5C-AC89-A032-7503-133872E46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46D72-233B-D1F6-39D0-09F1BF505C57}"/>
              </a:ext>
            </a:extLst>
          </p:cNvPr>
          <p:cNvSpPr>
            <a:spLocks noGrp="1"/>
          </p:cNvSpPr>
          <p:nvPr>
            <p:ph type="dt" sz="half" idx="10"/>
          </p:nvPr>
        </p:nvSpPr>
        <p:spPr/>
        <p:txBody>
          <a:bodyPr/>
          <a:lstStyle/>
          <a:p>
            <a:fld id="{49D09941-D7AA-4387-B134-97B064A067CE}" type="datetimeFigureOut">
              <a:rPr lang="en-IN" smtClean="0"/>
              <a:t>24-03-2024</a:t>
            </a:fld>
            <a:endParaRPr lang="en-IN"/>
          </a:p>
        </p:txBody>
      </p:sp>
      <p:sp>
        <p:nvSpPr>
          <p:cNvPr id="6" name="Footer Placeholder 5">
            <a:extLst>
              <a:ext uri="{FF2B5EF4-FFF2-40B4-BE49-F238E27FC236}">
                <a16:creationId xmlns:a16="http://schemas.microsoft.com/office/drawing/2014/main" id="{9225527A-64E1-627E-A921-7B536B8A1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FCDD0-98F0-256F-ECCC-1BB32B514B93}"/>
              </a:ext>
            </a:extLst>
          </p:cNvPr>
          <p:cNvSpPr>
            <a:spLocks noGrp="1"/>
          </p:cNvSpPr>
          <p:nvPr>
            <p:ph type="sldNum" sz="quarter" idx="12"/>
          </p:nvPr>
        </p:nvSpPr>
        <p:spPr/>
        <p:txBody>
          <a:bodyPr/>
          <a:lstStyle/>
          <a:p>
            <a:fld id="{47192427-C339-4319-9E10-1F1D320B4A9C}" type="slidenum">
              <a:rPr lang="en-IN" smtClean="0"/>
              <a:t>‹#›</a:t>
            </a:fld>
            <a:endParaRPr lang="en-IN"/>
          </a:p>
        </p:txBody>
      </p:sp>
    </p:spTree>
    <p:extLst>
      <p:ext uri="{BB962C8B-B14F-4D97-AF65-F5344CB8AC3E}">
        <p14:creationId xmlns:p14="http://schemas.microsoft.com/office/powerpoint/2010/main" val="219751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9C6CC-D117-37E1-811E-E26827B51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57A09-44EE-043C-BB10-26686F9D8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60564-34EE-33EF-F2A8-03F9DA347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09941-D7AA-4387-B134-97B064A067CE}" type="datetimeFigureOut">
              <a:rPr lang="en-IN" smtClean="0"/>
              <a:t>24-03-2024</a:t>
            </a:fld>
            <a:endParaRPr lang="en-IN"/>
          </a:p>
        </p:txBody>
      </p:sp>
      <p:sp>
        <p:nvSpPr>
          <p:cNvPr id="5" name="Footer Placeholder 4">
            <a:extLst>
              <a:ext uri="{FF2B5EF4-FFF2-40B4-BE49-F238E27FC236}">
                <a16:creationId xmlns:a16="http://schemas.microsoft.com/office/drawing/2014/main" id="{6DC322F7-E506-0DF0-7E20-7C6DC2E5C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8368F4-AFE8-9DE5-E83E-A68F0D70B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2427-C339-4319-9E10-1F1D320B4A9C}" type="slidenum">
              <a:rPr lang="en-IN" smtClean="0"/>
              <a:t>‹#›</a:t>
            </a:fld>
            <a:endParaRPr lang="en-IN"/>
          </a:p>
        </p:txBody>
      </p:sp>
    </p:spTree>
    <p:extLst>
      <p:ext uri="{BB962C8B-B14F-4D97-AF65-F5344CB8AC3E}">
        <p14:creationId xmlns:p14="http://schemas.microsoft.com/office/powerpoint/2010/main" val="23667695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4A1E-0167-7E18-D4C6-49D6040CAE14}"/>
              </a:ext>
            </a:extLst>
          </p:cNvPr>
          <p:cNvSpPr>
            <a:spLocks noGrp="1"/>
          </p:cNvSpPr>
          <p:nvPr>
            <p:ph type="ctrTitle"/>
          </p:nvPr>
        </p:nvSpPr>
        <p:spPr>
          <a:xfrm>
            <a:off x="1524000" y="1122363"/>
            <a:ext cx="9144000" cy="1839912"/>
          </a:xfrm>
        </p:spPr>
        <p:txBody>
          <a:bodyPr>
            <a:normAutofit/>
          </a:bodyPr>
          <a:lstStyle/>
          <a:p>
            <a:r>
              <a:rPr lang="en-US" sz="2800" b="1" dirty="0"/>
              <a:t>HAZARDOUS PLANT AND NORMAL PLANT CLASSIFICATION USING TENSOR FLOW AND KERAS MODEL</a:t>
            </a:r>
            <a:endParaRPr lang="en-IN" sz="2800" b="1" dirty="0"/>
          </a:p>
        </p:txBody>
      </p:sp>
      <p:sp>
        <p:nvSpPr>
          <p:cNvPr id="3" name="Subtitle 2">
            <a:extLst>
              <a:ext uri="{FF2B5EF4-FFF2-40B4-BE49-F238E27FC236}">
                <a16:creationId xmlns:a16="http://schemas.microsoft.com/office/drawing/2014/main" id="{482894B3-7EB7-C606-05D9-98399B94AE14}"/>
              </a:ext>
            </a:extLst>
          </p:cNvPr>
          <p:cNvSpPr>
            <a:spLocks noGrp="1"/>
          </p:cNvSpPr>
          <p:nvPr>
            <p:ph type="subTitle" idx="1"/>
          </p:nvPr>
        </p:nvSpPr>
        <p:spPr/>
        <p:txBody>
          <a:bodyPr>
            <a:normAutofit/>
          </a:bodyPr>
          <a:lstStyle/>
          <a:p>
            <a:pPr algn="l" eaLnBrk="1" fontAlgn="auto" hangingPunct="1">
              <a:spcAft>
                <a:spcPts val="0"/>
              </a:spcAft>
              <a:defRPr/>
            </a:pPr>
            <a:r>
              <a:rPr lang="en-US" sz="2400" dirty="0"/>
              <a:t>MAHAA SWETHA J (211420205085) </a:t>
            </a:r>
            <a:r>
              <a:rPr lang="en-US" dirty="0"/>
              <a:t>       </a:t>
            </a:r>
            <a:r>
              <a:rPr lang="en-US" sz="2400" dirty="0"/>
              <a:t>DR.K.RAMA DEVI M.E(</a:t>
            </a:r>
            <a:r>
              <a:rPr lang="en-US" sz="2400" dirty="0" err="1"/>
              <a:t>Ph.D</a:t>
            </a:r>
            <a:r>
              <a:rPr lang="en-US" sz="2400" dirty="0"/>
              <a:t>)</a:t>
            </a:r>
          </a:p>
          <a:p>
            <a:pPr algn="l" eaLnBrk="1" fontAlgn="auto" hangingPunct="1">
              <a:spcAft>
                <a:spcPts val="0"/>
              </a:spcAft>
              <a:defRPr/>
            </a:pPr>
            <a:r>
              <a:rPr lang="en-US" sz="2400" dirty="0"/>
              <a:t>NITHYASHREE K   (211420205101)                  Associate Professor</a:t>
            </a:r>
          </a:p>
          <a:p>
            <a:pPr algn="l" eaLnBrk="1" fontAlgn="auto" hangingPunct="1">
              <a:spcAft>
                <a:spcPts val="0"/>
              </a:spcAft>
              <a:defRPr/>
            </a:pPr>
            <a:r>
              <a:rPr lang="en-US" sz="2400" dirty="0"/>
              <a:t>SNEHA B (211420205146)	</a:t>
            </a:r>
            <a:endParaRPr lang="en-IN" dirty="0"/>
          </a:p>
        </p:txBody>
      </p:sp>
    </p:spTree>
    <p:extLst>
      <p:ext uri="{BB962C8B-B14F-4D97-AF65-F5344CB8AC3E}">
        <p14:creationId xmlns:p14="http://schemas.microsoft.com/office/powerpoint/2010/main" val="3459772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0608-52DE-7B1A-1691-E5111F55BE2D}"/>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Architecture Diagram</a:t>
            </a:r>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90C2CD33-C36D-E442-C720-2F633F8A8F5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0787" y="2139156"/>
            <a:ext cx="72104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2612A81A-A2CC-4C2A-9BA9-C8269DADCD1D}"/>
              </a:ext>
            </a:extLst>
          </p:cNvPr>
          <p:cNvSpPr/>
          <p:nvPr/>
        </p:nvSpPr>
        <p:spPr>
          <a:xfrm>
            <a:off x="2800350" y="3257550"/>
            <a:ext cx="1123950" cy="3429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Plant dataset</a:t>
            </a:r>
            <a:endParaRPr lang="en-IN" sz="1400" dirty="0"/>
          </a:p>
        </p:txBody>
      </p:sp>
    </p:spTree>
    <p:extLst>
      <p:ext uri="{BB962C8B-B14F-4D97-AF65-F5344CB8AC3E}">
        <p14:creationId xmlns:p14="http://schemas.microsoft.com/office/powerpoint/2010/main" val="72488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7C02-BF18-DA16-1D2A-9E72EEC450F2}"/>
              </a:ext>
            </a:extLst>
          </p:cNvPr>
          <p:cNvSpPr>
            <a:spLocks noGrp="1"/>
          </p:cNvSpPr>
          <p:nvPr>
            <p:ph type="title"/>
          </p:nvPr>
        </p:nvSpPr>
        <p:spPr>
          <a:xfrm>
            <a:off x="838200" y="365126"/>
            <a:ext cx="10515600" cy="53975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		Workflow</a:t>
            </a:r>
            <a:endParaRPr lang="en-IN" dirty="0">
              <a:latin typeface="Times New Roman" panose="02020603050405020304" pitchFamily="18" charset="0"/>
              <a:cs typeface="Times New Roman" panose="02020603050405020304" pitchFamily="18" charset="0"/>
            </a:endParaRPr>
          </a:p>
        </p:txBody>
      </p:sp>
      <p:sp>
        <p:nvSpPr>
          <p:cNvPr id="4" name="Content Placeholder 13">
            <a:extLst>
              <a:ext uri="{FF2B5EF4-FFF2-40B4-BE49-F238E27FC236}">
                <a16:creationId xmlns:a16="http://schemas.microsoft.com/office/drawing/2014/main" id="{EB58488E-2FA0-832E-67B7-BBCBBD5880A9}"/>
              </a:ext>
            </a:extLst>
          </p:cNvPr>
          <p:cNvSpPr>
            <a:spLocks noGrp="1"/>
          </p:cNvSpPr>
          <p:nvPr>
            <p:ph idx="1"/>
          </p:nvPr>
        </p:nvSpPr>
        <p:spPr bwMode="auto">
          <a:xfrm>
            <a:off x="838200" y="904875"/>
            <a:ext cx="105156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Work flow diagram:</a:t>
            </a: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altLang="en-US" sz="1800" b="1" dirty="0">
              <a:solidFill>
                <a:srgbClr val="000000"/>
              </a:solidFill>
              <a:latin typeface="Calibri" panose="020F0502020204030204" pitchFamily="34" charset="0"/>
              <a:cs typeface="Times New Roman" panose="02020603050405020304" pitchFamily="18" charset="0"/>
            </a:endParaRPr>
          </a:p>
          <a:p>
            <a:pPr marL="0" indent="0">
              <a:buNone/>
            </a:pPr>
            <a:r>
              <a:rPr kumimoji="0" lang="en-US" altLang="en-US" sz="1800" b="1" i="0" u="none" strike="noStrike" cap="none" normalizeH="0" baseline="0" dirty="0">
                <a:ln>
                  <a:noFill/>
                </a:ln>
                <a:solidFill>
                  <a:srgbClr val="000000"/>
                </a:solidFill>
                <a:effectLst/>
                <a:latin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a:p>
            <a:endParaRPr lang="en-US" dirty="0"/>
          </a:p>
        </p:txBody>
      </p:sp>
      <p:sp>
        <p:nvSpPr>
          <p:cNvPr id="5" name="Rounded Rectangle 54">
            <a:extLst>
              <a:ext uri="{FF2B5EF4-FFF2-40B4-BE49-F238E27FC236}">
                <a16:creationId xmlns:a16="http://schemas.microsoft.com/office/drawing/2014/main" id="{3F3B482F-0155-FB12-FFE2-096401CF75BE}"/>
              </a:ext>
            </a:extLst>
          </p:cNvPr>
          <p:cNvSpPr>
            <a:spLocks noChangeArrowheads="1"/>
          </p:cNvSpPr>
          <p:nvPr/>
        </p:nvSpPr>
        <p:spPr bwMode="auto">
          <a:xfrm>
            <a:off x="5191125" y="1638301"/>
            <a:ext cx="2324100" cy="485771"/>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an 62">
            <a:extLst>
              <a:ext uri="{FF2B5EF4-FFF2-40B4-BE49-F238E27FC236}">
                <a16:creationId xmlns:a16="http://schemas.microsoft.com/office/drawing/2014/main" id="{F953B25B-1174-4A38-6095-E2B88FF15047}"/>
              </a:ext>
            </a:extLst>
          </p:cNvPr>
          <p:cNvSpPr>
            <a:spLocks noChangeArrowheads="1"/>
          </p:cNvSpPr>
          <p:nvPr/>
        </p:nvSpPr>
        <p:spPr bwMode="auto">
          <a:xfrm>
            <a:off x="4829175" y="2832102"/>
            <a:ext cx="1005135" cy="815974"/>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an 57">
            <a:extLst>
              <a:ext uri="{FF2B5EF4-FFF2-40B4-BE49-F238E27FC236}">
                <a16:creationId xmlns:a16="http://schemas.microsoft.com/office/drawing/2014/main" id="{239DD96A-0708-B5B1-32AF-2260C37CE02D}"/>
              </a:ext>
            </a:extLst>
          </p:cNvPr>
          <p:cNvSpPr>
            <a:spLocks noChangeArrowheads="1"/>
          </p:cNvSpPr>
          <p:nvPr/>
        </p:nvSpPr>
        <p:spPr bwMode="auto">
          <a:xfrm flipH="1">
            <a:off x="6824415" y="2832102"/>
            <a:ext cx="1005135" cy="815974"/>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Parallelogram 6">
            <a:extLst>
              <a:ext uri="{FF2B5EF4-FFF2-40B4-BE49-F238E27FC236}">
                <a16:creationId xmlns:a16="http://schemas.microsoft.com/office/drawing/2014/main" id="{F7549466-FEC1-BFFF-18E2-0DCB10DBE3D1}"/>
              </a:ext>
            </a:extLst>
          </p:cNvPr>
          <p:cNvSpPr>
            <a:spLocks noChangeArrowheads="1"/>
          </p:cNvSpPr>
          <p:nvPr/>
        </p:nvSpPr>
        <p:spPr bwMode="auto">
          <a:xfrm>
            <a:off x="4714884" y="4302127"/>
            <a:ext cx="3467084" cy="555622"/>
          </a:xfrm>
          <a:prstGeom prst="parallelogram">
            <a:avLst>
              <a:gd name="adj" fmla="val 25003"/>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CNN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F0044F9-40FA-8D9B-B335-4FFB8AFBC564}"/>
              </a:ext>
            </a:extLst>
          </p:cNvPr>
          <p:cNvSpPr>
            <a:spLocks noChangeArrowheads="1"/>
          </p:cNvSpPr>
          <p:nvPr/>
        </p:nvSpPr>
        <p:spPr bwMode="auto">
          <a:xfrm>
            <a:off x="4714884" y="5619753"/>
            <a:ext cx="3381366" cy="873121"/>
          </a:xfrm>
          <a:prstGeom prst="rect">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of Hazardous and normal Plant Classification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AEB1C46B-9DCA-659C-F269-F6B0FFE126A1}"/>
              </a:ext>
            </a:extLst>
          </p:cNvPr>
          <p:cNvCxnSpPr>
            <a:cxnSpLocks/>
          </p:cNvCxnSpPr>
          <p:nvPr/>
        </p:nvCxnSpPr>
        <p:spPr>
          <a:xfrm flipH="1">
            <a:off x="5400675" y="2295525"/>
            <a:ext cx="219075" cy="47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D2986D-A112-8FAA-3077-4FD1A8A598D4}"/>
              </a:ext>
            </a:extLst>
          </p:cNvPr>
          <p:cNvCxnSpPr>
            <a:cxnSpLocks/>
          </p:cNvCxnSpPr>
          <p:nvPr/>
        </p:nvCxnSpPr>
        <p:spPr>
          <a:xfrm>
            <a:off x="6824415" y="2366964"/>
            <a:ext cx="214560" cy="401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4CA074-EEB5-D106-3223-E048C2ADD12B}"/>
              </a:ext>
            </a:extLst>
          </p:cNvPr>
          <p:cNvCxnSpPr>
            <a:cxnSpLocks/>
          </p:cNvCxnSpPr>
          <p:nvPr/>
        </p:nvCxnSpPr>
        <p:spPr>
          <a:xfrm>
            <a:off x="5400675" y="3733800"/>
            <a:ext cx="0"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285B86-F59D-3B5F-3B10-B477D960CEF4}"/>
              </a:ext>
            </a:extLst>
          </p:cNvPr>
          <p:cNvCxnSpPr/>
          <p:nvPr/>
        </p:nvCxnSpPr>
        <p:spPr>
          <a:xfrm>
            <a:off x="7343775" y="3733800"/>
            <a:ext cx="0"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D54EA-40DE-B665-1ECD-7018F1939B3D}"/>
              </a:ext>
            </a:extLst>
          </p:cNvPr>
          <p:cNvCxnSpPr/>
          <p:nvPr/>
        </p:nvCxnSpPr>
        <p:spPr>
          <a:xfrm>
            <a:off x="6486525" y="4943475"/>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61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013A-0DD3-94F1-216C-EB06D699E9A5}"/>
              </a:ext>
            </a:extLst>
          </p:cNvPr>
          <p:cNvSpPr>
            <a:spLocks noGrp="1"/>
          </p:cNvSpPr>
          <p:nvPr>
            <p:ph type="title"/>
          </p:nvPr>
        </p:nvSpPr>
        <p:spPr>
          <a:xfrm>
            <a:off x="838200" y="365125"/>
            <a:ext cx="10515600" cy="454025"/>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  Novelty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324E50-71DD-A5E5-9565-7337A673269F}"/>
              </a:ext>
            </a:extLst>
          </p:cNvPr>
          <p:cNvSpPr>
            <a:spLocks noGrp="1"/>
          </p:cNvSpPr>
          <p:nvPr>
            <p:ph idx="1"/>
          </p:nvPr>
        </p:nvSpPr>
        <p:spPr>
          <a:xfrm>
            <a:off x="838200" y="923925"/>
            <a:ext cx="10515600" cy="5253038"/>
          </a:xfrm>
        </p:spPr>
        <p:txBody>
          <a:bodyPr>
            <a:normAutofit/>
          </a:bodyPr>
          <a:lstStyle/>
          <a:p>
            <a:pPr eaLnBrk="1" hangingPunct="1">
              <a:lnSpc>
                <a:spcPct val="150000"/>
              </a:lnSpc>
            </a:pPr>
            <a:r>
              <a:rPr lang="en-US" sz="2400" b="1" dirty="0">
                <a:latin typeface="Times New Roman" panose="02020603050405020304" pitchFamily="18" charset="0"/>
                <a:cs typeface="Times New Roman" panose="02020603050405020304" pitchFamily="18" charset="0"/>
              </a:rPr>
              <a:t>Single plant classification :</a:t>
            </a:r>
            <a:r>
              <a:rPr lang="en-US" sz="2400" dirty="0">
                <a:latin typeface="Times New Roman" panose="02020603050405020304" pitchFamily="18" charset="0"/>
                <a:cs typeface="Times New Roman" panose="02020603050405020304" pitchFamily="18" charset="0"/>
              </a:rPr>
              <a:t> they classify only one plant either normal or hazardous plant . But we classify both normal and hazardous plant . </a:t>
            </a:r>
          </a:p>
          <a:p>
            <a:pPr eaLnBrk="1" hangingPunct="1">
              <a:lnSpc>
                <a:spcPct val="150000"/>
              </a:lnSpc>
            </a:pPr>
            <a:r>
              <a:rPr lang="en-US" sz="2400" b="1" dirty="0">
                <a:latin typeface="Times New Roman" panose="02020603050405020304" pitchFamily="18" charset="0"/>
                <a:cs typeface="Times New Roman" panose="02020603050405020304" pitchFamily="18" charset="0"/>
              </a:rPr>
              <a:t>Accuracy low: </a:t>
            </a:r>
            <a:r>
              <a:rPr lang="en-US" sz="2400" dirty="0">
                <a:latin typeface="Times New Roman" panose="02020603050405020304" pitchFamily="18" charset="0"/>
                <a:cs typeface="Times New Roman" panose="02020603050405020304" pitchFamily="18" charset="0"/>
              </a:rPr>
              <a:t>The  accuracy is low in the existing system . In our project we have improved accuracy . </a:t>
            </a:r>
          </a:p>
          <a:p>
            <a:pPr eaLnBrk="1" hangingPunct="1">
              <a:lnSpc>
                <a:spcPct val="150000"/>
              </a:lnSpc>
            </a:pPr>
            <a:r>
              <a:rPr lang="en-US" sz="2400" b="1" dirty="0">
                <a:latin typeface="Times New Roman" panose="02020603050405020304" pitchFamily="18" charset="0"/>
                <a:cs typeface="Times New Roman" panose="02020603050405020304" pitchFamily="18" charset="0"/>
              </a:rPr>
              <a:t>Use of multiple architecture: </a:t>
            </a:r>
            <a:r>
              <a:rPr lang="en-US" sz="2400" dirty="0">
                <a:latin typeface="Times New Roman" panose="02020603050405020304" pitchFamily="18" charset="0"/>
                <a:cs typeface="Times New Roman" panose="02020603050405020304" pitchFamily="18" charset="0"/>
              </a:rPr>
              <a:t>In the existing system there is use of only one architecture ,but here we have used more than 2 architectures. </a:t>
            </a:r>
          </a:p>
          <a:p>
            <a:pPr eaLnBrk="1" hangingPunct="1">
              <a:lnSpc>
                <a:spcPct val="150000"/>
              </a:lnSpc>
            </a:pPr>
            <a:endParaRPr lang="en-IN" sz="2400" dirty="0"/>
          </a:p>
        </p:txBody>
      </p:sp>
    </p:spTree>
    <p:extLst>
      <p:ext uri="{BB962C8B-B14F-4D97-AF65-F5344CB8AC3E}">
        <p14:creationId xmlns:p14="http://schemas.microsoft.com/office/powerpoint/2010/main" val="288734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6012-6EB5-C92F-382D-6D2F1D755FE0}"/>
              </a:ext>
            </a:extLst>
          </p:cNvPr>
          <p:cNvSpPr>
            <a:spLocks noGrp="1"/>
          </p:cNvSpPr>
          <p:nvPr>
            <p:ph type="title"/>
          </p:nvPr>
        </p:nvSpPr>
        <p:spPr>
          <a:xfrm>
            <a:off x="838200" y="365125"/>
            <a:ext cx="10515600" cy="701675"/>
          </a:xfrm>
        </p:spPr>
        <p:txBody>
          <a:bodyPr/>
          <a:lstStyle/>
          <a:p>
            <a:r>
              <a:rPr lang="en-US" dirty="0"/>
              <a:t>	                    </a:t>
            </a: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929AC6-219A-0A0D-502D-1B54FCE9909E}"/>
              </a:ext>
            </a:extLst>
          </p:cNvPr>
          <p:cNvSpPr>
            <a:spLocks noGrp="1"/>
          </p:cNvSpPr>
          <p:nvPr>
            <p:ph idx="1"/>
          </p:nvPr>
        </p:nvSpPr>
        <p:spPr>
          <a:xfrm>
            <a:off x="838200" y="1066800"/>
            <a:ext cx="10515600" cy="5110163"/>
          </a:xfrm>
        </p:spPr>
        <p:txBody>
          <a:bodyPr>
            <a:noAutofit/>
          </a:bodyPr>
          <a:lstStyle/>
          <a:p>
            <a:r>
              <a:rPr lang="en-US" sz="2400" dirty="0">
                <a:cs typeface="Times New Roman" panose="02020603050405020304" pitchFamily="18" charset="0"/>
              </a:rPr>
              <a:t>Preprocessing and Training the model (CNN): The dataset is preprocessed such as Image reshaping, resizing and conversion to an array form. Similar processing is also done on the test image. </a:t>
            </a:r>
          </a:p>
          <a:p>
            <a:r>
              <a:rPr lang="en-US" sz="2400" dirty="0">
                <a:cs typeface="Times New Roman" panose="02020603050405020304" pitchFamily="18" charset="0"/>
              </a:rPr>
              <a:t>A dataset consisting of about 4 different brain tumor is obtained, out of which any image can be used as a test image for the software. </a:t>
            </a:r>
          </a:p>
          <a:p>
            <a:r>
              <a:rPr lang="en-US" sz="2400" dirty="0">
                <a:cs typeface="Times New Roman" panose="02020603050405020304" pitchFamily="18" charset="0"/>
              </a:rPr>
              <a:t>The train dataset is used to train the model (CNN) so that it can identify the test image and the disease it has CNN has different layers that are Dense, Dropout, Activation, Flatten, Convolution2D, and MaxPooling2D. </a:t>
            </a:r>
          </a:p>
          <a:p>
            <a:r>
              <a:rPr lang="en-US" sz="2400" dirty="0">
                <a:cs typeface="Times New Roman" panose="02020603050405020304" pitchFamily="18" charset="0"/>
              </a:rPr>
              <a:t>, Dropout, Activation, Flatten, Convolution2D, and MaxPooling2D. After the model is trained successfully, the software can identify the covid pneumonia Classification image contained in the dataset.</a:t>
            </a:r>
          </a:p>
          <a:p>
            <a:r>
              <a:rPr lang="en-US" sz="2400" dirty="0">
                <a:cs typeface="Times New Roman" panose="02020603050405020304" pitchFamily="18" charset="0"/>
              </a:rPr>
              <a:t>After successful training and preprocessing, comparison of the test image and trained model takes place to predict the brain covid, pneumonia</a:t>
            </a:r>
          </a:p>
          <a:p>
            <a:pPr marL="11430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60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3436-87EE-DB0A-142A-30EECCA51AC1}"/>
              </a:ext>
            </a:extLst>
          </p:cNvPr>
          <p:cNvSpPr>
            <a:spLocks noGrp="1"/>
          </p:cNvSpPr>
          <p:nvPr>
            <p:ph type="title"/>
          </p:nvPr>
        </p:nvSpPr>
        <p:spPr>
          <a:xfrm>
            <a:off x="838200" y="365125"/>
            <a:ext cx="10515600" cy="625475"/>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	      List of 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23A2D-4789-5BF4-6F6A-4B15229A4731}"/>
              </a:ext>
            </a:extLst>
          </p:cNvPr>
          <p:cNvSpPr>
            <a:spLocks noGrp="1"/>
          </p:cNvSpPr>
          <p:nvPr>
            <p:ph idx="1"/>
          </p:nvPr>
        </p:nvSpPr>
        <p:spPr>
          <a:xfrm>
            <a:off x="838200" y="990600"/>
            <a:ext cx="10515600" cy="5186363"/>
          </a:xfrm>
        </p:spPr>
        <p:txBody>
          <a:bodyPr/>
          <a:lstStyle/>
          <a:p>
            <a:pPr>
              <a:buFont typeface="Wingdings" panose="05000000000000000000" pitchFamily="2" charset="2"/>
              <a:buChar char="Ø"/>
            </a:pPr>
            <a:r>
              <a:rPr lang="en-US" dirty="0"/>
              <a:t>1. Manual Net</a:t>
            </a:r>
            <a:endParaRPr lang="en-IN" dirty="0"/>
          </a:p>
          <a:p>
            <a:pPr>
              <a:buFont typeface="Wingdings" panose="05000000000000000000" pitchFamily="2" charset="2"/>
              <a:buChar char="Ø"/>
            </a:pPr>
            <a:r>
              <a:rPr lang="en-US" dirty="0"/>
              <a:t>2. ALEXNET</a:t>
            </a:r>
          </a:p>
          <a:p>
            <a:pPr>
              <a:buFont typeface="Wingdings" panose="05000000000000000000" pitchFamily="2" charset="2"/>
              <a:buChar char="Ø"/>
            </a:pPr>
            <a:r>
              <a:rPr lang="en-US" dirty="0"/>
              <a:t>3. RESNET</a:t>
            </a:r>
            <a:endParaRPr lang="en-IN" dirty="0"/>
          </a:p>
          <a:p>
            <a:pPr>
              <a:buFont typeface="Wingdings" panose="05000000000000000000" pitchFamily="2" charset="2"/>
              <a:buChar char="Ø"/>
            </a:pPr>
            <a:r>
              <a:rPr lang="en-US" dirty="0"/>
              <a:t>4. Deploy</a:t>
            </a:r>
            <a:endParaRPr lang="en-IN" dirty="0"/>
          </a:p>
          <a:p>
            <a:pPr marL="0" indent="0">
              <a:buNone/>
            </a:pPr>
            <a:endParaRPr lang="en-IN" dirty="0"/>
          </a:p>
        </p:txBody>
      </p:sp>
    </p:spTree>
    <p:extLst>
      <p:ext uri="{BB962C8B-B14F-4D97-AF65-F5344CB8AC3E}">
        <p14:creationId xmlns:p14="http://schemas.microsoft.com/office/powerpoint/2010/main" val="350157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40-115F-EB48-4CED-E8787A557DDE}"/>
              </a:ext>
            </a:extLst>
          </p:cNvPr>
          <p:cNvSpPr>
            <a:spLocks noGrp="1"/>
          </p:cNvSpPr>
          <p:nvPr>
            <p:ph type="title"/>
          </p:nvPr>
        </p:nvSpPr>
        <p:spPr/>
        <p:txBody>
          <a:bodyPr/>
          <a:lstStyle/>
          <a:p>
            <a:r>
              <a:rPr lang="en-US" sz="4400" b="1" dirty="0">
                <a:solidFill>
                  <a:srgbClr val="FFFF00"/>
                </a:solidFill>
              </a:rPr>
              <a:t>		</a:t>
            </a:r>
            <a:r>
              <a:rPr lang="en-US" b="1" dirty="0">
                <a:solidFill>
                  <a:srgbClr val="FFFF00"/>
                </a:solidFill>
              </a:rPr>
              <a:t>   </a:t>
            </a:r>
            <a:r>
              <a:rPr lang="en-US" sz="4400" b="1"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10E31B-F983-9BC6-1DDE-121D7B2FC0D9}"/>
              </a:ext>
            </a:extLst>
          </p:cNvPr>
          <p:cNvSpPr>
            <a:spLocks noGrp="1"/>
          </p:cNvSpPr>
          <p:nvPr>
            <p:ph idx="1"/>
          </p:nvPr>
        </p:nvSpPr>
        <p:spPr/>
        <p:txBody>
          <a:bodyPr>
            <a:normAutofit/>
          </a:bodyPr>
          <a:lstStyle/>
          <a:p>
            <a:pPr marL="0" indent="0">
              <a:buNone/>
            </a:pPr>
            <a:r>
              <a:rPr lang="en-US" b="1" dirty="0"/>
              <a:t>Manual network</a:t>
            </a:r>
          </a:p>
          <a:p>
            <a:pPr marL="0" indent="0">
              <a:buNone/>
            </a:pPr>
            <a:r>
              <a:rPr lang="en-US" b="1" dirty="0"/>
              <a:t>	IMPORT THE GIVEN IMAGE FROM DATASET:</a:t>
            </a:r>
          </a:p>
          <a:p>
            <a:r>
              <a:rPr lang="en-US" sz="2400" dirty="0">
                <a:cs typeface="Times New Roman" panose="02020603050405020304" pitchFamily="18" charset="0"/>
              </a:rPr>
              <a:t>We have to import our data set using </a:t>
            </a:r>
            <a:r>
              <a:rPr lang="en-US" sz="2400" dirty="0" err="1">
                <a:cs typeface="Times New Roman" panose="02020603050405020304" pitchFamily="18" charset="0"/>
              </a:rPr>
              <a:t>keras</a:t>
            </a:r>
            <a:r>
              <a:rPr lang="en-US" sz="2400" dirty="0">
                <a:cs typeface="Times New Roman" panose="02020603050405020304" pitchFamily="18" charset="0"/>
              </a:rPr>
              <a:t> preprocessing image data generator function also we create size, rescale, range, zoom range, horizontal flip. </a:t>
            </a:r>
          </a:p>
          <a:p>
            <a:r>
              <a:rPr lang="en-US" sz="2400" dirty="0">
                <a:cs typeface="Times New Roman" panose="02020603050405020304" pitchFamily="18" charset="0"/>
              </a:rPr>
              <a:t>Then we import our image dataset from folder through the data generator function. </a:t>
            </a:r>
          </a:p>
          <a:p>
            <a:r>
              <a:rPr lang="en-US" sz="2400" dirty="0">
                <a:cs typeface="Times New Roman" panose="02020603050405020304" pitchFamily="18" charset="0"/>
              </a:rPr>
              <a:t>Here we set train, test, and validation also we set target size, batch size and class-mode from this function we have to train using our own created network by adding layers of CNN.</a:t>
            </a:r>
            <a:endParaRPr lang="en-IN" sz="2400" dirty="0">
              <a:cs typeface="Times New Roman" panose="02020603050405020304" pitchFamily="18" charset="0"/>
            </a:endParaRPr>
          </a:p>
        </p:txBody>
      </p:sp>
    </p:spTree>
    <p:extLst>
      <p:ext uri="{BB962C8B-B14F-4D97-AF65-F5344CB8AC3E}">
        <p14:creationId xmlns:p14="http://schemas.microsoft.com/office/powerpoint/2010/main" val="393348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C261-E146-985F-C4BF-3596294E7144}"/>
              </a:ext>
            </a:extLst>
          </p:cNvPr>
          <p:cNvSpPr>
            <a:spLocks noGrp="1"/>
          </p:cNvSpPr>
          <p:nvPr>
            <p:ph type="title"/>
          </p:nvPr>
        </p:nvSpPr>
        <p:spPr>
          <a:xfrm>
            <a:off x="838200" y="365126"/>
            <a:ext cx="10515600" cy="615950"/>
          </a:xfrm>
        </p:spPr>
        <p:txBody>
          <a:bodyPr>
            <a:normAutofit fontScale="90000"/>
          </a:bodyPr>
          <a:lstStyle/>
          <a:p>
            <a:r>
              <a:rPr lang="en-US" altLang="en-US" dirty="0"/>
              <a:t>			</a:t>
            </a:r>
            <a:r>
              <a:rPr lang="en-US" altLang="en-US" dirty="0">
                <a:latin typeface="Times New Roman" panose="02020603050405020304" pitchFamily="18" charset="0"/>
                <a:cs typeface="Times New Roman" panose="02020603050405020304" pitchFamily="18" charset="0"/>
              </a:rPr>
              <a:t>Modules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A57FBB-8F9C-C2DD-F240-F850E3BD090B}"/>
              </a:ext>
            </a:extLst>
          </p:cNvPr>
          <p:cNvSpPr>
            <a:spLocks noGrp="1"/>
          </p:cNvSpPr>
          <p:nvPr>
            <p:ph idx="1"/>
          </p:nvPr>
        </p:nvSpPr>
        <p:spPr>
          <a:xfrm>
            <a:off x="838200" y="1238250"/>
            <a:ext cx="10515600" cy="4938713"/>
          </a:xfrm>
        </p:spPr>
        <p:txBody>
          <a:bodyPr/>
          <a:lstStyle/>
          <a:p>
            <a:r>
              <a:rPr lang="en-US" altLang="en-US" sz="3200" b="1" dirty="0"/>
              <a:t>Data flow diagram : </a:t>
            </a:r>
            <a:r>
              <a:rPr lang="en-US" sz="2800" dirty="0">
                <a:solidFill>
                  <a:srgbClr val="000000"/>
                </a:solidFill>
                <a:effectLst/>
                <a:latin typeface="Times New Roman" panose="02020603050405020304" pitchFamily="18" charset="0"/>
                <a:ea typeface="Calibri" panose="020F0502020204030204" pitchFamily="34" charset="0"/>
              </a:rPr>
              <a:t>The steps involved in Building the data model is depicted below</a:t>
            </a:r>
            <a:endParaRPr lang="en-US" altLang="en-US" sz="3200" b="1" dirty="0"/>
          </a:p>
          <a:p>
            <a:pPr lvl="6"/>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collection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(Splitting Training set &amp; Test) set)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6"/>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 Processing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(Sequential)</a:t>
            </a:r>
            <a:endParaRPr lang="en-IN" sz="2400" dirty="0">
              <a:latin typeface="Times New Roman" panose="02020603050405020304" pitchFamily="18" charset="0"/>
              <a:cs typeface="Times New Roman" panose="02020603050405020304" pitchFamily="18" charset="0"/>
            </a:endParaRPr>
          </a:p>
          <a:p>
            <a:pPr lvl="6"/>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Building classification Model</a:t>
            </a:r>
          </a:p>
          <a:p>
            <a:pPr lvl="6"/>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a:t>
            </a:r>
            <a:r>
              <a:rPr kumimoji="0" lang="en-US" alt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hazardous and normal plant disease</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Classification</a:t>
            </a: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6"/>
            <a:endParaRPr kumimoji="0" lang="en-US" altLang="en-US" sz="2800" b="0" i="0" u="none" strike="noStrike" cap="none" normalizeH="0" baseline="0" dirty="0">
              <a:ln>
                <a:noFill/>
              </a:ln>
              <a:solidFill>
                <a:schemeClr val="tx1"/>
              </a:solidFill>
              <a:effectLst/>
              <a:latin typeface="Arial" panose="020B0604020202020204" pitchFamily="34" charset="0"/>
            </a:endParaRPr>
          </a:p>
          <a:p>
            <a:pPr lvl="6"/>
            <a:endParaRPr lang="en-IN" dirty="0"/>
          </a:p>
        </p:txBody>
      </p:sp>
    </p:spTree>
    <p:extLst>
      <p:ext uri="{BB962C8B-B14F-4D97-AF65-F5344CB8AC3E}">
        <p14:creationId xmlns:p14="http://schemas.microsoft.com/office/powerpoint/2010/main" val="11304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0C36-33BA-4E57-2FFC-F95D55CCF2AD}"/>
              </a:ext>
            </a:extLst>
          </p:cNvPr>
          <p:cNvSpPr>
            <a:spLocks noGrp="1"/>
          </p:cNvSpPr>
          <p:nvPr>
            <p:ph type="title"/>
          </p:nvPr>
        </p:nvSpPr>
        <p:spPr/>
        <p:txBody>
          <a:bodyPr/>
          <a:lstStyle/>
          <a:p>
            <a:r>
              <a:rPr lang="en-US" altLang="en-US" dirty="0"/>
              <a:t>			</a:t>
            </a:r>
            <a:r>
              <a:rPr lang="en-US" altLang="en-US" dirty="0">
                <a:latin typeface="Times New Roman" panose="02020603050405020304" pitchFamily="18" charset="0"/>
                <a:cs typeface="Times New Roman" panose="02020603050405020304" pitchFamily="18" charset="0"/>
              </a:rPr>
              <a:t>Modules Split 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CCA9A1-C1E3-5764-37E3-0C786A07AD6D}"/>
              </a:ext>
            </a:extLst>
          </p:cNvPr>
          <p:cNvSpPr>
            <a:spLocks noGrp="1"/>
          </p:cNvSpPr>
          <p:nvPr>
            <p:ph idx="1"/>
          </p:nvPr>
        </p:nvSpPr>
        <p:spPr/>
        <p:txBody>
          <a:bodyPr/>
          <a:lstStyle/>
          <a:p>
            <a:r>
              <a:rPr lang="en-US" altLang="en-US" sz="2800" dirty="0"/>
              <a:t>Manual Architecture: MODULE - 1</a:t>
            </a:r>
          </a:p>
          <a:p>
            <a:pPr marL="0" indent="0">
              <a:buNone/>
            </a:pPr>
            <a:endParaRPr lang="en-IN" dirty="0"/>
          </a:p>
        </p:txBody>
      </p:sp>
      <p:pic>
        <p:nvPicPr>
          <p:cNvPr id="4" name="Picture 3">
            <a:extLst>
              <a:ext uri="{FF2B5EF4-FFF2-40B4-BE49-F238E27FC236}">
                <a16:creationId xmlns:a16="http://schemas.microsoft.com/office/drawing/2014/main" id="{EE439D98-B68A-4518-D788-79EF08BC3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8" y="2552699"/>
            <a:ext cx="6588984" cy="3143251"/>
          </a:xfrm>
          <a:prstGeom prst="rect">
            <a:avLst/>
          </a:prstGeom>
        </p:spPr>
      </p:pic>
    </p:spTree>
    <p:extLst>
      <p:ext uri="{BB962C8B-B14F-4D97-AF65-F5344CB8AC3E}">
        <p14:creationId xmlns:p14="http://schemas.microsoft.com/office/powerpoint/2010/main" val="166537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68F2-6561-A197-C009-965CF40111A1}"/>
              </a:ext>
            </a:extLst>
          </p:cNvPr>
          <p:cNvSpPr>
            <a:spLocks noGrp="1"/>
          </p:cNvSpPr>
          <p:nvPr>
            <p:ph type="title"/>
          </p:nvPr>
        </p:nvSpPr>
        <p:spPr/>
        <p:txBody>
          <a:bodyPr/>
          <a:lstStyle/>
          <a:p>
            <a:r>
              <a:rPr lang="en-US" altLang="en-US" dirty="0"/>
              <a:t>			</a:t>
            </a:r>
            <a:r>
              <a:rPr lang="en-US" altLang="en-US" dirty="0">
                <a:latin typeface="Times New Roman" panose="02020603050405020304" pitchFamily="18" charset="0"/>
                <a:cs typeface="Times New Roman" panose="02020603050405020304" pitchFamily="18" charset="0"/>
              </a:rPr>
              <a:t>Modules Split 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6D4D32-48C5-3F22-C182-567D1E6FB84F}"/>
              </a:ext>
            </a:extLst>
          </p:cNvPr>
          <p:cNvSpPr>
            <a:spLocks noGrp="1"/>
          </p:cNvSpPr>
          <p:nvPr>
            <p:ph idx="1"/>
          </p:nvPr>
        </p:nvSpPr>
        <p:spPr/>
        <p:txBody>
          <a:bodyPr/>
          <a:lstStyle/>
          <a:p>
            <a:pPr eaLnBrk="1" hangingPunct="1"/>
            <a:r>
              <a:rPr lang="en-US" altLang="en-US" sz="2800" dirty="0"/>
              <a:t>CNN Architecture:  MODULE - 2</a:t>
            </a:r>
          </a:p>
          <a:p>
            <a:pPr eaLnBrk="1" hangingPunct="1"/>
            <a:endParaRPr lang="en-US" altLang="en-US" dirty="0"/>
          </a:p>
          <a:p>
            <a:endParaRPr lang="en-IN" dirty="0"/>
          </a:p>
          <a:p>
            <a:pPr marL="0" indent="0">
              <a:buNone/>
            </a:pPr>
            <a:r>
              <a:rPr lang="en-IN" dirty="0"/>
              <a:t>  </a:t>
            </a:r>
          </a:p>
          <a:p>
            <a:endParaRPr lang="en-IN" dirty="0"/>
          </a:p>
          <a:p>
            <a:r>
              <a:rPr lang="en-US" altLang="en-US" sz="2800" dirty="0"/>
              <a:t>CNN Architecture:  MODULE – 3</a:t>
            </a:r>
          </a:p>
          <a:p>
            <a:endParaRPr lang="en-US" altLang="en-US" dirty="0"/>
          </a:p>
          <a:p>
            <a:pPr marL="0" indent="0">
              <a:buNone/>
            </a:pPr>
            <a:endParaRPr lang="en-US" altLang="en-US" sz="2800" dirty="0"/>
          </a:p>
          <a:p>
            <a:endParaRPr lang="en-IN" dirty="0"/>
          </a:p>
        </p:txBody>
      </p:sp>
      <p:pic>
        <p:nvPicPr>
          <p:cNvPr id="4" name="Picture 3">
            <a:extLst>
              <a:ext uri="{FF2B5EF4-FFF2-40B4-BE49-F238E27FC236}">
                <a16:creationId xmlns:a16="http://schemas.microsoft.com/office/drawing/2014/main" id="{B845F70C-2C81-C7C5-CC2A-8224114B2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554029"/>
            <a:ext cx="4953000" cy="1749942"/>
          </a:xfrm>
          <a:prstGeom prst="rect">
            <a:avLst/>
          </a:prstGeom>
        </p:spPr>
      </p:pic>
      <p:pic>
        <p:nvPicPr>
          <p:cNvPr id="5" name="Picture 4">
            <a:extLst>
              <a:ext uri="{FF2B5EF4-FFF2-40B4-BE49-F238E27FC236}">
                <a16:creationId xmlns:a16="http://schemas.microsoft.com/office/drawing/2014/main" id="{68853B31-E944-3E4C-E97B-4596A0873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466" y="4833127"/>
            <a:ext cx="4860034" cy="1749942"/>
          </a:xfrm>
          <a:prstGeom prst="rect">
            <a:avLst/>
          </a:prstGeom>
        </p:spPr>
      </p:pic>
    </p:spTree>
    <p:extLst>
      <p:ext uri="{BB962C8B-B14F-4D97-AF65-F5344CB8AC3E}">
        <p14:creationId xmlns:p14="http://schemas.microsoft.com/office/powerpoint/2010/main" val="193388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1203-4AD2-8412-0819-FB4A23389A6D}"/>
              </a:ext>
            </a:extLst>
          </p:cNvPr>
          <p:cNvSpPr>
            <a:spLocks noGrp="1"/>
          </p:cNvSpPr>
          <p:nvPr>
            <p:ph type="title"/>
          </p:nvPr>
        </p:nvSpPr>
        <p:spPr>
          <a:xfrm>
            <a:off x="914400" y="365126"/>
            <a:ext cx="10439400" cy="920750"/>
          </a:xfrm>
        </p:spPr>
        <p:txBody>
          <a:bodyPr/>
          <a:lstStyle/>
          <a:p>
            <a:r>
              <a:rPr lang="en-US" altLang="en-US" dirty="0"/>
              <a:t>			</a:t>
            </a:r>
            <a:r>
              <a:rPr lang="en-US" altLang="en-US" dirty="0">
                <a:latin typeface="Times New Roman" panose="02020603050405020304" pitchFamily="18" charset="0"/>
                <a:cs typeface="Times New Roman" panose="02020603050405020304" pitchFamily="18" charset="0"/>
              </a:rPr>
              <a:t>Modules Split 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5927BD-A254-D987-D76A-4CA2044A5EF3}"/>
              </a:ext>
            </a:extLst>
          </p:cNvPr>
          <p:cNvSpPr>
            <a:spLocks noGrp="1"/>
          </p:cNvSpPr>
          <p:nvPr>
            <p:ph idx="1"/>
          </p:nvPr>
        </p:nvSpPr>
        <p:spPr>
          <a:xfrm>
            <a:off x="838200" y="1409699"/>
            <a:ext cx="10515600" cy="4767263"/>
          </a:xfrm>
        </p:spPr>
        <p:txBody>
          <a:bodyPr/>
          <a:lstStyle/>
          <a:p>
            <a:r>
              <a:rPr lang="en-US" altLang="en-US" sz="2800" dirty="0"/>
              <a:t>Web Application:  MODULE – 4</a:t>
            </a:r>
          </a:p>
          <a:p>
            <a:endParaRPr lang="en-IN" dirty="0"/>
          </a:p>
        </p:txBody>
      </p:sp>
      <p:pic>
        <p:nvPicPr>
          <p:cNvPr id="5" name="Picture 4">
            <a:extLst>
              <a:ext uri="{FF2B5EF4-FFF2-40B4-BE49-F238E27FC236}">
                <a16:creationId xmlns:a16="http://schemas.microsoft.com/office/drawing/2014/main" id="{60DB62A0-899F-78D3-4576-78A023DEB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2162175"/>
            <a:ext cx="5257800" cy="4014787"/>
          </a:xfrm>
          <a:prstGeom prst="rect">
            <a:avLst/>
          </a:prstGeom>
        </p:spPr>
      </p:pic>
    </p:spTree>
    <p:extLst>
      <p:ext uri="{BB962C8B-B14F-4D97-AF65-F5344CB8AC3E}">
        <p14:creationId xmlns:p14="http://schemas.microsoft.com/office/powerpoint/2010/main" val="321771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E741-F7F6-E121-4610-7D596DB1C2F9}"/>
              </a:ext>
            </a:extLst>
          </p:cNvPr>
          <p:cNvSpPr>
            <a:spLocks noGrp="1"/>
          </p:cNvSpPr>
          <p:nvPr>
            <p:ph type="title"/>
          </p:nvPr>
        </p:nvSpPr>
        <p:spPr>
          <a:xfrm>
            <a:off x="838200" y="365125"/>
            <a:ext cx="10515600" cy="606425"/>
          </a:xfrm>
        </p:spPr>
        <p:txBody>
          <a:bodyPr>
            <a:normAutofit fontScale="90000"/>
          </a:bodyPr>
          <a:lstStyle/>
          <a:p>
            <a:r>
              <a:rPr lang="en-US" dirty="0"/>
              <a:t>				    </a:t>
            </a:r>
            <a:r>
              <a:rPr lang="en-US" altLang="en-US" dirty="0"/>
              <a:t>Abstract</a:t>
            </a:r>
            <a:endParaRPr lang="en-IN" dirty="0"/>
          </a:p>
        </p:txBody>
      </p:sp>
      <p:sp>
        <p:nvSpPr>
          <p:cNvPr id="3" name="Content Placeholder 2">
            <a:extLst>
              <a:ext uri="{FF2B5EF4-FFF2-40B4-BE49-F238E27FC236}">
                <a16:creationId xmlns:a16="http://schemas.microsoft.com/office/drawing/2014/main" id="{DBDBA009-D33B-D69C-D945-CB403675CA10}"/>
              </a:ext>
            </a:extLst>
          </p:cNvPr>
          <p:cNvSpPr>
            <a:spLocks noGrp="1"/>
          </p:cNvSpPr>
          <p:nvPr>
            <p:ph idx="1"/>
          </p:nvPr>
        </p:nvSpPr>
        <p:spPr>
          <a:xfrm>
            <a:off x="600075" y="1133475"/>
            <a:ext cx="10753725" cy="5359400"/>
          </a:xfrm>
        </p:spPr>
        <p:txBody>
          <a:bodyPr>
            <a:normAutofit/>
          </a:bodyPr>
          <a:lstStyle/>
          <a:p>
            <a:r>
              <a:rPr lang="en-US" sz="2400" dirty="0">
                <a:latin typeface="Times New Roman" panose="02020603050405020304" pitchFamily="18" charset="0"/>
                <a:cs typeface="Times New Roman" panose="02020603050405020304" pitchFamily="18" charset="0"/>
              </a:rPr>
              <a:t>This study presents a robust approach for classifying hazardous and normal plants using TensorFlow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models. Leveraging deep learning techniques, particularly Convolutional Neural Networks (CNNs), the proposed model aims to accurately distinguish between hazardous and normal plants based on their images</a:t>
            </a:r>
          </a:p>
          <a:p>
            <a:r>
              <a:rPr lang="en-US" sz="2400" dirty="0">
                <a:latin typeface="Times New Roman" panose="02020603050405020304" pitchFamily="18" charset="0"/>
                <a:cs typeface="Times New Roman" panose="02020603050405020304" pitchFamily="18" charset="0"/>
              </a:rPr>
              <a:t> The dataset comprises a diverse range of plant images, allowing the model to learn intricate features crucial for effective classification.</a:t>
            </a:r>
          </a:p>
          <a:p>
            <a:r>
              <a:rPr lang="en-US" sz="2400" dirty="0">
                <a:latin typeface="Times New Roman" panose="02020603050405020304" pitchFamily="18" charset="0"/>
                <a:cs typeface="Times New Roman" panose="02020603050405020304" pitchFamily="18" charset="0"/>
              </a:rPr>
              <a:t> Through the training process, the CNN model learns unseen data. Experimental results demonstrate the model's capability to achieve high accuracy in distinguishing between hazardous and normal plants. </a:t>
            </a:r>
          </a:p>
          <a:p>
            <a:r>
              <a:rPr lang="en-US" sz="2400" dirty="0">
                <a:latin typeface="Times New Roman" panose="02020603050405020304" pitchFamily="18" charset="0"/>
                <a:cs typeface="Times New Roman" panose="02020603050405020304" pitchFamily="18" charset="0"/>
              </a:rPr>
              <a:t>The utilization of TensorFlow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facilitates seamless model development, training, and evaluation, contributing to an efficient and accurate plant classification system with potential applications in agriculture, forestry, and environmental monitoring.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07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619C-A052-554B-1260-6FDE71142E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3BE0882-F885-6FD8-F7FB-D13989A3D88F}"/>
              </a:ext>
            </a:extLst>
          </p:cNvPr>
          <p:cNvPicPr>
            <a:picLocks noGrp="1"/>
          </p:cNvPicPr>
          <p:nvPr>
            <p:ph idx="1"/>
          </p:nvPr>
        </p:nvPicPr>
        <p:blipFill>
          <a:blip r:embed="rId2"/>
          <a:stretch>
            <a:fillRect/>
          </a:stretch>
        </p:blipFill>
        <p:spPr>
          <a:xfrm>
            <a:off x="2752725" y="2358231"/>
            <a:ext cx="6686550" cy="3286125"/>
          </a:xfrm>
          <a:prstGeom prst="rect">
            <a:avLst/>
          </a:prstGeom>
        </p:spPr>
      </p:pic>
    </p:spTree>
    <p:extLst>
      <p:ext uri="{BB962C8B-B14F-4D97-AF65-F5344CB8AC3E}">
        <p14:creationId xmlns:p14="http://schemas.microsoft.com/office/powerpoint/2010/main" val="94301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5571-5F1C-5ED4-0B3C-DE3193A836E7}"/>
              </a:ext>
            </a:extLst>
          </p:cNvPr>
          <p:cNvSpPr>
            <a:spLocks noGrp="1"/>
          </p:cNvSpPr>
          <p:nvPr>
            <p:ph type="title"/>
          </p:nvPr>
        </p:nvSpPr>
        <p:spPr>
          <a:xfrm>
            <a:off x="838200" y="365125"/>
            <a:ext cx="10515600" cy="568325"/>
          </a:xfrm>
        </p:spPr>
        <p:txBody>
          <a:bodyPr>
            <a:normAutofit fontScale="90000"/>
          </a:bodyPr>
          <a:lstStyle/>
          <a:p>
            <a:r>
              <a:rPr lang="en-US" dirty="0">
                <a:latin typeface="Times New Roman" panose="02020603050405020304" pitchFamily="18" charset="0"/>
                <a:cs typeface="Times New Roman" panose="02020603050405020304" pitchFamily="18" charset="0"/>
              </a:rPr>
              <a:t>Coding: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70506A-15D0-9C1E-35F3-F1B1F49FC0E6}"/>
              </a:ext>
            </a:extLst>
          </p:cNvPr>
          <p:cNvSpPr>
            <a:spLocks noGrp="1"/>
          </p:cNvSpPr>
          <p:nvPr>
            <p:ph idx="1"/>
          </p:nvPr>
        </p:nvSpPr>
        <p:spPr>
          <a:xfrm>
            <a:off x="838200" y="933450"/>
            <a:ext cx="10515600" cy="5243513"/>
          </a:xfrm>
        </p:spPr>
        <p:txBody>
          <a:bodyPr>
            <a:normAutofit fontScale="55000" lnSpcReduction="20000"/>
          </a:bodyPr>
          <a:lstStyle/>
          <a:p>
            <a:pPr marL="0" indent="0">
              <a:buNone/>
            </a:pPr>
            <a:r>
              <a:rPr lang="en-IN" dirty="0"/>
              <a:t>import </a:t>
            </a:r>
            <a:r>
              <a:rPr lang="en-IN" dirty="0" err="1"/>
              <a:t>os</a:t>
            </a:r>
            <a:endParaRPr lang="en-IN" dirty="0"/>
          </a:p>
          <a:p>
            <a:pPr marL="0" indent="0">
              <a:buNone/>
            </a:pPr>
            <a:r>
              <a:rPr lang="en-IN" dirty="0"/>
              <a:t>import glob</a:t>
            </a:r>
          </a:p>
          <a:p>
            <a:pPr marL="0" indent="0">
              <a:buNone/>
            </a:pPr>
            <a:r>
              <a:rPr lang="en-IN" dirty="0"/>
              <a:t>import </a:t>
            </a:r>
            <a:r>
              <a:rPr lang="en-IN" dirty="0" err="1"/>
              <a:t>numpy</a:t>
            </a:r>
            <a:r>
              <a:rPr lang="en-IN" dirty="0"/>
              <a:t> as np</a:t>
            </a:r>
          </a:p>
          <a:p>
            <a:pPr marL="0" indent="0">
              <a:buNone/>
            </a:pPr>
            <a:endParaRPr lang="en-IN" dirty="0"/>
          </a:p>
          <a:p>
            <a:pPr marL="0" indent="0">
              <a:buNone/>
            </a:pPr>
            <a:r>
              <a:rPr lang="en-IN" dirty="0"/>
              <a:t>from </a:t>
            </a:r>
            <a:r>
              <a:rPr lang="en-IN" dirty="0" err="1"/>
              <a:t>tensorflow.keras.preprocessing.image</a:t>
            </a:r>
            <a:r>
              <a:rPr lang="en-IN" dirty="0"/>
              <a:t> import </a:t>
            </a:r>
            <a:r>
              <a:rPr lang="en-IN" dirty="0" err="1"/>
              <a:t>ImageDataGenerator</a:t>
            </a:r>
            <a:endParaRPr lang="en-IN" dirty="0"/>
          </a:p>
          <a:p>
            <a:pPr marL="0" indent="0">
              <a:buNone/>
            </a:pPr>
            <a:endParaRPr lang="en-IN" dirty="0"/>
          </a:p>
          <a:p>
            <a:pPr marL="0" indent="0">
              <a:buNone/>
            </a:pPr>
            <a:r>
              <a:rPr lang="en-IN" dirty="0"/>
              <a:t>from </a:t>
            </a:r>
            <a:r>
              <a:rPr lang="en-IN" dirty="0" err="1"/>
              <a:t>tensorflow.keras.models</a:t>
            </a:r>
            <a:r>
              <a:rPr lang="en-IN" dirty="0"/>
              <a:t> import Sequential</a:t>
            </a:r>
          </a:p>
          <a:p>
            <a:pPr marL="0" indent="0">
              <a:buNone/>
            </a:pPr>
            <a:r>
              <a:rPr lang="en-IN" dirty="0"/>
              <a:t>from PIL import Image</a:t>
            </a:r>
          </a:p>
          <a:p>
            <a:pPr marL="0" indent="0">
              <a:buNone/>
            </a:pPr>
            <a:endParaRPr lang="en-IN" dirty="0"/>
          </a:p>
          <a:p>
            <a:pPr marL="0" indent="0">
              <a:buNone/>
            </a:pPr>
            <a:r>
              <a:rPr lang="en-IN" dirty="0"/>
              <a:t>from </a:t>
            </a:r>
            <a:r>
              <a:rPr lang="en-IN" dirty="0" err="1"/>
              <a:t>tensorflow.keras.layers</a:t>
            </a:r>
            <a:r>
              <a:rPr lang="en-IN" dirty="0"/>
              <a:t> import Convolution2D</a:t>
            </a:r>
          </a:p>
          <a:p>
            <a:pPr marL="0" indent="0">
              <a:buNone/>
            </a:pPr>
            <a:r>
              <a:rPr lang="en-IN" dirty="0"/>
              <a:t>from </a:t>
            </a:r>
            <a:r>
              <a:rPr lang="en-IN" dirty="0" err="1"/>
              <a:t>tensorflow.keras.layers</a:t>
            </a:r>
            <a:r>
              <a:rPr lang="en-IN" dirty="0"/>
              <a:t> import MaxPooling2D</a:t>
            </a:r>
          </a:p>
          <a:p>
            <a:pPr marL="0" indent="0">
              <a:buNone/>
            </a:pPr>
            <a:r>
              <a:rPr lang="en-IN" dirty="0"/>
              <a:t>from </a:t>
            </a:r>
            <a:r>
              <a:rPr lang="en-IN" dirty="0" err="1"/>
              <a:t>tensorflow.keras.layers</a:t>
            </a:r>
            <a:r>
              <a:rPr lang="en-IN" dirty="0"/>
              <a:t> import Flatten</a:t>
            </a:r>
          </a:p>
          <a:p>
            <a:pPr marL="0" indent="0">
              <a:buNone/>
            </a:pPr>
            <a:r>
              <a:rPr lang="en-IN" dirty="0"/>
              <a:t>from </a:t>
            </a:r>
            <a:r>
              <a:rPr lang="en-IN" dirty="0" err="1"/>
              <a:t>tensorflow.keras.layers</a:t>
            </a:r>
            <a:r>
              <a:rPr lang="en-IN" dirty="0"/>
              <a:t> import Dense</a:t>
            </a:r>
          </a:p>
          <a:p>
            <a:pPr marL="0" indent="0">
              <a:buNone/>
            </a:pPr>
            <a:r>
              <a:rPr lang="en-IN" dirty="0"/>
              <a:t>from </a:t>
            </a:r>
            <a:r>
              <a:rPr lang="en-IN" dirty="0" err="1"/>
              <a:t>tensorflow.keras.layers</a:t>
            </a:r>
            <a:r>
              <a:rPr lang="en-IN" dirty="0"/>
              <a:t> import Activation</a:t>
            </a:r>
          </a:p>
          <a:p>
            <a:pPr marL="0" indent="0">
              <a:buNone/>
            </a:pPr>
            <a:endParaRPr lang="en-IN" dirty="0"/>
          </a:p>
          <a:p>
            <a:pPr marL="0" indent="0">
              <a:buNone/>
            </a:pPr>
            <a:r>
              <a:rPr lang="en-IN" dirty="0"/>
              <a:t>from </a:t>
            </a:r>
            <a:r>
              <a:rPr lang="en-IN" dirty="0" err="1"/>
              <a:t>keras.callbacks</a:t>
            </a:r>
            <a:r>
              <a:rPr lang="en-IN" dirty="0"/>
              <a:t> import </a:t>
            </a:r>
            <a:r>
              <a:rPr lang="en-IN" dirty="0" err="1"/>
              <a:t>ModelCheckpoint</a:t>
            </a:r>
            <a:endParaRPr lang="en-IN" dirty="0"/>
          </a:p>
          <a:p>
            <a:pPr marL="0" indent="0">
              <a:buNone/>
            </a:pPr>
            <a:r>
              <a:rPr lang="en-IN" dirty="0"/>
              <a:t>import </a:t>
            </a:r>
            <a:r>
              <a:rPr lang="en-IN" dirty="0" err="1"/>
              <a:t>matplotlib.pyplot</a:t>
            </a:r>
            <a:r>
              <a:rPr lang="en-IN" dirty="0"/>
              <a:t> as </a:t>
            </a:r>
            <a:r>
              <a:rPr lang="en-IN" dirty="0" err="1"/>
              <a:t>plt</a:t>
            </a:r>
            <a:endParaRPr lang="en-IN" dirty="0"/>
          </a:p>
        </p:txBody>
      </p:sp>
    </p:spTree>
    <p:extLst>
      <p:ext uri="{BB962C8B-B14F-4D97-AF65-F5344CB8AC3E}">
        <p14:creationId xmlns:p14="http://schemas.microsoft.com/office/powerpoint/2010/main" val="358489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00AE-C076-CA36-713F-4C61722CBFA9}"/>
              </a:ext>
            </a:extLst>
          </p:cNvPr>
          <p:cNvSpPr>
            <a:spLocks noGrp="1"/>
          </p:cNvSpPr>
          <p:nvPr>
            <p:ph type="title"/>
          </p:nvPr>
        </p:nvSpPr>
        <p:spPr>
          <a:xfrm>
            <a:off x="838200" y="365126"/>
            <a:ext cx="10515600" cy="806450"/>
          </a:xfrm>
        </p:spPr>
        <p:txBody>
          <a:bodyPr/>
          <a:lstStyle/>
          <a:p>
            <a:r>
              <a:rPr lang="en-US" dirty="0"/>
              <a:t>			</a:t>
            </a:r>
            <a:r>
              <a:rPr lang="en-US" dirty="0">
                <a:latin typeface="Times New Roman" panose="02020603050405020304" pitchFamily="18" charset="0"/>
                <a:cs typeface="Times New Roman" panose="02020603050405020304" pitchFamily="18" charset="0"/>
              </a:rPr>
              <a:t>Performance Measure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498DC9-2240-6820-F36B-C91568ED3E89}"/>
              </a:ext>
            </a:extLst>
          </p:cNvPr>
          <p:cNvSpPr>
            <a:spLocks noGrp="1"/>
          </p:cNvSpPr>
          <p:nvPr>
            <p:ph idx="1"/>
          </p:nvPr>
        </p:nvSpPr>
        <p:spPr>
          <a:xfrm>
            <a:off x="838200" y="1095375"/>
            <a:ext cx="10515600" cy="5081588"/>
          </a:xfrm>
        </p:spPr>
        <p:txBody>
          <a:bodyPr/>
          <a:lstStyle/>
          <a:p>
            <a:r>
              <a:rPr lang="en-US" dirty="0"/>
              <a:t>MANUAL NET:</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7C45DB01-F89F-CFC9-1C1C-E8625A3D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210" y="1657350"/>
            <a:ext cx="5625465" cy="3863340"/>
          </a:xfrm>
          <a:prstGeom prst="rect">
            <a:avLst/>
          </a:prstGeom>
        </p:spPr>
      </p:pic>
    </p:spTree>
    <p:extLst>
      <p:ext uri="{BB962C8B-B14F-4D97-AF65-F5344CB8AC3E}">
        <p14:creationId xmlns:p14="http://schemas.microsoft.com/office/powerpoint/2010/main" val="379101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66F2-E248-B1EA-5668-C4DB78B06EB0}"/>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 Performance Measure</a:t>
            </a:r>
            <a:endParaRPr lang="en-IN" dirty="0"/>
          </a:p>
        </p:txBody>
      </p:sp>
      <p:sp>
        <p:nvSpPr>
          <p:cNvPr id="3" name="Content Placeholder 2">
            <a:extLst>
              <a:ext uri="{FF2B5EF4-FFF2-40B4-BE49-F238E27FC236}">
                <a16:creationId xmlns:a16="http://schemas.microsoft.com/office/drawing/2014/main" id="{FC088DC8-53B2-1D86-3724-AFF9E181CDCB}"/>
              </a:ext>
            </a:extLst>
          </p:cNvPr>
          <p:cNvSpPr>
            <a:spLocks noGrp="1"/>
          </p:cNvSpPr>
          <p:nvPr>
            <p:ph idx="1"/>
          </p:nvPr>
        </p:nvSpPr>
        <p:spPr/>
        <p:txBody>
          <a:bodyPr/>
          <a:lstStyle/>
          <a:p>
            <a:r>
              <a:rPr lang="en-US" dirty="0"/>
              <a:t>RESTNET:</a:t>
            </a:r>
          </a:p>
          <a:p>
            <a:pPr marL="0" indent="0">
              <a:buNone/>
            </a:pPr>
            <a:endParaRPr lang="en-IN" dirty="0"/>
          </a:p>
        </p:txBody>
      </p:sp>
      <p:pic>
        <p:nvPicPr>
          <p:cNvPr id="4" name="Picture 3">
            <a:extLst>
              <a:ext uri="{FF2B5EF4-FFF2-40B4-BE49-F238E27FC236}">
                <a16:creationId xmlns:a16="http://schemas.microsoft.com/office/drawing/2014/main" id="{7C2BDAD9-70BE-8205-06A7-8C0F07A8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1" y="2065851"/>
            <a:ext cx="7329054" cy="3049074"/>
          </a:xfrm>
          <a:prstGeom prst="rect">
            <a:avLst/>
          </a:prstGeom>
        </p:spPr>
      </p:pic>
    </p:spTree>
    <p:extLst>
      <p:ext uri="{BB962C8B-B14F-4D97-AF65-F5344CB8AC3E}">
        <p14:creationId xmlns:p14="http://schemas.microsoft.com/office/powerpoint/2010/main" val="22693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B562-05F6-6621-7027-4B356D222BE2}"/>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Publication Details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7D9708-FA2E-E4C0-C70E-210FC9C0D5BE}"/>
              </a:ext>
            </a:extLst>
          </p:cNvPr>
          <p:cNvSpPr>
            <a:spLocks noGrp="1"/>
          </p:cNvSpPr>
          <p:nvPr>
            <p:ph idx="1"/>
          </p:nvPr>
        </p:nvSpPr>
        <p:spPr/>
        <p:txBody>
          <a:bodyPr/>
          <a:lstStyle/>
          <a:p>
            <a:r>
              <a:rPr lang="en-US" dirty="0"/>
              <a:t>JOURNAL DETAILS:</a:t>
            </a:r>
            <a:r>
              <a:rPr lang="en-IN" dirty="0"/>
              <a:t> TEC EMPRESARIAL</a:t>
            </a:r>
          </a:p>
          <a:p>
            <a:r>
              <a:rPr lang="en-IN" dirty="0"/>
              <a:t>ACCEPTANCE STATUS : PENDING</a:t>
            </a:r>
            <a:endParaRPr lang="en-US" dirty="0"/>
          </a:p>
        </p:txBody>
      </p:sp>
    </p:spTree>
    <p:extLst>
      <p:ext uri="{BB962C8B-B14F-4D97-AF65-F5344CB8AC3E}">
        <p14:creationId xmlns:p14="http://schemas.microsoft.com/office/powerpoint/2010/main" val="200236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D88F-DF37-0914-9252-ECE9A6F77605}"/>
              </a:ext>
            </a:extLst>
          </p:cNvPr>
          <p:cNvSpPr>
            <a:spLocks noGrp="1"/>
          </p:cNvSpPr>
          <p:nvPr>
            <p:ph type="title"/>
          </p:nvPr>
        </p:nvSpPr>
        <p:spPr>
          <a:xfrm>
            <a:off x="838200" y="365125"/>
            <a:ext cx="10515600" cy="777875"/>
          </a:xfrm>
        </p:spPr>
        <p:txBody>
          <a:bodyPr/>
          <a:lstStyle/>
          <a:p>
            <a:r>
              <a:rPr lang="en-US" dirty="0"/>
              <a:t>				</a:t>
            </a:r>
            <a:r>
              <a:rPr lang="en-US" sz="38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B37E71-93C3-C0F0-CEBA-BCBB754750E1}"/>
              </a:ext>
            </a:extLst>
          </p:cNvPr>
          <p:cNvSpPr>
            <a:spLocks noGrp="1"/>
          </p:cNvSpPr>
          <p:nvPr>
            <p:ph idx="1"/>
          </p:nvPr>
        </p:nvSpPr>
        <p:spPr>
          <a:xfrm>
            <a:off x="838200" y="1047750"/>
            <a:ext cx="10515600" cy="5129213"/>
          </a:xfrm>
        </p:spPr>
        <p:txBody>
          <a:bodyPr>
            <a:normAutofit/>
          </a:bodyPr>
          <a:lstStyle/>
          <a:p>
            <a:r>
              <a:rPr lang="en-US" sz="2400" dirty="0">
                <a:cs typeface="Times New Roman" panose="02020603050405020304" pitchFamily="18" charset="0"/>
              </a:rPr>
              <a:t>It focused on images from given dataset to predict the pattern of hazardous and normal plant using CNN model. This brings some of the following insights about plant prediction. The major benefits of the CNN classification, deployment can classify the images automatically.</a:t>
            </a:r>
            <a:endParaRPr lang="en-IN" sz="2400" dirty="0">
              <a:cs typeface="Times New Roman" panose="02020603050405020304" pitchFamily="18" charset="0"/>
            </a:endParaRPr>
          </a:p>
          <a:p>
            <a:endParaRPr lang="en-IN" sz="2400" dirty="0">
              <a:cs typeface="Times New Roman" panose="02020603050405020304" pitchFamily="18" charset="0"/>
            </a:endParaRPr>
          </a:p>
          <a:p>
            <a:pPr marL="0" indent="0">
              <a:buNone/>
            </a:pPr>
            <a:r>
              <a:rPr lang="en-IN" sz="2400" dirty="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FUTURE WORK </a:t>
            </a:r>
          </a:p>
          <a:p>
            <a:pPr lvl="4"/>
            <a:r>
              <a:rPr lang="en-US" sz="2400" dirty="0">
                <a:cs typeface="Times New Roman" panose="02020603050405020304" pitchFamily="18" charset="0"/>
              </a:rPr>
              <a:t>We can deploy the model in any cloud-based system.</a:t>
            </a:r>
            <a:endParaRPr lang="en-IN" sz="2400" dirty="0">
              <a:cs typeface="Times New Roman" panose="02020603050405020304" pitchFamily="18" charset="0"/>
            </a:endParaRPr>
          </a:p>
          <a:p>
            <a:pPr lvl="4"/>
            <a:r>
              <a:rPr lang="en-US" sz="2400" dirty="0">
                <a:cs typeface="Times New Roman" panose="02020603050405020304" pitchFamily="18" charset="0"/>
              </a:rPr>
              <a:t>We can implement more than three architectures</a:t>
            </a:r>
            <a:endParaRPr lang="en-IN" sz="2400" dirty="0">
              <a:cs typeface="Times New Roman" panose="02020603050405020304" pitchFamily="18" charset="0"/>
            </a:endParaRPr>
          </a:p>
          <a:p>
            <a:pPr lvl="4"/>
            <a:r>
              <a:rPr lang="en-US" sz="2400" dirty="0">
                <a:cs typeface="Times New Roman" panose="02020603050405020304" pitchFamily="18" charset="0"/>
              </a:rPr>
              <a:t>We can connect this model to the hardware.</a:t>
            </a:r>
            <a:endParaRPr lang="en-IN" sz="2400" dirty="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70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A804-AF71-9BA7-40F2-BB03A827C249}"/>
              </a:ext>
            </a:extLst>
          </p:cNvPr>
          <p:cNvSpPr>
            <a:spLocks noGrp="1"/>
          </p:cNvSpPr>
          <p:nvPr>
            <p:ph type="title"/>
          </p:nvPr>
        </p:nvSpPr>
        <p:spPr>
          <a:xfrm>
            <a:off x="838200" y="365126"/>
            <a:ext cx="10515600" cy="59690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CFCB88-05D5-4EEC-8FBE-ABF52ABEE68B}"/>
              </a:ext>
            </a:extLst>
          </p:cNvPr>
          <p:cNvSpPr>
            <a:spLocks noGrp="1"/>
          </p:cNvSpPr>
          <p:nvPr>
            <p:ph idx="1"/>
          </p:nvPr>
        </p:nvSpPr>
        <p:spPr>
          <a:xfrm>
            <a:off x="838200" y="962026"/>
            <a:ext cx="10515600" cy="5214937"/>
          </a:xfrm>
        </p:spPr>
        <p:txBody>
          <a:bodyPr>
            <a:normAutofit fontScale="47500" lnSpcReduction="20000"/>
          </a:bodyPr>
          <a:lstStyle/>
          <a:p>
            <a:pPr eaLnBrk="1" hangingPunct="1">
              <a:lnSpc>
                <a:spcPct val="200000"/>
              </a:lnSpc>
              <a:buFont typeface="+mj-lt"/>
              <a:buAutoNum type="arabicPeriod"/>
            </a:pPr>
            <a:r>
              <a:rPr lang="en-US" altLang="en-US" sz="3300" dirty="0">
                <a:latin typeface="Times New Roman" panose="02020603050405020304" pitchFamily="18" charset="0"/>
                <a:ea typeface="Tahoma" panose="020B0604030504040204" pitchFamily="34" charset="0"/>
                <a:cs typeface="Times New Roman" panose="02020603050405020304" pitchFamily="18" charset="0"/>
              </a:rPr>
              <a:t>Zhang, L., Yu, S., &amp; Huang, W. (2019). Machine learning-based classification of hazardous and normal plants using multispectral imagery. IEEE Access, 7, 156052-156061.</a:t>
            </a:r>
          </a:p>
          <a:p>
            <a:pPr eaLnBrk="1" hangingPunct="1">
              <a:lnSpc>
                <a:spcPct val="200000"/>
              </a:lnSpc>
              <a:buFont typeface="+mj-lt"/>
              <a:buAutoNum type="arabicPeriod"/>
            </a:pPr>
            <a:r>
              <a:rPr lang="en-US" altLang="en-US" sz="3300" dirty="0">
                <a:latin typeface="Times New Roman" panose="02020603050405020304" pitchFamily="18" charset="0"/>
                <a:ea typeface="Tahoma" panose="020B0604030504040204" pitchFamily="34" charset="0"/>
                <a:cs typeface="Times New Roman" panose="02020603050405020304" pitchFamily="18" charset="0"/>
              </a:rPr>
              <a:t>Mehmood, F., &amp; Lee, Y. S. (2020). A comparative study of machine learning algorithms for classification of hazardous and normal plants. Sensors, 20(22), 6546.</a:t>
            </a:r>
          </a:p>
          <a:p>
            <a:pPr eaLnBrk="1" hangingPunct="1">
              <a:lnSpc>
                <a:spcPct val="200000"/>
              </a:lnSpc>
              <a:buFont typeface="+mj-lt"/>
              <a:buAutoNum type="arabicPeriod"/>
            </a:pPr>
            <a:r>
              <a:rPr lang="en-US" altLang="en-US" sz="3300" dirty="0">
                <a:latin typeface="Times New Roman" panose="02020603050405020304" pitchFamily="18" charset="0"/>
                <a:ea typeface="Tahoma" panose="020B0604030504040204" pitchFamily="34" charset="0"/>
                <a:cs typeface="Times New Roman" panose="02020603050405020304" pitchFamily="18" charset="0"/>
              </a:rPr>
              <a:t> Chen, Y., Tian, H., &amp; Cheng, H. (2018). Classification of hazardous and normal plants using deep learning techniques. Journal of Hazardous Materials, 354, 30-38.</a:t>
            </a:r>
          </a:p>
          <a:p>
            <a:pPr eaLnBrk="1" hangingPunct="1">
              <a:lnSpc>
                <a:spcPct val="200000"/>
              </a:lnSpc>
              <a:buFont typeface="+mj-lt"/>
              <a:buAutoNum type="arabicPeriod"/>
            </a:pPr>
            <a:r>
              <a:rPr lang="en-US" altLang="en-US" sz="3300" dirty="0">
                <a:latin typeface="Times New Roman" panose="02020603050405020304" pitchFamily="18" charset="0"/>
                <a:ea typeface="Tahoma" panose="020B0604030504040204" pitchFamily="34" charset="0"/>
                <a:cs typeface="Times New Roman" panose="02020603050405020304" pitchFamily="18" charset="0"/>
              </a:rPr>
              <a:t> Li, W., Liu, C., &amp; Li, Y. (2017). A novel approach to classify hazardous and normal plants based on sensor data fusion. Sensors and Actuators B: Chemical, 251, 826-834.</a:t>
            </a:r>
          </a:p>
          <a:p>
            <a:pPr eaLnBrk="1" hangingPunct="1">
              <a:lnSpc>
                <a:spcPct val="200000"/>
              </a:lnSpc>
              <a:buFont typeface="+mj-lt"/>
              <a:buAutoNum type="arabicPeriod"/>
            </a:pPr>
            <a:r>
              <a:rPr lang="en-US" altLang="en-US" sz="3300" dirty="0">
                <a:latin typeface="Times New Roman" panose="02020603050405020304" pitchFamily="18" charset="0"/>
                <a:ea typeface="Tahoma" panose="020B0604030504040204" pitchFamily="34" charset="0"/>
                <a:cs typeface="Times New Roman" panose="02020603050405020304" pitchFamily="18" charset="0"/>
              </a:rPr>
              <a:t>Yan, J., Wu, S., &amp; Zhou, J. (2016). Decision fusion-based classification of hazardous and normal plants using wireless sensor networks. Journal of Network and Computer Applications, 71, 73-82.</a:t>
            </a:r>
          </a:p>
          <a:p>
            <a:endParaRPr lang="en-IN" dirty="0"/>
          </a:p>
        </p:txBody>
      </p:sp>
    </p:spTree>
    <p:extLst>
      <p:ext uri="{BB962C8B-B14F-4D97-AF65-F5344CB8AC3E}">
        <p14:creationId xmlns:p14="http://schemas.microsoft.com/office/powerpoint/2010/main" val="3075585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2CA1-856D-BD83-D9C0-D73580A3ED87}"/>
              </a:ext>
            </a:extLst>
          </p:cNvPr>
          <p:cNvSpPr>
            <a:spLocks noGrp="1"/>
          </p:cNvSpPr>
          <p:nvPr>
            <p:ph type="title"/>
          </p:nvPr>
        </p:nvSpPr>
        <p:spPr>
          <a:xfrm>
            <a:off x="838200" y="365125"/>
            <a:ext cx="10515600" cy="434975"/>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5EFD62-DFA0-E939-58D3-C0029D22D016}"/>
              </a:ext>
            </a:extLst>
          </p:cNvPr>
          <p:cNvSpPr>
            <a:spLocks noGrp="1"/>
          </p:cNvSpPr>
          <p:nvPr>
            <p:ph idx="1"/>
          </p:nvPr>
        </p:nvSpPr>
        <p:spPr>
          <a:xfrm>
            <a:off x="838200" y="800100"/>
            <a:ext cx="10515600" cy="5376863"/>
          </a:xfrm>
        </p:spPr>
        <p:txBody>
          <a:bodyPr>
            <a:normAutofit fontScale="55000" lnSpcReduction="20000"/>
          </a:bodyPr>
          <a:lstStyle/>
          <a:p>
            <a:pPr marL="0" indent="0" eaLnBrk="1" hangingPunct="1">
              <a:lnSpc>
                <a:spcPct val="200000"/>
              </a:lnSpc>
              <a:buNone/>
            </a:pPr>
            <a:r>
              <a:rPr lang="en-US" altLang="en-US" sz="2900" dirty="0">
                <a:latin typeface="Times New Roman" panose="02020603050405020304" pitchFamily="18" charset="0"/>
                <a:cs typeface="Times New Roman" panose="02020603050405020304" pitchFamily="18" charset="0"/>
              </a:rPr>
              <a:t>6.Gomes, J., &amp; Ramos, H. (2019). Hazardous and normal plant classification using convolutional neural networks with transfer learning. Expert Systems with Applications, 128, 254-265.</a:t>
            </a:r>
          </a:p>
          <a:p>
            <a:pPr marL="0" indent="0" eaLnBrk="1" hangingPunct="1">
              <a:lnSpc>
                <a:spcPct val="200000"/>
              </a:lnSpc>
              <a:buNone/>
            </a:pPr>
            <a:r>
              <a:rPr lang="en-US" altLang="en-US" sz="2900" dirty="0">
                <a:latin typeface="Times New Roman" panose="02020603050405020304" pitchFamily="18" charset="0"/>
                <a:cs typeface="Times New Roman" panose="02020603050405020304" pitchFamily="18" charset="0"/>
              </a:rPr>
              <a:t>7. Wang, Z., Jiang, Y., &amp; Zhang, Y. (2018). Classification of hazardous and normal plants based on ensemble learning. Chemometrics and Intelligent Laboratory Systems, 182, 68-76.</a:t>
            </a:r>
          </a:p>
          <a:p>
            <a:pPr marL="0" indent="0" eaLnBrk="1" hangingPunct="1">
              <a:lnSpc>
                <a:spcPct val="200000"/>
              </a:lnSpc>
              <a:buNone/>
            </a:pPr>
            <a:r>
              <a:rPr lang="en-US" altLang="en-US" sz="2900" dirty="0">
                <a:latin typeface="Times New Roman" panose="02020603050405020304" pitchFamily="18" charset="0"/>
                <a:cs typeface="Times New Roman" panose="02020603050405020304" pitchFamily="18" charset="0"/>
              </a:rPr>
              <a:t>8. Khan, M. A., Kim, Y., &amp; Lee, J. (2017). Hazardous and normal plant classification using support vector machines with feature selection. Applied Sciences, 7(1), 52.</a:t>
            </a:r>
          </a:p>
          <a:p>
            <a:pPr marL="0" indent="0" eaLnBrk="1" hangingPunct="1">
              <a:lnSpc>
                <a:spcPct val="200000"/>
              </a:lnSpc>
              <a:buNone/>
            </a:pPr>
            <a:r>
              <a:rPr lang="en-US" altLang="en-US" sz="2900" dirty="0">
                <a:latin typeface="Times New Roman" panose="02020603050405020304" pitchFamily="18" charset="0"/>
                <a:cs typeface="Times New Roman" panose="02020603050405020304" pitchFamily="18" charset="0"/>
              </a:rPr>
              <a:t>9. Kim, J., Kim, K., &amp; Kim, H. (2016). Comparative analysis of hazardous and normal plant classification using various feature extraction techniques. International Journal of Control, Automation and Systems, 14(5), 1296-1305.</a:t>
            </a:r>
          </a:p>
          <a:p>
            <a:pPr marL="0" indent="0" eaLnBrk="1" hangingPunct="1">
              <a:lnSpc>
                <a:spcPct val="200000"/>
              </a:lnSpc>
              <a:buNone/>
            </a:pPr>
            <a:r>
              <a:rPr lang="en-US" altLang="en-US" sz="2900" dirty="0">
                <a:latin typeface="Times New Roman" panose="02020603050405020304" pitchFamily="18" charset="0"/>
                <a:cs typeface="Times New Roman" panose="02020603050405020304" pitchFamily="18" charset="0"/>
              </a:rPr>
              <a:t>10. Wu, Q., &amp; Cheng, H. (2015). Classification of hazardous and normal plants based on principal component analysis and k-nearest neighbor algorithm. International Journal of Distributed Sensor Networks, 11(4), 283657.</a:t>
            </a:r>
          </a:p>
          <a:p>
            <a:endParaRPr lang="en-IN" dirty="0"/>
          </a:p>
        </p:txBody>
      </p:sp>
    </p:spTree>
    <p:extLst>
      <p:ext uri="{BB962C8B-B14F-4D97-AF65-F5344CB8AC3E}">
        <p14:creationId xmlns:p14="http://schemas.microsoft.com/office/powerpoint/2010/main" val="29435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E6D5-70D4-562A-7AD2-B2D91CC4A457}"/>
              </a:ext>
            </a:extLst>
          </p:cNvPr>
          <p:cNvSpPr>
            <a:spLocks noGrp="1"/>
          </p:cNvSpPr>
          <p:nvPr>
            <p:ph type="title"/>
          </p:nvPr>
        </p:nvSpPr>
        <p:spPr>
          <a:xfrm>
            <a:off x="838200" y="365126"/>
            <a:ext cx="10515600" cy="315912"/>
          </a:xfrm>
        </p:spPr>
        <p:txBody>
          <a:bodyPr>
            <a:normAutofit fontScale="90000"/>
          </a:bodyPr>
          <a:lstStyle/>
          <a:p>
            <a:r>
              <a:rPr lang="en-US" dirty="0"/>
              <a:t>			     Literature survey</a:t>
            </a:r>
            <a:endParaRPr lang="en-IN" dirty="0"/>
          </a:p>
        </p:txBody>
      </p:sp>
      <p:graphicFrame>
        <p:nvGraphicFramePr>
          <p:cNvPr id="5" name="Table 5">
            <a:extLst>
              <a:ext uri="{FF2B5EF4-FFF2-40B4-BE49-F238E27FC236}">
                <a16:creationId xmlns:a16="http://schemas.microsoft.com/office/drawing/2014/main" id="{8CB76CE4-AD2F-F267-F4F4-2D7B788F5D7D}"/>
              </a:ext>
            </a:extLst>
          </p:cNvPr>
          <p:cNvGraphicFramePr>
            <a:graphicFrameLocks noGrp="1"/>
          </p:cNvGraphicFramePr>
          <p:nvPr>
            <p:ph idx="1"/>
            <p:extLst>
              <p:ext uri="{D42A27DB-BD31-4B8C-83A1-F6EECF244321}">
                <p14:modId xmlns:p14="http://schemas.microsoft.com/office/powerpoint/2010/main" val="12219513"/>
              </p:ext>
            </p:extLst>
          </p:nvPr>
        </p:nvGraphicFramePr>
        <p:xfrm>
          <a:off x="619126" y="790576"/>
          <a:ext cx="10868024" cy="5746024"/>
        </p:xfrm>
        <a:graphic>
          <a:graphicData uri="http://schemas.openxmlformats.org/drawingml/2006/table">
            <a:tbl>
              <a:tblPr firstRow="1" bandRow="1">
                <a:tableStyleId>{5C22544A-7EE6-4342-B048-85BDC9FD1C3A}</a:tableStyleId>
              </a:tblPr>
              <a:tblGrid>
                <a:gridCol w="748159">
                  <a:extLst>
                    <a:ext uri="{9D8B030D-6E8A-4147-A177-3AD203B41FA5}">
                      <a16:colId xmlns:a16="http://schemas.microsoft.com/office/drawing/2014/main" val="3323972197"/>
                    </a:ext>
                  </a:extLst>
                </a:gridCol>
                <a:gridCol w="3599050">
                  <a:extLst>
                    <a:ext uri="{9D8B030D-6E8A-4147-A177-3AD203B41FA5}">
                      <a16:colId xmlns:a16="http://schemas.microsoft.com/office/drawing/2014/main" val="2894709651"/>
                    </a:ext>
                  </a:extLst>
                </a:gridCol>
                <a:gridCol w="2173605">
                  <a:extLst>
                    <a:ext uri="{9D8B030D-6E8A-4147-A177-3AD203B41FA5}">
                      <a16:colId xmlns:a16="http://schemas.microsoft.com/office/drawing/2014/main" val="1971680386"/>
                    </a:ext>
                  </a:extLst>
                </a:gridCol>
                <a:gridCol w="2173605">
                  <a:extLst>
                    <a:ext uri="{9D8B030D-6E8A-4147-A177-3AD203B41FA5}">
                      <a16:colId xmlns:a16="http://schemas.microsoft.com/office/drawing/2014/main" val="632135077"/>
                    </a:ext>
                  </a:extLst>
                </a:gridCol>
                <a:gridCol w="2173605">
                  <a:extLst>
                    <a:ext uri="{9D8B030D-6E8A-4147-A177-3AD203B41FA5}">
                      <a16:colId xmlns:a16="http://schemas.microsoft.com/office/drawing/2014/main" val="1876877751"/>
                    </a:ext>
                  </a:extLst>
                </a:gridCol>
              </a:tblGrid>
              <a:tr h="596355">
                <a:tc>
                  <a:txBody>
                    <a:bodyPr/>
                    <a:lstStyle/>
                    <a:p>
                      <a:r>
                        <a:rPr lang="en-US" dirty="0"/>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of the paper with</a:t>
                      </a:r>
                      <a:r>
                        <a:rPr lang="en-US" baseline="0" dirty="0"/>
                        <a:t> year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Objective </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3648493053"/>
                  </a:ext>
                </a:extLst>
              </a:tr>
              <a:tr h="1469893">
                <a:tc>
                  <a:txBody>
                    <a:bodyPr/>
                    <a:lstStyle/>
                    <a:p>
                      <a:r>
                        <a:rPr lang="en-US" dirty="0"/>
                        <a:t>1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Title: Understanding Hydroponics and Its Scope in India,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Author: </a:t>
                      </a:r>
                      <a:r>
                        <a:rPr lang="en-US" sz="1400" b="0" u="none" strike="noStrike" dirty="0" err="1">
                          <a:effectLst/>
                          <a:latin typeface="Times New Roman" panose="02020603050405020304" pitchFamily="18" charset="0"/>
                          <a:cs typeface="Times New Roman" panose="02020603050405020304" pitchFamily="18" charset="0"/>
                        </a:rPr>
                        <a:t>Madhurima</a:t>
                      </a:r>
                      <a:r>
                        <a:rPr lang="en-US" sz="1400" b="0" u="none" strike="noStrike" dirty="0">
                          <a:effectLst/>
                          <a:latin typeface="Times New Roman" panose="02020603050405020304" pitchFamily="18" charset="0"/>
                          <a:cs typeface="Times New Roman" panose="02020603050405020304" pitchFamily="18" charset="0"/>
                        </a:rPr>
                        <a:t> </a:t>
                      </a:r>
                      <a:r>
                        <a:rPr lang="en-US" sz="1400" b="0" u="none" strike="noStrike" dirty="0" err="1">
                          <a:effectLst/>
                          <a:latin typeface="Times New Roman" panose="02020603050405020304" pitchFamily="18" charset="0"/>
                          <a:cs typeface="Times New Roman" panose="02020603050405020304" pitchFamily="18" charset="0"/>
                        </a:rPr>
                        <a:t>Maiti</a:t>
                      </a:r>
                      <a:r>
                        <a:rPr lang="en-US" sz="1400" b="0" u="none" strike="noStrike" dirty="0">
                          <a:effectLst/>
                          <a:latin typeface="Times New Roman" panose="02020603050405020304" pitchFamily="18" charset="0"/>
                          <a:cs typeface="Times New Roman" panose="02020603050405020304" pitchFamily="18" charset="0"/>
                        </a:rPr>
                        <a:t>, Tanushree Saha Year: 2020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Explore the concept of hydroponics and its potential in India's agricultural landscape.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Eliminates soil limitations for plant growth Offers diverse crop cultivation possibilities.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Initial setup costs may be high&lt;</a:t>
                      </a:r>
                      <a:r>
                        <a:rPr lang="en-US" sz="1400" b="0" u="none" strike="noStrike" dirty="0" err="1">
                          <a:effectLst/>
                          <a:latin typeface="Times New Roman" panose="02020603050405020304" pitchFamily="18" charset="0"/>
                          <a:cs typeface="Times New Roman" panose="02020603050405020304" pitchFamily="18" charset="0"/>
                        </a:rPr>
                        <a:t>br</a:t>
                      </a:r>
                      <a:r>
                        <a:rPr lang="en-US" sz="1400" b="0" u="none" strike="noStrike" dirty="0">
                          <a:effectLst/>
                          <a:latin typeface="Times New Roman" panose="02020603050405020304" pitchFamily="18" charset="0"/>
                          <a:cs typeface="Times New Roman" panose="02020603050405020304" pitchFamily="18" charset="0"/>
                        </a:rPr>
                        <a:t>&gt;- Requires precise nutrient and water management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0675490"/>
                  </a:ext>
                </a:extLst>
              </a:tr>
              <a:tr h="1701981">
                <a:tc>
                  <a:txBody>
                    <a:bodyPr/>
                    <a:lstStyle/>
                    <a:p>
                      <a:r>
                        <a:rPr lang="en-US" dirty="0"/>
                        <a:t>2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err="1">
                          <a:effectLst/>
                          <a:latin typeface="Times New Roman" panose="02020603050405020304" pitchFamily="18" charset="0"/>
                          <a:cs typeface="Times New Roman" panose="02020603050405020304" pitchFamily="18" charset="0"/>
                        </a:rPr>
                        <a:t>Title:Nutrient</a:t>
                      </a:r>
                      <a:r>
                        <a:rPr lang="en-US" sz="1400" b="0" u="none" strike="noStrike" dirty="0">
                          <a:effectLst/>
                          <a:latin typeface="Times New Roman" panose="02020603050405020304" pitchFamily="18" charset="0"/>
                          <a:cs typeface="Times New Roman" panose="02020603050405020304" pitchFamily="18" charset="0"/>
                        </a:rPr>
                        <a:t> Solution for Hydroponics , Author: </a:t>
                      </a:r>
                      <a:r>
                        <a:rPr lang="en-US" sz="1400" b="0" u="none" strike="noStrike" dirty="0" err="1">
                          <a:effectLst/>
                          <a:latin typeface="Times New Roman" panose="02020603050405020304" pitchFamily="18" charset="0"/>
                          <a:cs typeface="Times New Roman" panose="02020603050405020304" pitchFamily="18" charset="0"/>
                        </a:rPr>
                        <a:t>Moaed</a:t>
                      </a:r>
                      <a:r>
                        <a:rPr lang="en-US" sz="1400" b="0" u="none" strike="noStrike" dirty="0">
                          <a:effectLst/>
                          <a:latin typeface="Times New Roman" panose="02020603050405020304" pitchFamily="18" charset="0"/>
                          <a:cs typeface="Times New Roman" panose="02020603050405020304" pitchFamily="18" charset="0"/>
                        </a:rPr>
                        <a:t> Ali Al </a:t>
                      </a:r>
                      <a:r>
                        <a:rPr lang="en-US" sz="1400" b="0" u="none" strike="noStrike" dirty="0" err="1">
                          <a:effectLst/>
                          <a:latin typeface="Times New Roman" panose="02020603050405020304" pitchFamily="18" charset="0"/>
                          <a:cs typeface="Times New Roman" panose="02020603050405020304" pitchFamily="18" charset="0"/>
                        </a:rPr>
                        <a:t>Meselmani</a:t>
                      </a:r>
                      <a:r>
                        <a:rPr lang="en-US" sz="1400" b="0" u="none" strike="noStrike" dirty="0">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Year: 2021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Highlight the significance of nutrient solutions in hydroponics and their impact on crop yield and quality.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Optimizes plant nutrition for enhanced growth and yield&lt;</a:t>
                      </a:r>
                      <a:r>
                        <a:rPr lang="en-US" sz="1400" b="0" u="none" strike="noStrike" dirty="0" err="1">
                          <a:effectLst/>
                          <a:latin typeface="Times New Roman" panose="02020603050405020304" pitchFamily="18" charset="0"/>
                          <a:cs typeface="Times New Roman" panose="02020603050405020304" pitchFamily="18" charset="0"/>
                        </a:rPr>
                        <a:t>br</a:t>
                      </a:r>
                      <a:r>
                        <a:rPr lang="en-US" sz="1400" b="0" u="none" strike="noStrike" dirty="0">
                          <a:effectLst/>
                          <a:latin typeface="Times New Roman" panose="02020603050405020304" pitchFamily="18" charset="0"/>
                          <a:cs typeface="Times New Roman" panose="02020603050405020304" pitchFamily="18" charset="0"/>
                        </a:rPr>
                        <a:t>&gt;- Environmentally sustainable farming 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Requires careful management to prevent nutrient imbalances&lt;</a:t>
                      </a:r>
                      <a:r>
                        <a:rPr lang="en-US" sz="1400" b="0" u="none" strike="noStrike" dirty="0" err="1">
                          <a:effectLst/>
                          <a:latin typeface="Times New Roman" panose="02020603050405020304" pitchFamily="18" charset="0"/>
                          <a:cs typeface="Times New Roman" panose="02020603050405020304" pitchFamily="18" charset="0"/>
                        </a:rPr>
                        <a:t>br</a:t>
                      </a:r>
                      <a:r>
                        <a:rPr lang="en-US" sz="1400" b="0" u="none" strike="noStrike" dirty="0">
                          <a:effectLst/>
                          <a:latin typeface="Times New Roman" panose="02020603050405020304" pitchFamily="18" charset="0"/>
                          <a:cs typeface="Times New Roman" panose="02020603050405020304" pitchFamily="18" charset="0"/>
                        </a:rPr>
                        <a:t>&gt;- Dependence on external nutrient supply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042217"/>
                  </a:ext>
                </a:extLst>
              </a:tr>
              <a:tr h="193407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Title: Hydroponics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Author: Arjina Shrestha, Bruce Dunn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Year: 2005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dirty="0">
                          <a:effectLst/>
                          <a:latin typeface="Times New Roman" panose="02020603050405020304" pitchFamily="18" charset="0"/>
                          <a:cs typeface="Times New Roman" panose="02020603050405020304" pitchFamily="18" charset="0"/>
                        </a:rPr>
                        <a:t>Discuss the rapid growth and potential of hydroponics in revolutionizing food production globally.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Rapid growth and momentum in agriculture sector&lt;</a:t>
                      </a:r>
                      <a:r>
                        <a:rPr lang="en-US" sz="1400" b="0" u="none" strike="noStrike" dirty="0" err="1">
                          <a:effectLst/>
                          <a:latin typeface="Times New Roman" panose="02020603050405020304" pitchFamily="18" charset="0"/>
                          <a:cs typeface="Times New Roman" panose="02020603050405020304" pitchFamily="18" charset="0"/>
                        </a:rPr>
                        <a:t>br</a:t>
                      </a:r>
                      <a:r>
                        <a:rPr lang="en-US" sz="1400" b="0" u="none" strike="noStrike" dirty="0">
                          <a:effectLst/>
                          <a:latin typeface="Times New Roman" panose="02020603050405020304" pitchFamily="18" charset="0"/>
                          <a:cs typeface="Times New Roman" panose="02020603050405020304" pitchFamily="18" charset="0"/>
                        </a:rPr>
                        <a:t>&gt;- Balanced nutrient supply enhances crop production and quality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dirty="0">
                          <a:effectLst/>
                          <a:latin typeface="Times New Roman" panose="02020603050405020304" pitchFamily="18" charset="0"/>
                          <a:cs typeface="Times New Roman" panose="02020603050405020304" pitchFamily="18" charset="0"/>
                        </a:rPr>
                        <a:t>Lack of widespread adoption may hinder scalability&lt;</a:t>
                      </a:r>
                      <a:r>
                        <a:rPr lang="en-US" sz="1400" b="0" u="none" strike="noStrike" dirty="0" err="1">
                          <a:effectLst/>
                          <a:latin typeface="Times New Roman" panose="02020603050405020304" pitchFamily="18" charset="0"/>
                          <a:cs typeface="Times New Roman" panose="02020603050405020304" pitchFamily="18" charset="0"/>
                        </a:rPr>
                        <a:t>br</a:t>
                      </a:r>
                      <a:r>
                        <a:rPr lang="en-US" sz="1400" b="0" u="none" strike="noStrike" dirty="0">
                          <a:effectLst/>
                          <a:latin typeface="Times New Roman" panose="02020603050405020304" pitchFamily="18" charset="0"/>
                          <a:cs typeface="Times New Roman" panose="02020603050405020304" pitchFamily="18" charset="0"/>
                        </a:rPr>
                        <a:t>&gt;- Technical expertise required for system setup and management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540243"/>
                  </a:ext>
                </a:extLst>
              </a:tr>
            </a:tbl>
          </a:graphicData>
        </a:graphic>
      </p:graphicFrame>
    </p:spTree>
    <p:extLst>
      <p:ext uri="{BB962C8B-B14F-4D97-AF65-F5344CB8AC3E}">
        <p14:creationId xmlns:p14="http://schemas.microsoft.com/office/powerpoint/2010/main" val="344570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5761B3B-B7F2-CEE1-34C9-BF854D922BBC}"/>
              </a:ext>
            </a:extLst>
          </p:cNvPr>
          <p:cNvGraphicFramePr>
            <a:graphicFrameLocks noGrp="1"/>
          </p:cNvGraphicFramePr>
          <p:nvPr>
            <p:extLst>
              <p:ext uri="{D42A27DB-BD31-4B8C-83A1-F6EECF244321}">
                <p14:modId xmlns:p14="http://schemas.microsoft.com/office/powerpoint/2010/main" val="1799256319"/>
              </p:ext>
            </p:extLst>
          </p:nvPr>
        </p:nvGraphicFramePr>
        <p:xfrm>
          <a:off x="514350" y="495300"/>
          <a:ext cx="11268075" cy="5772150"/>
        </p:xfrm>
        <a:graphic>
          <a:graphicData uri="http://schemas.openxmlformats.org/drawingml/2006/table">
            <a:tbl>
              <a:tblPr firstRow="1" bandRow="1">
                <a:tableStyleId>{5C22544A-7EE6-4342-B048-85BDC9FD1C3A}</a:tableStyleId>
              </a:tblPr>
              <a:tblGrid>
                <a:gridCol w="1024370">
                  <a:extLst>
                    <a:ext uri="{9D8B030D-6E8A-4147-A177-3AD203B41FA5}">
                      <a16:colId xmlns:a16="http://schemas.microsoft.com/office/drawing/2014/main" val="1386411926"/>
                    </a:ext>
                  </a:extLst>
                </a:gridCol>
                <a:gridCol w="3482860">
                  <a:extLst>
                    <a:ext uri="{9D8B030D-6E8A-4147-A177-3AD203B41FA5}">
                      <a16:colId xmlns:a16="http://schemas.microsoft.com/office/drawing/2014/main" val="1674571931"/>
                    </a:ext>
                  </a:extLst>
                </a:gridCol>
                <a:gridCol w="2253615">
                  <a:extLst>
                    <a:ext uri="{9D8B030D-6E8A-4147-A177-3AD203B41FA5}">
                      <a16:colId xmlns:a16="http://schemas.microsoft.com/office/drawing/2014/main" val="3879786657"/>
                    </a:ext>
                  </a:extLst>
                </a:gridCol>
                <a:gridCol w="2253615">
                  <a:extLst>
                    <a:ext uri="{9D8B030D-6E8A-4147-A177-3AD203B41FA5}">
                      <a16:colId xmlns:a16="http://schemas.microsoft.com/office/drawing/2014/main" val="1062495981"/>
                    </a:ext>
                  </a:extLst>
                </a:gridCol>
                <a:gridCol w="2253615">
                  <a:extLst>
                    <a:ext uri="{9D8B030D-6E8A-4147-A177-3AD203B41FA5}">
                      <a16:colId xmlns:a16="http://schemas.microsoft.com/office/drawing/2014/main" val="848266000"/>
                    </a:ext>
                  </a:extLst>
                </a:gridCol>
              </a:tblGrid>
              <a:tr h="2886075">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Topic: A  HYDROPONIC SYSTEM FOR INDOOR PLANT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Author: SHREYASH MAHADEV GHATAGE, SHUBHAM R. DONE, SOHAIL AKHTAR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Year: 2019</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Introduce an autonomous hydroponic system for indoor plant cultivation, particularly in extreme environments.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Enables plant growth in harsh or isolated conditions&lt;</a:t>
                      </a:r>
                      <a:r>
                        <a:rPr lang="en-US" sz="1600" b="0" u="none" strike="noStrike" kern="1200" dirty="0" err="1">
                          <a:solidFill>
                            <a:schemeClr val="dk1"/>
                          </a:solidFill>
                          <a:effectLst/>
                          <a:latin typeface="Times New Roman" panose="02020603050405020304" pitchFamily="18" charset="0"/>
                          <a:ea typeface="+mn-ea"/>
                          <a:cs typeface="Times New Roman" panose="02020603050405020304" pitchFamily="18" charset="0"/>
                        </a:rPr>
                        <a:t>br</a:t>
                      </a: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&gt;- Autonomous system reduces dependence on external factors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Initial investment in sensors and automation may be prohibitive&lt;</a:t>
                      </a:r>
                      <a:r>
                        <a:rPr lang="en-US" sz="1600" b="0" u="none" strike="noStrike" kern="1200" dirty="0" err="1">
                          <a:solidFill>
                            <a:schemeClr val="dk1"/>
                          </a:solidFill>
                          <a:effectLst/>
                          <a:latin typeface="Times New Roman" panose="02020603050405020304" pitchFamily="18" charset="0"/>
                          <a:ea typeface="+mn-ea"/>
                          <a:cs typeface="Times New Roman" panose="02020603050405020304" pitchFamily="18" charset="0"/>
                        </a:rPr>
                        <a:t>br</a:t>
                      </a: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&gt;- Requires electricity supply for sensor operation and system functionality</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5935325"/>
                  </a:ext>
                </a:extLst>
              </a:tr>
              <a:tr h="2886075">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Topic : An Introduction to Small-Scale Soilless and Hydroponic Vegetable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Author: </a:t>
                      </a: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Natalie Bumgarner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a:solidFill>
                            <a:schemeClr val="dk1"/>
                          </a:solidFill>
                          <a:effectLst/>
                          <a:latin typeface="Times New Roman" panose="02020603050405020304" pitchFamily="18" charset="0"/>
                          <a:ea typeface="+mn-ea"/>
                          <a:cs typeface="Times New Roman" panose="02020603050405020304" pitchFamily="18" charset="0"/>
                        </a:rPr>
                        <a:t>Year: 2019</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Provide an overview of small-scale soilless and hydroponic vegetable production for home and small-scale commercial use.</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Enables vegetable cultivation in limited or poor soil conditions&lt;</a:t>
                      </a:r>
                      <a:r>
                        <a:rPr lang="en-US" sz="1600" b="0" u="none" strike="noStrike" kern="1200" dirty="0" err="1">
                          <a:solidFill>
                            <a:schemeClr val="dk1"/>
                          </a:solidFill>
                          <a:effectLst/>
                          <a:latin typeface="Times New Roman" panose="02020603050405020304" pitchFamily="18" charset="0"/>
                          <a:ea typeface="+mn-ea"/>
                          <a:cs typeface="Times New Roman" panose="02020603050405020304" pitchFamily="18" charset="0"/>
                        </a:rPr>
                        <a:t>br</a:t>
                      </a: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&gt;- Allows for versatile cultivation options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Initial learning curve for setup and management&lt;</a:t>
                      </a:r>
                      <a:r>
                        <a:rPr lang="en-US" sz="1600" b="0" u="none" strike="noStrike" kern="1200" dirty="0" err="1">
                          <a:solidFill>
                            <a:schemeClr val="dk1"/>
                          </a:solidFill>
                          <a:effectLst/>
                          <a:latin typeface="Times New Roman" panose="02020603050405020304" pitchFamily="18" charset="0"/>
                          <a:ea typeface="+mn-ea"/>
                          <a:cs typeface="Times New Roman" panose="02020603050405020304" pitchFamily="18" charset="0"/>
                        </a:rPr>
                        <a:t>br</a:t>
                      </a:r>
                      <a:r>
                        <a:rPr lang="en-US" sz="1600" b="0" u="none" strike="noStrike" kern="1200" dirty="0">
                          <a:solidFill>
                            <a:schemeClr val="dk1"/>
                          </a:solidFill>
                          <a:effectLst/>
                          <a:latin typeface="Times New Roman" panose="02020603050405020304" pitchFamily="18" charset="0"/>
                          <a:ea typeface="+mn-ea"/>
                          <a:cs typeface="Times New Roman" panose="02020603050405020304" pitchFamily="18" charset="0"/>
                        </a:rPr>
                        <a:t>&gt;- Continuous monitoring and maintenance required for optimal crop growth</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3358930"/>
                  </a:ext>
                </a:extLst>
              </a:tr>
            </a:tbl>
          </a:graphicData>
        </a:graphic>
      </p:graphicFrame>
    </p:spTree>
    <p:extLst>
      <p:ext uri="{BB962C8B-B14F-4D97-AF65-F5344CB8AC3E}">
        <p14:creationId xmlns:p14="http://schemas.microsoft.com/office/powerpoint/2010/main" val="62791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806F-2E15-5140-ECF7-8EAE3EC6F6E7}"/>
              </a:ext>
            </a:extLst>
          </p:cNvPr>
          <p:cNvSpPr>
            <a:spLocks noGrp="1"/>
          </p:cNvSpPr>
          <p:nvPr>
            <p:ph type="title"/>
          </p:nvPr>
        </p:nvSpPr>
        <p:spPr>
          <a:xfrm>
            <a:off x="838200" y="365126"/>
            <a:ext cx="10515600" cy="57785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Existing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81A3B-3AD0-B77D-3031-03BF9A0D9987}"/>
              </a:ext>
            </a:extLst>
          </p:cNvPr>
          <p:cNvSpPr>
            <a:spLocks noGrp="1"/>
          </p:cNvSpPr>
          <p:nvPr>
            <p:ph idx="1"/>
          </p:nvPr>
        </p:nvSpPr>
        <p:spPr>
          <a:xfrm>
            <a:off x="838200" y="942976"/>
            <a:ext cx="10515600" cy="5233987"/>
          </a:xfrm>
        </p:spPr>
        <p:txBody>
          <a:bodyPr>
            <a:normAutofit/>
          </a:bodyPr>
          <a:lstStyle/>
          <a:p>
            <a:r>
              <a:rPr lang="en-US" sz="2400" dirty="0">
                <a:cs typeface="Times New Roman" panose="02020603050405020304" pitchFamily="18" charset="0"/>
              </a:rPr>
              <a:t>Leveraging deep learning techniques, particularly Convolutional Neural Networks (CNNs), the proposed model aims to accurately distinguish between hazardous and normal plants based on their images. </a:t>
            </a:r>
          </a:p>
          <a:p>
            <a:r>
              <a:rPr lang="en-US" sz="2400" dirty="0">
                <a:cs typeface="Times New Roman" panose="02020603050405020304" pitchFamily="18" charset="0"/>
              </a:rPr>
              <a:t>Experimental results demonstrate the model's capability to achieve high accuracy in distinguishing between hazardous and normal plants.</a:t>
            </a:r>
          </a:p>
          <a:p>
            <a:r>
              <a:rPr lang="en-US" sz="2400" dirty="0">
                <a:cs typeface="Times New Roman" panose="02020603050405020304" pitchFamily="18" charset="0"/>
              </a:rPr>
              <a:t>The utilization of TensorFlow and </a:t>
            </a:r>
            <a:r>
              <a:rPr lang="en-US" sz="2400" dirty="0" err="1">
                <a:cs typeface="Times New Roman" panose="02020603050405020304" pitchFamily="18" charset="0"/>
              </a:rPr>
              <a:t>Keras</a:t>
            </a:r>
            <a:r>
              <a:rPr lang="en-US" sz="2400" dirty="0">
                <a:cs typeface="Times New Roman" panose="02020603050405020304" pitchFamily="18" charset="0"/>
              </a:rPr>
              <a:t> facilitates seamless model development, training, and evaluation, contributing to an efficient and accurate plant classification system with potential applications in agriculture, forestry, and environmental monitoring.</a:t>
            </a:r>
          </a:p>
          <a:p>
            <a:pPr marL="0" indent="0">
              <a:buNone/>
            </a:pPr>
            <a:r>
              <a:rPr lang="en-US" sz="2400" u="sng" dirty="0">
                <a:cs typeface="Times New Roman" panose="02020603050405020304" pitchFamily="18" charset="0"/>
              </a:rPr>
              <a:t>DISADVANTAGES:</a:t>
            </a:r>
          </a:p>
          <a:p>
            <a:r>
              <a:rPr lang="en-US" sz="2400" dirty="0">
                <a:cs typeface="Times New Roman" panose="02020603050405020304" pitchFamily="18" charset="0"/>
              </a:rPr>
              <a:t>1. They classified only plants based on leaves.</a:t>
            </a:r>
          </a:p>
          <a:p>
            <a:r>
              <a:rPr lang="en-US" sz="2400" dirty="0">
                <a:cs typeface="Times New Roman" panose="02020603050405020304" pitchFamily="18" charset="0"/>
              </a:rPr>
              <a:t>2. Accuracy was low.</a:t>
            </a:r>
          </a:p>
          <a:p>
            <a:r>
              <a:rPr lang="en-US" sz="2400" dirty="0">
                <a:cs typeface="Times New Roman" panose="02020603050405020304" pitchFamily="18" charset="0"/>
              </a:rPr>
              <a:t>3. They have not used multiple architectures.</a:t>
            </a:r>
            <a:endParaRPr lang="en-IN" sz="2400" dirty="0">
              <a:cs typeface="Times New Roman" panose="02020603050405020304" pitchFamily="18" charset="0"/>
            </a:endParaRPr>
          </a:p>
        </p:txBody>
      </p:sp>
    </p:spTree>
    <p:extLst>
      <p:ext uri="{BB962C8B-B14F-4D97-AF65-F5344CB8AC3E}">
        <p14:creationId xmlns:p14="http://schemas.microsoft.com/office/powerpoint/2010/main" val="50447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6279-43A0-B9B9-5BC1-51A546FF8668}"/>
              </a:ext>
            </a:extLst>
          </p:cNvPr>
          <p:cNvSpPr>
            <a:spLocks noGrp="1"/>
          </p:cNvSpPr>
          <p:nvPr>
            <p:ph type="title"/>
          </p:nvPr>
        </p:nvSpPr>
        <p:spPr>
          <a:xfrm>
            <a:off x="838200" y="400050"/>
            <a:ext cx="10410825" cy="47625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Existing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1DA58-D1FD-74DD-BEB1-0A8EFB44D2C2}"/>
              </a:ext>
            </a:extLst>
          </p:cNvPr>
          <p:cNvSpPr>
            <a:spLocks noGrp="1"/>
          </p:cNvSpPr>
          <p:nvPr>
            <p:ph idx="1"/>
          </p:nvPr>
        </p:nvSpPr>
        <p:spPr>
          <a:xfrm>
            <a:off x="752475" y="1009650"/>
            <a:ext cx="10496550" cy="5600700"/>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 primary aim of the suggested model is to utilize deep learning methods, particularly Convolutional Neural Networks (CNNs), to accurately differentiate between normal and dangerous plants based on their photos.</a:t>
            </a:r>
          </a:p>
          <a:p>
            <a:r>
              <a:rPr lang="en-US" sz="2400" b="0" i="0" dirty="0">
                <a:effectLst/>
                <a:latin typeface="Times New Roman" panose="02020603050405020304" pitchFamily="18" charset="0"/>
                <a:cs typeface="Times New Roman" panose="02020603050405020304" pitchFamily="18" charset="0"/>
              </a:rPr>
              <a:t>The dataset consists of a wide variety of plant photos, enabling the model to capture complex properties crucial for precise categorization. This diversity ensures that the model can recognize various plant species and their distinguishing features.</a:t>
            </a:r>
          </a:p>
          <a:p>
            <a:r>
              <a:rPr lang="en-US" sz="2400" b="0" i="0" dirty="0">
                <a:effectLst/>
                <a:latin typeface="Times New Roman" panose="02020603050405020304" pitchFamily="18" charset="0"/>
                <a:cs typeface="Times New Roman" panose="02020603050405020304" pitchFamily="18" charset="0"/>
              </a:rPr>
              <a:t> Through extensive training, the CNN model learns to identify pertinent patterns and characteristics from plant photos. This allows the model to generalize effectively to previously unseen data, ensuring robust performance in real-world scenarios.</a:t>
            </a:r>
          </a:p>
          <a:p>
            <a:r>
              <a:rPr lang="en-US" sz="2400" b="0" i="0" dirty="0">
                <a:effectLst/>
                <a:latin typeface="Times New Roman" panose="02020603050405020304" pitchFamily="18" charset="0"/>
                <a:cs typeface="Times New Roman" panose="02020603050405020304" pitchFamily="18" charset="0"/>
              </a:rPr>
              <a:t>The developed plant categorization system holds significant potential for applications in forestry, agriculture, and environmental monitoring. It can assist in tasks such as weed detection, pest management, and biodiversity assessment.</a:t>
            </a:r>
          </a:p>
          <a:p>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612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F45B-BA6A-929B-039E-27412C8C71D4}"/>
              </a:ext>
            </a:extLst>
          </p:cNvPr>
          <p:cNvSpPr>
            <a:spLocks noGrp="1"/>
          </p:cNvSpPr>
          <p:nvPr>
            <p:ph type="title"/>
          </p:nvPr>
        </p:nvSpPr>
        <p:spPr>
          <a:xfrm>
            <a:off x="838200" y="365125"/>
            <a:ext cx="10515600" cy="587375"/>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7CF6C3-F832-82F2-5D99-7CD782DC947B}"/>
              </a:ext>
            </a:extLst>
          </p:cNvPr>
          <p:cNvSpPr>
            <a:spLocks noGrp="1"/>
          </p:cNvSpPr>
          <p:nvPr>
            <p:ph idx="1"/>
          </p:nvPr>
        </p:nvSpPr>
        <p:spPr>
          <a:xfrm>
            <a:off x="838200" y="1085850"/>
            <a:ext cx="10515600" cy="5091113"/>
          </a:xfrm>
        </p:spPr>
        <p:txBody>
          <a:bodyPr>
            <a:normAutofit/>
          </a:bodyPr>
          <a:lstStyle/>
          <a:p>
            <a:r>
              <a:rPr lang="en-US" sz="2400" dirty="0">
                <a:cs typeface="Times New Roman" panose="02020603050405020304" pitchFamily="18" charset="0"/>
              </a:rPr>
              <a:t>The proposed system aims to enhance industrial safety by developing a robust plant classification model using TensorFlow and </a:t>
            </a:r>
            <a:r>
              <a:rPr lang="en-US" sz="2400" dirty="0" err="1">
                <a:cs typeface="Times New Roman" panose="02020603050405020304" pitchFamily="18" charset="0"/>
              </a:rPr>
              <a:t>Keras</a:t>
            </a:r>
            <a:r>
              <a:rPr lang="en-US" sz="2400" dirty="0">
                <a:cs typeface="Times New Roman" panose="02020603050405020304" pitchFamily="18" charset="0"/>
              </a:rPr>
              <a:t>. This system focuses on distinguishing between hazardous and normal plants based on images of their physical attributes. </a:t>
            </a:r>
          </a:p>
          <a:p>
            <a:r>
              <a:rPr lang="en-US" sz="2400" dirty="0">
                <a:cs typeface="Times New Roman" panose="02020603050405020304" pitchFamily="18" charset="0"/>
              </a:rPr>
              <a:t>By harnessing the power of deep learning, specifically Convolutional Neural Networks (CNNs), the model can effectively learn  patterns in plant images, enabling accurate classification.</a:t>
            </a:r>
          </a:p>
          <a:p>
            <a:r>
              <a:rPr lang="en-US" sz="2400" dirty="0">
                <a:cs typeface="Times New Roman" panose="02020603050405020304" pitchFamily="18" charset="0"/>
              </a:rPr>
              <a:t>This dataset is then split into training and validation sets to train the CNN model. The proposed system's combination of TensorFlow and </a:t>
            </a:r>
            <a:r>
              <a:rPr lang="en-US" sz="2400" dirty="0" err="1">
                <a:cs typeface="Times New Roman" panose="02020603050405020304" pitchFamily="18" charset="0"/>
              </a:rPr>
              <a:t>Keras</a:t>
            </a:r>
            <a:r>
              <a:rPr lang="en-US" sz="2400" dirty="0">
                <a:cs typeface="Times New Roman" panose="02020603050405020304" pitchFamily="18" charset="0"/>
              </a:rPr>
              <a:t>, coupled with the robustness of CNNs, empowers industries to create a reliable and accurate hazardous and normal plant classification solution.</a:t>
            </a:r>
          </a:p>
          <a:p>
            <a:r>
              <a:rPr lang="en-US" sz="2400" dirty="0">
                <a:cs typeface="Times New Roman" panose="02020603050405020304" pitchFamily="18" charset="0"/>
              </a:rPr>
              <a:t>This innovative approach stands to revolutionize plant safety practices by leveraging advanced AI technologies to preemptively identify risks and prioritize the well-being of workers and assets.</a:t>
            </a:r>
            <a:endParaRPr lang="en-IN" sz="2400" dirty="0">
              <a:cs typeface="Times New Roman" panose="02020603050405020304" pitchFamily="18" charset="0"/>
            </a:endParaRPr>
          </a:p>
        </p:txBody>
      </p:sp>
    </p:spTree>
    <p:extLst>
      <p:ext uri="{BB962C8B-B14F-4D97-AF65-F5344CB8AC3E}">
        <p14:creationId xmlns:p14="http://schemas.microsoft.com/office/powerpoint/2010/main" val="59725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CCAF-DEED-87DE-866E-3AF23384CF24}"/>
              </a:ext>
            </a:extLst>
          </p:cNvPr>
          <p:cNvSpPr>
            <a:spLocks noGrp="1"/>
          </p:cNvSpPr>
          <p:nvPr>
            <p:ph type="title"/>
          </p:nvPr>
        </p:nvSpPr>
        <p:spPr>
          <a:xfrm>
            <a:off x="838200" y="365126"/>
            <a:ext cx="10515600" cy="61595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7B2F4B-E4FC-BF55-6FBB-BCA0B3A6DA41}"/>
              </a:ext>
            </a:extLst>
          </p:cNvPr>
          <p:cNvSpPr>
            <a:spLocks noGrp="1"/>
          </p:cNvSpPr>
          <p:nvPr>
            <p:ph idx="1"/>
          </p:nvPr>
        </p:nvSpPr>
        <p:spPr>
          <a:xfrm>
            <a:off x="733424" y="1123950"/>
            <a:ext cx="10620375" cy="5200650"/>
          </a:xfrm>
        </p:spPr>
        <p:txBody>
          <a:bodyPr>
            <a:normAutofit fontScale="62500" lnSpcReduction="20000"/>
          </a:bodyPr>
          <a:lstStyle/>
          <a:p>
            <a:pPr marL="0" indent="0">
              <a:buNone/>
            </a:pPr>
            <a:r>
              <a:rPr lang="en-US" sz="4400" b="1" dirty="0">
                <a:latin typeface="Times New Roman" panose="02020603050405020304" pitchFamily="18" charset="0"/>
                <a:cs typeface="Times New Roman" panose="02020603050405020304" pitchFamily="18" charset="0"/>
              </a:rPr>
              <a:t>ADVANTAGES</a:t>
            </a:r>
          </a:p>
          <a:p>
            <a:pPr marL="0" indent="0">
              <a:buNone/>
            </a:pPr>
            <a:r>
              <a:rPr lang="en-US" sz="4400" dirty="0">
                <a:latin typeface="Times New Roman" panose="02020603050405020304" pitchFamily="18" charset="0"/>
                <a:cs typeface="Times New Roman" panose="02020603050405020304" pitchFamily="18" charset="0"/>
              </a:rPr>
              <a:t>• We build a framework-based application for deployment purposes</a:t>
            </a:r>
          </a:p>
          <a:p>
            <a:pPr marL="0" indent="0">
              <a:buNone/>
            </a:pPr>
            <a:r>
              <a:rPr lang="en-US" sz="4400" dirty="0">
                <a:latin typeface="Times New Roman" panose="02020603050405020304" pitchFamily="18" charset="0"/>
                <a:cs typeface="Times New Roman" panose="02020603050405020304" pitchFamily="18" charset="0"/>
              </a:rPr>
              <a:t>• Higher scalability</a:t>
            </a:r>
          </a:p>
          <a:p>
            <a:pPr marL="0" indent="0">
              <a:buNone/>
            </a:pPr>
            <a:r>
              <a:rPr lang="en-US" sz="4400" dirty="0">
                <a:latin typeface="Times New Roman" panose="02020603050405020304" pitchFamily="18" charset="0"/>
                <a:cs typeface="Times New Roman" panose="02020603050405020304" pitchFamily="18" charset="0"/>
              </a:rPr>
              <a:t>• We compared more than two architectures to get a better accuracy level.</a:t>
            </a:r>
            <a:endParaRPr lang="en-IN" sz="4400" dirty="0">
              <a:latin typeface="Times New Roman" panose="02020603050405020304" pitchFamily="18" charset="0"/>
              <a:cs typeface="Times New Roman" panose="02020603050405020304" pitchFamily="18" charset="0"/>
            </a:endParaRPr>
          </a:p>
          <a:p>
            <a:r>
              <a:rPr lang="en-US" sz="3800" b="1" dirty="0">
                <a:cs typeface="Times New Roman" panose="02020603050405020304" pitchFamily="18" charset="0"/>
              </a:rPr>
              <a:t>Industrial Safety Enhancement: </a:t>
            </a:r>
            <a:r>
              <a:rPr lang="en-US" sz="3800" dirty="0">
                <a:cs typeface="Times New Roman" panose="02020603050405020304" pitchFamily="18" charset="0"/>
              </a:rPr>
              <a:t>The proposed system has the potential to significantly enhance industrial safety by providing an accurate and dependable solution for plant categorization</a:t>
            </a:r>
            <a:r>
              <a:rPr lang="en-US" sz="3800" b="1" dirty="0">
                <a:cs typeface="Times New Roman" panose="02020603050405020304" pitchFamily="18" charset="0"/>
              </a:rPr>
              <a:t>.</a:t>
            </a:r>
          </a:p>
          <a:p>
            <a:r>
              <a:rPr lang="en-US" sz="3800" b="1" dirty="0">
                <a:cs typeface="Times New Roman" panose="02020603050405020304" pitchFamily="18" charset="0"/>
              </a:rPr>
              <a:t>Applications: </a:t>
            </a:r>
            <a:r>
              <a:rPr lang="en-US" sz="3800" dirty="0">
                <a:cs typeface="Times New Roman" panose="02020603050405020304" pitchFamily="18" charset="0"/>
              </a:rPr>
              <a:t>The system can be applied across various industries, including manufacturing, petrochemicals, and agriculture, to improve safety measures and prevent accidents.</a:t>
            </a:r>
          </a:p>
          <a:p>
            <a:r>
              <a:rPr lang="en-US" sz="3800" b="1" dirty="0">
                <a:cs typeface="Times New Roman" panose="02020603050405020304" pitchFamily="18" charset="0"/>
              </a:rPr>
              <a:t>Future Development: </a:t>
            </a:r>
            <a:r>
              <a:rPr lang="en-US" sz="3800" dirty="0">
                <a:cs typeface="Times New Roman" panose="02020603050405020304" pitchFamily="18" charset="0"/>
              </a:rPr>
              <a:t>Continuous research and development efforts can further refine the system's accuracy and efficiency. Integration with advanced technologies such as real-time monitoring systems and predictive analytics can expand its capabilities in ensuring industrial safety.</a:t>
            </a:r>
          </a:p>
          <a:p>
            <a:endParaRPr lang="en-IN" dirty="0"/>
          </a:p>
        </p:txBody>
      </p:sp>
    </p:spTree>
    <p:extLst>
      <p:ext uri="{BB962C8B-B14F-4D97-AF65-F5344CB8AC3E}">
        <p14:creationId xmlns:p14="http://schemas.microsoft.com/office/powerpoint/2010/main" val="32458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A24C-F3A3-19FE-EA02-0A77C275EA4F}"/>
              </a:ext>
            </a:extLst>
          </p:cNvPr>
          <p:cNvSpPr>
            <a:spLocks noGrp="1"/>
          </p:cNvSpPr>
          <p:nvPr>
            <p:ph type="title"/>
          </p:nvPr>
        </p:nvSpPr>
        <p:spPr>
          <a:xfrm>
            <a:off x="838200" y="365126"/>
            <a:ext cx="10515600" cy="501650"/>
          </a:xfrm>
        </p:spPr>
        <p:txBody>
          <a:bodyPr>
            <a:normAutofit fontScale="90000"/>
          </a:bodyPr>
          <a:lstStyle/>
          <a:p>
            <a:r>
              <a:rPr lang="en-US" dirty="0">
                <a:latin typeface="Times New Roman" panose="02020603050405020304" pitchFamily="18" charset="0"/>
                <a:cs typeface="Times New Roman" panose="02020603050405020304" pitchFamily="18" charset="0"/>
              </a:rPr>
              <a:t>	    Hardware and 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98151-058D-510B-9197-B043002438AB}"/>
              </a:ext>
            </a:extLst>
          </p:cNvPr>
          <p:cNvSpPr>
            <a:spLocks noGrp="1"/>
          </p:cNvSpPr>
          <p:nvPr>
            <p:ph idx="1"/>
          </p:nvPr>
        </p:nvSpPr>
        <p:spPr>
          <a:xfrm>
            <a:off x="838200" y="1028700"/>
            <a:ext cx="10515600" cy="5148263"/>
          </a:xfrm>
        </p:spPr>
        <p:txBody>
          <a:bodyPr>
            <a:normAutofit lnSpcReduction="10000"/>
          </a:bodyPr>
          <a:lstStyle/>
          <a:p>
            <a:pPr marL="0" indent="0" algn="just">
              <a:buNone/>
            </a:pPr>
            <a:r>
              <a:rPr lang="en-US" sz="3200" dirty="0">
                <a:solidFill>
                  <a:srgbClr val="FF0000"/>
                </a:solidFill>
              </a:rPr>
              <a:t>Framework: </a:t>
            </a:r>
            <a:r>
              <a:rPr lang="en-US" sz="3200" dirty="0" err="1"/>
              <a:t>Keras</a:t>
            </a:r>
            <a:endParaRPr lang="en-IN" sz="3200" dirty="0"/>
          </a:p>
          <a:p>
            <a:pPr marL="0" indent="0" algn="just">
              <a:buNone/>
            </a:pPr>
            <a:r>
              <a:rPr lang="en-IN" sz="3200" dirty="0">
                <a:solidFill>
                  <a:srgbClr val="FF0000"/>
                </a:solidFill>
              </a:rPr>
              <a:t>1. Software Requirements:</a:t>
            </a:r>
          </a:p>
          <a:p>
            <a:r>
              <a:rPr lang="en-IN" sz="2800" dirty="0"/>
              <a:t>Operating System 	: Windows </a:t>
            </a:r>
            <a:endParaRPr lang="en-US" sz="2800" dirty="0"/>
          </a:p>
          <a:p>
            <a:r>
              <a:rPr lang="en-IN" sz="2800" dirty="0"/>
              <a:t>Tool   		: Anaconda with </a:t>
            </a:r>
            <a:r>
              <a:rPr lang="en-IN" sz="2800" dirty="0" err="1"/>
              <a:t>Jupyter</a:t>
            </a:r>
            <a:r>
              <a:rPr lang="en-IN" sz="2800" dirty="0"/>
              <a:t> Notebook</a:t>
            </a:r>
          </a:p>
          <a:p>
            <a:r>
              <a:rPr lang="en-IN" sz="2800" dirty="0"/>
              <a:t>Language		: Python</a:t>
            </a:r>
            <a:endParaRPr lang="en-US" sz="2800" dirty="0"/>
          </a:p>
          <a:p>
            <a:pPr marL="0" indent="0" algn="just">
              <a:buNone/>
            </a:pPr>
            <a:endParaRPr lang="en-US" sz="3200" dirty="0">
              <a:solidFill>
                <a:srgbClr val="FFFF00"/>
              </a:solidFill>
            </a:endParaRPr>
          </a:p>
          <a:p>
            <a:pPr marL="0" indent="0" algn="just">
              <a:buNone/>
            </a:pPr>
            <a:r>
              <a:rPr lang="en-IN" sz="3200" dirty="0">
                <a:solidFill>
                  <a:srgbClr val="FF0000"/>
                </a:solidFill>
              </a:rPr>
              <a:t>2. Hardware requirements:</a:t>
            </a:r>
            <a:endParaRPr lang="en-US" sz="3200" dirty="0">
              <a:solidFill>
                <a:srgbClr val="FF0000"/>
              </a:solidFill>
            </a:endParaRPr>
          </a:p>
          <a:p>
            <a:r>
              <a:rPr lang="en-IN" sz="2800" dirty="0"/>
              <a:t>Processor   </a:t>
            </a:r>
            <a:r>
              <a:rPr lang="en-IN" dirty="0"/>
              <a:t>	</a:t>
            </a:r>
            <a:r>
              <a:rPr lang="en-IN" sz="2800" dirty="0"/>
              <a:t>: </a:t>
            </a:r>
            <a:r>
              <a:rPr lang="en-US" sz="2800" dirty="0"/>
              <a:t>minimum i3 and above</a:t>
            </a:r>
          </a:p>
          <a:p>
            <a:r>
              <a:rPr lang="en-IN" sz="2800" dirty="0"/>
              <a:t>Hard disk   		: minimum 300 GB</a:t>
            </a:r>
            <a:endParaRPr lang="en-US" sz="2800" dirty="0"/>
          </a:p>
          <a:p>
            <a:r>
              <a:rPr lang="en-IN" sz="2800" dirty="0"/>
              <a:t>RAM        		: minimum 4 GB</a:t>
            </a:r>
            <a:endParaRPr lang="en-US" sz="2800" dirty="0"/>
          </a:p>
          <a:p>
            <a:endParaRPr lang="en-IN" dirty="0"/>
          </a:p>
        </p:txBody>
      </p:sp>
    </p:spTree>
    <p:extLst>
      <p:ext uri="{BB962C8B-B14F-4D97-AF65-F5344CB8AC3E}">
        <p14:creationId xmlns:p14="http://schemas.microsoft.com/office/powerpoint/2010/main" val="230544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1467</TotalTime>
  <Words>2235</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HAZARDOUS PLANT AND NORMAL PLANT CLASSIFICATION USING TENSOR FLOW AND KERAS MODEL</vt:lpstr>
      <vt:lpstr>        Abstract</vt:lpstr>
      <vt:lpstr>        Literature survey</vt:lpstr>
      <vt:lpstr>PowerPoint Presentation</vt:lpstr>
      <vt:lpstr>          Existing System </vt:lpstr>
      <vt:lpstr>       Existing System </vt:lpstr>
      <vt:lpstr>      Proposed system</vt:lpstr>
      <vt:lpstr>           Proposed System</vt:lpstr>
      <vt:lpstr>     Hardware and Software requirements</vt:lpstr>
      <vt:lpstr>   Architecture Diagram</vt:lpstr>
      <vt:lpstr>     Workflow</vt:lpstr>
      <vt:lpstr>      Novelty</vt:lpstr>
      <vt:lpstr>                     Methodology</vt:lpstr>
      <vt:lpstr>         List of modules</vt:lpstr>
      <vt:lpstr>     MODULE DESCRIPTION</vt:lpstr>
      <vt:lpstr>   Modules Description</vt:lpstr>
      <vt:lpstr>   Modules Split up</vt:lpstr>
      <vt:lpstr>   Modules Split up</vt:lpstr>
      <vt:lpstr>   Modules Split up</vt:lpstr>
      <vt:lpstr>Snapshots:</vt:lpstr>
      <vt:lpstr>Coding:</vt:lpstr>
      <vt:lpstr>   Performance Measure</vt:lpstr>
      <vt:lpstr>    Performance Measure</vt:lpstr>
      <vt:lpstr>   Publication Details</vt:lpstr>
      <vt:lpstr>    Conclusion </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Baskaran</dc:creator>
  <cp:lastModifiedBy>NITHYASHREE K</cp:lastModifiedBy>
  <cp:revision>119</cp:revision>
  <dcterms:created xsi:type="dcterms:W3CDTF">2024-02-25T08:29:26Z</dcterms:created>
  <dcterms:modified xsi:type="dcterms:W3CDTF">2024-03-24T06:09:21Z</dcterms:modified>
</cp:coreProperties>
</file>