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294" r:id="rId3"/>
    <p:sldId id="259" r:id="rId4"/>
    <p:sldId id="261" r:id="rId5"/>
    <p:sldId id="260" r:id="rId6"/>
    <p:sldId id="262" r:id="rId7"/>
    <p:sldId id="274" r:id="rId8"/>
    <p:sldId id="275" r:id="rId9"/>
    <p:sldId id="276" r:id="rId10"/>
    <p:sldId id="277" r:id="rId11"/>
    <p:sldId id="263" r:id="rId12"/>
    <p:sldId id="278" r:id="rId13"/>
    <p:sldId id="264" r:id="rId14"/>
    <p:sldId id="265" r:id="rId15"/>
    <p:sldId id="266" r:id="rId16"/>
    <p:sldId id="267" r:id="rId17"/>
    <p:sldId id="268" r:id="rId18"/>
    <p:sldId id="269" r:id="rId19"/>
    <p:sldId id="270" r:id="rId20"/>
    <p:sldId id="271" r:id="rId21"/>
    <p:sldId id="272" r:id="rId22"/>
    <p:sldId id="273" r:id="rId23"/>
    <p:sldId id="279" r:id="rId24"/>
    <p:sldId id="280" r:id="rId25"/>
    <p:sldId id="281" r:id="rId26"/>
    <p:sldId id="282" r:id="rId27"/>
    <p:sldId id="283" r:id="rId28"/>
    <p:sldId id="284" r:id="rId29"/>
    <p:sldId id="285" r:id="rId30"/>
    <p:sldId id="286" r:id="rId31"/>
    <p:sldId id="287" r:id="rId32"/>
    <p:sldId id="291" r:id="rId33"/>
    <p:sldId id="292" r:id="rId34"/>
    <p:sldId id="288" r:id="rId35"/>
    <p:sldId id="289" r:id="rId36"/>
    <p:sldId id="290"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68702-D7B0-457A-BC61-C58C7AF60BF3}"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F8B8-3C31-43CE-9AEF-5F3ACEE5519B}" type="slidenum">
              <a:rPr lang="en-US" smtClean="0"/>
              <a:t>‹#›</a:t>
            </a:fld>
            <a:endParaRPr lang="en-US"/>
          </a:p>
        </p:txBody>
      </p:sp>
    </p:spTree>
    <p:extLst>
      <p:ext uri="{BB962C8B-B14F-4D97-AF65-F5344CB8AC3E}">
        <p14:creationId xmlns:p14="http://schemas.microsoft.com/office/powerpoint/2010/main" val="253490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A615A-96AF-480D-83FE-7C0E8A05A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E3A42E-0513-4349-8461-6F3FE0DE8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5191DB2-55EF-43F6-AD89-DDEB8ABE4010}"/>
              </a:ext>
            </a:extLst>
          </p:cNvPr>
          <p:cNvSpPr>
            <a:spLocks noGrp="1"/>
          </p:cNvSpPr>
          <p:nvPr>
            <p:ph type="dt" sz="half" idx="10"/>
          </p:nvPr>
        </p:nvSpPr>
        <p:spPr/>
        <p:txBody>
          <a:bodyPr/>
          <a:lstStyle/>
          <a:p>
            <a:fld id="{2FAA56EF-3166-40DB-960B-56818E01FDE6}" type="datetime1">
              <a:rPr lang="en-US" smtClean="0"/>
              <a:t>3/29/2023</a:t>
            </a:fld>
            <a:endParaRPr lang="en-US"/>
          </a:p>
        </p:txBody>
      </p:sp>
      <p:sp>
        <p:nvSpPr>
          <p:cNvPr id="5" name="Footer Placeholder 4">
            <a:extLst>
              <a:ext uri="{FF2B5EF4-FFF2-40B4-BE49-F238E27FC236}">
                <a16:creationId xmlns:a16="http://schemas.microsoft.com/office/drawing/2014/main" xmlns="" id="{CF992399-1FD6-4F1E-9DC0-708B95B18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FC9137-A90D-4032-AA0E-A7C3B29BEC56}"/>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64774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C67DD3-CA9B-4DC3-BA47-5119F175C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99A876-EBEE-488A-9A99-6ACE08DE3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650F19-B084-4C9D-A5AE-61E71D8CFD26}"/>
              </a:ext>
            </a:extLst>
          </p:cNvPr>
          <p:cNvSpPr>
            <a:spLocks noGrp="1"/>
          </p:cNvSpPr>
          <p:nvPr>
            <p:ph type="dt" sz="half" idx="10"/>
          </p:nvPr>
        </p:nvSpPr>
        <p:spPr/>
        <p:txBody>
          <a:bodyPr/>
          <a:lstStyle/>
          <a:p>
            <a:fld id="{434A82F1-21F6-4158-973E-1817AE19C415}" type="datetime1">
              <a:rPr lang="en-US" smtClean="0"/>
              <a:t>3/29/2023</a:t>
            </a:fld>
            <a:endParaRPr lang="en-US"/>
          </a:p>
        </p:txBody>
      </p:sp>
      <p:sp>
        <p:nvSpPr>
          <p:cNvPr id="5" name="Footer Placeholder 4">
            <a:extLst>
              <a:ext uri="{FF2B5EF4-FFF2-40B4-BE49-F238E27FC236}">
                <a16:creationId xmlns:a16="http://schemas.microsoft.com/office/drawing/2014/main" xmlns="" id="{40070166-C09E-492C-AF87-A204DF0C1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EB2F53-2A7B-4ABA-942D-38CA0F57E1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05194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0BCC9D8-F6D3-4372-89D6-C3C8F49FF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3D4BA8-3EB8-4934-B0B1-662282FFB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29F99D-472F-4C4D-BB92-6E2BF31E2038}"/>
              </a:ext>
            </a:extLst>
          </p:cNvPr>
          <p:cNvSpPr>
            <a:spLocks noGrp="1"/>
          </p:cNvSpPr>
          <p:nvPr>
            <p:ph type="dt" sz="half" idx="10"/>
          </p:nvPr>
        </p:nvSpPr>
        <p:spPr/>
        <p:txBody>
          <a:bodyPr/>
          <a:lstStyle/>
          <a:p>
            <a:fld id="{08116B67-3C5B-4D7D-AF42-8C30494CD305}" type="datetime1">
              <a:rPr lang="en-US" smtClean="0"/>
              <a:t>3/29/2023</a:t>
            </a:fld>
            <a:endParaRPr lang="en-US"/>
          </a:p>
        </p:txBody>
      </p:sp>
      <p:sp>
        <p:nvSpPr>
          <p:cNvPr id="5" name="Footer Placeholder 4">
            <a:extLst>
              <a:ext uri="{FF2B5EF4-FFF2-40B4-BE49-F238E27FC236}">
                <a16:creationId xmlns:a16="http://schemas.microsoft.com/office/drawing/2014/main" xmlns="" id="{C8987828-2C6A-478D-BBE8-EB53F8B9C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7B5DF1-70EE-4A9E-8731-EDECC86EBB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336080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C9999-0372-4B73-8C93-72BDBF2B2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9E3A56D-BBBA-4952-A335-B8D8886D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F0A8D9-FA7E-4694-8C2C-9C5B05A081BF}"/>
              </a:ext>
            </a:extLst>
          </p:cNvPr>
          <p:cNvSpPr>
            <a:spLocks noGrp="1"/>
          </p:cNvSpPr>
          <p:nvPr>
            <p:ph type="dt" sz="half" idx="10"/>
          </p:nvPr>
        </p:nvSpPr>
        <p:spPr/>
        <p:txBody>
          <a:bodyPr/>
          <a:lstStyle/>
          <a:p>
            <a:fld id="{95DC4999-1CA9-4CBB-8A69-9B3ED0743D9D}" type="datetime1">
              <a:rPr lang="en-US" smtClean="0"/>
              <a:t>3/29/2023</a:t>
            </a:fld>
            <a:endParaRPr lang="en-US"/>
          </a:p>
        </p:txBody>
      </p:sp>
      <p:sp>
        <p:nvSpPr>
          <p:cNvPr id="5" name="Footer Placeholder 4">
            <a:extLst>
              <a:ext uri="{FF2B5EF4-FFF2-40B4-BE49-F238E27FC236}">
                <a16:creationId xmlns:a16="http://schemas.microsoft.com/office/drawing/2014/main" xmlns="" id="{4F1A3E70-BE3C-4C04-82FA-509A1B9AF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E61B7A-B4A8-43A2-BF99-61BCC30D5913}"/>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312270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27FB1-75CD-4DC5-ADC2-70D04795E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AB00D7-43CF-43A3-8E1F-7B3A60DA6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12F6360-D921-4086-AF97-678E4C673442}"/>
              </a:ext>
            </a:extLst>
          </p:cNvPr>
          <p:cNvSpPr>
            <a:spLocks noGrp="1"/>
          </p:cNvSpPr>
          <p:nvPr>
            <p:ph type="dt" sz="half" idx="10"/>
          </p:nvPr>
        </p:nvSpPr>
        <p:spPr/>
        <p:txBody>
          <a:bodyPr/>
          <a:lstStyle/>
          <a:p>
            <a:fld id="{4CB6DC4D-74E2-4BB3-AE4D-15FCFBD07862}" type="datetime1">
              <a:rPr lang="en-US" smtClean="0"/>
              <a:t>3/29/2023</a:t>
            </a:fld>
            <a:endParaRPr lang="en-US"/>
          </a:p>
        </p:txBody>
      </p:sp>
      <p:sp>
        <p:nvSpPr>
          <p:cNvPr id="5" name="Footer Placeholder 4">
            <a:extLst>
              <a:ext uri="{FF2B5EF4-FFF2-40B4-BE49-F238E27FC236}">
                <a16:creationId xmlns:a16="http://schemas.microsoft.com/office/drawing/2014/main" xmlns="" id="{02EA91BE-DBB5-47C3-96B1-39C506949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8DB096-E07E-4DEC-937F-D5CCF109C24B}"/>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26465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DB774-1334-4C7A-A518-CD5817D80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154AB85-3421-4C20-8080-D5D1B5DA21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BD5AF01-EE65-4800-B5CE-FE5797ACF6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D012A2-1254-4437-AB9F-EFFC7A890229}"/>
              </a:ext>
            </a:extLst>
          </p:cNvPr>
          <p:cNvSpPr>
            <a:spLocks noGrp="1"/>
          </p:cNvSpPr>
          <p:nvPr>
            <p:ph type="dt" sz="half" idx="10"/>
          </p:nvPr>
        </p:nvSpPr>
        <p:spPr/>
        <p:txBody>
          <a:bodyPr/>
          <a:lstStyle/>
          <a:p>
            <a:fld id="{F6C4EAB5-7AD2-4EEA-9CEE-214F268E5F28}" type="datetime1">
              <a:rPr lang="en-US" smtClean="0"/>
              <a:t>3/29/2023</a:t>
            </a:fld>
            <a:endParaRPr lang="en-US"/>
          </a:p>
        </p:txBody>
      </p:sp>
      <p:sp>
        <p:nvSpPr>
          <p:cNvPr id="6" name="Footer Placeholder 5">
            <a:extLst>
              <a:ext uri="{FF2B5EF4-FFF2-40B4-BE49-F238E27FC236}">
                <a16:creationId xmlns:a16="http://schemas.microsoft.com/office/drawing/2014/main" xmlns="" id="{2B8FBB68-AD10-4D21-B488-D2D7F83C9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3030CE2-CFE7-41FB-B04C-1FECEFC5EB4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38565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1CF0-951C-4B41-999F-8D4C1B18C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B8CC553-AE65-40A5-89FC-7E491702A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516D0E4-4299-49CB-8DDD-D09AA099B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DB15B78-0E29-450F-B218-A6A0A6A9D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021089-12D9-4862-A6A7-39C0A1E5D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B626368-B215-462F-AF87-9778D1C6E4E2}"/>
              </a:ext>
            </a:extLst>
          </p:cNvPr>
          <p:cNvSpPr>
            <a:spLocks noGrp="1"/>
          </p:cNvSpPr>
          <p:nvPr>
            <p:ph type="dt" sz="half" idx="10"/>
          </p:nvPr>
        </p:nvSpPr>
        <p:spPr/>
        <p:txBody>
          <a:bodyPr/>
          <a:lstStyle/>
          <a:p>
            <a:fld id="{1026F616-DAEB-47CF-B594-BEF3351CB099}" type="datetime1">
              <a:rPr lang="en-US" smtClean="0"/>
              <a:t>3/29/2023</a:t>
            </a:fld>
            <a:endParaRPr lang="en-US"/>
          </a:p>
        </p:txBody>
      </p:sp>
      <p:sp>
        <p:nvSpPr>
          <p:cNvPr id="8" name="Footer Placeholder 7">
            <a:extLst>
              <a:ext uri="{FF2B5EF4-FFF2-40B4-BE49-F238E27FC236}">
                <a16:creationId xmlns:a16="http://schemas.microsoft.com/office/drawing/2014/main" xmlns="" id="{FB6E38A0-E312-4AE2-8265-9FC5A2AD6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A562797-AC0D-4E4D-820E-D33839D96C8C}"/>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73897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003EA-5D41-4366-BCB5-5FA4324775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67CAAD4-D94F-4783-B01D-97932A7DF02C}"/>
              </a:ext>
            </a:extLst>
          </p:cNvPr>
          <p:cNvSpPr>
            <a:spLocks noGrp="1"/>
          </p:cNvSpPr>
          <p:nvPr>
            <p:ph type="dt" sz="half" idx="10"/>
          </p:nvPr>
        </p:nvSpPr>
        <p:spPr/>
        <p:txBody>
          <a:bodyPr/>
          <a:lstStyle/>
          <a:p>
            <a:fld id="{B94DD2E5-1D0D-4403-ADAD-B77C86C4DFEE}" type="datetime1">
              <a:rPr lang="en-US" smtClean="0"/>
              <a:t>3/29/2023</a:t>
            </a:fld>
            <a:endParaRPr lang="en-US"/>
          </a:p>
        </p:txBody>
      </p:sp>
      <p:sp>
        <p:nvSpPr>
          <p:cNvPr id="4" name="Footer Placeholder 3">
            <a:extLst>
              <a:ext uri="{FF2B5EF4-FFF2-40B4-BE49-F238E27FC236}">
                <a16:creationId xmlns:a16="http://schemas.microsoft.com/office/drawing/2014/main" xmlns="" id="{90D46036-83DA-4C51-B171-077DB2645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B0D19F3-BB8C-4913-8D73-348C82EBA5BA}"/>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9502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72322D2-1152-4689-BC18-A1B7A3021A11}"/>
              </a:ext>
            </a:extLst>
          </p:cNvPr>
          <p:cNvSpPr>
            <a:spLocks noGrp="1"/>
          </p:cNvSpPr>
          <p:nvPr>
            <p:ph type="dt" sz="half" idx="10"/>
          </p:nvPr>
        </p:nvSpPr>
        <p:spPr/>
        <p:txBody>
          <a:bodyPr/>
          <a:lstStyle/>
          <a:p>
            <a:fld id="{5A5376F6-9332-42EB-8A3D-8A3F2D13D59B}" type="datetime1">
              <a:rPr lang="en-US" smtClean="0"/>
              <a:t>3/29/2023</a:t>
            </a:fld>
            <a:endParaRPr lang="en-US"/>
          </a:p>
        </p:txBody>
      </p:sp>
      <p:sp>
        <p:nvSpPr>
          <p:cNvPr id="3" name="Footer Placeholder 2">
            <a:extLst>
              <a:ext uri="{FF2B5EF4-FFF2-40B4-BE49-F238E27FC236}">
                <a16:creationId xmlns:a16="http://schemas.microsoft.com/office/drawing/2014/main" xmlns="" id="{44AE3D09-430D-4CEB-8CBF-9BADFFB77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0BD19C3-9D89-4D98-BAF1-B8A2E0184C53}"/>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105477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364D8-90EF-4EA5-8EB6-3C8EA6D96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0ADAEF7-59E5-4A86-AACD-3A2F5C4E9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D6881A2-C685-4FAA-BB6C-09571A0CB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41F6EA-9D1E-4EC0-9E1C-3A5BAC56A08A}"/>
              </a:ext>
            </a:extLst>
          </p:cNvPr>
          <p:cNvSpPr>
            <a:spLocks noGrp="1"/>
          </p:cNvSpPr>
          <p:nvPr>
            <p:ph type="dt" sz="half" idx="10"/>
          </p:nvPr>
        </p:nvSpPr>
        <p:spPr/>
        <p:txBody>
          <a:bodyPr/>
          <a:lstStyle/>
          <a:p>
            <a:fld id="{C0DB71BE-C112-4B78-8006-A3BECBF175D1}" type="datetime1">
              <a:rPr lang="en-US" smtClean="0"/>
              <a:t>3/29/2023</a:t>
            </a:fld>
            <a:endParaRPr lang="en-US"/>
          </a:p>
        </p:txBody>
      </p:sp>
      <p:sp>
        <p:nvSpPr>
          <p:cNvPr id="6" name="Footer Placeholder 5">
            <a:extLst>
              <a:ext uri="{FF2B5EF4-FFF2-40B4-BE49-F238E27FC236}">
                <a16:creationId xmlns:a16="http://schemas.microsoft.com/office/drawing/2014/main" xmlns="" id="{1478EFC8-4309-4251-A775-29AE229EB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09CA1F6-74EA-41DA-AFEF-F6DD9EC8C0F1}"/>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90681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333B7-9383-4E42-AC90-DAC8F39D0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1687EA2-2E3B-4201-8329-1BCA3837A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1A731E4-EF61-401B-B95A-6669B5023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0800CF-3B82-4E62-AB64-0C11B68AA598}"/>
              </a:ext>
            </a:extLst>
          </p:cNvPr>
          <p:cNvSpPr>
            <a:spLocks noGrp="1"/>
          </p:cNvSpPr>
          <p:nvPr>
            <p:ph type="dt" sz="half" idx="10"/>
          </p:nvPr>
        </p:nvSpPr>
        <p:spPr/>
        <p:txBody>
          <a:bodyPr/>
          <a:lstStyle/>
          <a:p>
            <a:fld id="{A219641A-478C-42FE-956B-CE0C1A7F7B3B}" type="datetime1">
              <a:rPr lang="en-US" smtClean="0"/>
              <a:t>3/29/2023</a:t>
            </a:fld>
            <a:endParaRPr lang="en-US"/>
          </a:p>
        </p:txBody>
      </p:sp>
      <p:sp>
        <p:nvSpPr>
          <p:cNvPr id="6" name="Footer Placeholder 5">
            <a:extLst>
              <a:ext uri="{FF2B5EF4-FFF2-40B4-BE49-F238E27FC236}">
                <a16:creationId xmlns:a16="http://schemas.microsoft.com/office/drawing/2014/main" xmlns="" id="{1CCC0B88-C526-4DD8-8E41-26194B3AA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F85807-3D2B-4E7D-B415-E011CC9A64D0}"/>
              </a:ext>
            </a:extLst>
          </p:cNvPr>
          <p:cNvSpPr>
            <a:spLocks noGrp="1"/>
          </p:cNvSpPr>
          <p:nvPr>
            <p:ph type="sldNum" sz="quarter" idx="12"/>
          </p:nvPr>
        </p:nvSpPr>
        <p:spPr/>
        <p:txBody>
          <a:bodyPr/>
          <a:lstStyle/>
          <a:p>
            <a:fld id="{51B890E3-AA6B-4A70-BA0B-92E764B1EFC1}" type="slidenum">
              <a:rPr lang="en-US" smtClean="0"/>
              <a:t>‹#›</a:t>
            </a:fld>
            <a:endParaRPr lang="en-US"/>
          </a:p>
        </p:txBody>
      </p:sp>
    </p:spTree>
    <p:extLst>
      <p:ext uri="{BB962C8B-B14F-4D97-AF65-F5344CB8AC3E}">
        <p14:creationId xmlns:p14="http://schemas.microsoft.com/office/powerpoint/2010/main" val="214232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A4F19B-7284-4AB4-8A92-90BDEDD60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FEF2627-3B35-4625-92A2-C6093BD9C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8EA164-F4EA-4469-AD4D-BB13DF15A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3856A-07B6-4513-80E6-31E61CF5A22A}" type="datetime1">
              <a:rPr lang="en-US" smtClean="0"/>
              <a:t>3/29/2023</a:t>
            </a:fld>
            <a:endParaRPr lang="en-US"/>
          </a:p>
        </p:txBody>
      </p:sp>
      <p:sp>
        <p:nvSpPr>
          <p:cNvPr id="5" name="Footer Placeholder 4">
            <a:extLst>
              <a:ext uri="{FF2B5EF4-FFF2-40B4-BE49-F238E27FC236}">
                <a16:creationId xmlns:a16="http://schemas.microsoft.com/office/drawing/2014/main" xmlns="" id="{6FCA6EB0-FEA8-4852-9F54-70C49A969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E376F44-1793-41F9-8C2F-4FBE0D37C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0E3-AA6B-4A70-BA0B-92E764B1EFC1}" type="slidenum">
              <a:rPr lang="en-US" smtClean="0"/>
              <a:t>‹#›</a:t>
            </a:fld>
            <a:endParaRPr lang="en-US"/>
          </a:p>
        </p:txBody>
      </p:sp>
    </p:spTree>
    <p:extLst>
      <p:ext uri="{BB962C8B-B14F-4D97-AF65-F5344CB8AC3E}">
        <p14:creationId xmlns:p14="http://schemas.microsoft.com/office/powerpoint/2010/main" val="23432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HYBRID RECOMMENDER SYSTEM FOR</a:t>
            </a:r>
          </a:p>
          <a:p>
            <a:pPr marL="0" indent="0" algn="ctr">
              <a:buNone/>
            </a:pPr>
            <a:r>
              <a:rPr lang="en-US" sz="3200" b="1" dirty="0">
                <a:latin typeface="Times New Roman" panose="02020603050405020304" pitchFamily="18" charset="0"/>
                <a:cs typeface="Times New Roman" panose="02020603050405020304" pitchFamily="18" charset="0"/>
              </a:rPr>
              <a:t>TOURISM</a:t>
            </a:r>
          </a:p>
          <a:p>
            <a:pPr marL="0" indent="0" algn="ctr">
              <a:buNone/>
            </a:pPr>
            <a:r>
              <a:rPr lang="en-US" sz="3200" b="1" dirty="0">
                <a:latin typeface="Times New Roman" panose="02020603050405020304" pitchFamily="18" charset="0"/>
                <a:cs typeface="Times New Roman" panose="02020603050405020304" pitchFamily="18" charset="0"/>
              </a:rPr>
              <a:t>BASED ON BIG DATA AND AI: A CONCEPTUAL</a:t>
            </a:r>
          </a:p>
          <a:p>
            <a:pPr marL="0" indent="0" algn="ctr">
              <a:buNone/>
            </a:pPr>
            <a:r>
              <a:rPr lang="en-US" sz="3200" b="1" dirty="0">
                <a:latin typeface="Times New Roman" panose="02020603050405020304" pitchFamily="18" charset="0"/>
                <a:cs typeface="Times New Roman" panose="02020603050405020304" pitchFamily="18" charset="0"/>
              </a:rPr>
              <a:t>FRAMEWORK</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a:t>
            </a:fld>
            <a:endParaRPr lang="en-US"/>
          </a:p>
        </p:txBody>
      </p:sp>
    </p:spTree>
    <p:extLst>
      <p:ext uri="{BB962C8B-B14F-4D97-AF65-F5344CB8AC3E}">
        <p14:creationId xmlns:p14="http://schemas.microsoft.com/office/powerpoint/2010/main" val="200510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10</a:t>
            </a:fld>
            <a:endParaRPr lang="en-US"/>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403801568"/>
              </p:ext>
            </p:extLst>
          </p:nvPr>
        </p:nvGraphicFramePr>
        <p:xfrm>
          <a:off x="145472" y="505980"/>
          <a:ext cx="11783291" cy="4297680"/>
        </p:xfrm>
        <a:graphic>
          <a:graphicData uri="http://schemas.openxmlformats.org/drawingml/2006/table">
            <a:tbl>
              <a:tblPr firstRow="1" bandRow="1">
                <a:tableStyleId>{5C22544A-7EE6-4342-B048-85BDC9FD1C3A}</a:tableStyleId>
              </a:tblPr>
              <a:tblGrid>
                <a:gridCol w="654628">
                  <a:extLst>
                    <a:ext uri="{9D8B030D-6E8A-4147-A177-3AD203B41FA5}">
                      <a16:colId xmlns:a16="http://schemas.microsoft.com/office/drawing/2014/main" xmlns="" val="20000"/>
                    </a:ext>
                  </a:extLst>
                </a:gridCol>
                <a:gridCol w="976746">
                  <a:extLst>
                    <a:ext uri="{9D8B030D-6E8A-4147-A177-3AD203B41FA5}">
                      <a16:colId xmlns:a16="http://schemas.microsoft.com/office/drawing/2014/main" xmlns="" val="20001"/>
                    </a:ext>
                  </a:extLst>
                </a:gridCol>
                <a:gridCol w="1672936">
                  <a:extLst>
                    <a:ext uri="{9D8B030D-6E8A-4147-A177-3AD203B41FA5}">
                      <a16:colId xmlns:a16="http://schemas.microsoft.com/office/drawing/2014/main" xmlns="" val="20002"/>
                    </a:ext>
                  </a:extLst>
                </a:gridCol>
                <a:gridCol w="2795155">
                  <a:extLst>
                    <a:ext uri="{9D8B030D-6E8A-4147-A177-3AD203B41FA5}">
                      <a16:colId xmlns:a16="http://schemas.microsoft.com/office/drawing/2014/main" xmlns="" val="20003"/>
                    </a:ext>
                  </a:extLst>
                </a:gridCol>
                <a:gridCol w="2483427">
                  <a:extLst>
                    <a:ext uri="{9D8B030D-6E8A-4147-A177-3AD203B41FA5}">
                      <a16:colId xmlns:a16="http://schemas.microsoft.com/office/drawing/2014/main" xmlns="" val="20004"/>
                    </a:ext>
                  </a:extLst>
                </a:gridCol>
                <a:gridCol w="3200399">
                  <a:extLst>
                    <a:ext uri="{9D8B030D-6E8A-4147-A177-3AD203B41FA5}">
                      <a16:colId xmlns:a16="http://schemas.microsoft.com/office/drawing/2014/main" xmlns="" val="20005"/>
                    </a:ext>
                  </a:extLst>
                </a:gridCol>
              </a:tblGrid>
              <a:tr h="40842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KNOWLEDGE GAINED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PROBLEM IDENTIFICATION </a:t>
                      </a:r>
                    </a:p>
                  </a:txBody>
                  <a:tcPr/>
                </a:tc>
                <a:extLst>
                  <a:ext uri="{0D108BD9-81ED-4DB2-BD59-A6C34878D82A}">
                    <a16:rowId xmlns:a16="http://schemas.microsoft.com/office/drawing/2014/main" xmlns="" val="10000"/>
                  </a:ext>
                </a:extLst>
              </a:tr>
              <a:tr h="370840">
                <a:tc>
                  <a:txBody>
                    <a:bodyPr/>
                    <a:lstStyle/>
                    <a:p>
                      <a:r>
                        <a:rPr lang="en-US"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Use and Adoption of Smart Services by Citizens (Success of Smart Services)</a:t>
                      </a:r>
                      <a:endParaRPr lang="en-IN" sz="1800" b="0" kern="1200" dirty="0">
                        <a:solidFill>
                          <a:schemeClr val="dk1"/>
                        </a:solidFill>
                        <a:effectLst/>
                        <a:latin typeface="+mn-lt"/>
                        <a:ea typeface="+mn-ea"/>
                        <a:cs typeface="+mn-cs"/>
                      </a:endParaRPr>
                    </a:p>
                    <a:p>
                      <a:endParaRPr lang="en-IN" b="0" dirty="0"/>
                    </a:p>
                  </a:txBody>
                  <a:tcPr/>
                </a:tc>
                <a:tc>
                  <a:txBody>
                    <a:bodyPr/>
                    <a:lstStyle/>
                    <a:p>
                      <a:r>
                        <a:rPr lang="en-US" sz="1800" kern="1200" dirty="0" err="1">
                          <a:solidFill>
                            <a:schemeClr val="dk1"/>
                          </a:solidFill>
                          <a:effectLst/>
                          <a:latin typeface="+mn-lt"/>
                          <a:ea typeface="+mn-ea"/>
                          <a:cs typeface="+mn-cs"/>
                        </a:rPr>
                        <a:t>Belanche-Gracia</a:t>
                      </a:r>
                      <a:r>
                        <a:rPr lang="en-US" sz="1800" kern="1200" dirty="0">
                          <a:solidFill>
                            <a:schemeClr val="dk1"/>
                          </a:solidFill>
                          <a:effectLst/>
                          <a:latin typeface="+mn-lt"/>
                          <a:ea typeface="+mn-ea"/>
                          <a:cs typeface="+mn-cs"/>
                        </a:rPr>
                        <a:t> et al.; Chatterjee et al.; </a:t>
                      </a:r>
                      <a:r>
                        <a:rPr lang="en-US" sz="1800" kern="1200" dirty="0" err="1">
                          <a:solidFill>
                            <a:schemeClr val="dk1"/>
                          </a:solidFill>
                          <a:effectLst/>
                          <a:latin typeface="+mn-lt"/>
                          <a:ea typeface="+mn-ea"/>
                          <a:cs typeface="+mn-cs"/>
                        </a:rPr>
                        <a:t>Cilliers</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Flowerday</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Cilliers</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Flowerday</a:t>
                      </a:r>
                      <a:r>
                        <a:rPr lang="en-US" sz="1800" kern="1200" dirty="0">
                          <a:solidFill>
                            <a:schemeClr val="dk1"/>
                          </a:solidFill>
                          <a:effectLst/>
                          <a:latin typeface="+mn-lt"/>
                          <a:ea typeface="+mn-ea"/>
                          <a:cs typeface="+mn-cs"/>
                        </a:rPr>
                        <a:t>; Van </a:t>
                      </a:r>
                      <a:r>
                        <a:rPr lang="en-US" sz="1800" kern="1200" dirty="0" err="1">
                          <a:solidFill>
                            <a:schemeClr val="dk1"/>
                          </a:solidFill>
                          <a:effectLst/>
                          <a:latin typeface="+mn-lt"/>
                          <a:ea typeface="+mn-ea"/>
                          <a:cs typeface="+mn-cs"/>
                        </a:rPr>
                        <a:t>Heek</a:t>
                      </a:r>
                      <a:r>
                        <a:rPr lang="en-US" sz="1800" kern="1200" dirty="0">
                          <a:solidFill>
                            <a:schemeClr val="dk1"/>
                          </a:solidFill>
                          <a:effectLst/>
                          <a:latin typeface="+mn-lt"/>
                          <a:ea typeface="+mn-ea"/>
                          <a:cs typeface="+mn-cs"/>
                        </a:rPr>
                        <a:t> et </a:t>
                      </a:r>
                      <a:r>
                        <a:rPr lang="en-US" sz="1800" kern="1200" dirty="0" err="1">
                          <a:solidFill>
                            <a:schemeClr val="dk1"/>
                          </a:solidFill>
                          <a:effectLst/>
                          <a:latin typeface="+mn-lt"/>
                          <a:ea typeface="+mn-ea"/>
                          <a:cs typeface="+mn-cs"/>
                        </a:rPr>
                        <a:t>al.van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Zoonen</a:t>
                      </a:r>
                      <a:r>
                        <a:rPr lang="en-US" sz="1800" kern="1200" dirty="0">
                          <a:solidFill>
                            <a:schemeClr val="dk1"/>
                          </a:solidFill>
                          <a:effectLst/>
                          <a:latin typeface="+mn-lt"/>
                          <a:ea typeface="+mn-ea"/>
                          <a:cs typeface="+mn-cs"/>
                        </a:rPr>
                        <a:t>/2018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study explored how specific technologies (smart bin, smart parking), and data usage (predictive policing, social media monitoring) may produce various privacy concerns.</a:t>
                      </a:r>
                      <a:endParaRPr lang="en-IN" sz="1800" kern="1200" dirty="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number of studies highlighted the importance of perceived security and privacy in smart cities services by citizens</a:t>
                      </a:r>
                      <a:endParaRPr lang="en-IN" sz="1800" kern="1200" dirty="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was found that perceived security and privacy significantly affect the use and adoption of smart services by citizens.</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7051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    </a:t>
            </a:r>
            <a:endParaRPr lang="en-IN" dirty="0"/>
          </a:p>
        </p:txBody>
      </p:sp>
      <p:sp>
        <p:nvSpPr>
          <p:cNvPr id="3" name="Content Placeholder 2"/>
          <p:cNvSpPr>
            <a:spLocks noGrp="1"/>
          </p:cNvSpPr>
          <p:nvPr>
            <p:ph idx="1"/>
          </p:nvPr>
        </p:nvSpPr>
        <p:spPr/>
        <p:txBody>
          <a:bodyPr/>
          <a:lstStyle/>
          <a:p>
            <a:r>
              <a:rPr lang="en-US" dirty="0"/>
              <a:t>In Existing system the person who are visiting a particular city need to gather information from the person who is staying in the city or take the help of the guide in the city. Gather of all these information you need to visit the city. This  posses a lot of time and pre-planning. In order to get each piece of information we  need to go for help desk.</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11</a:t>
            </a:fld>
            <a:endParaRPr lang="en-US"/>
          </a:p>
        </p:txBody>
      </p:sp>
    </p:spTree>
    <p:extLst>
      <p:ext uri="{BB962C8B-B14F-4D97-AF65-F5344CB8AC3E}">
        <p14:creationId xmlns:p14="http://schemas.microsoft.com/office/powerpoint/2010/main" val="230474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DEFINITION</a:t>
            </a:r>
          </a:p>
        </p:txBody>
      </p:sp>
      <p:sp>
        <p:nvSpPr>
          <p:cNvPr id="3" name="Content Placeholder 2"/>
          <p:cNvSpPr>
            <a:spLocks noGrp="1"/>
          </p:cNvSpPr>
          <p:nvPr>
            <p:ph idx="1"/>
          </p:nvPr>
        </p:nvSpPr>
        <p:spPr/>
        <p:txBody>
          <a:bodyPr/>
          <a:lstStyle/>
          <a:p>
            <a:r>
              <a:rPr lang="en-IN" dirty="0"/>
              <a:t>The development background is to create an operational platform that would manage the power consumption and operational resources in order to reduce the overall running operational cost.</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12</a:t>
            </a:fld>
            <a:endParaRPr lang="en-US"/>
          </a:p>
        </p:txBody>
      </p:sp>
    </p:spTree>
    <p:extLst>
      <p:ext uri="{BB962C8B-B14F-4D97-AF65-F5344CB8AC3E}">
        <p14:creationId xmlns:p14="http://schemas.microsoft.com/office/powerpoint/2010/main" val="350051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EXISTING </a:t>
            </a:r>
            <a:r>
              <a:rPr lang="en-US" b="1" dirty="0" smtClean="0"/>
              <a:t>SYSTEM</a:t>
            </a:r>
            <a:endParaRPr lang="en-IN" dirty="0"/>
          </a:p>
        </p:txBody>
      </p:sp>
      <p:sp>
        <p:nvSpPr>
          <p:cNvPr id="3" name="Content Placeholder 2"/>
          <p:cNvSpPr>
            <a:spLocks noGrp="1"/>
          </p:cNvSpPr>
          <p:nvPr>
            <p:ph idx="1"/>
          </p:nvPr>
        </p:nvSpPr>
        <p:spPr/>
        <p:txBody>
          <a:bodyPr/>
          <a:lstStyle/>
          <a:p>
            <a:pPr lvl="0"/>
            <a:r>
              <a:rPr lang="en-US" dirty="0"/>
              <a:t>The existing system is a manual system.  Here the city information needs to save his information in the form of excel sheets or Disk Drives.</a:t>
            </a:r>
          </a:p>
          <a:p>
            <a:pPr lvl="0"/>
            <a:r>
              <a:rPr lang="en-US" dirty="0"/>
              <a:t>There is no sharing is possible if the data is in the form of paper or Disk drives.</a:t>
            </a:r>
          </a:p>
          <a:p>
            <a:pPr lvl="0"/>
            <a:r>
              <a:rPr lang="en-US" dirty="0"/>
              <a:t>The manual system gives us very less security for saving data; some data may be lost due to mismanagement.</a:t>
            </a:r>
          </a:p>
          <a:p>
            <a:pPr lvl="0"/>
            <a:r>
              <a:rPr lang="en-US" dirty="0"/>
              <a:t>It’s a limited system and fewer users friendly.</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13</a:t>
            </a:fld>
            <a:endParaRPr lang="en-US"/>
          </a:p>
        </p:txBody>
      </p:sp>
    </p:spTree>
    <p:extLst>
      <p:ext uri="{BB962C8B-B14F-4D97-AF65-F5344CB8AC3E}">
        <p14:creationId xmlns:p14="http://schemas.microsoft.com/office/powerpoint/2010/main" val="369263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 </a:t>
            </a:r>
            <a:r>
              <a:rPr lang="en-US" dirty="0"/>
              <a:t>The Proposed System provides an online information about the particular city going to visit. It also provides additional services to the registered user. The development of this new system contains the following activities, which try to automate the entire process keeping in the view of database integration approach.</a:t>
            </a:r>
          </a:p>
          <a:p>
            <a:pPr lvl="0"/>
            <a:r>
              <a:rPr lang="en-US" dirty="0"/>
              <a:t>   User Friendliness is provided in the application with various controls provided by system Rich User Interface.</a:t>
            </a:r>
          </a:p>
          <a:p>
            <a:pPr lvl="0"/>
            <a:r>
              <a:rPr lang="en-US" dirty="0"/>
              <a:t>The system makes the overall project management much easier and flexible. </a:t>
            </a:r>
          </a:p>
          <a:p>
            <a:pPr lvl="0"/>
            <a:r>
              <a:rPr lang="en-US" dirty="0"/>
              <a:t>It can be accessed over the Intranet.</a:t>
            </a:r>
          </a:p>
          <a:p>
            <a:pPr lvl="0"/>
            <a:r>
              <a:rPr lang="en-US" dirty="0"/>
              <a:t>The city information files can be stored in centralized database which can be maintained by the system.</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14</a:t>
            </a:fld>
            <a:endParaRPr lang="en-US"/>
          </a:p>
        </p:txBody>
      </p:sp>
    </p:spTree>
    <p:extLst>
      <p:ext uri="{BB962C8B-B14F-4D97-AF65-F5344CB8AC3E}">
        <p14:creationId xmlns:p14="http://schemas.microsoft.com/office/powerpoint/2010/main" val="21419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t>
            </a:r>
            <a:r>
              <a:rPr lang="en-US" b="1" dirty="0" smtClean="0"/>
              <a:t>ARCHITECTURE</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15</a:t>
            </a:fld>
            <a:endParaRPr lang="en-US"/>
          </a:p>
        </p:txBody>
      </p:sp>
      <p:pic>
        <p:nvPicPr>
          <p:cNvPr id="5" name="Picture 4" descr="https://ars.els-cdn.com/content/image/1-s2.0-S0167739X17302273-gr1_lr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5" y="1643062"/>
            <a:ext cx="5731510" cy="3571875"/>
          </a:xfrm>
          <a:prstGeom prst="rect">
            <a:avLst/>
          </a:prstGeom>
          <a:noFill/>
          <a:extLst/>
        </p:spPr>
      </p:pic>
    </p:spTree>
    <p:extLst>
      <p:ext uri="{BB962C8B-B14F-4D97-AF65-F5344CB8AC3E}">
        <p14:creationId xmlns:p14="http://schemas.microsoft.com/office/powerpoint/2010/main" val="416648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idx="1"/>
          </p:nvPr>
        </p:nvSpPr>
        <p:spPr/>
        <p:txBody>
          <a:bodyPr/>
          <a:lstStyle/>
          <a:p>
            <a:pPr lvl="0"/>
            <a:r>
              <a:rPr lang="en-US" dirty="0"/>
              <a:t>Smart City Guide </a:t>
            </a:r>
            <a:endParaRPr lang="en-IN" dirty="0"/>
          </a:p>
          <a:p>
            <a:pPr lvl="0"/>
            <a:r>
              <a:rPr lang="en-US" dirty="0"/>
              <a:t>Find destination location</a:t>
            </a:r>
            <a:endParaRPr lang="en-IN" dirty="0"/>
          </a:p>
          <a:p>
            <a:pPr lvl="0"/>
            <a:r>
              <a:rPr lang="en-US" dirty="0"/>
              <a:t>Tourism And City Guide</a:t>
            </a:r>
            <a:endParaRPr lang="en-IN" dirty="0"/>
          </a:p>
          <a:p>
            <a:pPr lvl="0"/>
            <a:r>
              <a:rPr lang="en-US" dirty="0"/>
              <a:t>Main information about smart cities</a:t>
            </a:r>
            <a:endParaRPr lang="en-IN"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16</a:t>
            </a:fld>
            <a:endParaRPr lang="en-US"/>
          </a:p>
        </p:txBody>
      </p:sp>
    </p:spTree>
    <p:extLst>
      <p:ext uri="{BB962C8B-B14F-4D97-AF65-F5344CB8AC3E}">
        <p14:creationId xmlns:p14="http://schemas.microsoft.com/office/powerpoint/2010/main" val="266374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SMART CITY GUIDE </a:t>
            </a:r>
            <a:endParaRPr lang="en-IN" dirty="0"/>
          </a:p>
        </p:txBody>
      </p:sp>
      <p:sp>
        <p:nvSpPr>
          <p:cNvPr id="3" name="Content Placeholder 2"/>
          <p:cNvSpPr>
            <a:spLocks noGrp="1"/>
          </p:cNvSpPr>
          <p:nvPr>
            <p:ph idx="1"/>
          </p:nvPr>
        </p:nvSpPr>
        <p:spPr/>
        <p:txBody>
          <a:bodyPr/>
          <a:lstStyle/>
          <a:p>
            <a:r>
              <a:rPr lang="en-IN" dirty="0"/>
              <a:t>Smart city is defined by IBM as the use of information and communication technology to sense, analyse and integrate the key information of core systems in running cities. At the same time, smart city can make the information about main attraction of the city, hospital services, emergency contact numbers, famous restaurants of that city.</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17</a:t>
            </a:fld>
            <a:endParaRPr lang="en-US"/>
          </a:p>
        </p:txBody>
      </p:sp>
    </p:spTree>
    <p:extLst>
      <p:ext uri="{BB962C8B-B14F-4D97-AF65-F5344CB8AC3E}">
        <p14:creationId xmlns:p14="http://schemas.microsoft.com/office/powerpoint/2010/main" val="263339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FIND DESTINATION </a:t>
            </a:r>
            <a:r>
              <a:rPr lang="en-IN" b="1" dirty="0" smtClean="0"/>
              <a:t>LOCATION</a:t>
            </a:r>
            <a:endParaRPr lang="en-IN" dirty="0"/>
          </a:p>
        </p:txBody>
      </p:sp>
      <p:sp>
        <p:nvSpPr>
          <p:cNvPr id="3" name="Content Placeholder 2"/>
          <p:cNvSpPr>
            <a:spLocks noGrp="1"/>
          </p:cNvSpPr>
          <p:nvPr>
            <p:ph idx="1"/>
          </p:nvPr>
        </p:nvSpPr>
        <p:spPr/>
        <p:txBody>
          <a:bodyPr/>
          <a:lstStyle/>
          <a:p>
            <a:r>
              <a:rPr lang="en-IN" dirty="0"/>
              <a:t>This Project in Java provides info regarding the various aspects of city such as tourism, institutes, industry, geographical maps, ATM locations, etc. The implementation of this project solves most of the problems a new visitor faces while coming to a new city.</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18</a:t>
            </a:fld>
            <a:endParaRPr lang="en-US"/>
          </a:p>
        </p:txBody>
      </p:sp>
    </p:spTree>
    <p:extLst>
      <p:ext uri="{BB962C8B-B14F-4D97-AF65-F5344CB8AC3E}">
        <p14:creationId xmlns:p14="http://schemas.microsoft.com/office/powerpoint/2010/main" val="320305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TOURISM AND CITY </a:t>
            </a:r>
            <a:r>
              <a:rPr lang="en-IN" b="1" dirty="0" smtClean="0"/>
              <a:t>GUIDE</a:t>
            </a:r>
            <a:endParaRPr lang="en-IN" dirty="0"/>
          </a:p>
        </p:txBody>
      </p:sp>
      <p:sp>
        <p:nvSpPr>
          <p:cNvPr id="3" name="Content Placeholder 2"/>
          <p:cNvSpPr>
            <a:spLocks noGrp="1"/>
          </p:cNvSpPr>
          <p:nvPr>
            <p:ph idx="1"/>
          </p:nvPr>
        </p:nvSpPr>
        <p:spPr/>
        <p:txBody>
          <a:bodyPr/>
          <a:lstStyle/>
          <a:p>
            <a:r>
              <a:rPr lang="en-IN" dirty="0"/>
              <a:t> It provides the detailed information about the area, the famous places of those area, restaurant, hotels, shopping mall etc. and all the related details of these places. This provides the user very easy way to visit any place.</a:t>
            </a:r>
          </a:p>
          <a:p>
            <a:pPr marL="0" indent="0">
              <a:buNone/>
            </a:pP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19</a:t>
            </a:fld>
            <a:endParaRPr lang="en-US"/>
          </a:p>
        </p:txBody>
      </p:sp>
    </p:spTree>
    <p:extLst>
      <p:ext uri="{BB962C8B-B14F-4D97-AF65-F5344CB8AC3E}">
        <p14:creationId xmlns:p14="http://schemas.microsoft.com/office/powerpoint/2010/main" val="39098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Now a day mobile phone is a needful part of the people’s life. There is continuously rising in a number of mobile computing applications, concentrate on the people’s daily life. In such applications, location dependent systems have been detected as a significant application. Such application which presents the architecture and implementation of such a location is commonly known as Smart City Guide. The main motive of the project is to explore how to realize a mobile city guide using the Android platform, including a prototype of the city guide. The project uses the research method design science. Through designing and implementing an artifact (that is prototype of city guide), the goal project is reached. Finally, the project is assess in four aspects including platform evaluation, general functional evaluation, scenario evaluation and non-functional evaluation. The prototype implemented include basic functionalities of city guides such as showing the map, locating points of interest (POIs). Beside, the project has inspect how to combine present technologies like Google Map and the phone application into the prototype. The app comforts a new native in a city by showing information of all the nearby sites that can be used for public access. Sites include Hospital Services, Police Station, Main Attraction Of City, Famous Restaurants. As well, the project has investigated non-functional aspects including extendibility, tolerability, and usability. Overall, the project presents a comprehensive unrealized city guide on the new mobile Android platform.</a:t>
            </a:r>
            <a:endParaRPr lang="en-IN" dirty="0"/>
          </a:p>
          <a:p>
            <a:pPr algn="just"/>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a:t>
            </a:fld>
            <a:endParaRPr lang="en-US"/>
          </a:p>
        </p:txBody>
      </p:sp>
    </p:spTree>
    <p:extLst>
      <p:ext uri="{BB962C8B-B14F-4D97-AF65-F5344CB8AC3E}">
        <p14:creationId xmlns:p14="http://schemas.microsoft.com/office/powerpoint/2010/main" val="928961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MAIN INFORMATION ABOUT SMART </a:t>
            </a:r>
            <a:r>
              <a:rPr lang="en-IN" b="1" dirty="0" smtClean="0"/>
              <a:t>CITIES</a:t>
            </a:r>
            <a:endParaRPr lang="en-IN" dirty="0"/>
          </a:p>
        </p:txBody>
      </p:sp>
      <p:sp>
        <p:nvSpPr>
          <p:cNvPr id="3" name="Content Placeholder 2"/>
          <p:cNvSpPr>
            <a:spLocks noGrp="1"/>
          </p:cNvSpPr>
          <p:nvPr>
            <p:ph idx="1"/>
          </p:nvPr>
        </p:nvSpPr>
        <p:spPr/>
        <p:txBody>
          <a:bodyPr/>
          <a:lstStyle/>
          <a:p>
            <a:r>
              <a:rPr lang="en-IN" dirty="0"/>
              <a:t>This will definitely help the users for the purpose of saving their valuable time which can’t be got back which is also economically viable. This system provides a registration form for all who wants to get the services. This can be categorized based on the type of users. They can search for a prominent places in the city without taking any help from personal guide.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20</a:t>
            </a:fld>
            <a:endParaRPr lang="en-US"/>
          </a:p>
        </p:txBody>
      </p:sp>
    </p:spTree>
    <p:extLst>
      <p:ext uri="{BB962C8B-B14F-4D97-AF65-F5344CB8AC3E}">
        <p14:creationId xmlns:p14="http://schemas.microsoft.com/office/powerpoint/2010/main" val="3687079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21</a:t>
            </a:fld>
            <a:endParaRPr lang="en-US"/>
          </a:p>
        </p:txBody>
      </p:sp>
      <p:pic>
        <p:nvPicPr>
          <p:cNvPr id="5"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4465" t="-1" r="4465" b="1563"/>
          <a:stretch/>
        </p:blipFill>
        <p:spPr bwMode="auto">
          <a:xfrm>
            <a:off x="2718730" y="1825625"/>
            <a:ext cx="6754540" cy="43513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8487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22</a:t>
            </a:fld>
            <a:endParaRPr lang="en-US"/>
          </a:p>
        </p:txBody>
      </p:sp>
      <p:pic>
        <p:nvPicPr>
          <p:cNvPr id="5" name="Content Placeholder 3" descr="C:\Users\K@mMiLi\Pictures\sgds.jpg"/>
          <p:cNvPicPr/>
          <p:nvPr/>
        </p:nvPicPr>
        <p:blipFill>
          <a:blip r:embed="rId2" cstate="print"/>
          <a:srcRect/>
          <a:stretch>
            <a:fillRect/>
          </a:stretch>
        </p:blipFill>
        <p:spPr bwMode="auto">
          <a:xfrm>
            <a:off x="3230245" y="2236470"/>
            <a:ext cx="5731510" cy="2385060"/>
          </a:xfrm>
          <a:prstGeom prst="rect">
            <a:avLst/>
          </a:prstGeom>
          <a:noFill/>
          <a:ln w="9525">
            <a:noFill/>
            <a:miter lim="800000"/>
            <a:headEnd/>
            <a:tailEnd/>
          </a:ln>
        </p:spPr>
      </p:pic>
    </p:spTree>
    <p:extLst>
      <p:ext uri="{BB962C8B-B14F-4D97-AF65-F5344CB8AC3E}">
        <p14:creationId xmlns:p14="http://schemas.microsoft.com/office/powerpoint/2010/main" val="1097783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USECASE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23</a:t>
            </a:fld>
            <a:endParaRPr lang="en-US"/>
          </a:p>
        </p:txBody>
      </p:sp>
      <p:pic>
        <p:nvPicPr>
          <p:cNvPr id="5" name="Content Placeholder 3"/>
          <p:cNvPicPr/>
          <p:nvPr/>
        </p:nvPicPr>
        <p:blipFill>
          <a:blip r:embed="rId2" cstate="print"/>
          <a:srcRect/>
          <a:stretch>
            <a:fillRect/>
          </a:stretch>
        </p:blipFill>
        <p:spPr bwMode="auto">
          <a:xfrm>
            <a:off x="2962275" y="1676400"/>
            <a:ext cx="6267450" cy="3505200"/>
          </a:xfrm>
          <a:prstGeom prst="rect">
            <a:avLst/>
          </a:prstGeom>
          <a:noFill/>
          <a:ln w="9525">
            <a:noFill/>
            <a:miter lim="800000"/>
            <a:headEnd/>
            <a:tailEnd/>
          </a:ln>
        </p:spPr>
      </p:pic>
    </p:spTree>
    <p:extLst>
      <p:ext uri="{BB962C8B-B14F-4D97-AF65-F5344CB8AC3E}">
        <p14:creationId xmlns:p14="http://schemas.microsoft.com/office/powerpoint/2010/main" val="366056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24</a:t>
            </a:fld>
            <a:endParaRPr lang="en-US"/>
          </a:p>
        </p:txBody>
      </p:sp>
      <p:pic>
        <p:nvPicPr>
          <p:cNvPr id="5" name="Content Placeholder 3"/>
          <p:cNvPicPr/>
          <p:nvPr/>
        </p:nvPicPr>
        <p:blipFill>
          <a:blip r:embed="rId2" cstate="print"/>
          <a:srcRect/>
          <a:stretch>
            <a:fillRect/>
          </a:stretch>
        </p:blipFill>
        <p:spPr bwMode="auto">
          <a:xfrm>
            <a:off x="3230245" y="2072957"/>
            <a:ext cx="5731510" cy="2712085"/>
          </a:xfrm>
          <a:prstGeom prst="rect">
            <a:avLst/>
          </a:prstGeom>
          <a:noFill/>
          <a:ln w="9525">
            <a:noFill/>
            <a:miter lim="800000"/>
            <a:headEnd/>
            <a:tailEnd/>
          </a:ln>
        </p:spPr>
      </p:pic>
    </p:spTree>
    <p:extLst>
      <p:ext uri="{BB962C8B-B14F-4D97-AF65-F5344CB8AC3E}">
        <p14:creationId xmlns:p14="http://schemas.microsoft.com/office/powerpoint/2010/main" val="2218368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 of the </a:t>
            </a:r>
            <a:r>
              <a:rPr lang="en-US" b="1" dirty="0" smtClean="0"/>
              <a:t>User</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25</a:t>
            </a:fld>
            <a:endParaRPr lang="en-US"/>
          </a:p>
        </p:txBody>
      </p:sp>
      <p:pic>
        <p:nvPicPr>
          <p:cNvPr id="5" name="Content Placeholder 3"/>
          <p:cNvPicPr/>
          <p:nvPr/>
        </p:nvPicPr>
        <p:blipFill>
          <a:blip r:embed="rId2" cstate="print"/>
          <a:srcRect/>
          <a:stretch>
            <a:fillRect/>
          </a:stretch>
        </p:blipFill>
        <p:spPr bwMode="auto">
          <a:xfrm>
            <a:off x="3230245" y="2072957"/>
            <a:ext cx="5731510" cy="2712085"/>
          </a:xfrm>
          <a:prstGeom prst="rect">
            <a:avLst/>
          </a:prstGeom>
          <a:noFill/>
          <a:ln w="9525">
            <a:noFill/>
            <a:miter lim="800000"/>
            <a:headEnd/>
            <a:tailEnd/>
          </a:ln>
        </p:spPr>
      </p:pic>
    </p:spTree>
    <p:extLst>
      <p:ext uri="{BB962C8B-B14F-4D97-AF65-F5344CB8AC3E}">
        <p14:creationId xmlns:p14="http://schemas.microsoft.com/office/powerpoint/2010/main" val="2442116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 Site Update Sequence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26</a:t>
            </a:fld>
            <a:endParaRPr lang="en-US"/>
          </a:p>
        </p:txBody>
      </p:sp>
      <p:pic>
        <p:nvPicPr>
          <p:cNvPr id="5" name="Content Placeholder 3"/>
          <p:cNvPicPr/>
          <p:nvPr/>
        </p:nvPicPr>
        <p:blipFill>
          <a:blip r:embed="rId2" cstate="print"/>
          <a:srcRect/>
          <a:stretch>
            <a:fillRect/>
          </a:stretch>
        </p:blipFill>
        <p:spPr bwMode="auto">
          <a:xfrm>
            <a:off x="3230245" y="2176462"/>
            <a:ext cx="5731510" cy="2505075"/>
          </a:xfrm>
          <a:prstGeom prst="rect">
            <a:avLst/>
          </a:prstGeom>
          <a:noFill/>
          <a:ln w="9525">
            <a:noFill/>
            <a:miter lim="800000"/>
            <a:headEnd/>
            <a:tailEnd/>
          </a:ln>
        </p:spPr>
      </p:pic>
    </p:spTree>
    <p:extLst>
      <p:ext uri="{BB962C8B-B14F-4D97-AF65-F5344CB8AC3E}">
        <p14:creationId xmlns:p14="http://schemas.microsoft.com/office/powerpoint/2010/main" val="168904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 Diagram of the </a:t>
            </a:r>
            <a:r>
              <a:rPr lang="en-US" b="1" dirty="0" smtClean="0"/>
              <a:t>User</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27</a:t>
            </a:fld>
            <a:endParaRPr lang="en-US"/>
          </a:p>
        </p:txBody>
      </p:sp>
      <p:pic>
        <p:nvPicPr>
          <p:cNvPr id="5" name="Content Placeholder 3"/>
          <p:cNvPicPr/>
          <p:nvPr/>
        </p:nvPicPr>
        <p:blipFill>
          <a:blip r:embed="rId2" cstate="print"/>
          <a:srcRect/>
          <a:stretch>
            <a:fillRect/>
          </a:stretch>
        </p:blipFill>
        <p:spPr bwMode="auto">
          <a:xfrm>
            <a:off x="3230245" y="1943735"/>
            <a:ext cx="5731510" cy="2970530"/>
          </a:xfrm>
          <a:prstGeom prst="rect">
            <a:avLst/>
          </a:prstGeom>
          <a:noFill/>
          <a:ln w="9525">
            <a:noFill/>
            <a:miter lim="800000"/>
            <a:headEnd/>
            <a:tailEnd/>
          </a:ln>
        </p:spPr>
      </p:pic>
    </p:spTree>
    <p:extLst>
      <p:ext uri="{BB962C8B-B14F-4D97-AF65-F5344CB8AC3E}">
        <p14:creationId xmlns:p14="http://schemas.microsoft.com/office/powerpoint/2010/main" val="2529776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Administrator activity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28</a:t>
            </a:fld>
            <a:endParaRPr lang="en-US"/>
          </a:p>
        </p:txBody>
      </p:sp>
      <p:pic>
        <p:nvPicPr>
          <p:cNvPr id="5" name="Content Placeholder 3"/>
          <p:cNvPicPr/>
          <p:nvPr/>
        </p:nvPicPr>
        <p:blipFill>
          <a:blip r:embed="rId2" cstate="print"/>
          <a:srcRect/>
          <a:stretch>
            <a:fillRect/>
          </a:stretch>
        </p:blipFill>
        <p:spPr bwMode="auto">
          <a:xfrm>
            <a:off x="3230245" y="2154872"/>
            <a:ext cx="5731510" cy="2548255"/>
          </a:xfrm>
          <a:prstGeom prst="rect">
            <a:avLst/>
          </a:prstGeom>
          <a:noFill/>
          <a:ln w="9525">
            <a:noFill/>
            <a:miter lim="800000"/>
            <a:headEnd/>
            <a:tailEnd/>
          </a:ln>
        </p:spPr>
      </p:pic>
    </p:spTree>
    <p:extLst>
      <p:ext uri="{BB962C8B-B14F-4D97-AF65-F5344CB8AC3E}">
        <p14:creationId xmlns:p14="http://schemas.microsoft.com/office/powerpoint/2010/main" val="1136185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Activity </a:t>
            </a:r>
            <a:r>
              <a:rPr lang="en-US" b="1" dirty="0" smtClean="0"/>
              <a:t>Diagram</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29</a:t>
            </a:fld>
            <a:endParaRPr lang="en-US"/>
          </a:p>
        </p:txBody>
      </p:sp>
      <p:pic>
        <p:nvPicPr>
          <p:cNvPr id="5" name="Content Placeholder 3"/>
          <p:cNvPicPr/>
          <p:nvPr/>
        </p:nvPicPr>
        <p:blipFill>
          <a:blip r:embed="rId2" cstate="print"/>
          <a:srcRect/>
          <a:stretch>
            <a:fillRect/>
          </a:stretch>
        </p:blipFill>
        <p:spPr bwMode="auto">
          <a:xfrm>
            <a:off x="3230245" y="2134552"/>
            <a:ext cx="5731510" cy="2588895"/>
          </a:xfrm>
          <a:prstGeom prst="rect">
            <a:avLst/>
          </a:prstGeom>
          <a:noFill/>
          <a:ln w="9525">
            <a:noFill/>
            <a:miter lim="800000"/>
            <a:headEnd/>
            <a:tailEnd/>
          </a:ln>
        </p:spPr>
      </p:pic>
    </p:spTree>
    <p:extLst>
      <p:ext uri="{BB962C8B-B14F-4D97-AF65-F5344CB8AC3E}">
        <p14:creationId xmlns:p14="http://schemas.microsoft.com/office/powerpoint/2010/main" val="74243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City Guide is an essential whenever we are visiting a particular city. It gives us the valuable information about the city and saves the time. The project title is ‘A COMPLETE CITY GUIDE USING DATABASE’, a web-based platform used to store the details of particular city and helps all the users who have just visits our website and registered in the site, they can search for a prominent places in the city without taking any help from personal guide. The website contains the complete information about particular city like places to be visited, site maps route maps, Business environment, Job portal, information about organization that provide transport, Hospitality and total history of the city. This website can be used by any person who is having general knowledge about internet. All the users will be first considered as anonymous user later if he needs any service then he will be treated as registered user.</a:t>
            </a:r>
            <a:endParaRPr lang="en-IN"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a:t>
            </a:fld>
            <a:endParaRPr lang="en-US"/>
          </a:p>
        </p:txBody>
      </p:sp>
    </p:spTree>
    <p:extLst>
      <p:ext uri="{BB962C8B-B14F-4D97-AF65-F5344CB8AC3E}">
        <p14:creationId xmlns:p14="http://schemas.microsoft.com/office/powerpoint/2010/main" val="2645773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30</a:t>
            </a:fld>
            <a:endParaRPr lang="en-US"/>
          </a:p>
        </p:txBody>
      </p:sp>
      <p:pic>
        <p:nvPicPr>
          <p:cNvPr id="1026" name="Picture 2" descr="WhatsApp Image 2022-12-08 a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18" y="1361209"/>
            <a:ext cx="6535882" cy="41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706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31</a:t>
            </a:fld>
            <a:endParaRPr lang="en-US"/>
          </a:p>
        </p:txBody>
      </p:sp>
      <p:pic>
        <p:nvPicPr>
          <p:cNvPr id="2050" name="Picture 2" descr="WhatsApp Image 2022-12-08 a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4254" y="1850015"/>
            <a:ext cx="40862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111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32</a:t>
            </a:fld>
            <a:endParaRPr lang="en-US"/>
          </a:p>
        </p:txBody>
      </p:sp>
      <p:pic>
        <p:nvPicPr>
          <p:cNvPr id="3074" name="Picture 2" descr="WhatsApp Image 2022-12-08 a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691" y="1504157"/>
            <a:ext cx="40862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13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33</a:t>
            </a:fld>
            <a:endParaRPr lang="en-US"/>
          </a:p>
        </p:txBody>
      </p:sp>
      <p:pic>
        <p:nvPicPr>
          <p:cNvPr id="4098" name="Picture 2" descr="WhatsApp Image 2022-12-08 at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3017" y="1314018"/>
            <a:ext cx="40862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984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dirty="0"/>
          </a:p>
        </p:txBody>
      </p:sp>
      <p:sp>
        <p:nvSpPr>
          <p:cNvPr id="3" name="Content Placeholder 2"/>
          <p:cNvSpPr>
            <a:spLocks noGrp="1"/>
          </p:cNvSpPr>
          <p:nvPr>
            <p:ph idx="1"/>
          </p:nvPr>
        </p:nvSpPr>
        <p:spPr/>
        <p:txBody>
          <a:bodyPr/>
          <a:lstStyle/>
          <a:p>
            <a:r>
              <a:rPr lang="en-IN" dirty="0"/>
              <a:t>This Project in Java provides info regarding the various aspects of city such as tourism, institutes, industry, geographical maps, ATM locations, etc. The implementation of this project solves most of the problems a new visitor faces while coming to a new city such as: path finding, hotel searching, ticket booking, and more.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34</a:t>
            </a:fld>
            <a:endParaRPr lang="en-US"/>
          </a:p>
        </p:txBody>
      </p:sp>
    </p:spTree>
    <p:extLst>
      <p:ext uri="{BB962C8B-B14F-4D97-AF65-F5344CB8AC3E}">
        <p14:creationId xmlns:p14="http://schemas.microsoft.com/office/powerpoint/2010/main" val="427837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a:t>
            </a:r>
            <a:r>
              <a:rPr lang="en-IN" b="1" dirty="0" smtClean="0"/>
              <a:t>ENHANCEMENT </a:t>
            </a:r>
            <a:endParaRPr lang="en-IN" dirty="0"/>
          </a:p>
        </p:txBody>
      </p:sp>
      <p:sp>
        <p:nvSpPr>
          <p:cNvPr id="3" name="Content Placeholder 2"/>
          <p:cNvSpPr>
            <a:spLocks noGrp="1"/>
          </p:cNvSpPr>
          <p:nvPr>
            <p:ph idx="1"/>
          </p:nvPr>
        </p:nvSpPr>
        <p:spPr/>
        <p:txBody>
          <a:bodyPr/>
          <a:lstStyle/>
          <a:p>
            <a:r>
              <a:rPr lang="en-IN" dirty="0"/>
              <a:t>As interesting directions of future work we identify the following two lines. First covering access range can be increased, rating system can also be embedded according to the user satisfaction. Apart from android it can also be made for Windows and IOS users. Navigation system can also be integrate for a particular place.</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35</a:t>
            </a:fld>
            <a:endParaRPr lang="en-US"/>
          </a:p>
        </p:txBody>
      </p:sp>
    </p:spTree>
    <p:extLst>
      <p:ext uri="{BB962C8B-B14F-4D97-AF65-F5344CB8AC3E}">
        <p14:creationId xmlns:p14="http://schemas.microsoft.com/office/powerpoint/2010/main" val="156726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r>
              <a:rPr lang="en-IN" dirty="0"/>
              <a:t>1. Smart Cities, International </a:t>
            </a:r>
            <a:r>
              <a:rPr lang="en-IN" dirty="0" err="1"/>
              <a:t>Electrotechnical</a:t>
            </a:r>
            <a:r>
              <a:rPr lang="en-IN" dirty="0"/>
              <a:t> Commission. Available online: https://www.iec.ch/smartcities/ introduction.htm (accessed on 7 August 2020). </a:t>
            </a:r>
            <a:endParaRPr lang="en-IN" dirty="0" smtClean="0"/>
          </a:p>
          <a:p>
            <a:r>
              <a:rPr lang="en-IN" dirty="0" smtClean="0"/>
              <a:t>2</a:t>
            </a:r>
            <a:r>
              <a:rPr lang="en-IN" dirty="0"/>
              <a:t>. Gandy, O.H., Jr.; </a:t>
            </a:r>
            <a:r>
              <a:rPr lang="en-IN" dirty="0" err="1"/>
              <a:t>Nemorin</a:t>
            </a:r>
            <a:r>
              <a:rPr lang="en-IN" dirty="0"/>
              <a:t>, S. Toward a political economy of nudge: Smart city variations. Inf. </a:t>
            </a:r>
            <a:r>
              <a:rPr lang="en-IN" dirty="0" err="1"/>
              <a:t>Commun</a:t>
            </a:r>
            <a:r>
              <a:rPr lang="en-IN" dirty="0"/>
              <a:t>. Soc. 2019, 22, 2112–2126. [</a:t>
            </a:r>
            <a:r>
              <a:rPr lang="en-IN" dirty="0" err="1"/>
              <a:t>CrossRef</a:t>
            </a:r>
            <a:r>
              <a:rPr lang="en-IN" dirty="0"/>
              <a:t>] </a:t>
            </a:r>
            <a:endParaRPr lang="en-IN" dirty="0" smtClean="0"/>
          </a:p>
          <a:p>
            <a:r>
              <a:rPr lang="en-IN" dirty="0" smtClean="0"/>
              <a:t>3</a:t>
            </a:r>
            <a:r>
              <a:rPr lang="en-IN" dirty="0"/>
              <a:t>. </a:t>
            </a:r>
            <a:r>
              <a:rPr lang="en-IN" dirty="0" err="1"/>
              <a:t>Sadowski</a:t>
            </a:r>
            <a:r>
              <a:rPr lang="en-IN" dirty="0"/>
              <a:t>, J.; Pasquale, F.A. The spectrum of control: A social theory of the smart city. First Monday 2015, 20. [</a:t>
            </a:r>
            <a:r>
              <a:rPr lang="en-IN" dirty="0" err="1"/>
              <a:t>CrossRef</a:t>
            </a:r>
            <a:r>
              <a:rPr lang="en-IN" dirty="0"/>
              <a:t>] </a:t>
            </a:r>
            <a:endParaRPr lang="en-IN" dirty="0" smtClean="0"/>
          </a:p>
          <a:p>
            <a:r>
              <a:rPr lang="en-IN" dirty="0" smtClean="0"/>
              <a:t>4</a:t>
            </a:r>
            <a:r>
              <a:rPr lang="en-IN" dirty="0"/>
              <a:t>. Inclusive Smart Cities: A European Manifesto on Citizen Engagement. Available online: https://eu-smartcities.eu/sites/default/files/2017-09/EIP-SCC%20Manifesto%20on%20Citizen% 20Engagement%20%26%20Inclusive%20Smart%20Cities_0.pdf (accessed on 7 August 2020). </a:t>
            </a:r>
            <a:endParaRPr lang="en-IN" dirty="0" smtClean="0"/>
          </a:p>
          <a:p>
            <a:r>
              <a:rPr lang="en-IN" dirty="0" smtClean="0"/>
              <a:t>5</a:t>
            </a:r>
            <a:r>
              <a:rPr lang="en-IN" dirty="0"/>
              <a:t>. Ageing and Life-Course. Available online: https://www.who.int/ageing/projects/age-friendly-environments/ en (accessed on 7 August </a:t>
            </a:r>
            <a:r>
              <a:rPr lang="en-IN" dirty="0" smtClean="0"/>
              <a:t>2020.</a:t>
            </a:r>
          </a:p>
          <a:p>
            <a:r>
              <a:rPr lang="en-IN" dirty="0"/>
              <a:t>6.Van </a:t>
            </a:r>
            <a:r>
              <a:rPr lang="en-IN" dirty="0" err="1"/>
              <a:t>Zoonen</a:t>
            </a:r>
            <a:r>
              <a:rPr lang="en-IN" dirty="0"/>
              <a:t>, L. Privacy concerns in smart cities. Gov. Inf. Q. 2016, 33, 472–480. [</a:t>
            </a:r>
            <a:r>
              <a:rPr lang="en-IN" dirty="0" err="1"/>
              <a:t>CrossRef</a:t>
            </a:r>
            <a:r>
              <a:rPr lang="en-IN" dirty="0"/>
              <a:t>] </a:t>
            </a:r>
          </a:p>
          <a:p>
            <a:r>
              <a:rPr lang="en-IN" dirty="0"/>
              <a:t>7. Lai, C.S.; Lai, L.L.; Lai, Q.H. Smart Grids and Big Data Analytics for Smart Cities, 1st ed.; Springer International Publishing: New York, NY, USA, 2020. </a:t>
            </a: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36</a:t>
            </a:fld>
            <a:endParaRPr lang="en-US"/>
          </a:p>
        </p:txBody>
      </p:sp>
    </p:spTree>
    <p:extLst>
      <p:ext uri="{BB962C8B-B14F-4D97-AF65-F5344CB8AC3E}">
        <p14:creationId xmlns:p14="http://schemas.microsoft.com/office/powerpoint/2010/main" val="322348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8</a:t>
            </a:r>
            <a:r>
              <a:rPr lang="en-IN" dirty="0"/>
              <a:t>. </a:t>
            </a:r>
            <a:r>
              <a:rPr lang="en-IN" dirty="0" err="1"/>
              <a:t>Camero</a:t>
            </a:r>
            <a:r>
              <a:rPr lang="en-IN" dirty="0"/>
              <a:t>, A.; Alba, E. Smart City and information technology: A review. Cities 2019, 93, 84–94. </a:t>
            </a:r>
            <a:r>
              <a:rPr lang="en-IN" dirty="0" smtClean="0"/>
              <a:t> </a:t>
            </a:r>
          </a:p>
          <a:p>
            <a:r>
              <a:rPr lang="en-IN" dirty="0" smtClean="0"/>
              <a:t>9</a:t>
            </a:r>
            <a:r>
              <a:rPr lang="en-IN" dirty="0"/>
              <a:t>. </a:t>
            </a:r>
            <a:r>
              <a:rPr lang="en-IN" dirty="0" err="1"/>
              <a:t>Caird</a:t>
            </a:r>
            <a:r>
              <a:rPr lang="en-IN" dirty="0"/>
              <a:t>, S.P.; </a:t>
            </a:r>
            <a:r>
              <a:rPr lang="en-IN" dirty="0" err="1"/>
              <a:t>Hallett</a:t>
            </a:r>
            <a:r>
              <a:rPr lang="en-IN" dirty="0"/>
              <a:t>, S.H. Towards evaluation design for smart city development. J. Urban Des. 2019, 24, 188–209. </a:t>
            </a:r>
          </a:p>
          <a:p>
            <a:r>
              <a:rPr lang="en-IN" dirty="0" smtClean="0"/>
              <a:t>10</a:t>
            </a:r>
            <a:r>
              <a:rPr lang="en-IN" dirty="0"/>
              <a:t>. ISO/TR 37150:2014(en) Smart Community Infrastructures—Review of Existing Activities Relevant to Metrics. Available online: https://www.iso.org/obp/ui/#iso:std:iso:tr:37150:ed-1:v1:en (accessed on 7 August 2020). </a:t>
            </a:r>
            <a:endParaRPr lang="en-IN" dirty="0" smtClean="0"/>
          </a:p>
          <a:p>
            <a:r>
              <a:rPr lang="en-IN" dirty="0" smtClean="0"/>
              <a:t>11</a:t>
            </a:r>
            <a:r>
              <a:rPr lang="en-IN" dirty="0"/>
              <a:t>. ISO/TS 37151:2015 Smart Community Infrastructures—Principles and Requirements for Performance Metrics. Available online: https://www.iso.org/standard/61057.html (accessed on 7 August 2020). </a:t>
            </a:r>
            <a:endParaRPr lang="en-IN" dirty="0" smtClean="0"/>
          </a:p>
          <a:p>
            <a:r>
              <a:rPr lang="en-IN" dirty="0" smtClean="0"/>
              <a:t>12</a:t>
            </a:r>
            <a:r>
              <a:rPr lang="en-IN" dirty="0"/>
              <a:t>. </a:t>
            </a:r>
            <a:r>
              <a:rPr lang="en-IN" dirty="0" err="1"/>
              <a:t>Citykeys</a:t>
            </a:r>
            <a:r>
              <a:rPr lang="en-IN" dirty="0"/>
              <a:t>. Available online: http://citykeys-project.eu (accessed on 7 August 2020). </a:t>
            </a:r>
            <a:endParaRPr lang="en-IN" dirty="0" smtClean="0"/>
          </a:p>
          <a:p>
            <a:r>
              <a:rPr lang="en-IN" dirty="0" smtClean="0"/>
              <a:t>13</a:t>
            </a:r>
            <a:r>
              <a:rPr lang="en-IN" dirty="0"/>
              <a:t>. </a:t>
            </a:r>
            <a:r>
              <a:rPr lang="en-IN" dirty="0" err="1"/>
              <a:t>Hasija</a:t>
            </a:r>
            <a:r>
              <a:rPr lang="en-IN" dirty="0"/>
              <a:t>, S.; </a:t>
            </a:r>
            <a:r>
              <a:rPr lang="en-IN" dirty="0" err="1"/>
              <a:t>Shen</a:t>
            </a:r>
            <a:r>
              <a:rPr lang="en-IN" dirty="0"/>
              <a:t>, Z.-J.M.; </a:t>
            </a:r>
            <a:r>
              <a:rPr lang="en-IN" dirty="0" err="1"/>
              <a:t>Teo</a:t>
            </a:r>
            <a:r>
              <a:rPr lang="en-IN" dirty="0"/>
              <a:t>, C.-P. Smart city operations: </a:t>
            </a:r>
            <a:r>
              <a:rPr lang="en-IN" dirty="0" err="1"/>
              <a:t>Modeling</a:t>
            </a:r>
            <a:r>
              <a:rPr lang="en-IN" dirty="0"/>
              <a:t> challenges and opportunities. Manuf. Serv. </a:t>
            </a:r>
            <a:r>
              <a:rPr lang="en-IN" dirty="0" err="1"/>
              <a:t>Oper</a:t>
            </a:r>
            <a:r>
              <a:rPr lang="en-IN" dirty="0"/>
              <a:t>. </a:t>
            </a:r>
            <a:r>
              <a:rPr lang="en-IN" dirty="0" err="1"/>
              <a:t>Manag</a:t>
            </a:r>
            <a:r>
              <a:rPr lang="en-IN" dirty="0"/>
              <a:t>. 2020, 22, 203–213. </a:t>
            </a:r>
          </a:p>
          <a:p>
            <a:r>
              <a:rPr lang="en-IN" dirty="0" smtClean="0"/>
              <a:t>14</a:t>
            </a:r>
            <a:r>
              <a:rPr lang="en-IN" dirty="0"/>
              <a:t>. </a:t>
            </a:r>
            <a:r>
              <a:rPr lang="en-IN" dirty="0" err="1"/>
              <a:t>Anthopoulos</a:t>
            </a:r>
            <a:r>
              <a:rPr lang="en-IN" dirty="0"/>
              <a:t>, L. Smart City Emergence: Cases From Around the World; Elsevier: Amsterdam, The Netherlands, 2019. </a:t>
            </a:r>
            <a:endParaRPr lang="en-IN" dirty="0" smtClean="0"/>
          </a:p>
          <a:p>
            <a:r>
              <a:rPr lang="en-IN" dirty="0" smtClean="0"/>
              <a:t>15</a:t>
            </a:r>
            <a:r>
              <a:rPr lang="en-IN" dirty="0"/>
              <a:t>. van </a:t>
            </a:r>
            <a:r>
              <a:rPr lang="en-IN" dirty="0" err="1"/>
              <a:t>Winden</a:t>
            </a:r>
            <a:r>
              <a:rPr lang="en-IN" dirty="0"/>
              <a:t>, W.; van den </a:t>
            </a:r>
            <a:r>
              <a:rPr lang="en-IN" dirty="0" err="1"/>
              <a:t>Buuse</a:t>
            </a:r>
            <a:r>
              <a:rPr lang="en-IN" dirty="0"/>
              <a:t>, D. Smart city pilot projects: Exploring the dimensions and conditions of scaling up. J. Urban Technol. 2017, 24, 51–72. [</a:t>
            </a:r>
            <a:r>
              <a:rPr lang="en-IN" dirty="0" err="1"/>
              <a:t>CrossRef</a:t>
            </a:r>
            <a:r>
              <a:rPr lang="en-IN" dirty="0"/>
              <a:t>]</a:t>
            </a:r>
          </a:p>
        </p:txBody>
      </p:sp>
      <p:sp>
        <p:nvSpPr>
          <p:cNvPr id="4" name="Slide Number Placeholder 3"/>
          <p:cNvSpPr>
            <a:spLocks noGrp="1"/>
          </p:cNvSpPr>
          <p:nvPr>
            <p:ph type="sldNum" sz="quarter" idx="12"/>
          </p:nvPr>
        </p:nvSpPr>
        <p:spPr/>
        <p:txBody>
          <a:bodyPr/>
          <a:lstStyle/>
          <a:p>
            <a:fld id="{51B890E3-AA6B-4A70-BA0B-92E764B1EFC1}" type="slidenum">
              <a:rPr lang="en-US" smtClean="0"/>
              <a:t>37</a:t>
            </a:fld>
            <a:endParaRPr lang="en-US"/>
          </a:p>
        </p:txBody>
      </p:sp>
    </p:spTree>
    <p:extLst>
      <p:ext uri="{BB962C8B-B14F-4D97-AF65-F5344CB8AC3E}">
        <p14:creationId xmlns:p14="http://schemas.microsoft.com/office/powerpoint/2010/main" val="309540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The prototype implemented include basic functionalities of city guides such as showing the map, locating points of interest (POIs). Beside, the project has inspect how to combine present technologies like Google Map and the phone application into the prototype. The app comforts a new native in a city by showing information of all the nearby sites that can be used for public access.</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4</a:t>
            </a:fld>
            <a:endParaRPr lang="en-US"/>
          </a:p>
        </p:txBody>
      </p:sp>
    </p:spTree>
    <p:extLst>
      <p:ext uri="{BB962C8B-B14F-4D97-AF65-F5344CB8AC3E}">
        <p14:creationId xmlns:p14="http://schemas.microsoft.com/office/powerpoint/2010/main" val="47751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OF THE </a:t>
            </a:r>
            <a:r>
              <a:rPr lang="en-US" b="1" dirty="0" smtClean="0"/>
              <a:t>PROJECT</a:t>
            </a:r>
            <a:endParaRPr lang="en-IN" dirty="0"/>
          </a:p>
        </p:txBody>
      </p:sp>
      <p:sp>
        <p:nvSpPr>
          <p:cNvPr id="3" name="Content Placeholder 2"/>
          <p:cNvSpPr>
            <a:spLocks noGrp="1"/>
          </p:cNvSpPr>
          <p:nvPr>
            <p:ph idx="1"/>
          </p:nvPr>
        </p:nvSpPr>
        <p:spPr/>
        <p:txBody>
          <a:bodyPr/>
          <a:lstStyle/>
          <a:p>
            <a:r>
              <a:rPr lang="en-US" dirty="0"/>
              <a:t>It can be accessed by unlimited number of users. Each user will be assigned a different set of permissions for each module of the system. The user can have access to all the information in the site with limited services and provide extra services to registered users. Track all the transaction details of the customer. Confirmation of end user identity and will verify which users are authorized to receive Support. Maintain history of each customer and their related Maintain history of each customer and their related information.</a:t>
            </a:r>
            <a:endParaRPr lang="en-IN" dirty="0"/>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t>5</a:t>
            </a:fld>
            <a:endParaRPr lang="en-US"/>
          </a:p>
        </p:txBody>
      </p:sp>
    </p:spTree>
    <p:extLst>
      <p:ext uri="{BB962C8B-B14F-4D97-AF65-F5344CB8AC3E}">
        <p14:creationId xmlns:p14="http://schemas.microsoft.com/office/powerpoint/2010/main" val="344238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6</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5485055"/>
              </p:ext>
            </p:extLst>
          </p:nvPr>
        </p:nvGraphicFramePr>
        <p:xfrm>
          <a:off x="114298" y="308841"/>
          <a:ext cx="11783291" cy="5943600"/>
        </p:xfrm>
        <a:graphic>
          <a:graphicData uri="http://schemas.openxmlformats.org/drawingml/2006/table">
            <a:tbl>
              <a:tblPr firstRow="1" bandRow="1">
                <a:tableStyleId>{5C22544A-7EE6-4342-B048-85BDC9FD1C3A}</a:tableStyleId>
              </a:tblPr>
              <a:tblGrid>
                <a:gridCol w="760713">
                  <a:extLst>
                    <a:ext uri="{9D8B030D-6E8A-4147-A177-3AD203B41FA5}">
                      <a16:colId xmlns:a16="http://schemas.microsoft.com/office/drawing/2014/main" xmlns="" val="20000"/>
                    </a:ext>
                  </a:extLst>
                </a:gridCol>
                <a:gridCol w="870661">
                  <a:extLst>
                    <a:ext uri="{9D8B030D-6E8A-4147-A177-3AD203B41FA5}">
                      <a16:colId xmlns:a16="http://schemas.microsoft.com/office/drawing/2014/main" xmlns="" val="20001"/>
                    </a:ext>
                  </a:extLst>
                </a:gridCol>
                <a:gridCol w="1672936">
                  <a:extLst>
                    <a:ext uri="{9D8B030D-6E8A-4147-A177-3AD203B41FA5}">
                      <a16:colId xmlns:a16="http://schemas.microsoft.com/office/drawing/2014/main" xmlns="" val="20002"/>
                    </a:ext>
                  </a:extLst>
                </a:gridCol>
                <a:gridCol w="3532909">
                  <a:extLst>
                    <a:ext uri="{9D8B030D-6E8A-4147-A177-3AD203B41FA5}">
                      <a16:colId xmlns:a16="http://schemas.microsoft.com/office/drawing/2014/main" xmlns="" val="20003"/>
                    </a:ext>
                  </a:extLst>
                </a:gridCol>
                <a:gridCol w="2306782">
                  <a:extLst>
                    <a:ext uri="{9D8B030D-6E8A-4147-A177-3AD203B41FA5}">
                      <a16:colId xmlns:a16="http://schemas.microsoft.com/office/drawing/2014/main" xmlns="" val="20004"/>
                    </a:ext>
                  </a:extLst>
                </a:gridCol>
                <a:gridCol w="2639290">
                  <a:extLst>
                    <a:ext uri="{9D8B030D-6E8A-4147-A177-3AD203B41FA5}">
                      <a16:colId xmlns:a16="http://schemas.microsoft.com/office/drawing/2014/main" xmlns="" val="20005"/>
                    </a:ext>
                  </a:extLst>
                </a:gridCol>
              </a:tblGrid>
              <a:tr h="30451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KNOWLEDGE GAINED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PROBLEM IDENTIFICATION </a:t>
                      </a:r>
                    </a:p>
                  </a:txBody>
                  <a:tcPr/>
                </a:tc>
                <a:extLst>
                  <a:ext uri="{0D108BD9-81ED-4DB2-BD59-A6C34878D82A}">
                    <a16:rowId xmlns:a16="http://schemas.microsoft.com/office/drawing/2014/main" xmlns="" val="10000"/>
                  </a:ext>
                </a:extLst>
              </a:tr>
              <a:tr h="4605295">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Survey on Mobile User's Data Privacy Threats and Defence Mechanisms</a:t>
                      </a:r>
                    </a:p>
                    <a:p>
                      <a:endParaRPr lang="en-IN" dirty="0"/>
                    </a:p>
                  </a:txBody>
                  <a:tcPr/>
                </a:tc>
                <a:tc>
                  <a:txBody>
                    <a:bodyPr/>
                    <a:lstStyle/>
                    <a:p>
                      <a:r>
                        <a:rPr lang="en-IN" sz="1800" kern="1200" dirty="0" err="1">
                          <a:solidFill>
                            <a:schemeClr val="dk1"/>
                          </a:solidFill>
                          <a:effectLst/>
                          <a:latin typeface="+mn-lt"/>
                          <a:ea typeface="+mn-ea"/>
                          <a:cs typeface="+mn-cs"/>
                        </a:rPr>
                        <a:t>Jalaluddin</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Khana</a:t>
                      </a:r>
                      <a:r>
                        <a:rPr lang="en-IN" sz="1800" kern="1200" dirty="0">
                          <a:solidFill>
                            <a:schemeClr val="dk1"/>
                          </a:solidFill>
                          <a:effectLst/>
                          <a:latin typeface="+mn-lt"/>
                          <a:ea typeface="+mn-ea"/>
                          <a:cs typeface="+mn-cs"/>
                        </a:rPr>
                        <a:t> , </a:t>
                      </a:r>
                      <a:r>
                        <a:rPr lang="en-IN" sz="1800" kern="1200" dirty="0" err="1">
                          <a:solidFill>
                            <a:schemeClr val="dk1"/>
                          </a:solidFill>
                          <a:effectLst/>
                          <a:latin typeface="+mn-lt"/>
                          <a:ea typeface="+mn-ea"/>
                          <a:cs typeface="+mn-cs"/>
                        </a:rPr>
                        <a:t>Haider</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Abbasa,b</a:t>
                      </a:r>
                      <a:r>
                        <a:rPr lang="en-IN" sz="1800" kern="1200" dirty="0">
                          <a:solidFill>
                            <a:schemeClr val="dk1"/>
                          </a:solidFill>
                          <a:effectLst/>
                          <a:latin typeface="+mn-lt"/>
                          <a:ea typeface="+mn-ea"/>
                          <a:cs typeface="+mn-cs"/>
                        </a:rPr>
                        <a:t>*, Jalal Al-</a:t>
                      </a:r>
                      <a:r>
                        <a:rPr lang="en-IN" sz="1800" kern="1200" dirty="0" err="1">
                          <a:solidFill>
                            <a:schemeClr val="dk1"/>
                          </a:solidFill>
                          <a:effectLst/>
                          <a:latin typeface="+mn-lt"/>
                          <a:ea typeface="+mn-ea"/>
                          <a:cs typeface="+mn-cs"/>
                        </a:rPr>
                        <a:t>Muhtadi</a:t>
                      </a:r>
                      <a:r>
                        <a:rPr lang="en-IN" sz="1800" kern="1200" dirty="0">
                          <a:solidFill>
                            <a:schemeClr val="dk1"/>
                          </a:solidFill>
                          <a:effectLst/>
                          <a:latin typeface="+mn-lt"/>
                          <a:ea typeface="+mn-ea"/>
                          <a:cs typeface="+mn-cs"/>
                        </a:rPr>
                        <a:t>/ 2020</a:t>
                      </a:r>
                      <a:endParaRPr lang="en-IN" dirty="0"/>
                    </a:p>
                  </a:txBody>
                  <a:tcPr/>
                </a:tc>
                <a:tc>
                  <a:txBody>
                    <a:bodyPr/>
                    <a:lstStyle/>
                    <a:p>
                      <a:r>
                        <a:rPr lang="en-IN" sz="1800" kern="1200" dirty="0">
                          <a:solidFill>
                            <a:schemeClr val="dk1"/>
                          </a:solidFill>
                          <a:effectLst/>
                          <a:latin typeface="+mn-lt"/>
                          <a:ea typeface="+mn-ea"/>
                          <a:cs typeface="+mn-cs"/>
                        </a:rPr>
                        <a:t>The emphasis of the discussion is, strong protection and the restriction of malicious activity at the application developer end, application stores end, and operating system and mobile device manufactures end by preventing the user from using non-recommended applications (which may be malicious) and considering biometric features for the authentication of real users in the mobile devices. Also briefly discussing the defence mechanisms that are considered to be a relatively better approach for securing personal and business related data or information in the mobile devices.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Mobile Security; Malware; Data Privacy; Threats and Vulnerabilities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Therefore, mobile devices are an ideal target for various security issues and data privacy threats in a mobile ecosystem. In this paper, we provide a brief survey of the security challenges, threats, and vulnerabilities of a mobile ecosystem. Furthermore, we discussed some key points required to ensure mobile security and defend against data privacy threats.</a:t>
                      </a:r>
                    </a:p>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4615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7</a:t>
            </a:fld>
            <a:endParaRPr lang="en-US"/>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971232140"/>
              </p:ext>
            </p:extLst>
          </p:nvPr>
        </p:nvGraphicFramePr>
        <p:xfrm>
          <a:off x="124689" y="360507"/>
          <a:ext cx="11783291" cy="5437620"/>
        </p:xfrm>
        <a:graphic>
          <a:graphicData uri="http://schemas.openxmlformats.org/drawingml/2006/table">
            <a:tbl>
              <a:tblPr firstRow="1" bandRow="1">
                <a:tableStyleId>{5C22544A-7EE6-4342-B048-85BDC9FD1C3A}</a:tableStyleId>
              </a:tblPr>
              <a:tblGrid>
                <a:gridCol w="760713">
                  <a:extLst>
                    <a:ext uri="{9D8B030D-6E8A-4147-A177-3AD203B41FA5}">
                      <a16:colId xmlns:a16="http://schemas.microsoft.com/office/drawing/2014/main" xmlns="" val="20000"/>
                    </a:ext>
                  </a:extLst>
                </a:gridCol>
                <a:gridCol w="870661">
                  <a:extLst>
                    <a:ext uri="{9D8B030D-6E8A-4147-A177-3AD203B41FA5}">
                      <a16:colId xmlns:a16="http://schemas.microsoft.com/office/drawing/2014/main" xmlns="" val="20001"/>
                    </a:ext>
                  </a:extLst>
                </a:gridCol>
                <a:gridCol w="1672936">
                  <a:extLst>
                    <a:ext uri="{9D8B030D-6E8A-4147-A177-3AD203B41FA5}">
                      <a16:colId xmlns:a16="http://schemas.microsoft.com/office/drawing/2014/main" xmlns="" val="20002"/>
                    </a:ext>
                  </a:extLst>
                </a:gridCol>
                <a:gridCol w="2795155">
                  <a:extLst>
                    <a:ext uri="{9D8B030D-6E8A-4147-A177-3AD203B41FA5}">
                      <a16:colId xmlns:a16="http://schemas.microsoft.com/office/drawing/2014/main" xmlns="" val="20003"/>
                    </a:ext>
                  </a:extLst>
                </a:gridCol>
                <a:gridCol w="2483427">
                  <a:extLst>
                    <a:ext uri="{9D8B030D-6E8A-4147-A177-3AD203B41FA5}">
                      <a16:colId xmlns:a16="http://schemas.microsoft.com/office/drawing/2014/main" xmlns="" val="20004"/>
                    </a:ext>
                  </a:extLst>
                </a:gridCol>
                <a:gridCol w="3200399">
                  <a:extLst>
                    <a:ext uri="{9D8B030D-6E8A-4147-A177-3AD203B41FA5}">
                      <a16:colId xmlns:a16="http://schemas.microsoft.com/office/drawing/2014/main" xmlns="" val="20005"/>
                    </a:ext>
                  </a:extLst>
                </a:gridCol>
              </a:tblGrid>
              <a:tr h="40842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KNOWLEDGE GAINED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PROBLEM IDENTIFICATION </a:t>
                      </a:r>
                    </a:p>
                  </a:txBody>
                  <a:tcPr/>
                </a:tc>
                <a:extLst>
                  <a:ext uri="{0D108BD9-81ED-4DB2-BD59-A6C34878D82A}">
                    <a16:rowId xmlns:a16="http://schemas.microsoft.com/office/drawing/2014/main" xmlns="" val="10000"/>
                  </a:ext>
                </a:extLst>
              </a:tr>
              <a:tr h="370840">
                <a:tc>
                  <a:txBody>
                    <a:bodyPr/>
                    <a:lstStyle/>
                    <a:p>
                      <a:r>
                        <a:rPr lang="en-US" dirty="0"/>
                        <a:t>2</a:t>
                      </a:r>
                      <a:endParaRPr lang="en-IN" dirty="0"/>
                    </a:p>
                  </a:txBody>
                  <a:tcPr/>
                </a:tc>
                <a:tc>
                  <a:txBody>
                    <a:bodyPr/>
                    <a:lstStyle/>
                    <a:p>
                      <a:r>
                        <a:rPr lang="en-IN" sz="1800" b="0" kern="1200" dirty="0">
                          <a:solidFill>
                            <a:schemeClr val="dk1"/>
                          </a:solidFill>
                          <a:effectLst/>
                          <a:latin typeface="+mn-lt"/>
                          <a:ea typeface="+mn-ea"/>
                          <a:cs typeface="+mn-cs"/>
                        </a:rPr>
                        <a:t>THE SMART CITY INFRASTRUCTURE DEVELOPMENT &amp; MONITORING </a:t>
                      </a:r>
                      <a:endParaRPr lang="en-IN" b="0" dirty="0"/>
                    </a:p>
                  </a:txBody>
                  <a:tcPr/>
                </a:tc>
                <a:tc>
                  <a:txBody>
                    <a:bodyPr/>
                    <a:lstStyle/>
                    <a:p>
                      <a:r>
                        <a:rPr lang="en-IN" sz="1800" kern="1200" dirty="0">
                          <a:solidFill>
                            <a:schemeClr val="dk1"/>
                          </a:solidFill>
                          <a:effectLst/>
                          <a:latin typeface="+mn-lt"/>
                          <a:ea typeface="+mn-ea"/>
                          <a:cs typeface="+mn-cs"/>
                        </a:rPr>
                        <a:t>Mahmoud AL-HADER, Ahmad RODZI /2018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 will debate the smart infrastructure development framework and the surveying positional accuracy of locating the assets as a base of the smart city development architecture integrated with all the facilities and systems related to the smart city framework. The paper will discuss also the main advantages of the proposed architecture including the quantifiable and non-quantifiable benefits.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Smart Infrastructure, GIS, Smart City, </a:t>
                      </a:r>
                      <a:r>
                        <a:rPr lang="en-IN" sz="1800" kern="1200" dirty="0" err="1">
                          <a:solidFill>
                            <a:schemeClr val="dk1"/>
                          </a:solidFill>
                          <a:effectLst/>
                          <a:latin typeface="+mn-lt"/>
                          <a:ea typeface="+mn-ea"/>
                          <a:cs typeface="+mn-cs"/>
                        </a:rPr>
                        <a:t>Geopsatial</a:t>
                      </a:r>
                      <a:r>
                        <a:rPr lang="en-IN" sz="1800" kern="1200" dirty="0">
                          <a:solidFill>
                            <a:schemeClr val="dk1"/>
                          </a:solidFill>
                          <a:effectLst/>
                          <a:latin typeface="+mn-lt"/>
                          <a:ea typeface="+mn-ea"/>
                          <a:cs typeface="+mn-cs"/>
                        </a:rPr>
                        <a:t> application, Infrastructure Development, Infrastructure Monitoring.</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development background is to create an operational platform that would manage the power consumption and operational resources in order to reduce the overall running operational cost.</a:t>
                      </a:r>
                    </a:p>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4790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8</a:t>
            </a:fld>
            <a:endParaRPr lang="en-US"/>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681049413"/>
              </p:ext>
            </p:extLst>
          </p:nvPr>
        </p:nvGraphicFramePr>
        <p:xfrm>
          <a:off x="228599" y="859270"/>
          <a:ext cx="11783291" cy="4614660"/>
        </p:xfrm>
        <a:graphic>
          <a:graphicData uri="http://schemas.openxmlformats.org/drawingml/2006/table">
            <a:tbl>
              <a:tblPr firstRow="1" bandRow="1">
                <a:tableStyleId>{5C22544A-7EE6-4342-B048-85BDC9FD1C3A}</a:tableStyleId>
              </a:tblPr>
              <a:tblGrid>
                <a:gridCol w="760713">
                  <a:extLst>
                    <a:ext uri="{9D8B030D-6E8A-4147-A177-3AD203B41FA5}">
                      <a16:colId xmlns:a16="http://schemas.microsoft.com/office/drawing/2014/main" xmlns="" val="20000"/>
                    </a:ext>
                  </a:extLst>
                </a:gridCol>
                <a:gridCol w="870661">
                  <a:extLst>
                    <a:ext uri="{9D8B030D-6E8A-4147-A177-3AD203B41FA5}">
                      <a16:colId xmlns:a16="http://schemas.microsoft.com/office/drawing/2014/main" xmlns="" val="20001"/>
                    </a:ext>
                  </a:extLst>
                </a:gridCol>
                <a:gridCol w="1672936">
                  <a:extLst>
                    <a:ext uri="{9D8B030D-6E8A-4147-A177-3AD203B41FA5}">
                      <a16:colId xmlns:a16="http://schemas.microsoft.com/office/drawing/2014/main" xmlns="" val="20002"/>
                    </a:ext>
                  </a:extLst>
                </a:gridCol>
                <a:gridCol w="2795155">
                  <a:extLst>
                    <a:ext uri="{9D8B030D-6E8A-4147-A177-3AD203B41FA5}">
                      <a16:colId xmlns:a16="http://schemas.microsoft.com/office/drawing/2014/main" xmlns="" val="20003"/>
                    </a:ext>
                  </a:extLst>
                </a:gridCol>
                <a:gridCol w="2483427">
                  <a:extLst>
                    <a:ext uri="{9D8B030D-6E8A-4147-A177-3AD203B41FA5}">
                      <a16:colId xmlns:a16="http://schemas.microsoft.com/office/drawing/2014/main" xmlns="" val="20004"/>
                    </a:ext>
                  </a:extLst>
                </a:gridCol>
                <a:gridCol w="3200399">
                  <a:extLst>
                    <a:ext uri="{9D8B030D-6E8A-4147-A177-3AD203B41FA5}">
                      <a16:colId xmlns:a16="http://schemas.microsoft.com/office/drawing/2014/main" xmlns="" val="20005"/>
                    </a:ext>
                  </a:extLst>
                </a:gridCol>
              </a:tblGrid>
              <a:tr h="40842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KNOWLEDGE GAINED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PROBLEM IDENTIFICATION </a:t>
                      </a:r>
                    </a:p>
                  </a:txBody>
                  <a:tcPr/>
                </a:tc>
                <a:extLst>
                  <a:ext uri="{0D108BD9-81ED-4DB2-BD59-A6C34878D82A}">
                    <a16:rowId xmlns:a16="http://schemas.microsoft.com/office/drawing/2014/main" xmlns="" val="10000"/>
                  </a:ext>
                </a:extLst>
              </a:tr>
              <a:tr h="370840">
                <a:tc>
                  <a:txBody>
                    <a:bodyPr/>
                    <a:lstStyle/>
                    <a:p>
                      <a:r>
                        <a:rPr lang="en-US" dirty="0"/>
                        <a:t>3</a:t>
                      </a:r>
                      <a:endParaRPr lang="en-IN" dirty="0"/>
                    </a:p>
                  </a:txBody>
                  <a:tcPr/>
                </a:tc>
                <a:tc>
                  <a:txBody>
                    <a:bodyPr/>
                    <a:lstStyle/>
                    <a:p>
                      <a:r>
                        <a:rPr lang="en-IN" sz="1800" kern="1200" dirty="0">
                          <a:solidFill>
                            <a:schemeClr val="dk1"/>
                          </a:solidFill>
                          <a:effectLst/>
                          <a:latin typeface="+mn-lt"/>
                          <a:ea typeface="+mn-ea"/>
                          <a:cs typeface="+mn-cs"/>
                        </a:rPr>
                        <a:t>Smart healthcare: making medical care more intelligent</a:t>
                      </a:r>
                      <a:endParaRPr lang="en-IN" dirty="0"/>
                    </a:p>
                  </a:txBody>
                  <a:tcPr/>
                </a:tc>
                <a:tc>
                  <a:txBody>
                    <a:bodyPr/>
                    <a:lstStyle/>
                    <a:p>
                      <a:r>
                        <a:rPr lang="en-IN" sz="1800" b="0" u="none" strike="noStrike" kern="1200" dirty="0" err="1">
                          <a:solidFill>
                            <a:schemeClr val="dk1"/>
                          </a:solidFill>
                          <a:effectLst/>
                          <a:latin typeface="+mn-lt"/>
                          <a:ea typeface="+mn-ea"/>
                          <a:cs typeface="+mn-cs"/>
                        </a:rPr>
                        <a:t>ShuoTianWenboYangJehane</a:t>
                      </a:r>
                      <a:r>
                        <a:rPr lang="en-IN" sz="1800" b="0" u="none" strike="noStrike" kern="1200" dirty="0">
                          <a:solidFill>
                            <a:schemeClr val="dk1"/>
                          </a:solidFill>
                          <a:effectLst/>
                          <a:latin typeface="+mn-lt"/>
                          <a:ea typeface="+mn-ea"/>
                          <a:cs typeface="+mn-cs"/>
                        </a:rPr>
                        <a:t> Michael </a:t>
                      </a:r>
                      <a:r>
                        <a:rPr lang="en-IN" sz="1800" b="0" u="none" strike="noStrike" kern="1200" dirty="0" err="1">
                          <a:solidFill>
                            <a:schemeClr val="dk1"/>
                          </a:solidFill>
                          <a:effectLst/>
                          <a:latin typeface="+mn-lt"/>
                          <a:ea typeface="+mn-ea"/>
                          <a:cs typeface="+mn-cs"/>
                        </a:rPr>
                        <a:t>LeGrangePengWangWeiHuangZheweiYe</a:t>
                      </a:r>
                      <a:r>
                        <a:rPr lang="en-IN" sz="1800" b="0" u="none" strike="noStrike" kern="1200" dirty="0">
                          <a:solidFill>
                            <a:schemeClr val="dk1"/>
                          </a:solidFill>
                          <a:effectLst/>
                          <a:latin typeface="+mn-lt"/>
                          <a:ea typeface="+mn-ea"/>
                          <a:cs typeface="+mn-cs"/>
                        </a:rPr>
                        <a:t>/2019</a:t>
                      </a:r>
                      <a:endParaRPr lang="en-I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We first list the key technologies that support smart healthcare and introduce the current status of smart healthcare in several important fields. Then we expound the existing problems with smart healthcare and try to propose solutions to them. Finally, we look ahead and evaluate the future prospects of smart healthcare.</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Smart healthcare, </a:t>
                      </a:r>
                      <a:r>
                        <a:rPr lang="en-IN" sz="1800" kern="1200" dirty="0" err="1">
                          <a:solidFill>
                            <a:schemeClr val="dk1"/>
                          </a:solidFill>
                          <a:effectLst/>
                          <a:latin typeface="+mn-lt"/>
                          <a:ea typeface="+mn-ea"/>
                          <a:cs typeface="+mn-cs"/>
                        </a:rPr>
                        <a:t>Informatization</a:t>
                      </a:r>
                      <a:r>
                        <a:rPr lang="en-IN" sz="1800" kern="1200" dirty="0">
                          <a:solidFill>
                            <a:schemeClr val="dk1"/>
                          </a:solidFill>
                          <a:effectLst/>
                          <a:latin typeface="+mn-lt"/>
                          <a:ea typeface="+mn-ea"/>
                          <a:cs typeface="+mn-cs"/>
                        </a:rPr>
                        <a:t>, Health management, Surgery, Clinical </a:t>
                      </a:r>
                      <a:r>
                        <a:rPr lang="en-IN" sz="1800" kern="1200" dirty="0" err="1">
                          <a:solidFill>
                            <a:schemeClr val="dk1"/>
                          </a:solidFill>
                          <a:effectLst/>
                          <a:latin typeface="+mn-lt"/>
                          <a:ea typeface="+mn-ea"/>
                          <a:cs typeface="+mn-cs"/>
                        </a:rPr>
                        <a:t>decision,Smart</a:t>
                      </a:r>
                      <a:r>
                        <a:rPr lang="en-IN" sz="1800" kern="1200" dirty="0">
                          <a:solidFill>
                            <a:schemeClr val="dk1"/>
                          </a:solidFill>
                          <a:effectLst/>
                          <a:latin typeface="+mn-lt"/>
                          <a:ea typeface="+mn-ea"/>
                          <a:cs typeface="+mn-cs"/>
                        </a:rPr>
                        <a:t> equipment, </a:t>
                      </a:r>
                      <a:r>
                        <a:rPr lang="en-IN" sz="1800" kern="1200" dirty="0" err="1">
                          <a:solidFill>
                            <a:schemeClr val="dk1"/>
                          </a:solidFill>
                          <a:effectLst/>
                          <a:latin typeface="+mn-lt"/>
                          <a:ea typeface="+mn-ea"/>
                          <a:cs typeface="+mn-cs"/>
                        </a:rPr>
                        <a:t>Personalization,Hospital</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management,Internet</a:t>
                      </a:r>
                      <a:r>
                        <a:rPr lang="en-IN" sz="1800" kern="1200" dirty="0">
                          <a:solidFill>
                            <a:schemeClr val="dk1"/>
                          </a:solidFill>
                          <a:effectLst/>
                          <a:latin typeface="+mn-lt"/>
                          <a:ea typeface="+mn-ea"/>
                          <a:cs typeface="+mn-cs"/>
                        </a:rPr>
                        <a:t> of things.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Smart healthcare uses a new generation of information technologies, such as the internet of things (</a:t>
                      </a:r>
                      <a:r>
                        <a:rPr lang="en-IN" sz="1800" kern="1200" dirty="0" err="1">
                          <a:solidFill>
                            <a:schemeClr val="dk1"/>
                          </a:solidFill>
                          <a:effectLst/>
                          <a:latin typeface="+mn-lt"/>
                          <a:ea typeface="+mn-ea"/>
                          <a:cs typeface="+mn-cs"/>
                        </a:rPr>
                        <a:t>loT</a:t>
                      </a:r>
                      <a:r>
                        <a:rPr lang="en-IN" sz="1800" kern="1200" dirty="0">
                          <a:solidFill>
                            <a:schemeClr val="dk1"/>
                          </a:solidFill>
                          <a:effectLst/>
                          <a:latin typeface="+mn-lt"/>
                          <a:ea typeface="+mn-ea"/>
                          <a:cs typeface="+mn-cs"/>
                        </a:rPr>
                        <a:t>), big data, cloud computing, and artificial intelligence, to transform the traditional medical system in an all-round way, making healthcare more efficient, more convenient, and more personalized.</a:t>
                      </a:r>
                    </a:p>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29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t>9</a:t>
            </a:fld>
            <a:endParaRPr lang="en-US"/>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1123797781"/>
              </p:ext>
            </p:extLst>
          </p:nvPr>
        </p:nvGraphicFramePr>
        <p:xfrm>
          <a:off x="72736" y="365760"/>
          <a:ext cx="11783291" cy="6492240"/>
        </p:xfrm>
        <a:graphic>
          <a:graphicData uri="http://schemas.openxmlformats.org/drawingml/2006/table">
            <a:tbl>
              <a:tblPr firstRow="1" bandRow="1">
                <a:tableStyleId>{5C22544A-7EE6-4342-B048-85BDC9FD1C3A}</a:tableStyleId>
              </a:tblPr>
              <a:tblGrid>
                <a:gridCol w="760713">
                  <a:extLst>
                    <a:ext uri="{9D8B030D-6E8A-4147-A177-3AD203B41FA5}">
                      <a16:colId xmlns:a16="http://schemas.microsoft.com/office/drawing/2014/main" xmlns="" val="20000"/>
                    </a:ext>
                  </a:extLst>
                </a:gridCol>
                <a:gridCol w="870661">
                  <a:extLst>
                    <a:ext uri="{9D8B030D-6E8A-4147-A177-3AD203B41FA5}">
                      <a16:colId xmlns:a16="http://schemas.microsoft.com/office/drawing/2014/main" xmlns="" val="20001"/>
                    </a:ext>
                  </a:extLst>
                </a:gridCol>
                <a:gridCol w="1423554">
                  <a:extLst>
                    <a:ext uri="{9D8B030D-6E8A-4147-A177-3AD203B41FA5}">
                      <a16:colId xmlns:a16="http://schemas.microsoft.com/office/drawing/2014/main" xmlns="" val="20002"/>
                    </a:ext>
                  </a:extLst>
                </a:gridCol>
                <a:gridCol w="3969328">
                  <a:extLst>
                    <a:ext uri="{9D8B030D-6E8A-4147-A177-3AD203B41FA5}">
                      <a16:colId xmlns:a16="http://schemas.microsoft.com/office/drawing/2014/main" xmlns="" val="20003"/>
                    </a:ext>
                  </a:extLst>
                </a:gridCol>
                <a:gridCol w="2026227">
                  <a:extLst>
                    <a:ext uri="{9D8B030D-6E8A-4147-A177-3AD203B41FA5}">
                      <a16:colId xmlns:a16="http://schemas.microsoft.com/office/drawing/2014/main" xmlns="" val="20004"/>
                    </a:ext>
                  </a:extLst>
                </a:gridCol>
                <a:gridCol w="2732808">
                  <a:extLst>
                    <a:ext uri="{9D8B030D-6E8A-4147-A177-3AD203B41FA5}">
                      <a16:colId xmlns:a16="http://schemas.microsoft.com/office/drawing/2014/main" xmlns="" val="20005"/>
                    </a:ext>
                  </a:extLst>
                </a:gridCol>
              </a:tblGrid>
              <a:tr h="408420">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AUTHOR/YEAR</a:t>
                      </a:r>
                      <a:endParaRPr lang="en-IN" dirty="0"/>
                    </a:p>
                  </a:txBody>
                  <a:tcPr/>
                </a:tc>
                <a:tc>
                  <a:txBody>
                    <a:bodyPr/>
                    <a:lstStyle/>
                    <a:p>
                      <a:r>
                        <a:rPr lang="en-US" dirty="0"/>
                        <a:t>WORKDONE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KNOWLEDGE GAINED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PROBLEM IDENTIFICATION </a:t>
                      </a:r>
                    </a:p>
                  </a:txBody>
                  <a:tcPr/>
                </a:tc>
                <a:extLst>
                  <a:ext uri="{0D108BD9-81ED-4DB2-BD59-A6C34878D82A}">
                    <a16:rowId xmlns:a16="http://schemas.microsoft.com/office/drawing/2014/main" xmlns="" val="10000"/>
                  </a:ext>
                </a:extLst>
              </a:tr>
              <a:tr h="370840">
                <a:tc>
                  <a:txBody>
                    <a:bodyPr/>
                    <a:lstStyle/>
                    <a:p>
                      <a:r>
                        <a:rPr lang="en-US" dirty="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Operational Vulnerabilities for Smart Cities</a:t>
                      </a:r>
                      <a:endParaRPr lang="en-IN" sz="1800" b="0" kern="1200" dirty="0">
                        <a:solidFill>
                          <a:schemeClr val="dk1"/>
                        </a:solidFill>
                        <a:effectLst/>
                        <a:latin typeface="+mn-lt"/>
                        <a:ea typeface="+mn-ea"/>
                        <a:cs typeface="+mn-cs"/>
                      </a:endParaRPr>
                    </a:p>
                    <a:p>
                      <a:endParaRPr lang="en-IN" b="0" dirty="0"/>
                    </a:p>
                  </a:txBody>
                  <a:tcPr/>
                </a:tc>
                <a:tc>
                  <a:txBody>
                    <a:bodyPr/>
                    <a:lstStyle/>
                    <a:p>
                      <a:r>
                        <a:rPr lang="en-IN" sz="1800" kern="1200" dirty="0">
                          <a:solidFill>
                            <a:schemeClr val="dk1"/>
                          </a:solidFill>
                          <a:effectLst/>
                          <a:latin typeface="+mn-lt"/>
                          <a:ea typeface="+mn-ea"/>
                          <a:cs typeface="+mn-cs"/>
                        </a:rPr>
                        <a:t>Rob </a:t>
                      </a:r>
                      <a:r>
                        <a:rPr lang="en-IN" sz="1800" kern="1200" dirty="0" err="1">
                          <a:solidFill>
                            <a:schemeClr val="dk1"/>
                          </a:solidFill>
                          <a:effectLst/>
                          <a:latin typeface="+mn-lt"/>
                          <a:ea typeface="+mn-ea"/>
                          <a:cs typeface="+mn-cs"/>
                        </a:rPr>
                        <a:t>Kitchin</a:t>
                      </a:r>
                      <a:r>
                        <a:rPr lang="en-IN" sz="1800" kern="1200" dirty="0">
                          <a:solidFill>
                            <a:schemeClr val="dk1"/>
                          </a:solidFill>
                          <a:effectLst/>
                          <a:latin typeface="+mn-lt"/>
                          <a:ea typeface="+mn-ea"/>
                          <a:cs typeface="+mn-cs"/>
                        </a:rPr>
                        <a:t> and Martin Dodge/2017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We identify five forms of vulnerabilities with respect to smart city technologies, detail the present extent of </a:t>
                      </a:r>
                      <a:r>
                        <a:rPr lang="en-IN" sz="1800" kern="1200" dirty="0" err="1">
                          <a:solidFill>
                            <a:schemeClr val="dk1"/>
                          </a:solidFill>
                          <a:effectLst/>
                          <a:latin typeface="+mn-lt"/>
                          <a:ea typeface="+mn-ea"/>
                          <a:cs typeface="+mn-cs"/>
                        </a:rPr>
                        <a:t>cyberattacks</a:t>
                      </a:r>
                      <a:r>
                        <a:rPr lang="en-IN" sz="1800" kern="1200" dirty="0">
                          <a:solidFill>
                            <a:schemeClr val="dk1"/>
                          </a:solidFill>
                          <a:effectLst/>
                          <a:latin typeface="+mn-lt"/>
                          <a:ea typeface="+mn-ea"/>
                          <a:cs typeface="+mn-cs"/>
                        </a:rPr>
                        <a:t> on networked infrastructure and services, and present a number of illustrative examples. We then adopt a normative approach to explore existing mitigation strategies, suggesting a wider set of systemic interventions (including security-by-design, remedial security patching and replacement, formation of core security and computer emergency response teams, a change in procurement procedures, and continuing professional development). We discuss how this approach might be enacted and enforced through </a:t>
                      </a:r>
                      <a:r>
                        <a:rPr lang="en-IN" sz="1800" kern="1200" dirty="0" err="1">
                          <a:solidFill>
                            <a:schemeClr val="dk1"/>
                          </a:solidFill>
                          <a:effectLst/>
                          <a:latin typeface="+mn-lt"/>
                          <a:ea typeface="+mn-ea"/>
                          <a:cs typeface="+mn-cs"/>
                        </a:rPr>
                        <a:t>marketled</a:t>
                      </a:r>
                      <a:r>
                        <a:rPr lang="en-IN" sz="1800" kern="1200" dirty="0">
                          <a:solidFill>
                            <a:schemeClr val="dk1"/>
                          </a:solidFill>
                          <a:effectLst/>
                          <a:latin typeface="+mn-lt"/>
                          <a:ea typeface="+mn-ea"/>
                          <a:cs typeface="+mn-cs"/>
                        </a:rPr>
                        <a:t> and regulation/management measures, and examine a more radical preventative approach to security. </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crime, cyber attacks, mitigation, risk, security, smart cities, urban resilience</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Smart city technologies are no different being afflicted with a range of security vulnerabilities and risks and an on-going struggle is now evident between the </a:t>
                      </a:r>
                      <a:r>
                        <a:rPr lang="en-IN" sz="1800" kern="1200" dirty="0" err="1">
                          <a:solidFill>
                            <a:schemeClr val="dk1"/>
                          </a:solidFill>
                          <a:effectLst/>
                          <a:latin typeface="+mn-lt"/>
                          <a:ea typeface="+mn-ea"/>
                          <a:cs typeface="+mn-cs"/>
                        </a:rPr>
                        <a:t>cybersecurity</a:t>
                      </a:r>
                      <a:r>
                        <a:rPr lang="en-IN" sz="1800" kern="1200" dirty="0">
                          <a:solidFill>
                            <a:schemeClr val="dk1"/>
                          </a:solidFill>
                          <a:effectLst/>
                          <a:latin typeface="+mn-lt"/>
                          <a:ea typeface="+mn-ea"/>
                          <a:cs typeface="+mn-cs"/>
                        </a:rPr>
                        <a:t> industry and criminals and variously-motivated hackers. However, while the base motivations to break into these systems might remain timeless (e.g., theft, impersonation, vandalism, malicious attack; see </a:t>
                      </a:r>
                      <a:r>
                        <a:rPr lang="en-IN" sz="1800" kern="1200" dirty="0" err="1">
                          <a:solidFill>
                            <a:schemeClr val="dk1"/>
                          </a:solidFill>
                          <a:effectLst/>
                          <a:latin typeface="+mn-lt"/>
                          <a:ea typeface="+mn-ea"/>
                          <a:cs typeface="+mn-cs"/>
                        </a:rPr>
                        <a:t>Schneier</a:t>
                      </a:r>
                      <a:r>
                        <a:rPr lang="en-IN" sz="1800" kern="1200" dirty="0">
                          <a:solidFill>
                            <a:schemeClr val="dk1"/>
                          </a:solidFill>
                          <a:effectLst/>
                          <a:latin typeface="+mn-lt"/>
                          <a:ea typeface="+mn-ea"/>
                          <a:cs typeface="+mn-cs"/>
                        </a:rPr>
                        <a:t>, 2003), the nature of their performance is different.</a:t>
                      </a:r>
                    </a:p>
                    <a:p>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0475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2608</Words>
  <Application>Microsoft Office PowerPoint</Application>
  <PresentationFormat>Widescreen</PresentationFormat>
  <Paragraphs>172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ABSTRACT</vt:lpstr>
      <vt:lpstr>INTRODUCTION</vt:lpstr>
      <vt:lpstr>OBJECTIVE </vt:lpstr>
      <vt:lpstr>SCOPE OF THE PROJECT</vt:lpstr>
      <vt:lpstr>PowerPoint Presentation</vt:lpstr>
      <vt:lpstr>PowerPoint Presentation</vt:lpstr>
      <vt:lpstr>PowerPoint Presentation</vt:lpstr>
      <vt:lpstr>PowerPoint Presentation</vt:lpstr>
      <vt:lpstr>PowerPoint Presentation</vt:lpstr>
      <vt:lpstr>EXISTING SYSTEM    </vt:lpstr>
      <vt:lpstr>PROBLEM DEFINITION</vt:lpstr>
      <vt:lpstr>LIMITATIONS OF EXISTING SYSTEM</vt:lpstr>
      <vt:lpstr>PROPOSED SYSTEM</vt:lpstr>
      <vt:lpstr>SYSTEM ARCHITECTURE</vt:lpstr>
      <vt:lpstr>MODULES</vt:lpstr>
      <vt:lpstr>SMART CITY GUIDE </vt:lpstr>
      <vt:lpstr>FIND DESTINATION LOCATION</vt:lpstr>
      <vt:lpstr>TOURISM AND CITY GUIDE</vt:lpstr>
      <vt:lpstr>MAIN INFORMATION ABOUT SMART CITIES</vt:lpstr>
      <vt:lpstr>DATA FLOW DIAGRAM</vt:lpstr>
      <vt:lpstr>E-R DIAGRAM</vt:lpstr>
      <vt:lpstr>USECASE DIAGRAM</vt:lpstr>
      <vt:lpstr>CLASS DIAGRAM</vt:lpstr>
      <vt:lpstr>Sequence Diagram of the User</vt:lpstr>
      <vt:lpstr>Admin Site Update Sequence Diagram</vt:lpstr>
      <vt:lpstr>Collaboration Diagram of the User</vt:lpstr>
      <vt:lpstr>Administrator activity diagram</vt:lpstr>
      <vt:lpstr>User Activity Diagram</vt:lpstr>
      <vt:lpstr>OUTPUTS</vt:lpstr>
      <vt:lpstr>OUTPUTS</vt:lpstr>
      <vt:lpstr>OUTPUTS</vt:lpstr>
      <vt:lpstr>OUTPUTS</vt:lpstr>
      <vt:lpstr>CONCLUSION</vt:lpstr>
      <vt:lpstr>FUTURE ENHANCEMENT </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K</dc:creator>
  <cp:lastModifiedBy>GREENTREE TECHNOLOGY</cp:lastModifiedBy>
  <cp:revision>94</cp:revision>
  <dcterms:created xsi:type="dcterms:W3CDTF">2022-05-01T18:20:12Z</dcterms:created>
  <dcterms:modified xsi:type="dcterms:W3CDTF">2023-03-29T06:25:41Z</dcterms:modified>
</cp:coreProperties>
</file>