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8" r:id="rId2"/>
    <p:sldId id="257" r:id="rId3"/>
    <p:sldId id="259" r:id="rId4"/>
    <p:sldId id="266" r:id="rId5"/>
    <p:sldId id="287" r:id="rId6"/>
    <p:sldId id="267" r:id="rId7"/>
    <p:sldId id="262" r:id="rId8"/>
    <p:sldId id="268" r:id="rId9"/>
    <p:sldId id="276" r:id="rId10"/>
    <p:sldId id="270" r:id="rId11"/>
    <p:sldId id="271" r:id="rId12"/>
    <p:sldId id="273" r:id="rId13"/>
    <p:sldId id="277" r:id="rId14"/>
    <p:sldId id="278" r:id="rId15"/>
    <p:sldId id="279" r:id="rId16"/>
    <p:sldId id="280" r:id="rId17"/>
    <p:sldId id="281" r:id="rId18"/>
    <p:sldId id="272" r:id="rId19"/>
    <p:sldId id="283" r:id="rId20"/>
    <p:sldId id="285" r:id="rId21"/>
    <p:sldId id="286" r:id="rId22"/>
    <p:sldId id="28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34" autoAdjust="0"/>
  </p:normalViewPr>
  <p:slideViewPr>
    <p:cSldViewPr>
      <p:cViewPr>
        <p:scale>
          <a:sx n="74" d="100"/>
          <a:sy n="74" d="100"/>
        </p:scale>
        <p:origin x="-39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98882-33F6-41AD-9B38-8DA027E48261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F852-9B43-4BA9-9EBD-9817BC8181F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99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98882-33F6-41AD-9B38-8DA027E48261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F852-9B43-4BA9-9EBD-9817BC818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428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98882-33F6-41AD-9B38-8DA027E48261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F852-9B43-4BA9-9EBD-9817BC818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92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98882-33F6-41AD-9B38-8DA027E48261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F852-9B43-4BA9-9EBD-9817BC818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66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98882-33F6-41AD-9B38-8DA027E48261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F852-9B43-4BA9-9EBD-9817BC8181F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894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98882-33F6-41AD-9B38-8DA027E48261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F852-9B43-4BA9-9EBD-9817BC818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92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98882-33F6-41AD-9B38-8DA027E48261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F852-9B43-4BA9-9EBD-9817BC818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13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98882-33F6-41AD-9B38-8DA027E48261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F852-9B43-4BA9-9EBD-9817BC818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9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98882-33F6-41AD-9B38-8DA027E48261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F852-9B43-4BA9-9EBD-9817BC818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63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3498882-33F6-41AD-9B38-8DA027E48261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96F852-9B43-4BA9-9EBD-9817BC818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96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98882-33F6-41AD-9B38-8DA027E48261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F852-9B43-4BA9-9EBD-9817BC818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63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3498882-33F6-41AD-9B38-8DA027E48261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896F852-9B43-4BA9-9EBD-9817BC8181F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093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86604"/>
            <a:ext cx="8763000" cy="145075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	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PANIMALAR ENGINEERING COLLEGE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863841" cy="4478866"/>
          </a:xfrm>
        </p:spPr>
        <p:txBody>
          <a:bodyPr>
            <a:normAutofit fontScale="47500" lnSpcReduction="20000"/>
          </a:bodyPr>
          <a:lstStyle/>
          <a:p>
            <a:pPr marL="0" indent="0" algn="ctr">
              <a:buNone/>
            </a:pPr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IMPLEMENTATION OF </a:t>
            </a:r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HYBRID SECURITY LAYER </a:t>
            </a:r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OF </a:t>
            </a:r>
          </a:p>
          <a:p>
            <a:pPr marL="0" indent="0" algn="ctr">
              <a:buNone/>
            </a:pPr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STEGANOGRAPHY </a:t>
            </a:r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&amp; VISUAL CRYPTOGRAPHY FOR </a:t>
            </a:r>
            <a:endParaRPr lang="en-US" sz="4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SECURED </a:t>
            </a:r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ONLINE </a:t>
            </a:r>
            <a:endParaRPr lang="en-US" sz="4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PURCHASE</a:t>
            </a:r>
          </a:p>
          <a:p>
            <a:pPr algn="ctr"/>
            <a:r>
              <a:rPr lang="en-US" sz="2900" b="1" dirty="0" smtClean="0"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 algn="ctr"/>
            <a:r>
              <a:rPr lang="en-US" sz="3800" b="1" dirty="0">
                <a:latin typeface="Times New Roman" pitchFamily="18" charset="0"/>
                <a:cs typeface="Times New Roman" pitchFamily="18" charset="0"/>
              </a:rPr>
              <a:t>Praveen </a:t>
            </a: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M(211411205066)</a:t>
            </a:r>
          </a:p>
          <a:p>
            <a:pPr algn="ctr"/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2900" b="1" dirty="0" smtClean="0">
                <a:latin typeface="Times New Roman" pitchFamily="18" charset="0"/>
                <a:cs typeface="Times New Roman" pitchFamily="18" charset="0"/>
              </a:rPr>
              <a:t>Under the guidance of</a:t>
            </a:r>
          </a:p>
          <a:p>
            <a:pPr algn="ctr"/>
            <a:r>
              <a:rPr lang="en-US" sz="3400" b="1" dirty="0">
                <a:latin typeface="Times New Roman" pitchFamily="18" charset="0"/>
                <a:cs typeface="Times New Roman" pitchFamily="18" charset="0"/>
              </a:rPr>
              <a:t>Dr</a:t>
            </a:r>
            <a:r>
              <a:rPr lang="en-US" sz="3400" b="1" dirty="0" smtClean="0">
                <a:latin typeface="Times New Roman" pitchFamily="18" charset="0"/>
                <a:cs typeface="Times New Roman" pitchFamily="18" charset="0"/>
              </a:rPr>
              <a:t>. M. HELDA </a:t>
            </a:r>
            <a:r>
              <a:rPr lang="en-US" sz="3400" b="1" dirty="0">
                <a:latin typeface="Times New Roman" pitchFamily="18" charset="0"/>
                <a:cs typeface="Times New Roman" pitchFamily="18" charset="0"/>
              </a:rPr>
              <a:t>MERCY </a:t>
            </a:r>
            <a:r>
              <a:rPr lang="en-US" sz="3400" b="1" dirty="0" err="1">
                <a:latin typeface="Times New Roman" pitchFamily="18" charset="0"/>
                <a:cs typeface="Times New Roman" pitchFamily="18" charset="0"/>
              </a:rPr>
              <a:t>M.E.,Ph.D</a:t>
            </a:r>
            <a:r>
              <a:rPr lang="en-US" sz="3400" b="1" dirty="0" smtClean="0">
                <a:latin typeface="Times New Roman" pitchFamily="18" charset="0"/>
                <a:cs typeface="Times New Roman" pitchFamily="18" charset="0"/>
              </a:rPr>
              <a:t>.,</a:t>
            </a:r>
          </a:p>
          <a:p>
            <a:pPr algn="ctr"/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HEAD OF THE 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DEPARTMENT</a:t>
            </a:r>
          </a:p>
          <a:p>
            <a:pPr algn="ctr"/>
            <a:r>
              <a:rPr lang="en-US" sz="2900" b="1" dirty="0" smtClean="0">
                <a:latin typeface="Times New Roman" pitchFamily="18" charset="0"/>
                <a:cs typeface="Times New Roman" pitchFamily="18" charset="0"/>
              </a:rPr>
              <a:t>Department </a:t>
            </a:r>
            <a:r>
              <a:rPr lang="en-US" sz="2900" b="1" dirty="0">
                <a:latin typeface="Times New Roman" pitchFamily="18" charset="0"/>
                <a:cs typeface="Times New Roman" pitchFamily="18" charset="0"/>
              </a:rPr>
              <a:t>of Information Technology </a:t>
            </a:r>
            <a:endParaRPr lang="en-US" sz="29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>
                <a:latin typeface="Times New Roman" pitchFamily="18" charset="0"/>
                <a:cs typeface="Times New Roman" pitchFamily="18" charset="0"/>
              </a:rPr>
            </a:b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65" y="767366"/>
            <a:ext cx="914400" cy="1030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514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MODULES: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1. User registration</a:t>
            </a:r>
            <a:endParaRPr lang="en-IN" dirty="0"/>
          </a:p>
          <a:p>
            <a:r>
              <a:rPr lang="en-US" b="1" dirty="0" smtClean="0"/>
              <a:t>2</a:t>
            </a:r>
            <a:r>
              <a:rPr lang="en-US" b="1" dirty="0"/>
              <a:t>. Server</a:t>
            </a:r>
            <a:endParaRPr lang="en-IN" dirty="0"/>
          </a:p>
          <a:p>
            <a:r>
              <a:rPr lang="en-US" b="1" dirty="0" smtClean="0"/>
              <a:t>3</a:t>
            </a:r>
            <a:r>
              <a:rPr lang="en-US" b="1" dirty="0"/>
              <a:t>. Password Ascii Conversion</a:t>
            </a:r>
            <a:endParaRPr lang="en-IN" dirty="0"/>
          </a:p>
          <a:p>
            <a:r>
              <a:rPr lang="en-US" b="1" dirty="0" smtClean="0"/>
              <a:t>4</a:t>
            </a:r>
            <a:r>
              <a:rPr lang="en-US" b="1" dirty="0"/>
              <a:t>. Steganography</a:t>
            </a:r>
            <a:endParaRPr lang="en-IN" dirty="0"/>
          </a:p>
          <a:p>
            <a:r>
              <a:rPr lang="en-US" b="1" dirty="0" smtClean="0"/>
              <a:t>5</a:t>
            </a:r>
            <a:r>
              <a:rPr lang="en-US" b="1" dirty="0"/>
              <a:t>. Visual Cryptography</a:t>
            </a:r>
            <a:endParaRPr lang="en-IN" dirty="0"/>
          </a:p>
          <a:p>
            <a:r>
              <a:rPr lang="en-US" b="1" dirty="0" smtClean="0"/>
              <a:t>6</a:t>
            </a:r>
            <a:r>
              <a:rPr lang="en-US" b="1" dirty="0"/>
              <a:t>. Destagno &amp; Rejoining of Images</a:t>
            </a:r>
            <a:endParaRPr lang="en-IN" dirty="0"/>
          </a:p>
          <a:p>
            <a:r>
              <a:rPr lang="en-US" b="1" dirty="0" smtClean="0"/>
              <a:t>7</a:t>
            </a:r>
            <a:r>
              <a:rPr lang="en-US" b="1" dirty="0"/>
              <a:t>. OTP Authentication &amp; User Purchase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46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59" y="914400"/>
            <a:ext cx="7543800" cy="145075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REGISTRATION:</a:t>
            </a:r>
            <a:r>
              <a:rPr lang="en-IN" sz="5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5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53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737361"/>
            <a:ext cx="8016241" cy="413173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dirty="0" smtClean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module we are going to create an User application by which the User is allowed to access the data from the Server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the User create an account, they are allowed to login into their account to access the application.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User’s request, the Server will respond to the User. All the User details will be stored in the Database of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Frame to Communicate with the Server through Network Coding using the programming Languages like Java/ .Net.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35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0562"/>
            <a:ext cx="7823199" cy="1299308"/>
          </a:xfrm>
        </p:spPr>
        <p:txBody>
          <a:bodyPr>
            <a:normAutofit fontScale="90000"/>
          </a:bodyPr>
          <a:lstStyle/>
          <a:p>
            <a:r>
              <a:rPr lang="en-US" sz="49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SERVER:</a:t>
            </a:r>
            <a:r>
              <a:rPr lang="en-IN" sz="5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5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 smtClean="0"/>
              <a:t> 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1" y="1907957"/>
            <a:ext cx="8915400" cy="609769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will monitor the entire User’s information in their database and verify them if required.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Server will store the entire User’s information in their database. Also the Server has to establish the connection to communicate with the Users.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will update the each User’s activities in its database.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will authenticate each user before they access the Application. So that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will prevent the Unauthorized User from accessing the Application.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 smtClean="0"/>
              <a:t>                 	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533400" y="4800600"/>
            <a:ext cx="1524000" cy="978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USER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3455670" y="4800600"/>
            <a:ext cx="1866900" cy="9105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Registration </a:t>
            </a:r>
            <a:r>
              <a:rPr lang="en-US" sz="2000" b="1" dirty="0" smtClean="0"/>
              <a:t>Information</a:t>
            </a:r>
            <a:endParaRPr lang="en-IN" sz="2000" b="1" dirty="0"/>
          </a:p>
        </p:txBody>
      </p:sp>
      <p:sp>
        <p:nvSpPr>
          <p:cNvPr id="7" name="Can 6"/>
          <p:cNvSpPr/>
          <p:nvPr/>
        </p:nvSpPr>
        <p:spPr>
          <a:xfrm>
            <a:off x="6858000" y="4670554"/>
            <a:ext cx="1066800" cy="110888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Bank Server</a:t>
            </a:r>
            <a:endParaRPr lang="en-IN" dirty="0"/>
          </a:p>
        </p:txBody>
      </p:sp>
      <p:cxnSp>
        <p:nvCxnSpPr>
          <p:cNvPr id="9" name="Straight Arrow Connector 8"/>
          <p:cNvCxnSpPr>
            <a:stCxn id="4" idx="6"/>
          </p:cNvCxnSpPr>
          <p:nvPr/>
        </p:nvCxnSpPr>
        <p:spPr>
          <a:xfrm flipV="1">
            <a:off x="2057400" y="5290017"/>
            <a:ext cx="13982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</p:cNvCxnSpPr>
          <p:nvPr/>
        </p:nvCxnSpPr>
        <p:spPr>
          <a:xfrm>
            <a:off x="5322570" y="5255898"/>
            <a:ext cx="15354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3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660" y="685800"/>
            <a:ext cx="7543800" cy="1008796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PASSWORD ASCII CONVERSION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905000"/>
            <a:ext cx="7543801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module we implement the Representation of each letter in password by its equivalent ASCII code.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ASCII code to equivalent 8 bit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binary number.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Division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8 bit binary number into two 4 bit parts choosing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suitable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letters from table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9616" y="385741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PASS WORD 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1988817" y="3870114"/>
            <a:ext cx="1524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CONVERT  TO ASCII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3858255" y="3870114"/>
            <a:ext cx="164084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CONVERT 8BITASCII </a:t>
            </a:r>
            <a:r>
              <a:rPr lang="en-IN" dirty="0"/>
              <a:t>TO </a:t>
            </a:r>
          </a:p>
        </p:txBody>
      </p:sp>
      <p:sp>
        <p:nvSpPr>
          <p:cNvPr id="7" name="Oval 6"/>
          <p:cNvSpPr/>
          <p:nvPr/>
        </p:nvSpPr>
        <p:spPr>
          <a:xfrm>
            <a:off x="6004560" y="3857414"/>
            <a:ext cx="131064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Convert 8Bit to 4Bit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6202680" y="5257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TEXT</a:t>
            </a:r>
            <a:endParaRPr lang="en-IN" dirty="0"/>
          </a:p>
        </p:txBody>
      </p:sp>
      <p:cxnSp>
        <p:nvCxnSpPr>
          <p:cNvPr id="10" name="Straight Arrow Connector 9"/>
          <p:cNvCxnSpPr>
            <a:stCxn id="4" idx="3"/>
            <a:endCxn id="5" idx="2"/>
          </p:cNvCxnSpPr>
          <p:nvPr/>
        </p:nvCxnSpPr>
        <p:spPr>
          <a:xfrm>
            <a:off x="1684016" y="4314614"/>
            <a:ext cx="304801" cy="1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6"/>
            <a:endCxn id="6" idx="2"/>
          </p:cNvCxnSpPr>
          <p:nvPr/>
        </p:nvCxnSpPr>
        <p:spPr>
          <a:xfrm>
            <a:off x="3512817" y="4327314"/>
            <a:ext cx="3454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7" idx="2"/>
          </p:cNvCxnSpPr>
          <p:nvPr/>
        </p:nvCxnSpPr>
        <p:spPr>
          <a:xfrm>
            <a:off x="5562600" y="4314614"/>
            <a:ext cx="441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4"/>
            <a:endCxn id="8" idx="0"/>
          </p:cNvCxnSpPr>
          <p:nvPr/>
        </p:nvCxnSpPr>
        <p:spPr>
          <a:xfrm>
            <a:off x="6659880" y="4771814"/>
            <a:ext cx="0" cy="485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70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STEGANOGRAPHY: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905000"/>
            <a:ext cx="7543801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Steganography is the art of hiding of a message within another so that hidden message is indistinguishable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concept behind steganography is that message to be transmitted is not detectable to casual eye.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 as a cover media for hiding data in steganography.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76400" y="4495800"/>
            <a:ext cx="1143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4BIT TO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5707381" y="4495800"/>
            <a:ext cx="214121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STEGANOGRAPHY</a:t>
            </a:r>
            <a:endParaRPr lang="en-IN" sz="1400" dirty="0"/>
          </a:p>
        </p:txBody>
      </p:sp>
      <p:cxnSp>
        <p:nvCxnSpPr>
          <p:cNvPr id="7" name="Straight Arrow Connector 6"/>
          <p:cNvCxnSpPr>
            <a:stCxn id="4" idx="3"/>
          </p:cNvCxnSpPr>
          <p:nvPr/>
        </p:nvCxnSpPr>
        <p:spPr>
          <a:xfrm>
            <a:off x="2819400" y="4953000"/>
            <a:ext cx="2895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53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 CRYPTOGRAPHY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7886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Cryptography (VC) is a cryptographic technique based on visual secret sharing used for image encryption.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out of n (k, n) visual secret sharing scheme a secret image is encrypted in shares which are meaningless images that can be transmitted or distributed over an un trusted communication channel.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combining the k shares or more give the original secret image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685800" y="4114800"/>
            <a:ext cx="18288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/>
              <a:t>Steganography</a:t>
            </a:r>
            <a:endParaRPr lang="en-IN" sz="1400" dirty="0"/>
          </a:p>
        </p:txBody>
      </p:sp>
      <p:sp>
        <p:nvSpPr>
          <p:cNvPr id="6" name="Oval 5"/>
          <p:cNvSpPr/>
          <p:nvPr/>
        </p:nvSpPr>
        <p:spPr>
          <a:xfrm>
            <a:off x="3886200" y="4114800"/>
            <a:ext cx="18288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VISUAL CRYTOGRAPHY</a:t>
            </a:r>
            <a:endParaRPr lang="en-IN" sz="1400" dirty="0"/>
          </a:p>
        </p:txBody>
      </p:sp>
      <p:sp>
        <p:nvSpPr>
          <p:cNvPr id="7" name="Rectangle 6"/>
          <p:cNvSpPr/>
          <p:nvPr/>
        </p:nvSpPr>
        <p:spPr>
          <a:xfrm>
            <a:off x="2501900" y="5219700"/>
            <a:ext cx="13843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2 HALVES OF IMAGE</a:t>
            </a:r>
            <a:endParaRPr lang="en-IN" sz="1400" dirty="0"/>
          </a:p>
        </p:txBody>
      </p:sp>
      <p:sp>
        <p:nvSpPr>
          <p:cNvPr id="8" name="Oval 7"/>
          <p:cNvSpPr/>
          <p:nvPr/>
        </p:nvSpPr>
        <p:spPr>
          <a:xfrm>
            <a:off x="5565141" y="5219700"/>
            <a:ext cx="190245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PXEL SELECTION</a:t>
            </a:r>
            <a:endParaRPr lang="en-IN" sz="14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886200" y="5029200"/>
            <a:ext cx="6096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8" idx="2"/>
          </p:cNvCxnSpPr>
          <p:nvPr/>
        </p:nvCxnSpPr>
        <p:spPr>
          <a:xfrm>
            <a:off x="3886200" y="5676900"/>
            <a:ext cx="16789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6"/>
            <a:endCxn id="6" idx="2"/>
          </p:cNvCxnSpPr>
          <p:nvPr/>
        </p:nvCxnSpPr>
        <p:spPr>
          <a:xfrm>
            <a:off x="2514600" y="4572000"/>
            <a:ext cx="1371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50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86604"/>
            <a:ext cx="7680960" cy="1542196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DESTAGNO &amp; REJOINING OF  IMAGES: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Steganography is the art of hiding of a message within another so that hidden message is indistinguishable.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concept behind steganography is that message to be transmitted is not detectable to casual eye.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splited image are rejoined and password is destagnoed and compared to the server if it is validated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4191000"/>
            <a:ext cx="144779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 halves of image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2832100" y="4203700"/>
            <a:ext cx="15113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Joining of image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4953001" y="4203700"/>
            <a:ext cx="152399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destagno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7061202" y="4191000"/>
            <a:ext cx="141731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password</a:t>
            </a:r>
            <a:endParaRPr lang="en-IN" dirty="0"/>
          </a:p>
        </p:txBody>
      </p:sp>
      <p:cxnSp>
        <p:nvCxnSpPr>
          <p:cNvPr id="9" name="Straight Arrow Connector 8"/>
          <p:cNvCxnSpPr>
            <a:endCxn id="5" idx="2"/>
          </p:cNvCxnSpPr>
          <p:nvPr/>
        </p:nvCxnSpPr>
        <p:spPr>
          <a:xfrm>
            <a:off x="2146299" y="4660900"/>
            <a:ext cx="685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6"/>
            <a:endCxn id="6" idx="2"/>
          </p:cNvCxnSpPr>
          <p:nvPr/>
        </p:nvCxnSpPr>
        <p:spPr>
          <a:xfrm>
            <a:off x="4343400" y="4660900"/>
            <a:ext cx="609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  <a:endCxn id="7" idx="1"/>
          </p:cNvCxnSpPr>
          <p:nvPr/>
        </p:nvCxnSpPr>
        <p:spPr>
          <a:xfrm flipV="1">
            <a:off x="6477000" y="4648200"/>
            <a:ext cx="584202" cy="1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31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OTP AUTHENTICATION &amp; USER PURCHASE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when the password is validated by the server and then an OTP is generated by the server and send to user it will be 8 bit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OTP.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bit is send to the user and rest of the 4 bit will be stored in the server.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to give the 4 bit OTP it will be validate and then go for online bank transfer the fund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9719" y="3892550"/>
            <a:ext cx="1234441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2 halves of image</a:t>
            </a:r>
            <a:endParaRPr lang="en-IN" sz="1200" dirty="0"/>
          </a:p>
        </p:txBody>
      </p:sp>
      <p:sp>
        <p:nvSpPr>
          <p:cNvPr id="5" name="Oval 4"/>
          <p:cNvSpPr/>
          <p:nvPr/>
        </p:nvSpPr>
        <p:spPr>
          <a:xfrm>
            <a:off x="2059940" y="3905250"/>
            <a:ext cx="1143000" cy="520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Joining of image</a:t>
            </a:r>
            <a:endParaRPr lang="en-IN" sz="1200" dirty="0"/>
          </a:p>
        </p:txBody>
      </p:sp>
      <p:sp>
        <p:nvSpPr>
          <p:cNvPr id="6" name="Oval 5"/>
          <p:cNvSpPr/>
          <p:nvPr/>
        </p:nvSpPr>
        <p:spPr>
          <a:xfrm>
            <a:off x="3726180" y="3905250"/>
            <a:ext cx="1115059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destagno</a:t>
            </a:r>
            <a:endParaRPr lang="en-IN" sz="1200" dirty="0"/>
          </a:p>
        </p:txBody>
      </p:sp>
      <p:sp>
        <p:nvSpPr>
          <p:cNvPr id="7" name="Rectangle 6"/>
          <p:cNvSpPr/>
          <p:nvPr/>
        </p:nvSpPr>
        <p:spPr>
          <a:xfrm>
            <a:off x="5572761" y="3911600"/>
            <a:ext cx="1056640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password</a:t>
            </a:r>
            <a:endParaRPr lang="en-IN" sz="1200" dirty="0"/>
          </a:p>
        </p:txBody>
      </p:sp>
      <p:sp>
        <p:nvSpPr>
          <p:cNvPr id="8" name="Flowchart: Magnetic Disk 7"/>
          <p:cNvSpPr/>
          <p:nvPr/>
        </p:nvSpPr>
        <p:spPr>
          <a:xfrm>
            <a:off x="7383780" y="4648200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Bank server</a:t>
            </a:r>
            <a:endParaRPr lang="en-IN" sz="1200" dirty="0"/>
          </a:p>
        </p:txBody>
      </p:sp>
      <p:sp>
        <p:nvSpPr>
          <p:cNvPr id="9" name="Oval 8"/>
          <p:cNvSpPr/>
          <p:nvPr/>
        </p:nvSpPr>
        <p:spPr>
          <a:xfrm>
            <a:off x="5524500" y="4710260"/>
            <a:ext cx="1209040" cy="488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Otp generation</a:t>
            </a:r>
            <a:endParaRPr lang="en-IN" sz="1200" dirty="0"/>
          </a:p>
        </p:txBody>
      </p:sp>
      <p:sp>
        <p:nvSpPr>
          <p:cNvPr id="10" name="Rectangle 9"/>
          <p:cNvSpPr/>
          <p:nvPr/>
        </p:nvSpPr>
        <p:spPr>
          <a:xfrm>
            <a:off x="3855721" y="4724400"/>
            <a:ext cx="914400" cy="460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User mobile</a:t>
            </a:r>
            <a:endParaRPr lang="en-IN" sz="1200" dirty="0"/>
          </a:p>
        </p:txBody>
      </p:sp>
      <p:sp>
        <p:nvSpPr>
          <p:cNvPr id="11" name="Oval 10"/>
          <p:cNvSpPr/>
          <p:nvPr/>
        </p:nvSpPr>
        <p:spPr>
          <a:xfrm>
            <a:off x="5572760" y="5640494"/>
            <a:ext cx="120904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Otp validation</a:t>
            </a:r>
            <a:endParaRPr lang="en-IN" sz="1200" dirty="0"/>
          </a:p>
        </p:txBody>
      </p:sp>
      <p:cxnSp>
        <p:nvCxnSpPr>
          <p:cNvPr id="17" name="Straight Arrow Connector 16"/>
          <p:cNvCxnSpPr>
            <a:stCxn id="4" idx="3"/>
            <a:endCxn id="5" idx="2"/>
          </p:cNvCxnSpPr>
          <p:nvPr/>
        </p:nvCxnSpPr>
        <p:spPr>
          <a:xfrm>
            <a:off x="1534160" y="4159250"/>
            <a:ext cx="525780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6"/>
            <a:endCxn id="6" idx="2"/>
          </p:cNvCxnSpPr>
          <p:nvPr/>
        </p:nvCxnSpPr>
        <p:spPr>
          <a:xfrm>
            <a:off x="3202940" y="4165600"/>
            <a:ext cx="523240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7" idx="1"/>
          </p:cNvCxnSpPr>
          <p:nvPr/>
        </p:nvCxnSpPr>
        <p:spPr>
          <a:xfrm flipV="1">
            <a:off x="4841239" y="4159250"/>
            <a:ext cx="731522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3"/>
            <a:endCxn id="8" idx="1"/>
          </p:cNvCxnSpPr>
          <p:nvPr/>
        </p:nvCxnSpPr>
        <p:spPr>
          <a:xfrm>
            <a:off x="6629401" y="4159250"/>
            <a:ext cx="1211579" cy="488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2"/>
            <a:endCxn id="9" idx="6"/>
          </p:cNvCxnSpPr>
          <p:nvPr/>
        </p:nvCxnSpPr>
        <p:spPr>
          <a:xfrm flipH="1">
            <a:off x="6733540" y="4954524"/>
            <a:ext cx="650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2"/>
            <a:endCxn id="10" idx="3"/>
          </p:cNvCxnSpPr>
          <p:nvPr/>
        </p:nvCxnSpPr>
        <p:spPr>
          <a:xfrm flipH="1">
            <a:off x="4770121" y="4954524"/>
            <a:ext cx="7543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" idx="2"/>
            <a:endCxn id="11" idx="2"/>
          </p:cNvCxnSpPr>
          <p:nvPr/>
        </p:nvCxnSpPr>
        <p:spPr>
          <a:xfrm>
            <a:off x="4312921" y="5184648"/>
            <a:ext cx="1259839" cy="684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6781800" y="5181600"/>
            <a:ext cx="1059180" cy="608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49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7543800" cy="1450757"/>
          </a:xfrm>
        </p:spPr>
        <p:txBody>
          <a:bodyPr>
            <a:normAutofit fontScale="90000"/>
          </a:bodyPr>
          <a:lstStyle/>
          <a:p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 SHOT</a:t>
            </a: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REGISTRATION</a:t>
            </a: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81200"/>
            <a:ext cx="7541434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053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763" y="457200"/>
            <a:ext cx="7575998" cy="1371599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SERVER: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" y="2057400"/>
            <a:ext cx="7543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051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>
                <a:latin typeface="Times New Roman" pitchFamily="18" charset="0"/>
                <a:cs typeface="Times New Roman" panose="02020603050405020304" pitchFamily="18" charset="0"/>
              </a:rPr>
              <a:t>ABSTRACT: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22437"/>
            <a:ext cx="8229600" cy="452596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Secret Text 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Converted to ASCII &amp; then to 8 bit Binary Format.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Duplicate Sentence is formed and that sentence is hidden in a Image which    is called Steganography.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This Image is Splitted into Two Halves called Visual Cryptography (VC).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half is stored in Server and 2nd Half is stored in the User End.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Destegano is achieved to retrieve the User Identification secret Text.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is authenticated using User name, Password, Image, half of the OTP &amp; finally the 2nd part of the Image obtained using VC.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Anti Phishing Concept 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eliminate Duplicate Sites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43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04800"/>
            <a:ext cx="7543800" cy="1450757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STEGANOGRAPHY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" y="1981200"/>
            <a:ext cx="763524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942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914" y="457201"/>
            <a:ext cx="7433686" cy="1295400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OTP AUTHENTICATION &amp; USER PURCHASE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" y="1981200"/>
            <a:ext cx="771144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614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259" y="304800"/>
            <a:ext cx="7543800" cy="1450757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 algn="just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project, a payment system for online shopping is proposed by combining text based steganography and visual cryptography that provides customer data privacy and prevents misuse of data at merchant’s side. 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The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is concerned only with prevention of identify theft and customer data security. 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  In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to other banking application which uses steganography and visual cryptography, are basically applied for physical banking, the proposed method can be applied for E-Commerce with focus area on payment during online shopping as well as physical banking.</a:t>
            </a:r>
            <a:endParaRPr lang="en-I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52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SYSTEM: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799"/>
            <a:ext cx="8229600" cy="42211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EXISTING SYSTEM, Rapid Growth of E Commerce market leads to lots of Credit / Debit Card Frauds happening via Internet.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 Cryptography is used to encrypt and decrypt the images but it is a costlier technique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Security in Cyber Space.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13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DISADVANTAGE: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in online shopping while using  Debit and Credit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Card.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Shoulder suffering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attack.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Revealing the personal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details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78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638044"/>
              </p:ext>
            </p:extLst>
          </p:nvPr>
        </p:nvGraphicFramePr>
        <p:xfrm>
          <a:off x="76200" y="737136"/>
          <a:ext cx="8153400" cy="55964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0680"/>
                <a:gridCol w="1630680"/>
                <a:gridCol w="1005840"/>
                <a:gridCol w="2255520"/>
                <a:gridCol w="1630680"/>
              </a:tblGrid>
              <a:tr h="353511">
                <a:tc>
                  <a:txBody>
                    <a:bodyPr/>
                    <a:lstStyle/>
                    <a:p>
                      <a:r>
                        <a:rPr lang="en-IN" dirty="0" smtClean="0"/>
                        <a:t>Reference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Author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Year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Description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Disadvantage</a:t>
                      </a:r>
                      <a:r>
                        <a:rPr lang="en-IN" baseline="0" dirty="0" smtClean="0"/>
                        <a:t> </a:t>
                      </a:r>
                      <a:endParaRPr lang="en-IN" dirty="0"/>
                    </a:p>
                  </a:txBody>
                  <a:tcPr/>
                </a:tc>
              </a:tr>
              <a:tr h="1679179">
                <a:tc>
                  <a:txBody>
                    <a:bodyPr/>
                    <a:lstStyle/>
                    <a:p>
                      <a:r>
                        <a:rPr lang="en-IN" dirty="0" smtClean="0"/>
                        <a:t>Lossless</a:t>
                      </a:r>
                      <a:r>
                        <a:rPr lang="en-IN" baseline="0" dirty="0" smtClean="0"/>
                        <a:t> Tagged Visual Cryptography Scheme -2014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Xiang</a:t>
                      </a:r>
                      <a:r>
                        <a:rPr lang="en-IN" baseline="0" dirty="0" smtClean="0"/>
                        <a:t> Wang, Qingqi pei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 2014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Secret text is convert</a:t>
                      </a:r>
                      <a:r>
                        <a:rPr lang="en-IN" baseline="0" dirty="0" smtClean="0"/>
                        <a:t> to ASCII</a:t>
                      </a:r>
                    </a:p>
                    <a:p>
                      <a:r>
                        <a:rPr lang="en-IN" baseline="0" dirty="0" smtClean="0"/>
                        <a:t>Increasing the security level.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</a:t>
                      </a:r>
                      <a:r>
                        <a:rPr lang="en-IN" baseline="0" dirty="0" smtClean="0"/>
                        <a:t> Security In Online Shopping.    Shoulder Suffering Attack.    </a:t>
                      </a:r>
                      <a:endParaRPr lang="en-IN" dirty="0"/>
                    </a:p>
                  </a:txBody>
                  <a:tcPr/>
                </a:tc>
              </a:tr>
              <a:tr h="1944313">
                <a:tc>
                  <a:txBody>
                    <a:bodyPr/>
                    <a:lstStyle/>
                    <a:p>
                      <a:r>
                        <a:rPr lang="en-IN" dirty="0" smtClean="0"/>
                        <a:t>Tagged Visual Cryptography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R-Z</a:t>
                      </a:r>
                      <a:r>
                        <a:rPr lang="en-IN" baseline="0" dirty="0" smtClean="0"/>
                        <a:t> Wang and S-</a:t>
                      </a:r>
                      <a:r>
                        <a:rPr lang="en-IN" baseline="0" dirty="0" err="1" smtClean="0"/>
                        <a:t>F.hsu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 2011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The</a:t>
                      </a:r>
                      <a:r>
                        <a:rPr lang="en-IN" baseline="0" dirty="0" smtClean="0"/>
                        <a:t> tagging property can be easily applied to any report.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Knowledge of less than</a:t>
                      </a:r>
                      <a:r>
                        <a:rPr lang="en-IN" baseline="0" dirty="0" smtClean="0"/>
                        <a:t> t shares.</a:t>
                      </a:r>
                    </a:p>
                    <a:p>
                      <a:r>
                        <a:rPr lang="en-IN" baseline="0" dirty="0" smtClean="0"/>
                        <a:t>T shares gets no secret information</a:t>
                      </a:r>
                    </a:p>
                    <a:p>
                      <a:endParaRPr lang="en-IN" dirty="0"/>
                    </a:p>
                  </a:txBody>
                  <a:tcPr/>
                </a:tc>
              </a:tr>
              <a:tr h="1481629">
                <a:tc>
                  <a:txBody>
                    <a:bodyPr/>
                    <a:lstStyle/>
                    <a:p>
                      <a:r>
                        <a:rPr lang="en-IN" dirty="0" smtClean="0"/>
                        <a:t>Visual multiple secret sharing based upon</a:t>
                      </a:r>
                      <a:r>
                        <a:rPr lang="en-IN" baseline="0" dirty="0" smtClean="0"/>
                        <a:t> turning and flipping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S-Z.</a:t>
                      </a:r>
                      <a:r>
                        <a:rPr lang="en-IN" baseline="0" dirty="0" smtClean="0"/>
                        <a:t> Shyu and K. Chen,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2011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We explore</a:t>
                      </a:r>
                      <a:r>
                        <a:rPr lang="en-IN" baseline="0" dirty="0" smtClean="0"/>
                        <a:t> the possibilities of visual secret sharing.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Two square shares secrets cannot</a:t>
                      </a:r>
                      <a:r>
                        <a:rPr lang="en-IN" baseline="0" dirty="0" smtClean="0"/>
                        <a:t> be obtained from single share.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0" y="228601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LITERATURE SURVEY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18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SYSTEM: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Steganography and visual Cryptography technique are used.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Provides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Account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along with the Secret Text. This Secret Text is Converted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ASCII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then to 8 bit Binary Format.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Destegano is achieved to Retrieve the User Identification secret Text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Image is Splitted into Two Halves called Visual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Cryptography.</a:t>
            </a:r>
          </a:p>
        </p:txBody>
      </p:sp>
    </p:spTree>
    <p:extLst>
      <p:ext uri="{BB962C8B-B14F-4D97-AF65-F5344CB8AC3E}">
        <p14:creationId xmlns:p14="http://schemas.microsoft.com/office/powerpoint/2010/main" val="404147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ADVANTAGE: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04999"/>
            <a:ext cx="8229600" cy="4221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secret text is convert to ASCII .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Increasing the security level.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Image Based Steganography And Visual Cryptography Authentication System.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55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SPECIFICATION: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REQUIREMENTS:</a:t>
            </a:r>
          </a:p>
          <a:p>
            <a:r>
              <a:rPr lang="en-US" dirty="0"/>
              <a:t>Processor:Pentium IV </a:t>
            </a:r>
          </a:p>
          <a:p>
            <a:r>
              <a:rPr lang="en-US" dirty="0"/>
              <a:t>RAM:512 </a:t>
            </a:r>
            <a:r>
              <a:rPr lang="en-US" dirty="0" smtClean="0"/>
              <a:t>MB</a:t>
            </a:r>
            <a:endParaRPr lang="en-US" dirty="0"/>
          </a:p>
          <a:p>
            <a:r>
              <a:rPr lang="en-US" dirty="0"/>
              <a:t>HDD:80 </a:t>
            </a:r>
            <a:r>
              <a:rPr lang="en-US" dirty="0" smtClean="0"/>
              <a:t>GB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REQUIREMENTS:</a:t>
            </a:r>
            <a:endParaRPr lang="en-US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Platform:Windows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End: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End :MS SQL server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95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543800" cy="1450757"/>
          </a:xfrm>
        </p:spPr>
        <p:txBody>
          <a:bodyPr>
            <a:noAutofit/>
          </a:bodyPr>
          <a:lstStyle/>
          <a:p>
            <a:r>
              <a:rPr lang="en-US" sz="4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DIAGRAM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8" t="25739" r="11449" b="20493"/>
          <a:stretch>
            <a:fillRect/>
          </a:stretch>
        </p:blipFill>
        <p:spPr bwMode="auto">
          <a:xfrm>
            <a:off x="868251" y="2057400"/>
            <a:ext cx="70866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27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838</TotalTime>
  <Words>1059</Words>
  <Application>Microsoft Office PowerPoint</Application>
  <PresentationFormat>On-screen Show (4:3)</PresentationFormat>
  <Paragraphs>146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Retrospect</vt:lpstr>
      <vt:lpstr> PANIMALAR ENGINEERING COLLEGE</vt:lpstr>
      <vt:lpstr>ABSTRACT:</vt:lpstr>
      <vt:lpstr>EXISTING SYSTEM:</vt:lpstr>
      <vt:lpstr>DISADVANTAGE:</vt:lpstr>
      <vt:lpstr>PowerPoint Presentation</vt:lpstr>
      <vt:lpstr>PROPOSED SYSTEM:</vt:lpstr>
      <vt:lpstr>ADVANTAGE:</vt:lpstr>
      <vt:lpstr>SYSTEM SPECIFICATION:</vt:lpstr>
      <vt:lpstr>   ARCHITECTURE DIAGRAM</vt:lpstr>
      <vt:lpstr>MODULES:</vt:lpstr>
      <vt:lpstr>        USER REGISTRATION: </vt:lpstr>
      <vt:lpstr>                                                   SERVER:   </vt:lpstr>
      <vt:lpstr>PASSWORD ASCII CONVERSION</vt:lpstr>
      <vt:lpstr>STEGANOGRAPHY:</vt:lpstr>
      <vt:lpstr>VISUAL CRYPTOGRAPHY</vt:lpstr>
      <vt:lpstr>DESTAGNO &amp; REJOINING OF  IMAGES:</vt:lpstr>
      <vt:lpstr>OTP AUTHENTICATION &amp; USER PURCHASE</vt:lpstr>
      <vt:lpstr>SCREEN SHOT  USER REGISTRATION:</vt:lpstr>
      <vt:lpstr>SERVER:</vt:lpstr>
      <vt:lpstr>STEGANOGRAPHY</vt:lpstr>
      <vt:lpstr>OTP AUTHENTICATION &amp; USER PURCHASE</vt:lpstr>
      <vt:lpstr>CONCLUSION: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HYBRID SECURITY  LAYER OF STEGANOGRAPHY &amp; VISUAL  CRYPTOGRAPHY FOR SECURED CREDIT  CARD PURCHASE</dc:title>
  <dc:creator>Elangovan</dc:creator>
  <cp:lastModifiedBy>yeman</cp:lastModifiedBy>
  <cp:revision>104</cp:revision>
  <dcterms:created xsi:type="dcterms:W3CDTF">2015-02-10T04:28:15Z</dcterms:created>
  <dcterms:modified xsi:type="dcterms:W3CDTF">2015-04-06T17:02:23Z</dcterms:modified>
</cp:coreProperties>
</file>