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Light" charset="1" panose="00000400000000000000"/>
      <p:regular r:id="rId18"/>
    </p:embeddedFont>
    <p:embeddedFont>
      <p:font typeface="Open Sauce Light Italics" charset="1" panose="00000400000000000000"/>
      <p:regular r:id="rId19"/>
    </p:embeddedFont>
    <p:embeddedFont>
      <p:font typeface="Open Sauce Medium" charset="1" panose="00000600000000000000"/>
      <p:regular r:id="rId20"/>
    </p:embeddedFont>
    <p:embeddedFont>
      <p:font typeface="Open Sauce Medium Italics" charset="1" panose="00000600000000000000"/>
      <p:regular r:id="rId21"/>
    </p:embeddedFont>
    <p:embeddedFont>
      <p:font typeface="Open Sauce Semi-Bold" charset="1" panose="00000700000000000000"/>
      <p:regular r:id="rId22"/>
    </p:embeddedFont>
    <p:embeddedFont>
      <p:font typeface="Open Sauce Semi-Bold Italics" charset="1" panose="00000700000000000000"/>
      <p:regular r:id="rId23"/>
    </p:embeddedFont>
    <p:embeddedFont>
      <p:font typeface="Open Sauce Heavy" charset="1" panose="00000A00000000000000"/>
      <p:regular r:id="rId24"/>
    </p:embeddedFont>
    <p:embeddedFont>
      <p:font typeface="Open Sauce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934636"/>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607611"/>
            <a:ext cx="778107" cy="799790"/>
          </a:xfrm>
          <a:custGeom>
            <a:avLst/>
            <a:gdLst/>
            <a:ahLst/>
            <a:cxnLst/>
            <a:rect r="r" b="b" t="t" l="l"/>
            <a:pathLst>
              <a:path h="799790" w="778107">
                <a:moveTo>
                  <a:pt x="0" y="0"/>
                </a:moveTo>
                <a:lnTo>
                  <a:pt x="778106" y="0"/>
                </a:lnTo>
                <a:lnTo>
                  <a:pt x="778106" y="799790"/>
                </a:lnTo>
                <a:lnTo>
                  <a:pt x="0" y="7997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1302626"/>
            <a:ext cx="9815307" cy="3001964"/>
          </a:xfrm>
          <a:prstGeom prst="rect">
            <a:avLst/>
          </a:prstGeom>
        </p:spPr>
        <p:txBody>
          <a:bodyPr anchor="t" rtlCol="false" tIns="0" lIns="0" bIns="0" rIns="0">
            <a:spAutoFit/>
          </a:bodyPr>
          <a:lstStyle/>
          <a:p>
            <a:pPr algn="ctr">
              <a:lnSpc>
                <a:spcPts val="7954"/>
              </a:lnSpc>
            </a:pPr>
            <a:r>
              <a:rPr lang="en-US" sz="5763" spc="564">
                <a:solidFill>
                  <a:srgbClr val="231F20"/>
                </a:solidFill>
                <a:latin typeface="Oswald Bold"/>
              </a:rPr>
              <a:t>INNOVATIVE RESSISTANCE:</a:t>
            </a:r>
          </a:p>
          <a:p>
            <a:pPr algn="ctr">
              <a:lnSpc>
                <a:spcPts val="7954"/>
              </a:lnSpc>
            </a:pPr>
            <a:r>
              <a:rPr lang="en-US" sz="5763" spc="564">
                <a:solidFill>
                  <a:srgbClr val="231F20"/>
                </a:solidFill>
                <a:latin typeface="Oswald Bold"/>
              </a:rPr>
              <a:t>C</a:t>
            </a:r>
            <a:r>
              <a:rPr lang="en-US" sz="5763" spc="564">
                <a:solidFill>
                  <a:srgbClr val="231F20"/>
                </a:solidFill>
                <a:latin typeface="Oswald Bold"/>
              </a:rPr>
              <a:t>loud based Portal for Flat and  Land Booking</a:t>
            </a:r>
          </a:p>
        </p:txBody>
      </p:sp>
      <p:sp>
        <p:nvSpPr>
          <p:cNvPr name="TextBox 10" id="10"/>
          <p:cNvSpPr txBox="true"/>
          <p:nvPr/>
        </p:nvSpPr>
        <p:spPr>
          <a:xfrm rot="0">
            <a:off x="-3258071" y="6239126"/>
            <a:ext cx="13658289" cy="466461"/>
          </a:xfrm>
          <a:prstGeom prst="rect">
            <a:avLst/>
          </a:prstGeom>
        </p:spPr>
        <p:txBody>
          <a:bodyPr anchor="t" rtlCol="false" tIns="0" lIns="0" bIns="0" rIns="0">
            <a:spAutoFit/>
          </a:bodyPr>
          <a:lstStyle/>
          <a:p>
            <a:pPr algn="ctr">
              <a:lnSpc>
                <a:spcPts val="3891"/>
              </a:lnSpc>
            </a:pPr>
            <a:r>
              <a:rPr lang="en-US" sz="2820" spc="149">
                <a:solidFill>
                  <a:srgbClr val="231F20"/>
                </a:solidFill>
                <a:latin typeface="Montserrat Classic Bold"/>
              </a:rPr>
              <a:t>                       NAJUMUDDIN HUSSAIN Z(2114520205093)</a:t>
            </a:r>
          </a:p>
        </p:txBody>
      </p:sp>
      <p:sp>
        <p:nvSpPr>
          <p:cNvPr name="TextBox 11" id="11"/>
          <p:cNvSpPr txBox="true"/>
          <p:nvPr/>
        </p:nvSpPr>
        <p:spPr>
          <a:xfrm rot="0">
            <a:off x="15393660" y="1519198"/>
            <a:ext cx="2160965" cy="394290"/>
          </a:xfrm>
          <a:prstGeom prst="rect">
            <a:avLst/>
          </a:prstGeom>
        </p:spPr>
        <p:txBody>
          <a:bodyPr anchor="t" rtlCol="false" tIns="0" lIns="0" bIns="0" rIns="0">
            <a:spAutoFit/>
          </a:bodyPr>
          <a:lstStyle/>
          <a:p>
            <a:pPr algn="ctr" marL="0" indent="0" lvl="0">
              <a:lnSpc>
                <a:spcPts val="3222"/>
              </a:lnSpc>
              <a:spcBef>
                <a:spcPct val="0"/>
              </a:spcBef>
            </a:pPr>
            <a:r>
              <a:rPr lang="en-US" sz="2335" spc="228">
                <a:solidFill>
                  <a:srgbClr val="231F20"/>
                </a:solidFill>
                <a:latin typeface="Montserrat Classic Bold"/>
              </a:rPr>
              <a:t>TEAM - C13</a:t>
            </a:r>
          </a:p>
        </p:txBody>
      </p:sp>
      <p:sp>
        <p:nvSpPr>
          <p:cNvPr name="TextBox 12" id="12"/>
          <p:cNvSpPr txBox="true"/>
          <p:nvPr/>
        </p:nvSpPr>
        <p:spPr>
          <a:xfrm rot="0">
            <a:off x="-4705348" y="7011211"/>
            <a:ext cx="13658289" cy="466461"/>
          </a:xfrm>
          <a:prstGeom prst="rect">
            <a:avLst/>
          </a:prstGeom>
        </p:spPr>
        <p:txBody>
          <a:bodyPr anchor="t" rtlCol="false" tIns="0" lIns="0" bIns="0" rIns="0">
            <a:spAutoFit/>
          </a:bodyPr>
          <a:lstStyle/>
          <a:p>
            <a:pPr algn="ctr">
              <a:lnSpc>
                <a:spcPts val="3891"/>
              </a:lnSpc>
            </a:pPr>
            <a:r>
              <a:rPr lang="en-US" sz="2820" spc="149">
                <a:solidFill>
                  <a:srgbClr val="231F20"/>
                </a:solidFill>
                <a:latin typeface="Montserrat Classic Bold"/>
              </a:rPr>
              <a:t>                       ASHWIN S (2114520205022)</a:t>
            </a:r>
          </a:p>
        </p:txBody>
      </p:sp>
      <p:sp>
        <p:nvSpPr>
          <p:cNvPr name="TextBox 13" id="13"/>
          <p:cNvSpPr txBox="true"/>
          <p:nvPr/>
        </p:nvSpPr>
        <p:spPr>
          <a:xfrm rot="0">
            <a:off x="-4705348" y="7782472"/>
            <a:ext cx="13658289" cy="466461"/>
          </a:xfrm>
          <a:prstGeom prst="rect">
            <a:avLst/>
          </a:prstGeom>
        </p:spPr>
        <p:txBody>
          <a:bodyPr anchor="t" rtlCol="false" tIns="0" lIns="0" bIns="0" rIns="0">
            <a:spAutoFit/>
          </a:bodyPr>
          <a:lstStyle/>
          <a:p>
            <a:pPr algn="ctr">
              <a:lnSpc>
                <a:spcPts val="3891"/>
              </a:lnSpc>
            </a:pPr>
            <a:r>
              <a:rPr lang="en-US" sz="2820" spc="149">
                <a:solidFill>
                  <a:srgbClr val="231F20"/>
                </a:solidFill>
                <a:latin typeface="Montserrat Classic Bold"/>
              </a:rPr>
              <a:t>                            HARISH RAJ  (2114520205060)</a:t>
            </a:r>
          </a:p>
        </p:txBody>
      </p:sp>
      <p:sp>
        <p:nvSpPr>
          <p:cNvPr name="TextBox 14" id="14"/>
          <p:cNvSpPr txBox="true"/>
          <p:nvPr/>
        </p:nvSpPr>
        <p:spPr>
          <a:xfrm rot="0">
            <a:off x="4629711" y="7363636"/>
            <a:ext cx="13658289" cy="949766"/>
          </a:xfrm>
          <a:prstGeom prst="rect">
            <a:avLst/>
          </a:prstGeom>
        </p:spPr>
        <p:txBody>
          <a:bodyPr anchor="t" rtlCol="false" tIns="0" lIns="0" bIns="0" rIns="0">
            <a:spAutoFit/>
          </a:bodyPr>
          <a:lstStyle/>
          <a:p>
            <a:pPr algn="ctr">
              <a:lnSpc>
                <a:spcPts val="3891"/>
              </a:lnSpc>
            </a:pPr>
            <a:r>
              <a:rPr lang="en-US" sz="2820" spc="149">
                <a:solidFill>
                  <a:srgbClr val="231F20"/>
                </a:solidFill>
                <a:latin typeface="Montserrat Classic Bold"/>
              </a:rPr>
              <a:t>GUIDED BY,</a:t>
            </a:r>
          </a:p>
          <a:p>
            <a:pPr algn="ctr">
              <a:lnSpc>
                <a:spcPts val="3891"/>
              </a:lnSpc>
            </a:pPr>
            <a:r>
              <a:rPr lang="en-US" sz="2820" spc="149">
                <a:solidFill>
                  <a:srgbClr val="231F20"/>
                </a:solidFill>
                <a:latin typeface="Montserrat Classic Bold"/>
              </a:rPr>
              <a:t>                          DR. KALADEVI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926744" y="323750"/>
            <a:ext cx="11552977" cy="2250629"/>
          </a:xfrm>
          <a:prstGeom prst="rect">
            <a:avLst/>
          </a:prstGeom>
        </p:spPr>
        <p:txBody>
          <a:bodyPr anchor="t" rtlCol="false" tIns="0" lIns="0" bIns="0" rIns="0">
            <a:spAutoFit/>
          </a:bodyPr>
          <a:lstStyle/>
          <a:p>
            <a:pPr algn="ctr">
              <a:lnSpc>
                <a:spcPts val="9035"/>
              </a:lnSpc>
            </a:pPr>
            <a:r>
              <a:rPr lang="en-US" sz="6547" spc="347">
                <a:solidFill>
                  <a:srgbClr val="231F20"/>
                </a:solidFill>
                <a:latin typeface="Oswald Bold"/>
              </a:rPr>
              <a:t>SOFTWARE &amp; HARDWARE REQUIREMENTS</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111558" y="2915072"/>
            <a:ext cx="16028779" cy="5849794"/>
          </a:xfrm>
          <a:prstGeom prst="rect">
            <a:avLst/>
          </a:prstGeom>
        </p:spPr>
        <p:txBody>
          <a:bodyPr anchor="t" rtlCol="false" tIns="0" lIns="0" bIns="0" rIns="0">
            <a:spAutoFit/>
          </a:bodyPr>
          <a:lstStyle/>
          <a:p>
            <a:pPr>
              <a:lnSpc>
                <a:spcPts val="4719"/>
              </a:lnSpc>
            </a:pPr>
            <a:r>
              <a:rPr lang="en-US" sz="3420" spc="181">
                <a:solidFill>
                  <a:srgbClr val="231F20"/>
                </a:solidFill>
                <a:latin typeface="Montserrat Classic Bold"/>
              </a:rPr>
              <a:t>H/W SYSTEM CONFIGURATION:</a:t>
            </a:r>
          </a:p>
          <a:p>
            <a:pPr>
              <a:lnSpc>
                <a:spcPts val="4719"/>
              </a:lnSpc>
            </a:pPr>
            <a:r>
              <a:rPr lang="en-US" sz="3420" spc="181">
                <a:solidFill>
                  <a:srgbClr val="231F20"/>
                </a:solidFill>
                <a:latin typeface="Montserrat Classic Bold"/>
              </a:rPr>
              <a:t>•</a:t>
            </a:r>
            <a:r>
              <a:rPr lang="en-US" sz="3420" spc="181">
                <a:solidFill>
                  <a:srgbClr val="231F20"/>
                </a:solidFill>
                <a:latin typeface="Montserrat Classic"/>
              </a:rPr>
              <a:t>Processor                -   Intel Pentium </a:t>
            </a:r>
          </a:p>
          <a:p>
            <a:pPr>
              <a:lnSpc>
                <a:spcPts val="4719"/>
              </a:lnSpc>
            </a:pPr>
            <a:r>
              <a:rPr lang="en-US" sz="3420" spc="181">
                <a:solidFill>
                  <a:srgbClr val="231F20"/>
                </a:solidFill>
                <a:latin typeface="Montserrat Classic"/>
              </a:rPr>
              <a:t>•RAM                      -   4 Gb </a:t>
            </a:r>
          </a:p>
          <a:p>
            <a:pPr>
              <a:lnSpc>
                <a:spcPts val="4719"/>
              </a:lnSpc>
            </a:pPr>
            <a:r>
              <a:rPr lang="en-US" sz="3420" spc="181">
                <a:solidFill>
                  <a:srgbClr val="231F20"/>
                </a:solidFill>
                <a:latin typeface="Montserrat Classic"/>
              </a:rPr>
              <a:t>•Hard Disk               -  260 GB</a:t>
            </a:r>
          </a:p>
          <a:p>
            <a:pPr>
              <a:lnSpc>
                <a:spcPts val="4719"/>
              </a:lnSpc>
            </a:pPr>
            <a:r>
              <a:rPr lang="en-US" sz="3420" spc="181">
                <a:solidFill>
                  <a:srgbClr val="231F20"/>
                </a:solidFill>
                <a:latin typeface="Montserrat Classic Bold"/>
              </a:rPr>
              <a:t>S/W SYSTEM CONFIGURATION:</a:t>
            </a:r>
          </a:p>
          <a:p>
            <a:pPr>
              <a:lnSpc>
                <a:spcPts val="4719"/>
              </a:lnSpc>
            </a:pPr>
            <a:r>
              <a:rPr lang="en-US" sz="3420" spc="181">
                <a:solidFill>
                  <a:srgbClr val="231F20"/>
                </a:solidFill>
                <a:latin typeface="Montserrat Classic Bold"/>
              </a:rPr>
              <a:t>•</a:t>
            </a:r>
            <a:r>
              <a:rPr lang="en-US" sz="3420" spc="181">
                <a:solidFill>
                  <a:srgbClr val="231F20"/>
                </a:solidFill>
                <a:latin typeface="Montserrat Classic"/>
              </a:rPr>
              <a:t>Operating System           - Windows 7/8/10</a:t>
            </a:r>
          </a:p>
          <a:p>
            <a:pPr>
              <a:lnSpc>
                <a:spcPts val="4719"/>
              </a:lnSpc>
            </a:pPr>
            <a:r>
              <a:rPr lang="en-US" sz="3420" spc="181">
                <a:solidFill>
                  <a:srgbClr val="231F20"/>
                </a:solidFill>
                <a:latin typeface="Montserrat Classic"/>
              </a:rPr>
              <a:t>•Front End                       -  JAVA</a:t>
            </a:r>
          </a:p>
          <a:p>
            <a:pPr>
              <a:lnSpc>
                <a:spcPts val="4719"/>
              </a:lnSpc>
            </a:pPr>
            <a:r>
              <a:rPr lang="en-US" sz="3420" spc="181">
                <a:solidFill>
                  <a:srgbClr val="231F20"/>
                </a:solidFill>
                <a:latin typeface="Montserrat Classic"/>
              </a:rPr>
              <a:t>•Back End                       -  MySQL</a:t>
            </a:r>
          </a:p>
          <a:p>
            <a:pPr>
              <a:lnSpc>
                <a:spcPts val="4719"/>
              </a:lnSpc>
            </a:pPr>
            <a:r>
              <a:rPr lang="en-US" sz="3420" spc="181">
                <a:solidFill>
                  <a:srgbClr val="231F20"/>
                </a:solidFill>
                <a:latin typeface="Montserrat Classic"/>
              </a:rPr>
              <a:t>•Tools                              -  NetBeans 7.3.1</a:t>
            </a:r>
          </a:p>
          <a:p>
            <a:pPr>
              <a:lnSpc>
                <a:spcPts val="430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926744" y="323750"/>
            <a:ext cx="11552977" cy="1107629"/>
          </a:xfrm>
          <a:prstGeom prst="rect">
            <a:avLst/>
          </a:prstGeom>
        </p:spPr>
        <p:txBody>
          <a:bodyPr anchor="t" rtlCol="false" tIns="0" lIns="0" bIns="0" rIns="0">
            <a:spAutoFit/>
          </a:bodyPr>
          <a:lstStyle/>
          <a:p>
            <a:pPr algn="ctr">
              <a:lnSpc>
                <a:spcPts val="9035"/>
              </a:lnSpc>
            </a:pPr>
            <a:r>
              <a:rPr lang="en-US" sz="6547" spc="347">
                <a:solidFill>
                  <a:srgbClr val="231F20"/>
                </a:solidFill>
                <a:latin typeface="Oswald Bold"/>
              </a:rPr>
              <a:t>ARCHITECTURE DIAGRAM</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426" y="1692461"/>
            <a:ext cx="14866201" cy="8345061"/>
          </a:xfrm>
          <a:custGeom>
            <a:avLst/>
            <a:gdLst/>
            <a:ahLst/>
            <a:cxnLst/>
            <a:rect r="r" b="b" t="t" l="l"/>
            <a:pathLst>
              <a:path h="8345061" w="14866201">
                <a:moveTo>
                  <a:pt x="0" y="0"/>
                </a:moveTo>
                <a:lnTo>
                  <a:pt x="14866201" y="0"/>
                </a:lnTo>
                <a:lnTo>
                  <a:pt x="14866201" y="8345061"/>
                </a:lnTo>
                <a:lnTo>
                  <a:pt x="0" y="8345061"/>
                </a:lnTo>
                <a:lnTo>
                  <a:pt x="0" y="0"/>
                </a:lnTo>
                <a:close/>
              </a:path>
            </a:pathLst>
          </a:custGeom>
          <a:blipFill>
            <a:blip r:embed="rId5"/>
            <a:stretch>
              <a:fillRect l="0" t="0" r="0" b="0"/>
            </a:stretch>
          </a:blipFill>
        </p:spPr>
      </p:sp>
      <p:sp>
        <p:nvSpPr>
          <p:cNvPr name="Freeform 6" id="6"/>
          <p:cNvSpPr/>
          <p:nvPr/>
        </p:nvSpPr>
        <p:spPr>
          <a:xfrm flipH="false" flipV="false" rot="-4176364">
            <a:off x="-3808278" y="637925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74407" y="668296"/>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NOVELTY</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449546" y="1956172"/>
            <a:ext cx="16028779" cy="7043848"/>
          </a:xfrm>
          <a:prstGeom prst="rect">
            <a:avLst/>
          </a:prstGeom>
        </p:spPr>
        <p:txBody>
          <a:bodyPr anchor="t" rtlCol="false" tIns="0" lIns="0" bIns="0" rIns="0">
            <a:spAutoFit/>
          </a:bodyPr>
          <a:lstStyle/>
          <a:p>
            <a:pPr>
              <a:lnSpc>
                <a:spcPts val="4305"/>
              </a:lnSpc>
            </a:pPr>
            <a:r>
              <a:rPr lang="en-US" sz="3120" spc="165">
                <a:solidFill>
                  <a:srgbClr val="231F20"/>
                </a:solidFill>
                <a:latin typeface="Montserrat Classic"/>
              </a:rPr>
              <a:t>1. </a:t>
            </a:r>
            <a:r>
              <a:rPr lang="en-US" sz="3120" spc="165">
                <a:solidFill>
                  <a:srgbClr val="231F20"/>
                </a:solidFill>
                <a:latin typeface="Montserrat Classic Bold"/>
              </a:rPr>
              <a:t>RESTRICTIVE ACCESS MODEL</a:t>
            </a:r>
            <a:r>
              <a:rPr lang="en-US" sz="3120" spc="165">
                <a:solidFill>
                  <a:srgbClr val="231F20"/>
                </a:solidFill>
                <a:latin typeface="Montserrat Classic"/>
              </a:rPr>
              <a:t> : THE SYSTEM INTRODUCES A NOVEL APPROACH BY IMPLEMENTING A PRIVATE AND PERMISSIONED INNOVATIVE RESISTANCE SYSTEM, WHICH LIMITS PARTICIPANT ACCESS, ENSURING ENHANCED SECURITY AND CONSENSUS WHILE DEVIATING FROM CONVENTIONAL OPEN-ACCESS MODELS.</a:t>
            </a:r>
          </a:p>
          <a:p>
            <a:pPr>
              <a:lnSpc>
                <a:spcPts val="4305"/>
              </a:lnSpc>
            </a:pPr>
          </a:p>
          <a:p>
            <a:pPr>
              <a:lnSpc>
                <a:spcPts val="4305"/>
              </a:lnSpc>
            </a:pPr>
            <a:r>
              <a:rPr lang="en-US" sz="3120" spc="165">
                <a:solidFill>
                  <a:srgbClr val="231F20"/>
                </a:solidFill>
                <a:latin typeface="Montserrat Classic"/>
              </a:rPr>
              <a:t>2.</a:t>
            </a:r>
            <a:r>
              <a:rPr lang="en-US" sz="3120" spc="165">
                <a:solidFill>
                  <a:srgbClr val="231F20"/>
                </a:solidFill>
                <a:latin typeface="Montserrat Classic Bold"/>
              </a:rPr>
              <a:t> Advanced Security Measures:</a:t>
            </a:r>
            <a:r>
              <a:rPr lang="en-US" sz="3120" spc="165">
                <a:solidFill>
                  <a:srgbClr val="231F20"/>
                </a:solidFill>
                <a:latin typeface="Montserrat Classic"/>
              </a:rPr>
              <a:t> Through the utilization of asymmetric cryptography and distributed consensus algorithms, the system innovates in securing user data and ensuring transaction integrity, offering a level of security beyond traditional land registration methods.</a:t>
            </a:r>
          </a:p>
          <a:p>
            <a:pPr>
              <a:lnSpc>
                <a:spcPts val="4305"/>
              </a:lnSpc>
            </a:pPr>
          </a:p>
          <a:p>
            <a:pPr>
              <a:lnSpc>
                <a:spcPts val="4305"/>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74407" y="668296"/>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NOVELTY</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427404" y="2066790"/>
            <a:ext cx="16028779" cy="3243373"/>
          </a:xfrm>
          <a:prstGeom prst="rect">
            <a:avLst/>
          </a:prstGeom>
        </p:spPr>
        <p:txBody>
          <a:bodyPr anchor="t" rtlCol="false" tIns="0" lIns="0" bIns="0" rIns="0">
            <a:spAutoFit/>
          </a:bodyPr>
          <a:lstStyle/>
          <a:p>
            <a:pPr>
              <a:lnSpc>
                <a:spcPts val="4305"/>
              </a:lnSpc>
              <a:spcBef>
                <a:spcPct val="0"/>
              </a:spcBef>
            </a:pPr>
            <a:r>
              <a:rPr lang="en-US" sz="3120" spc="165">
                <a:solidFill>
                  <a:srgbClr val="231F20"/>
                </a:solidFill>
                <a:latin typeface="Montserrat Classic"/>
              </a:rPr>
              <a:t>3. </a:t>
            </a:r>
            <a:r>
              <a:rPr lang="en-US" sz="3120" spc="165">
                <a:solidFill>
                  <a:srgbClr val="231F20"/>
                </a:solidFill>
                <a:latin typeface="Montserrat Classic Bold"/>
              </a:rPr>
              <a:t>COST-EFFECTIVE EFFICIENCY ENHANCEMENTS:</a:t>
            </a:r>
            <a:r>
              <a:rPr lang="en-US" sz="3120" spc="165">
                <a:solidFill>
                  <a:srgbClr val="231F20"/>
                </a:solidFill>
                <a:latin typeface="Montserrat Classic"/>
              </a:rPr>
              <a:t> BY EMPHASIZING FEATURES LIKE PERSISTENCE, ANONYMITY, AND AUDITABILITY, THE SYSTEM INTRODUCES NOVEL WAYS TO REDUCE COSTS AND ENHANCE OPERATIONAL EFFICIENCY IN LAND REGISTRATION PROCESSES, PROVIDING A FRESH AND EFFECTIVE SOLUTION TO EXISTING CHALLENGES.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74407" y="668296"/>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MODULE SPLITUPS</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30521" y="2263298"/>
            <a:ext cx="7169030" cy="5957998"/>
          </a:xfrm>
          <a:prstGeom prst="rect">
            <a:avLst/>
          </a:prstGeom>
        </p:spPr>
        <p:txBody>
          <a:bodyPr anchor="t" rtlCol="false" tIns="0" lIns="0" bIns="0" rIns="0">
            <a:spAutoFit/>
          </a:bodyPr>
          <a:lstStyle/>
          <a:p>
            <a:pPr marL="673647" indent="-336823" lvl="1">
              <a:lnSpc>
                <a:spcPts val="4305"/>
              </a:lnSpc>
              <a:buFont typeface="Arial"/>
              <a:buChar char="•"/>
            </a:pPr>
            <a:r>
              <a:rPr lang="en-US" sz="3120" spc="165">
                <a:solidFill>
                  <a:srgbClr val="231F20"/>
                </a:solidFill>
                <a:latin typeface="Montserrat Classic Bold"/>
              </a:rPr>
              <a:t>LOGIN AND REGISTER:</a:t>
            </a:r>
          </a:p>
          <a:p>
            <a:pPr>
              <a:lnSpc>
                <a:spcPts val="4305"/>
              </a:lnSpc>
            </a:pPr>
            <a:r>
              <a:rPr lang="en-US" sz="3120" spc="165">
                <a:solidFill>
                  <a:srgbClr val="231F20"/>
                </a:solidFill>
                <a:latin typeface="Montserrat Classic"/>
              </a:rPr>
              <a:t>              BUYER, SELLER, ADMIN</a:t>
            </a:r>
          </a:p>
          <a:p>
            <a:pPr>
              <a:lnSpc>
                <a:spcPts val="4305"/>
              </a:lnSpc>
            </a:pPr>
          </a:p>
          <a:p>
            <a:pPr marL="673647" indent="-336823" lvl="1">
              <a:lnSpc>
                <a:spcPts val="4305"/>
              </a:lnSpc>
              <a:buFont typeface="Arial"/>
              <a:buChar char="•"/>
            </a:pPr>
            <a:r>
              <a:rPr lang="en-US" sz="3120" spc="165">
                <a:solidFill>
                  <a:srgbClr val="231F20"/>
                </a:solidFill>
                <a:latin typeface="Montserrat Classic Bold"/>
              </a:rPr>
              <a:t>UPLOAD PROPERTY DETAILS</a:t>
            </a:r>
          </a:p>
          <a:p>
            <a:pPr>
              <a:lnSpc>
                <a:spcPts val="4305"/>
              </a:lnSpc>
            </a:pPr>
          </a:p>
          <a:p>
            <a:pPr marL="673647" indent="-336823" lvl="1">
              <a:lnSpc>
                <a:spcPts val="4305"/>
              </a:lnSpc>
              <a:buFont typeface="Arial"/>
              <a:buChar char="•"/>
            </a:pPr>
            <a:r>
              <a:rPr lang="en-US" sz="3120" spc="165">
                <a:solidFill>
                  <a:srgbClr val="231F20"/>
                </a:solidFill>
                <a:latin typeface="Montserrat Classic Bold"/>
              </a:rPr>
              <a:t>HOUSE / LAND SALES PAGE</a:t>
            </a:r>
          </a:p>
          <a:p>
            <a:pPr>
              <a:lnSpc>
                <a:spcPts val="4305"/>
              </a:lnSpc>
            </a:pPr>
          </a:p>
          <a:p>
            <a:pPr marL="673647" indent="-336823" lvl="1">
              <a:lnSpc>
                <a:spcPts val="4305"/>
              </a:lnSpc>
              <a:buFont typeface="Arial"/>
              <a:buChar char="•"/>
            </a:pPr>
            <a:r>
              <a:rPr lang="en-US" sz="3120" spc="165">
                <a:solidFill>
                  <a:srgbClr val="231F20"/>
                </a:solidFill>
                <a:latin typeface="Montserrat Classic Bold"/>
              </a:rPr>
              <a:t>BOOKING PROPERTIES</a:t>
            </a:r>
          </a:p>
          <a:p>
            <a:pPr>
              <a:lnSpc>
                <a:spcPts val="4305"/>
              </a:lnSpc>
            </a:pPr>
          </a:p>
          <a:p>
            <a:pPr marL="673647" indent="-336823" lvl="1">
              <a:lnSpc>
                <a:spcPts val="4305"/>
              </a:lnSpc>
              <a:buFont typeface="Arial"/>
              <a:buChar char="•"/>
            </a:pPr>
            <a:r>
              <a:rPr lang="en-US" sz="3120" spc="165">
                <a:solidFill>
                  <a:srgbClr val="231F20"/>
                </a:solidFill>
                <a:latin typeface="Montserrat Classic Bold"/>
              </a:rPr>
              <a:t>BUYER’S LOCKER ACCESSING</a:t>
            </a:r>
          </a:p>
          <a:p>
            <a:pPr>
              <a:lnSpc>
                <a:spcPts val="4305"/>
              </a:lnSpc>
            </a:pPr>
          </a:p>
        </p:txBody>
      </p:sp>
      <p:sp>
        <p:nvSpPr>
          <p:cNvPr name="TextBox 7" id="7"/>
          <p:cNvSpPr txBox="true"/>
          <p:nvPr/>
        </p:nvSpPr>
        <p:spPr>
          <a:xfrm rot="0">
            <a:off x="9917997" y="3221776"/>
            <a:ext cx="7341303" cy="3786298"/>
          </a:xfrm>
          <a:prstGeom prst="rect">
            <a:avLst/>
          </a:prstGeom>
        </p:spPr>
        <p:txBody>
          <a:bodyPr anchor="t" rtlCol="false" tIns="0" lIns="0" bIns="0" rIns="0">
            <a:spAutoFit/>
          </a:bodyPr>
          <a:lstStyle/>
          <a:p>
            <a:pPr marL="673647" indent="-336823" lvl="1">
              <a:lnSpc>
                <a:spcPts val="4305"/>
              </a:lnSpc>
              <a:buFont typeface="Arial"/>
              <a:buChar char="•"/>
            </a:pPr>
            <a:r>
              <a:rPr lang="en-US" sz="3120" spc="165">
                <a:solidFill>
                  <a:srgbClr val="231F20"/>
                </a:solidFill>
                <a:latin typeface="Montserrat Classic Bold"/>
              </a:rPr>
              <a:t>DETAIL ENCRYPTION:</a:t>
            </a:r>
          </a:p>
          <a:p>
            <a:pPr>
              <a:lnSpc>
                <a:spcPts val="4305"/>
              </a:lnSpc>
            </a:pPr>
            <a:r>
              <a:rPr lang="en-US" sz="3120" spc="165">
                <a:solidFill>
                  <a:srgbClr val="231F20"/>
                </a:solidFill>
                <a:latin typeface="Montserrat Classic"/>
              </a:rPr>
              <a:t>              BUYER, SELLER, ADMIN</a:t>
            </a:r>
          </a:p>
          <a:p>
            <a:pPr>
              <a:lnSpc>
                <a:spcPts val="4305"/>
              </a:lnSpc>
            </a:pPr>
          </a:p>
          <a:p>
            <a:pPr marL="673647" indent="-336823" lvl="1">
              <a:lnSpc>
                <a:spcPts val="4305"/>
              </a:lnSpc>
              <a:buFont typeface="Arial"/>
              <a:buChar char="•"/>
            </a:pPr>
            <a:r>
              <a:rPr lang="en-US" sz="3120" spc="165">
                <a:solidFill>
                  <a:srgbClr val="231F20"/>
                </a:solidFill>
                <a:latin typeface="Montserrat Classic Bold"/>
              </a:rPr>
              <a:t>GEOLOCATION VERIFICATION</a:t>
            </a:r>
          </a:p>
          <a:p>
            <a:pPr>
              <a:lnSpc>
                <a:spcPts val="4305"/>
              </a:lnSpc>
            </a:pPr>
          </a:p>
          <a:p>
            <a:pPr marL="673647" indent="-336823" lvl="1">
              <a:lnSpc>
                <a:spcPts val="4305"/>
              </a:lnSpc>
              <a:buFont typeface="Arial"/>
              <a:buChar char="•"/>
            </a:pPr>
            <a:r>
              <a:rPr lang="en-US" sz="3120" spc="165">
                <a:solidFill>
                  <a:srgbClr val="231F20"/>
                </a:solidFill>
                <a:latin typeface="Montserrat Classic Bold"/>
              </a:rPr>
              <a:t>SELLER VERIFICATION</a:t>
            </a:r>
          </a:p>
          <a:p>
            <a:pPr>
              <a:lnSpc>
                <a:spcPts val="4305"/>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18714" y="3868144"/>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PROJECT WORK FLOW</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1316065" y="-217147"/>
            <a:ext cx="4712504" cy="10504147"/>
          </a:xfrm>
          <a:custGeom>
            <a:avLst/>
            <a:gdLst/>
            <a:ahLst/>
            <a:cxnLst/>
            <a:rect r="r" b="b" t="t" l="l"/>
            <a:pathLst>
              <a:path h="10504147" w="4712504">
                <a:moveTo>
                  <a:pt x="0" y="0"/>
                </a:moveTo>
                <a:lnTo>
                  <a:pt x="4712503" y="0"/>
                </a:lnTo>
                <a:lnTo>
                  <a:pt x="4712503" y="10504147"/>
                </a:lnTo>
                <a:lnTo>
                  <a:pt x="0" y="10504147"/>
                </a:lnTo>
                <a:lnTo>
                  <a:pt x="0" y="0"/>
                </a:lnTo>
                <a:close/>
              </a:path>
            </a:pathLst>
          </a:custGeom>
          <a:blipFill>
            <a:blip r:embed="rId5"/>
            <a:stretch>
              <a:fillRect l="-19092" t="0" r="-19092"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74407" y="668296"/>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REFERENCES</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427404" y="2066790"/>
            <a:ext cx="16028779" cy="7043848"/>
          </a:xfrm>
          <a:prstGeom prst="rect">
            <a:avLst/>
          </a:prstGeom>
        </p:spPr>
        <p:txBody>
          <a:bodyPr anchor="t" rtlCol="false" tIns="0" lIns="0" bIns="0" rIns="0">
            <a:spAutoFit/>
          </a:bodyPr>
          <a:lstStyle/>
          <a:p>
            <a:pPr>
              <a:lnSpc>
                <a:spcPts val="4305"/>
              </a:lnSpc>
            </a:pPr>
            <a:r>
              <a:rPr lang="en-US" sz="3120" spc="165">
                <a:solidFill>
                  <a:srgbClr val="231F20"/>
                </a:solidFill>
                <a:latin typeface="Montserrat Classic"/>
              </a:rPr>
              <a:t> </a:t>
            </a:r>
            <a:r>
              <a:rPr lang="en-US" sz="3120" spc="165">
                <a:solidFill>
                  <a:srgbClr val="231F20"/>
                </a:solidFill>
                <a:latin typeface="Montserrat Classic Bold"/>
              </a:rPr>
              <a:t>[1]</a:t>
            </a:r>
            <a:r>
              <a:rPr lang="en-US" sz="3120" spc="165">
                <a:solidFill>
                  <a:srgbClr val="231F20"/>
                </a:solidFill>
                <a:latin typeface="Montserrat Classic"/>
              </a:rPr>
              <a:t> N.S.TINU(2018), A SURVEY ON INNOVATIVE RESISTANCE TECHNOLOGY TAXONOMY, CONSENSUS ALGORITHMS AND APPLICATIONS.  </a:t>
            </a:r>
          </a:p>
          <a:p>
            <a:pPr>
              <a:lnSpc>
                <a:spcPts val="4305"/>
              </a:lnSpc>
            </a:pPr>
            <a:r>
              <a:rPr lang="en-US" sz="3120" spc="165">
                <a:solidFill>
                  <a:srgbClr val="231F20"/>
                </a:solidFill>
                <a:latin typeface="Montserrat Classic"/>
              </a:rPr>
              <a:t> </a:t>
            </a:r>
            <a:r>
              <a:rPr lang="en-US" sz="3120" spc="165">
                <a:solidFill>
                  <a:srgbClr val="231F20"/>
                </a:solidFill>
                <a:latin typeface="Montserrat Classic Bold"/>
              </a:rPr>
              <a:t>[2]</a:t>
            </a:r>
            <a:r>
              <a:rPr lang="en-US" sz="3120" spc="165">
                <a:solidFill>
                  <a:srgbClr val="231F20"/>
                </a:solidFill>
                <a:latin typeface="Montserrat Classic"/>
              </a:rPr>
              <a:t> J. Michael Graglia, Christopher Mellon, Innovative Resistance and Property in 2018 : At end of the Beginning. </a:t>
            </a:r>
          </a:p>
          <a:p>
            <a:pPr>
              <a:lnSpc>
                <a:spcPts val="4305"/>
              </a:lnSpc>
            </a:pPr>
            <a:r>
              <a:rPr lang="en-US" sz="3120" spc="165">
                <a:solidFill>
                  <a:srgbClr val="231F20"/>
                </a:solidFill>
                <a:latin typeface="Montserrat Classic"/>
              </a:rPr>
              <a:t> </a:t>
            </a:r>
            <a:r>
              <a:rPr lang="en-US" sz="3120" spc="165">
                <a:solidFill>
                  <a:srgbClr val="231F20"/>
                </a:solidFill>
                <a:latin typeface="Montserrat Classic Bold"/>
              </a:rPr>
              <a:t>[3]</a:t>
            </a:r>
            <a:r>
              <a:rPr lang="en-US" sz="3120" spc="165">
                <a:solidFill>
                  <a:srgbClr val="231F20"/>
                </a:solidFill>
                <a:latin typeface="Montserrat Classic"/>
              </a:rPr>
              <a:t> Raquel Benbunan-Fich, Arturo Castellanos(2018) Digitalization of Land Records: From Paper to Innovative Resistance.</a:t>
            </a:r>
          </a:p>
          <a:p>
            <a:pPr>
              <a:lnSpc>
                <a:spcPts val="4305"/>
              </a:lnSpc>
            </a:pPr>
            <a:r>
              <a:rPr lang="en-US" sz="3120" spc="165">
                <a:solidFill>
                  <a:srgbClr val="231F20"/>
                </a:solidFill>
                <a:latin typeface="Montserrat Classic"/>
              </a:rPr>
              <a:t> </a:t>
            </a:r>
            <a:r>
              <a:rPr lang="en-US" sz="3120" spc="165">
                <a:solidFill>
                  <a:srgbClr val="231F20"/>
                </a:solidFill>
                <a:latin typeface="Montserrat Classic Bold"/>
              </a:rPr>
              <a:t>[4]</a:t>
            </a:r>
            <a:r>
              <a:rPr lang="en-US" sz="3120" spc="165">
                <a:solidFill>
                  <a:srgbClr val="231F20"/>
                </a:solidFill>
                <a:latin typeface="Montserrat Classic"/>
              </a:rPr>
              <a:t> IBM, State Street Corp. Hyper ledger Fabric: A Distributed                Operating System for Permissioned Innovative Resistance.</a:t>
            </a:r>
          </a:p>
          <a:p>
            <a:pPr>
              <a:lnSpc>
                <a:spcPts val="4305"/>
              </a:lnSpc>
            </a:pPr>
            <a:r>
              <a:rPr lang="en-US" sz="3120" spc="165">
                <a:solidFill>
                  <a:srgbClr val="231F20"/>
                </a:solidFill>
                <a:latin typeface="Montserrat Classic"/>
              </a:rPr>
              <a:t> </a:t>
            </a:r>
            <a:r>
              <a:rPr lang="en-US" sz="3120" spc="165">
                <a:solidFill>
                  <a:srgbClr val="231F20"/>
                </a:solidFill>
                <a:latin typeface="Montserrat Classic Bold"/>
              </a:rPr>
              <a:t>[5]</a:t>
            </a:r>
            <a:r>
              <a:rPr lang="en-US" sz="3120" spc="165">
                <a:solidFill>
                  <a:srgbClr val="231F20"/>
                </a:solidFill>
                <a:latin typeface="Montserrat Classic"/>
              </a:rPr>
              <a:t> MiroslavStefanovic, DordePrzulj, DarkoStefanovic(2018) Blockchain and Land Administration : Possible applications and limitation.</a:t>
            </a:r>
          </a:p>
          <a:p>
            <a:pPr>
              <a:lnSpc>
                <a:spcPts val="4305"/>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25186" y="54402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REFERENCES</a:t>
            </a:r>
          </a:p>
        </p:txBody>
      </p:sp>
      <p:sp>
        <p:nvSpPr>
          <p:cNvPr name="Freeform 4" id="4"/>
          <p:cNvSpPr/>
          <p:nvPr/>
        </p:nvSpPr>
        <p:spPr>
          <a:xfrm flipH="false" flipV="false" rot="0">
            <a:off x="14430501" y="-4958025"/>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54350" y="6405962"/>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378183" y="1942514"/>
            <a:ext cx="16028779" cy="6500923"/>
          </a:xfrm>
          <a:prstGeom prst="rect">
            <a:avLst/>
          </a:prstGeom>
        </p:spPr>
        <p:txBody>
          <a:bodyPr anchor="t" rtlCol="false" tIns="0" lIns="0" bIns="0" rIns="0">
            <a:spAutoFit/>
          </a:bodyPr>
          <a:lstStyle/>
          <a:p>
            <a:pPr>
              <a:lnSpc>
                <a:spcPts val="4305"/>
              </a:lnSpc>
            </a:pPr>
            <a:r>
              <a:rPr lang="en-US" sz="3120" spc="165">
                <a:solidFill>
                  <a:srgbClr val="231F20"/>
                </a:solidFill>
                <a:latin typeface="Montserrat Classic"/>
              </a:rPr>
              <a:t>[6] TSUNG-TING KUO, HUGO ZAVALETA ROJAS AND LUCILAOHNOMACHADO(2019) COMPARISON OF BLOCKCHAIN PLATFORMS: A SYSTEMATIC REVIE AND HEALTHCARE EXAMPLES.</a:t>
            </a:r>
          </a:p>
          <a:p>
            <a:pPr>
              <a:lnSpc>
                <a:spcPts val="4305"/>
              </a:lnSpc>
            </a:pPr>
            <a:r>
              <a:rPr lang="en-US" sz="3120" spc="165">
                <a:solidFill>
                  <a:srgbClr val="231F20"/>
                </a:solidFill>
                <a:latin typeface="Montserrat Classic"/>
              </a:rPr>
              <a:t> [7] YacovManevich, Artem Barger, and Yoav Toc, Service Discovery for Hyperledger Fabric .</a:t>
            </a:r>
          </a:p>
          <a:p>
            <a:pPr>
              <a:lnSpc>
                <a:spcPts val="4305"/>
              </a:lnSpc>
            </a:pPr>
            <a:r>
              <a:rPr lang="en-US" sz="3120" spc="165">
                <a:solidFill>
                  <a:srgbClr val="231F20"/>
                </a:solidFill>
                <a:latin typeface="Montserrat Classic"/>
              </a:rPr>
              <a:t> [8] YashwanthMadaka, Building a blockchain application using Hyperledger Fabric with Angular Frontend: Part-2 https://medium.com/coinmonks/building-a-blockchain-applicationusing-hyperledger-fabric-with-angular-frontend-part-2-22ef7c77f53</a:t>
            </a:r>
          </a:p>
          <a:p>
            <a:pPr>
              <a:lnSpc>
                <a:spcPts val="4305"/>
              </a:lnSpc>
            </a:pPr>
          </a:p>
          <a:p>
            <a:pPr>
              <a:lnSpc>
                <a:spcPts val="4305"/>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25186" y="54402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REFERENCES</a:t>
            </a:r>
          </a:p>
        </p:txBody>
      </p:sp>
      <p:sp>
        <p:nvSpPr>
          <p:cNvPr name="Freeform 4" id="4"/>
          <p:cNvSpPr/>
          <p:nvPr/>
        </p:nvSpPr>
        <p:spPr>
          <a:xfrm flipH="false" flipV="false" rot="0">
            <a:off x="14430501" y="-4958025"/>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54350" y="6405962"/>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378183" y="1942514"/>
            <a:ext cx="16028779" cy="3786298"/>
          </a:xfrm>
          <a:prstGeom prst="rect">
            <a:avLst/>
          </a:prstGeom>
        </p:spPr>
        <p:txBody>
          <a:bodyPr anchor="t" rtlCol="false" tIns="0" lIns="0" bIns="0" rIns="0">
            <a:spAutoFit/>
          </a:bodyPr>
          <a:lstStyle/>
          <a:p>
            <a:pPr>
              <a:lnSpc>
                <a:spcPts val="4305"/>
              </a:lnSpc>
            </a:pPr>
            <a:r>
              <a:rPr lang="en-US" sz="3120" spc="165">
                <a:solidFill>
                  <a:srgbClr val="231F20"/>
                </a:solidFill>
                <a:latin typeface="Montserrat Classic"/>
              </a:rPr>
              <a:t>[9] M.-H. GUO, Z.-N. LIU, T.-J. MU, AND S.-M. HU, ‘‘BEYOND SELF-ATTENTION: EXTERNAL ATTENTION USING TWO LINEAR LAYERS FOR VISUAL TASKS,’’ 2023, ARXIV:2105.02358.</a:t>
            </a:r>
          </a:p>
          <a:p>
            <a:pPr>
              <a:lnSpc>
                <a:spcPts val="4305"/>
              </a:lnSpc>
            </a:pPr>
            <a:r>
              <a:rPr lang="en-US" sz="3120" spc="165">
                <a:solidFill>
                  <a:srgbClr val="231F20"/>
                </a:solidFill>
                <a:latin typeface="Montserrat Classic"/>
              </a:rPr>
              <a:t>[10] Madakam, S., &amp; Kollu, S. Blockchain Technologies FundamentalsaPerceptions, Principles, Procedures and Practices. Journal of ˆ Social and Management Sciences, 34.</a:t>
            </a:r>
          </a:p>
          <a:p>
            <a:pPr>
              <a:lnSpc>
                <a:spcPts val="4305"/>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30501" y="-4958025"/>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54350" y="6405962"/>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30640" y="2372223"/>
            <a:ext cx="9767257" cy="6122021"/>
          </a:xfrm>
          <a:custGeom>
            <a:avLst/>
            <a:gdLst/>
            <a:ahLst/>
            <a:cxnLst/>
            <a:rect r="r" b="b" t="t" l="l"/>
            <a:pathLst>
              <a:path h="6122021" w="9767257">
                <a:moveTo>
                  <a:pt x="0" y="0"/>
                </a:moveTo>
                <a:lnTo>
                  <a:pt x="9767257" y="0"/>
                </a:lnTo>
                <a:lnTo>
                  <a:pt x="9767257" y="6122021"/>
                </a:lnTo>
                <a:lnTo>
                  <a:pt x="0" y="6122021"/>
                </a:lnTo>
                <a:lnTo>
                  <a:pt x="0" y="0"/>
                </a:lnTo>
                <a:close/>
              </a:path>
            </a:pathLst>
          </a:custGeom>
          <a:blipFill>
            <a:blip r:embed="rId5"/>
            <a:stretch>
              <a:fillRect l="0" t="0" r="0" b="0"/>
            </a:stretch>
          </a:blipFill>
        </p:spPr>
      </p:sp>
      <p:sp>
        <p:nvSpPr>
          <p:cNvPr name="Freeform 6" id="6"/>
          <p:cNvSpPr/>
          <p:nvPr/>
        </p:nvSpPr>
        <p:spPr>
          <a:xfrm flipH="false" flipV="false" rot="0">
            <a:off x="8136617" y="1866392"/>
            <a:ext cx="15965827" cy="7604360"/>
          </a:xfrm>
          <a:custGeom>
            <a:avLst/>
            <a:gdLst/>
            <a:ahLst/>
            <a:cxnLst/>
            <a:rect r="r" b="b" t="t" l="l"/>
            <a:pathLst>
              <a:path h="7604360" w="15965827">
                <a:moveTo>
                  <a:pt x="0" y="0"/>
                </a:moveTo>
                <a:lnTo>
                  <a:pt x="15965828" y="0"/>
                </a:lnTo>
                <a:lnTo>
                  <a:pt x="15965828" y="7604359"/>
                </a:lnTo>
                <a:lnTo>
                  <a:pt x="0" y="7604359"/>
                </a:lnTo>
                <a:lnTo>
                  <a:pt x="0" y="0"/>
                </a:lnTo>
                <a:close/>
              </a:path>
            </a:pathLst>
          </a:custGeom>
          <a:blipFill>
            <a:blip r:embed="rId6"/>
            <a:stretch>
              <a:fillRect l="0" t="0" r="0" b="0"/>
            </a:stretch>
          </a:blipFill>
        </p:spPr>
      </p:sp>
      <p:sp>
        <p:nvSpPr>
          <p:cNvPr name="TextBox 7" id="7"/>
          <p:cNvSpPr txBox="true"/>
          <p:nvPr/>
        </p:nvSpPr>
        <p:spPr>
          <a:xfrm rot="0">
            <a:off x="2877524" y="388159"/>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SUBMISSION DETAILS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367511" y="391582"/>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OBJECTIVES AND SCOPE</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895811" y="1887922"/>
            <a:ext cx="16496377" cy="2084134"/>
          </a:xfrm>
          <a:prstGeom prst="rect">
            <a:avLst/>
          </a:prstGeom>
        </p:spPr>
        <p:txBody>
          <a:bodyPr anchor="t" rtlCol="false" tIns="0" lIns="0" bIns="0" rIns="0">
            <a:spAutoFit/>
          </a:bodyPr>
          <a:lstStyle/>
          <a:p>
            <a:pPr algn="ctr">
              <a:lnSpc>
                <a:spcPts val="4136"/>
              </a:lnSpc>
              <a:spcBef>
                <a:spcPct val="0"/>
              </a:spcBef>
            </a:pPr>
            <a:r>
              <a:rPr lang="en-US" sz="2997" spc="158" u="sng">
                <a:solidFill>
                  <a:srgbClr val="231F20"/>
                </a:solidFill>
                <a:latin typeface="Montserrat Classic Bold"/>
              </a:rPr>
              <a:t>Efficiency and Transparency</a:t>
            </a:r>
            <a:r>
              <a:rPr lang="en-US" sz="2997" spc="158">
                <a:solidFill>
                  <a:srgbClr val="231F20"/>
                </a:solidFill>
                <a:latin typeface="Montserrat Classic Bold"/>
              </a:rPr>
              <a:t>: </a:t>
            </a:r>
            <a:r>
              <a:rPr lang="en-US" sz="2997" spc="158">
                <a:solidFill>
                  <a:srgbClr val="231F20"/>
                </a:solidFill>
                <a:latin typeface="Montserrat Classic"/>
              </a:rPr>
              <a:t>The system aims to streamline land transactions by allowing users to register, verify, and complete transactions directly on the portal, reducing the need for intermediaries. This promotes efficiency and transparency in the buying and selling process.</a:t>
            </a:r>
          </a:p>
        </p:txBody>
      </p:sp>
      <p:sp>
        <p:nvSpPr>
          <p:cNvPr name="TextBox 7" id="7"/>
          <p:cNvSpPr txBox="true"/>
          <p:nvPr/>
        </p:nvSpPr>
        <p:spPr>
          <a:xfrm rot="0">
            <a:off x="895811" y="3924431"/>
            <a:ext cx="16496377" cy="2412556"/>
          </a:xfrm>
          <a:prstGeom prst="rect">
            <a:avLst/>
          </a:prstGeom>
        </p:spPr>
        <p:txBody>
          <a:bodyPr anchor="t" rtlCol="false" tIns="0" lIns="0" bIns="0" rIns="0">
            <a:spAutoFit/>
          </a:bodyPr>
          <a:lstStyle/>
          <a:p>
            <a:pPr algn="ctr">
              <a:lnSpc>
                <a:spcPts val="3860"/>
              </a:lnSpc>
              <a:spcBef>
                <a:spcPct val="0"/>
              </a:spcBef>
            </a:pPr>
            <a:r>
              <a:rPr lang="en-US" sz="2797" spc="148" u="sng">
                <a:solidFill>
                  <a:srgbClr val="231F20"/>
                </a:solidFill>
                <a:latin typeface="Montserrat Classic Bold"/>
              </a:rPr>
              <a:t>Accessibility and Convenience</a:t>
            </a:r>
            <a:r>
              <a:rPr lang="en-US" sz="2797" spc="148">
                <a:solidFill>
                  <a:srgbClr val="231F20"/>
                </a:solidFill>
                <a:latin typeface="Montserrat Classic"/>
              </a:rPr>
              <a:t>: By providing a digital platform for land transactions, the system enhances accessibility for users, allowing them to participate in buying and selling activities from anywhere with internet access. This increases convenience and reduces geographical barriers, making the process more inclusive and efficient.</a:t>
            </a:r>
          </a:p>
        </p:txBody>
      </p:sp>
      <p:sp>
        <p:nvSpPr>
          <p:cNvPr name="TextBox 8" id="8"/>
          <p:cNvSpPr txBox="true"/>
          <p:nvPr/>
        </p:nvSpPr>
        <p:spPr>
          <a:xfrm rot="0">
            <a:off x="1028700" y="6679886"/>
            <a:ext cx="16496377" cy="4019995"/>
          </a:xfrm>
          <a:prstGeom prst="rect">
            <a:avLst/>
          </a:prstGeom>
        </p:spPr>
        <p:txBody>
          <a:bodyPr anchor="t" rtlCol="false" tIns="0" lIns="0" bIns="0" rIns="0">
            <a:spAutoFit/>
          </a:bodyPr>
          <a:lstStyle/>
          <a:p>
            <a:pPr algn="ctr">
              <a:lnSpc>
                <a:spcPts val="3998"/>
              </a:lnSpc>
            </a:pPr>
            <a:r>
              <a:rPr lang="en-US" sz="2897" spc="153" u="sng">
                <a:solidFill>
                  <a:srgbClr val="231F20"/>
                </a:solidFill>
                <a:latin typeface="Montserrat Classic Bold"/>
              </a:rPr>
              <a:t>Scope:</a:t>
            </a:r>
            <a:r>
              <a:rPr lang="en-US" sz="2897" spc="153">
                <a:solidFill>
                  <a:srgbClr val="231F20"/>
                </a:solidFill>
                <a:latin typeface="Montserrat Classic"/>
              </a:rPr>
              <a:t> Create an online platform enabling direct land transactions, ensuring increased trust and security through smart contracts, enhancing efficiency and transparency.</a:t>
            </a:r>
          </a:p>
          <a:p>
            <a:pPr algn="ctr">
              <a:lnSpc>
                <a:spcPts val="3998"/>
              </a:lnSpc>
            </a:pPr>
          </a:p>
          <a:p>
            <a:pPr algn="ctr">
              <a:lnSpc>
                <a:spcPts val="3998"/>
              </a:lnSpc>
            </a:pPr>
          </a:p>
          <a:p>
            <a:pPr algn="ctr">
              <a:lnSpc>
                <a:spcPts val="3998"/>
              </a:lnSpc>
            </a:pPr>
          </a:p>
          <a:p>
            <a:pPr algn="ctr">
              <a:lnSpc>
                <a:spcPts val="3998"/>
              </a:lnSpc>
            </a:pPr>
          </a:p>
          <a:p>
            <a:pPr algn="ctr">
              <a:lnSpc>
                <a:spcPts val="3998"/>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877524" y="397671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THANK YOU</a:t>
            </a:r>
          </a:p>
        </p:txBody>
      </p:sp>
      <p:sp>
        <p:nvSpPr>
          <p:cNvPr name="Freeform 4" id="4"/>
          <p:cNvSpPr/>
          <p:nvPr/>
        </p:nvSpPr>
        <p:spPr>
          <a:xfrm flipH="false" flipV="false" rot="0">
            <a:off x="14430501" y="-4958025"/>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54350" y="6405962"/>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926744" y="914400"/>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ABSTRACT</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2387040"/>
            <a:ext cx="16028779" cy="6798484"/>
          </a:xfrm>
          <a:prstGeom prst="rect">
            <a:avLst/>
          </a:prstGeom>
        </p:spPr>
        <p:txBody>
          <a:bodyPr anchor="t" rtlCol="false" tIns="0" lIns="0" bIns="0" rIns="0">
            <a:spAutoFit/>
          </a:bodyPr>
          <a:lstStyle/>
          <a:p>
            <a:pPr algn="ctr">
              <a:lnSpc>
                <a:spcPts val="4167"/>
              </a:lnSpc>
            </a:pPr>
          </a:p>
          <a:p>
            <a:pPr algn="ctr" marL="652057" indent="-326029" lvl="1">
              <a:lnSpc>
                <a:spcPts val="4167"/>
              </a:lnSpc>
              <a:buFont typeface="Arial"/>
              <a:buChar char="•"/>
            </a:pPr>
            <a:r>
              <a:rPr lang="en-US" sz="3020" spc="160">
                <a:solidFill>
                  <a:srgbClr val="231F20"/>
                </a:solidFill>
                <a:latin typeface="Montserrat Classic Bold"/>
              </a:rPr>
              <a:t>Traditional land registration in India involves intermediaries like brokers, leading to potential document loss and tampering.</a:t>
            </a:r>
          </a:p>
          <a:p>
            <a:pPr algn="ctr" marL="652057" indent="-326029" lvl="1">
              <a:lnSpc>
                <a:spcPts val="4167"/>
              </a:lnSpc>
              <a:spcBef>
                <a:spcPct val="0"/>
              </a:spcBef>
              <a:buFont typeface="Arial"/>
              <a:buChar char="•"/>
            </a:pPr>
            <a:r>
              <a:rPr lang="en-US" sz="3020" spc="160">
                <a:solidFill>
                  <a:srgbClr val="231F20"/>
                </a:solidFill>
                <a:latin typeface="Montserrat Classic Bold"/>
              </a:rPr>
              <a:t>Proposed system eliminates intermediaries, utilizing smart contracts f</a:t>
            </a:r>
            <a:r>
              <a:rPr lang="en-US" sz="3020" spc="160">
                <a:solidFill>
                  <a:srgbClr val="231F20"/>
                </a:solidFill>
                <a:latin typeface="Montserrat Classic Bold"/>
              </a:rPr>
              <a:t>OR SECURE, TRANSPARENT, AND DECENTRALIZED TRANSACTIONS.</a:t>
            </a:r>
          </a:p>
          <a:p>
            <a:pPr algn="ctr" marL="652057" indent="-326029" lvl="1">
              <a:lnSpc>
                <a:spcPts val="4167"/>
              </a:lnSpc>
              <a:spcBef>
                <a:spcPct val="0"/>
              </a:spcBef>
              <a:buFont typeface="Arial"/>
              <a:buChar char="•"/>
            </a:pPr>
            <a:r>
              <a:rPr lang="en-US" sz="3020" spc="160">
                <a:solidFill>
                  <a:srgbClr val="231F20"/>
                </a:solidFill>
                <a:latin typeface="Montserrat Classic Bold"/>
              </a:rPr>
              <a:t>BENEFITS INCLUDE INCREASED INTEGRITY, TRANSPARENCY, AND EFFICIENCY IN LAND TRANSACTIONS.</a:t>
            </a:r>
          </a:p>
          <a:p>
            <a:pPr algn="ctr" marL="652057" indent="-326029" lvl="1">
              <a:lnSpc>
                <a:spcPts val="4167"/>
              </a:lnSpc>
              <a:spcBef>
                <a:spcPct val="0"/>
              </a:spcBef>
              <a:buFont typeface="Arial"/>
              <a:buChar char="•"/>
            </a:pPr>
            <a:r>
              <a:rPr lang="en-US" sz="3020" spc="160">
                <a:solidFill>
                  <a:srgbClr val="231F20"/>
                </a:solidFill>
                <a:latin typeface="Montserrat Classic Bold"/>
              </a:rPr>
              <a:t>INNOVATION RESISTANCE-BASED LAND REGISTRATION SYSTEM ENSURES TRUST AND SECURITY WITHOUT RELIANCE ON INTERMEDIARIES.</a:t>
            </a:r>
          </a:p>
          <a:p>
            <a:pPr algn="ctr">
              <a:lnSpc>
                <a:spcPts val="4167"/>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602803" y="2363972"/>
            <a:ext cx="13170740" cy="6649583"/>
          </a:xfrm>
          <a:custGeom>
            <a:avLst/>
            <a:gdLst/>
            <a:ahLst/>
            <a:cxnLst/>
            <a:rect r="r" b="b" t="t" l="l"/>
            <a:pathLst>
              <a:path h="6649583" w="13170740">
                <a:moveTo>
                  <a:pt x="0" y="0"/>
                </a:moveTo>
                <a:lnTo>
                  <a:pt x="13170741" y="0"/>
                </a:lnTo>
                <a:lnTo>
                  <a:pt x="13170741" y="6649583"/>
                </a:lnTo>
                <a:lnTo>
                  <a:pt x="0" y="6649583"/>
                </a:lnTo>
                <a:lnTo>
                  <a:pt x="0" y="0"/>
                </a:lnTo>
                <a:close/>
              </a:path>
            </a:pathLst>
          </a:custGeom>
          <a:blipFill>
            <a:blip r:embed="rId5"/>
            <a:stretch>
              <a:fillRect l="0" t="0" r="0" b="0"/>
            </a:stretch>
          </a:blipFill>
        </p:spPr>
      </p:sp>
      <p:sp>
        <p:nvSpPr>
          <p:cNvPr name="TextBox 6" id="6"/>
          <p:cNvSpPr txBox="true"/>
          <p:nvPr/>
        </p:nvSpPr>
        <p:spPr>
          <a:xfrm rot="0">
            <a:off x="2926744" y="643685"/>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LITRATUE SURVEY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010626" y="2758090"/>
            <a:ext cx="15248674" cy="5914437"/>
          </a:xfrm>
          <a:custGeom>
            <a:avLst/>
            <a:gdLst/>
            <a:ahLst/>
            <a:cxnLst/>
            <a:rect r="r" b="b" t="t" l="l"/>
            <a:pathLst>
              <a:path h="5914437" w="15248674">
                <a:moveTo>
                  <a:pt x="0" y="0"/>
                </a:moveTo>
                <a:lnTo>
                  <a:pt x="15248674" y="0"/>
                </a:lnTo>
                <a:lnTo>
                  <a:pt x="15248674" y="5914437"/>
                </a:lnTo>
                <a:lnTo>
                  <a:pt x="0" y="5914437"/>
                </a:lnTo>
                <a:lnTo>
                  <a:pt x="0" y="0"/>
                </a:lnTo>
                <a:close/>
              </a:path>
            </a:pathLst>
          </a:custGeom>
          <a:blipFill>
            <a:blip r:embed="rId5"/>
            <a:stretch>
              <a:fillRect l="0" t="0" r="0" b="0"/>
            </a:stretch>
          </a:blipFill>
        </p:spPr>
      </p:sp>
      <p:sp>
        <p:nvSpPr>
          <p:cNvPr name="TextBox 6" id="6"/>
          <p:cNvSpPr txBox="true"/>
          <p:nvPr/>
        </p:nvSpPr>
        <p:spPr>
          <a:xfrm rot="0">
            <a:off x="2926744" y="643685"/>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LITRATUE SURVEY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010626" y="2758090"/>
            <a:ext cx="15248674" cy="5914437"/>
          </a:xfrm>
          <a:custGeom>
            <a:avLst/>
            <a:gdLst/>
            <a:ahLst/>
            <a:cxnLst/>
            <a:rect r="r" b="b" t="t" l="l"/>
            <a:pathLst>
              <a:path h="5914437" w="15248674">
                <a:moveTo>
                  <a:pt x="0" y="0"/>
                </a:moveTo>
                <a:lnTo>
                  <a:pt x="15248674" y="0"/>
                </a:lnTo>
                <a:lnTo>
                  <a:pt x="15248674" y="5914437"/>
                </a:lnTo>
                <a:lnTo>
                  <a:pt x="0" y="5914437"/>
                </a:lnTo>
                <a:lnTo>
                  <a:pt x="0" y="0"/>
                </a:lnTo>
                <a:close/>
              </a:path>
            </a:pathLst>
          </a:custGeom>
          <a:blipFill>
            <a:blip r:embed="rId5"/>
            <a:stretch>
              <a:fillRect l="0" t="0" r="0" b="0"/>
            </a:stretch>
          </a:blipFill>
        </p:spPr>
      </p:sp>
      <p:sp>
        <p:nvSpPr>
          <p:cNvPr name="TextBox 6" id="6"/>
          <p:cNvSpPr txBox="true"/>
          <p:nvPr/>
        </p:nvSpPr>
        <p:spPr>
          <a:xfrm rot="0">
            <a:off x="2926744" y="643685"/>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LITRATUE SURVEY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74407" y="668296"/>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EXISTING SYSTEM</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30521" y="2263987"/>
            <a:ext cx="16028779" cy="6500923"/>
          </a:xfrm>
          <a:prstGeom prst="rect">
            <a:avLst/>
          </a:prstGeom>
        </p:spPr>
        <p:txBody>
          <a:bodyPr anchor="t" rtlCol="false" tIns="0" lIns="0" bIns="0" rIns="0">
            <a:spAutoFit/>
          </a:bodyPr>
          <a:lstStyle/>
          <a:p>
            <a:pPr>
              <a:lnSpc>
                <a:spcPts val="4305"/>
              </a:lnSpc>
            </a:pPr>
            <a:r>
              <a:rPr lang="en-US" sz="3120" spc="165">
                <a:solidFill>
                  <a:srgbClr val="231F20"/>
                </a:solidFill>
                <a:latin typeface="Montserrat Classic Semi-Bold"/>
              </a:rPr>
              <a:t>DIGIT</a:t>
            </a:r>
            <a:r>
              <a:rPr lang="en-US" sz="3120" spc="165">
                <a:solidFill>
                  <a:srgbClr val="231F20"/>
                </a:solidFill>
                <a:latin typeface="Montserrat Classic Semi-Bold"/>
              </a:rPr>
              <a:t>alization's Impact</a:t>
            </a:r>
            <a:r>
              <a:rPr lang="en-US" sz="3120" spc="165">
                <a:solidFill>
                  <a:srgbClr val="231F20"/>
                </a:solidFill>
                <a:latin typeface="Montserrat Classic"/>
              </a:rPr>
              <a:t>:</a:t>
            </a:r>
            <a:r>
              <a:rPr lang="en-US" sz="3120" spc="165">
                <a:solidFill>
                  <a:srgbClr val="231F20"/>
                </a:solidFill>
                <a:latin typeface="Montserrat Classic"/>
              </a:rPr>
              <a:t> </a:t>
            </a:r>
            <a:r>
              <a:rPr lang="en-US" sz="3120" spc="165">
                <a:solidFill>
                  <a:srgbClr val="231F20"/>
                </a:solidFill>
                <a:latin typeface="Montserrat Classic"/>
              </a:rPr>
              <a:t>T</a:t>
            </a:r>
            <a:r>
              <a:rPr lang="en-US" sz="3120" spc="165">
                <a:solidFill>
                  <a:srgbClr val="231F20"/>
                </a:solidFill>
                <a:latin typeface="Montserrat Classic"/>
              </a:rPr>
              <a:t>e</a:t>
            </a:r>
            <a:r>
              <a:rPr lang="en-US" sz="3120" spc="165">
                <a:solidFill>
                  <a:srgbClr val="231F20"/>
                </a:solidFill>
                <a:latin typeface="Montserrat Classic"/>
              </a:rPr>
              <a:t>chnolo</a:t>
            </a:r>
            <a:r>
              <a:rPr lang="en-US" sz="3120" spc="165">
                <a:solidFill>
                  <a:srgbClr val="231F20"/>
                </a:solidFill>
                <a:latin typeface="Montserrat Classic"/>
              </a:rPr>
              <a:t>g</a:t>
            </a:r>
            <a:r>
              <a:rPr lang="en-US" sz="3120" spc="165">
                <a:solidFill>
                  <a:srgbClr val="231F20"/>
                </a:solidFill>
                <a:latin typeface="Montserrat Classic"/>
              </a:rPr>
              <a:t>y </a:t>
            </a:r>
            <a:r>
              <a:rPr lang="en-US" sz="3120" spc="165">
                <a:solidFill>
                  <a:srgbClr val="231F20"/>
                </a:solidFill>
                <a:latin typeface="Montserrat Classic"/>
              </a:rPr>
              <a:t>r</a:t>
            </a:r>
            <a:r>
              <a:rPr lang="en-US" sz="3120" spc="165">
                <a:solidFill>
                  <a:srgbClr val="231F20"/>
                </a:solidFill>
                <a:latin typeface="Montserrat Classic"/>
              </a:rPr>
              <a:t>evolu</a:t>
            </a:r>
            <a:r>
              <a:rPr lang="en-US" sz="3120" spc="165">
                <a:solidFill>
                  <a:srgbClr val="231F20"/>
                </a:solidFill>
                <a:latin typeface="Montserrat Classic"/>
              </a:rPr>
              <a:t>tioni</a:t>
            </a:r>
            <a:r>
              <a:rPr lang="en-US" sz="3120" spc="165">
                <a:solidFill>
                  <a:srgbClr val="231F20"/>
                </a:solidFill>
                <a:latin typeface="Montserrat Classic"/>
              </a:rPr>
              <a:t>zes</a:t>
            </a:r>
            <a:r>
              <a:rPr lang="en-US" sz="3120" spc="165">
                <a:solidFill>
                  <a:srgbClr val="231F20"/>
                </a:solidFill>
                <a:latin typeface="Montserrat Classic"/>
              </a:rPr>
              <a:t> </a:t>
            </a:r>
            <a:r>
              <a:rPr lang="en-US" sz="3120" spc="165">
                <a:solidFill>
                  <a:srgbClr val="231F20"/>
                </a:solidFill>
                <a:latin typeface="Montserrat Classic"/>
              </a:rPr>
              <a:t>soc</a:t>
            </a:r>
            <a:r>
              <a:rPr lang="en-US" sz="3120" spc="165">
                <a:solidFill>
                  <a:srgbClr val="231F20"/>
                </a:solidFill>
                <a:latin typeface="Montserrat Classic"/>
              </a:rPr>
              <a:t>i</a:t>
            </a:r>
            <a:r>
              <a:rPr lang="en-US" sz="3120" spc="165">
                <a:solidFill>
                  <a:srgbClr val="231F20"/>
                </a:solidFill>
                <a:latin typeface="Montserrat Classic"/>
              </a:rPr>
              <a:t>et</a:t>
            </a:r>
            <a:r>
              <a:rPr lang="en-US" sz="3120" spc="165">
                <a:solidFill>
                  <a:srgbClr val="231F20"/>
                </a:solidFill>
                <a:latin typeface="Montserrat Classic"/>
              </a:rPr>
              <a:t>a</a:t>
            </a:r>
            <a:r>
              <a:rPr lang="en-US" sz="3120" spc="165">
                <a:solidFill>
                  <a:srgbClr val="231F20"/>
                </a:solidFill>
                <a:latin typeface="Montserrat Classic"/>
              </a:rPr>
              <a:t>l</a:t>
            </a:r>
            <a:r>
              <a:rPr lang="en-US" sz="3120" spc="165">
                <a:solidFill>
                  <a:srgbClr val="231F20"/>
                </a:solidFill>
                <a:latin typeface="Montserrat Classic"/>
              </a:rPr>
              <a:t> no</a:t>
            </a:r>
            <a:r>
              <a:rPr lang="en-US" sz="3120" spc="165">
                <a:solidFill>
                  <a:srgbClr val="231F20"/>
                </a:solidFill>
                <a:latin typeface="Montserrat Classic"/>
              </a:rPr>
              <a:t>rm</a:t>
            </a:r>
            <a:r>
              <a:rPr lang="en-US" sz="3120" spc="165">
                <a:solidFill>
                  <a:srgbClr val="231F20"/>
                </a:solidFill>
                <a:latin typeface="Montserrat Classic"/>
              </a:rPr>
              <a:t>s</a:t>
            </a:r>
            <a:r>
              <a:rPr lang="en-US" sz="3120" spc="165">
                <a:solidFill>
                  <a:srgbClr val="231F20"/>
                </a:solidFill>
                <a:latin typeface="Montserrat Classic"/>
              </a:rPr>
              <a:t>,</a:t>
            </a:r>
            <a:r>
              <a:rPr lang="en-US" sz="3120" spc="165">
                <a:solidFill>
                  <a:srgbClr val="231F20"/>
                </a:solidFill>
                <a:latin typeface="Montserrat Classic"/>
              </a:rPr>
              <a:t> </a:t>
            </a:r>
            <a:r>
              <a:rPr lang="en-US" sz="3120" spc="165">
                <a:solidFill>
                  <a:srgbClr val="231F20"/>
                </a:solidFill>
                <a:latin typeface="Montserrat Classic"/>
              </a:rPr>
              <a:t>pa</a:t>
            </a:r>
            <a:r>
              <a:rPr lang="en-US" sz="3120" spc="165">
                <a:solidFill>
                  <a:srgbClr val="231F20"/>
                </a:solidFill>
                <a:latin typeface="Montserrat Classic"/>
              </a:rPr>
              <a:t>r</a:t>
            </a:r>
            <a:r>
              <a:rPr lang="en-US" sz="3120" spc="165">
                <a:solidFill>
                  <a:srgbClr val="231F20"/>
                </a:solidFill>
                <a:latin typeface="Montserrat Classic"/>
              </a:rPr>
              <a:t>t</a:t>
            </a:r>
            <a:r>
              <a:rPr lang="en-US" sz="3120" spc="165">
                <a:solidFill>
                  <a:srgbClr val="231F20"/>
                </a:solidFill>
                <a:latin typeface="Montserrat Classic"/>
              </a:rPr>
              <a:t>i</a:t>
            </a:r>
            <a:r>
              <a:rPr lang="en-US" sz="3120" spc="165">
                <a:solidFill>
                  <a:srgbClr val="231F20"/>
                </a:solidFill>
                <a:latin typeface="Montserrat Classic"/>
              </a:rPr>
              <a:t>cul</a:t>
            </a:r>
            <a:r>
              <a:rPr lang="en-US" sz="3120" spc="165">
                <a:solidFill>
                  <a:srgbClr val="231F20"/>
                </a:solidFill>
                <a:latin typeface="Montserrat Classic"/>
              </a:rPr>
              <a:t>ar</a:t>
            </a:r>
            <a:r>
              <a:rPr lang="en-US" sz="3120" spc="165">
                <a:solidFill>
                  <a:srgbClr val="231F20"/>
                </a:solidFill>
                <a:latin typeface="Montserrat Classic"/>
              </a:rPr>
              <a:t>ly </a:t>
            </a:r>
            <a:r>
              <a:rPr lang="en-US" sz="3120" spc="165">
                <a:solidFill>
                  <a:srgbClr val="231F20"/>
                </a:solidFill>
                <a:latin typeface="Montserrat Classic"/>
              </a:rPr>
              <a:t>i</a:t>
            </a:r>
            <a:r>
              <a:rPr lang="en-US" sz="3120" spc="165">
                <a:solidFill>
                  <a:srgbClr val="231F20"/>
                </a:solidFill>
                <a:latin typeface="Montserrat Classic"/>
              </a:rPr>
              <a:t>n</a:t>
            </a:r>
            <a:r>
              <a:rPr lang="en-US" sz="3120" spc="165">
                <a:solidFill>
                  <a:srgbClr val="231F20"/>
                </a:solidFill>
                <a:latin typeface="Montserrat Classic"/>
              </a:rPr>
              <a:t> l</a:t>
            </a:r>
            <a:r>
              <a:rPr lang="en-US" sz="3120" spc="165">
                <a:solidFill>
                  <a:srgbClr val="231F20"/>
                </a:solidFill>
                <a:latin typeface="Montserrat Classic"/>
              </a:rPr>
              <a:t>and</a:t>
            </a:r>
            <a:r>
              <a:rPr lang="en-US" sz="3120" spc="165">
                <a:solidFill>
                  <a:srgbClr val="231F20"/>
                </a:solidFill>
                <a:latin typeface="Montserrat Classic"/>
              </a:rPr>
              <a:t> o</a:t>
            </a:r>
            <a:r>
              <a:rPr lang="en-US" sz="3120" spc="165">
                <a:solidFill>
                  <a:srgbClr val="231F20"/>
                </a:solidFill>
                <a:latin typeface="Montserrat Classic"/>
              </a:rPr>
              <a:t>wn</a:t>
            </a:r>
            <a:r>
              <a:rPr lang="en-US" sz="3120" spc="165">
                <a:solidFill>
                  <a:srgbClr val="231F20"/>
                </a:solidFill>
                <a:latin typeface="Montserrat Classic"/>
              </a:rPr>
              <a:t>ers</a:t>
            </a:r>
            <a:r>
              <a:rPr lang="en-US" sz="3120" spc="165">
                <a:solidFill>
                  <a:srgbClr val="231F20"/>
                </a:solidFill>
                <a:latin typeface="Montserrat Classic"/>
              </a:rPr>
              <a:t>hip</a:t>
            </a:r>
            <a:r>
              <a:rPr lang="en-US" sz="3120" spc="165">
                <a:solidFill>
                  <a:srgbClr val="231F20"/>
                </a:solidFill>
                <a:latin typeface="Montserrat Classic"/>
              </a:rPr>
              <a:t> </a:t>
            </a:r>
            <a:r>
              <a:rPr lang="en-US" sz="3120" spc="165">
                <a:solidFill>
                  <a:srgbClr val="231F20"/>
                </a:solidFill>
                <a:latin typeface="Montserrat Classic"/>
              </a:rPr>
              <a:t>wh</a:t>
            </a:r>
            <a:r>
              <a:rPr lang="en-US" sz="3120" spc="165">
                <a:solidFill>
                  <a:srgbClr val="231F20"/>
                </a:solidFill>
                <a:latin typeface="Montserrat Classic"/>
              </a:rPr>
              <a:t>e</a:t>
            </a:r>
            <a:r>
              <a:rPr lang="en-US" sz="3120" spc="165">
                <a:solidFill>
                  <a:srgbClr val="231F20"/>
                </a:solidFill>
                <a:latin typeface="Montserrat Classic"/>
              </a:rPr>
              <a:t>re</a:t>
            </a:r>
            <a:r>
              <a:rPr lang="en-US" sz="3120" spc="165">
                <a:solidFill>
                  <a:srgbClr val="231F20"/>
                </a:solidFill>
                <a:latin typeface="Montserrat Classic"/>
              </a:rPr>
              <a:t> </a:t>
            </a:r>
            <a:r>
              <a:rPr lang="en-US" sz="3120" spc="165">
                <a:solidFill>
                  <a:srgbClr val="231F20"/>
                </a:solidFill>
                <a:latin typeface="Montserrat Classic"/>
              </a:rPr>
              <a:t>los</a:t>
            </a:r>
            <a:r>
              <a:rPr lang="en-US" sz="3120" spc="165">
                <a:solidFill>
                  <a:srgbClr val="231F20"/>
                </a:solidFill>
                <a:latin typeface="Montserrat Classic"/>
              </a:rPr>
              <a:t>t o</a:t>
            </a:r>
            <a:r>
              <a:rPr lang="en-US" sz="3120" spc="165">
                <a:solidFill>
                  <a:srgbClr val="231F20"/>
                </a:solidFill>
                <a:latin typeface="Montserrat Classic"/>
              </a:rPr>
              <a:t>r al</a:t>
            </a:r>
            <a:r>
              <a:rPr lang="en-US" sz="3120" spc="165">
                <a:solidFill>
                  <a:srgbClr val="231F20"/>
                </a:solidFill>
                <a:latin typeface="Montserrat Classic"/>
              </a:rPr>
              <a:t>te</a:t>
            </a:r>
            <a:r>
              <a:rPr lang="en-US" sz="3120" spc="165">
                <a:solidFill>
                  <a:srgbClr val="231F20"/>
                </a:solidFill>
                <a:latin typeface="Montserrat Classic"/>
              </a:rPr>
              <a:t>red phys</a:t>
            </a:r>
            <a:r>
              <a:rPr lang="en-US" sz="3120" spc="165">
                <a:solidFill>
                  <a:srgbClr val="231F20"/>
                </a:solidFill>
                <a:latin typeface="Montserrat Classic"/>
              </a:rPr>
              <a:t>i</a:t>
            </a:r>
            <a:r>
              <a:rPr lang="en-US" sz="3120" spc="165">
                <a:solidFill>
                  <a:srgbClr val="231F20"/>
                </a:solidFill>
                <a:latin typeface="Montserrat Classic"/>
              </a:rPr>
              <a:t>c</a:t>
            </a:r>
            <a:r>
              <a:rPr lang="en-US" sz="3120" spc="165">
                <a:solidFill>
                  <a:srgbClr val="231F20"/>
                </a:solidFill>
                <a:latin typeface="Montserrat Classic"/>
              </a:rPr>
              <a:t>al document</a:t>
            </a:r>
            <a:r>
              <a:rPr lang="en-US" sz="3120" spc="165">
                <a:solidFill>
                  <a:srgbClr val="231F20"/>
                </a:solidFill>
                <a:latin typeface="Montserrat Classic"/>
              </a:rPr>
              <a:t>s</a:t>
            </a:r>
            <a:r>
              <a:rPr lang="en-US" sz="3120" spc="165">
                <a:solidFill>
                  <a:srgbClr val="231F20"/>
                </a:solidFill>
                <a:latin typeface="Montserrat Classic"/>
              </a:rPr>
              <a:t> </a:t>
            </a:r>
            <a:r>
              <a:rPr lang="en-US" sz="3120" spc="165">
                <a:solidFill>
                  <a:srgbClr val="231F20"/>
                </a:solidFill>
                <a:latin typeface="Montserrat Classic"/>
              </a:rPr>
              <a:t>p</a:t>
            </a:r>
            <a:r>
              <a:rPr lang="en-US" sz="3120" spc="165">
                <a:solidFill>
                  <a:srgbClr val="231F20"/>
                </a:solidFill>
                <a:latin typeface="Montserrat Classic"/>
              </a:rPr>
              <a:t>os</a:t>
            </a:r>
            <a:r>
              <a:rPr lang="en-US" sz="3120" spc="165">
                <a:solidFill>
                  <a:srgbClr val="231F20"/>
                </a:solidFill>
                <a:latin typeface="Montserrat Classic"/>
              </a:rPr>
              <a:t>e</a:t>
            </a:r>
            <a:r>
              <a:rPr lang="en-US" sz="3120" spc="165">
                <a:solidFill>
                  <a:srgbClr val="231F20"/>
                </a:solidFill>
                <a:latin typeface="Montserrat Classic"/>
              </a:rPr>
              <a:t> </a:t>
            </a:r>
            <a:r>
              <a:rPr lang="en-US" sz="3120" spc="165">
                <a:solidFill>
                  <a:srgbClr val="231F20"/>
                </a:solidFill>
                <a:latin typeface="Montserrat Classic"/>
              </a:rPr>
              <a:t>signific</a:t>
            </a:r>
            <a:r>
              <a:rPr lang="en-US" sz="3120" spc="165">
                <a:solidFill>
                  <a:srgbClr val="231F20"/>
                </a:solidFill>
                <a:latin typeface="Montserrat Classic"/>
              </a:rPr>
              <a:t>ant</a:t>
            </a:r>
            <a:r>
              <a:rPr lang="en-US" sz="3120" spc="165">
                <a:solidFill>
                  <a:srgbClr val="231F20"/>
                </a:solidFill>
                <a:latin typeface="Montserrat Classic"/>
              </a:rPr>
              <a:t> ch</a:t>
            </a:r>
            <a:r>
              <a:rPr lang="en-US" sz="3120" spc="165">
                <a:solidFill>
                  <a:srgbClr val="231F20"/>
                </a:solidFill>
                <a:latin typeface="Montserrat Classic"/>
              </a:rPr>
              <a:t>a</a:t>
            </a:r>
            <a:r>
              <a:rPr lang="en-US" sz="3120" spc="165">
                <a:solidFill>
                  <a:srgbClr val="231F20"/>
                </a:solidFill>
                <a:latin typeface="Montserrat Classic"/>
              </a:rPr>
              <a:t>ll</a:t>
            </a:r>
            <a:r>
              <a:rPr lang="en-US" sz="3120" spc="165">
                <a:solidFill>
                  <a:srgbClr val="231F20"/>
                </a:solidFill>
                <a:latin typeface="Montserrat Classic"/>
              </a:rPr>
              <a:t>enges</a:t>
            </a:r>
            <a:r>
              <a:rPr lang="en-US" sz="3120" spc="165">
                <a:solidFill>
                  <a:srgbClr val="231F20"/>
                </a:solidFill>
                <a:latin typeface="Montserrat Classic"/>
              </a:rPr>
              <a:t>.  </a:t>
            </a:r>
          </a:p>
          <a:p>
            <a:pPr>
              <a:lnSpc>
                <a:spcPts val="4305"/>
              </a:lnSpc>
            </a:pPr>
            <a:r>
              <a:rPr lang="en-US" sz="3120" spc="165">
                <a:solidFill>
                  <a:srgbClr val="231F20"/>
                </a:solidFill>
                <a:latin typeface="Montserrat Classic"/>
              </a:rPr>
              <a:t>             </a:t>
            </a:r>
          </a:p>
          <a:p>
            <a:pPr>
              <a:lnSpc>
                <a:spcPts val="4305"/>
              </a:lnSpc>
              <a:spcBef>
                <a:spcPct val="0"/>
              </a:spcBef>
            </a:pPr>
            <a:r>
              <a:rPr lang="en-US" sz="3120" spc="165">
                <a:solidFill>
                  <a:srgbClr val="231F20"/>
                </a:solidFill>
                <a:latin typeface="Montserrat Classic Semi-Bold"/>
              </a:rPr>
              <a:t>Manual Verification Delays</a:t>
            </a:r>
            <a:r>
              <a:rPr lang="en-US" sz="3120" spc="165">
                <a:solidFill>
                  <a:srgbClr val="231F20"/>
                </a:solidFill>
                <a:latin typeface="Montserrat Classic"/>
              </a:rPr>
              <a:t>:</a:t>
            </a:r>
            <a:r>
              <a:rPr lang="en-US" sz="3120" spc="165">
                <a:solidFill>
                  <a:srgbClr val="231F20"/>
                </a:solidFill>
                <a:latin typeface="Montserrat Classic"/>
              </a:rPr>
              <a:t> </a:t>
            </a:r>
            <a:r>
              <a:rPr lang="en-US" sz="3120" spc="165">
                <a:solidFill>
                  <a:srgbClr val="231F20"/>
                </a:solidFill>
                <a:latin typeface="Montserrat Classic"/>
              </a:rPr>
              <a:t>T</a:t>
            </a:r>
            <a:r>
              <a:rPr lang="en-US" sz="3120" spc="165">
                <a:solidFill>
                  <a:srgbClr val="231F20"/>
                </a:solidFill>
                <a:latin typeface="Montserrat Classic"/>
              </a:rPr>
              <a:t>r</a:t>
            </a:r>
            <a:r>
              <a:rPr lang="en-US" sz="3120" spc="165">
                <a:solidFill>
                  <a:srgbClr val="231F20"/>
                </a:solidFill>
                <a:latin typeface="Montserrat Classic"/>
              </a:rPr>
              <a:t>a</a:t>
            </a:r>
            <a:r>
              <a:rPr lang="en-US" sz="3120" spc="165">
                <a:solidFill>
                  <a:srgbClr val="231F20"/>
                </a:solidFill>
                <a:latin typeface="Montserrat Classic"/>
              </a:rPr>
              <a:t>di</a:t>
            </a:r>
            <a:r>
              <a:rPr lang="en-US" sz="3120" spc="165">
                <a:solidFill>
                  <a:srgbClr val="231F20"/>
                </a:solidFill>
                <a:latin typeface="Montserrat Classic"/>
              </a:rPr>
              <a:t>tion</a:t>
            </a:r>
            <a:r>
              <a:rPr lang="en-US" sz="3120" spc="165">
                <a:solidFill>
                  <a:srgbClr val="231F20"/>
                </a:solidFill>
                <a:latin typeface="Montserrat Classic"/>
              </a:rPr>
              <a:t>a</a:t>
            </a:r>
            <a:r>
              <a:rPr lang="en-US" sz="3120" spc="165">
                <a:solidFill>
                  <a:srgbClr val="231F20"/>
                </a:solidFill>
                <a:latin typeface="Montserrat Classic"/>
              </a:rPr>
              <a:t>l p</a:t>
            </a:r>
            <a:r>
              <a:rPr lang="en-US" sz="3120" spc="165">
                <a:solidFill>
                  <a:srgbClr val="231F20"/>
                </a:solidFill>
                <a:latin typeface="Montserrat Classic"/>
              </a:rPr>
              <a:t>r</a:t>
            </a:r>
            <a:r>
              <a:rPr lang="en-US" sz="3120" spc="165">
                <a:solidFill>
                  <a:srgbClr val="231F20"/>
                </a:solidFill>
                <a:latin typeface="Montserrat Classic"/>
              </a:rPr>
              <a:t>oc</a:t>
            </a:r>
            <a:r>
              <a:rPr lang="en-US" sz="3120" spc="165">
                <a:solidFill>
                  <a:srgbClr val="231F20"/>
                </a:solidFill>
                <a:latin typeface="Montserrat Classic"/>
              </a:rPr>
              <a:t>es</a:t>
            </a:r>
            <a:r>
              <a:rPr lang="en-US" sz="3120" spc="165">
                <a:solidFill>
                  <a:srgbClr val="231F20"/>
                </a:solidFill>
                <a:latin typeface="Montserrat Classic"/>
              </a:rPr>
              <a:t>ses</a:t>
            </a:r>
            <a:r>
              <a:rPr lang="en-US" sz="3120" spc="165">
                <a:solidFill>
                  <a:srgbClr val="231F20"/>
                </a:solidFill>
                <a:latin typeface="Montserrat Classic"/>
              </a:rPr>
              <a:t> </a:t>
            </a:r>
            <a:r>
              <a:rPr lang="en-US" sz="3120" spc="165">
                <a:solidFill>
                  <a:srgbClr val="231F20"/>
                </a:solidFill>
                <a:latin typeface="Montserrat Classic"/>
              </a:rPr>
              <a:t>en</a:t>
            </a:r>
            <a:r>
              <a:rPr lang="en-US" sz="3120" spc="165">
                <a:solidFill>
                  <a:srgbClr val="231F20"/>
                </a:solidFill>
                <a:latin typeface="Montserrat Classic"/>
              </a:rPr>
              <a:t>t</a:t>
            </a:r>
            <a:r>
              <a:rPr lang="en-US" sz="3120" spc="165">
                <a:solidFill>
                  <a:srgbClr val="231F20"/>
                </a:solidFill>
                <a:latin typeface="Montserrat Classic"/>
              </a:rPr>
              <a:t>a</a:t>
            </a:r>
            <a:r>
              <a:rPr lang="en-US" sz="3120" spc="165">
                <a:solidFill>
                  <a:srgbClr val="231F20"/>
                </a:solidFill>
                <a:latin typeface="Montserrat Classic"/>
              </a:rPr>
              <a:t>il</a:t>
            </a:r>
            <a:r>
              <a:rPr lang="en-US" sz="3120" spc="165">
                <a:solidFill>
                  <a:srgbClr val="231F20"/>
                </a:solidFill>
                <a:latin typeface="Montserrat Classic"/>
              </a:rPr>
              <a:t> t</a:t>
            </a:r>
            <a:r>
              <a:rPr lang="en-US" sz="3120" spc="165">
                <a:solidFill>
                  <a:srgbClr val="231F20"/>
                </a:solidFill>
                <a:latin typeface="Montserrat Classic"/>
              </a:rPr>
              <a:t>i</a:t>
            </a:r>
            <a:r>
              <a:rPr lang="en-US" sz="3120" spc="165">
                <a:solidFill>
                  <a:srgbClr val="231F20"/>
                </a:solidFill>
                <a:latin typeface="Montserrat Classic"/>
              </a:rPr>
              <a:t>me-consum</a:t>
            </a:r>
            <a:r>
              <a:rPr lang="en-US" sz="3120" spc="165">
                <a:solidFill>
                  <a:srgbClr val="231F20"/>
                </a:solidFill>
                <a:latin typeface="Montserrat Classic"/>
              </a:rPr>
              <a:t>ing ma</a:t>
            </a:r>
            <a:r>
              <a:rPr lang="en-US" sz="3120" spc="165">
                <a:solidFill>
                  <a:srgbClr val="231F20"/>
                </a:solidFill>
                <a:latin typeface="Montserrat Classic"/>
              </a:rPr>
              <a:t>nual ve</a:t>
            </a:r>
            <a:r>
              <a:rPr lang="en-US" sz="3120" spc="165">
                <a:solidFill>
                  <a:srgbClr val="231F20"/>
                </a:solidFill>
                <a:latin typeface="Montserrat Classic"/>
              </a:rPr>
              <a:t>r</a:t>
            </a:r>
            <a:r>
              <a:rPr lang="en-US" sz="3120" spc="165">
                <a:solidFill>
                  <a:srgbClr val="231F20"/>
                </a:solidFill>
                <a:latin typeface="Montserrat Classic"/>
              </a:rPr>
              <a:t>ifi</a:t>
            </a:r>
            <a:r>
              <a:rPr lang="en-US" sz="3120" spc="165">
                <a:solidFill>
                  <a:srgbClr val="231F20"/>
                </a:solidFill>
                <a:latin typeface="Montserrat Classic"/>
              </a:rPr>
              <a:t>cat</a:t>
            </a:r>
            <a:r>
              <a:rPr lang="en-US" sz="3120" spc="165">
                <a:solidFill>
                  <a:srgbClr val="231F20"/>
                </a:solidFill>
                <a:latin typeface="Montserrat Classic"/>
              </a:rPr>
              <a:t>i</a:t>
            </a:r>
            <a:r>
              <a:rPr lang="en-US" sz="3120" spc="165">
                <a:solidFill>
                  <a:srgbClr val="231F20"/>
                </a:solidFill>
                <a:latin typeface="Montserrat Classic"/>
              </a:rPr>
              <a:t>O</a:t>
            </a:r>
            <a:r>
              <a:rPr lang="en-US" sz="3120" spc="165">
                <a:solidFill>
                  <a:srgbClr val="231F20"/>
                </a:solidFill>
                <a:latin typeface="Montserrat Classic"/>
              </a:rPr>
              <a:t>N</a:t>
            </a:r>
            <a:r>
              <a:rPr lang="en-US" sz="3120" spc="165">
                <a:solidFill>
                  <a:srgbClr val="231F20"/>
                </a:solidFill>
                <a:latin typeface="Montserrat Classic"/>
              </a:rPr>
              <a:t>, </a:t>
            </a:r>
            <a:r>
              <a:rPr lang="en-US" sz="3120" spc="165">
                <a:solidFill>
                  <a:srgbClr val="231F20"/>
                </a:solidFill>
                <a:latin typeface="Montserrat Classic"/>
              </a:rPr>
              <a:t>HI</a:t>
            </a:r>
            <a:r>
              <a:rPr lang="en-US" sz="3120" spc="165">
                <a:solidFill>
                  <a:srgbClr val="231F20"/>
                </a:solidFill>
                <a:latin typeface="Montserrat Classic"/>
              </a:rPr>
              <a:t>N</a:t>
            </a:r>
            <a:r>
              <a:rPr lang="en-US" sz="3120" spc="165">
                <a:solidFill>
                  <a:srgbClr val="231F20"/>
                </a:solidFill>
                <a:latin typeface="Montserrat Classic"/>
              </a:rPr>
              <a:t>D</a:t>
            </a:r>
            <a:r>
              <a:rPr lang="en-US" sz="3120" spc="165">
                <a:solidFill>
                  <a:srgbClr val="231F20"/>
                </a:solidFill>
                <a:latin typeface="Montserrat Classic"/>
              </a:rPr>
              <a:t>E</a:t>
            </a:r>
            <a:r>
              <a:rPr lang="en-US" sz="3120" spc="165">
                <a:solidFill>
                  <a:srgbClr val="231F20"/>
                </a:solidFill>
                <a:latin typeface="Montserrat Classic"/>
              </a:rPr>
              <a:t>RI</a:t>
            </a:r>
            <a:r>
              <a:rPr lang="en-US" sz="3120" spc="165">
                <a:solidFill>
                  <a:srgbClr val="231F20"/>
                </a:solidFill>
                <a:latin typeface="Montserrat Classic"/>
              </a:rPr>
              <a:t>N</a:t>
            </a:r>
            <a:r>
              <a:rPr lang="en-US" sz="3120" spc="165">
                <a:solidFill>
                  <a:srgbClr val="231F20"/>
                </a:solidFill>
                <a:latin typeface="Montserrat Classic"/>
              </a:rPr>
              <a:t>G SWIF</a:t>
            </a:r>
            <a:r>
              <a:rPr lang="en-US" sz="3120" spc="165">
                <a:solidFill>
                  <a:srgbClr val="231F20"/>
                </a:solidFill>
                <a:latin typeface="Montserrat Classic"/>
              </a:rPr>
              <a:t>T AND </a:t>
            </a:r>
            <a:r>
              <a:rPr lang="en-US" sz="3120" spc="165">
                <a:solidFill>
                  <a:srgbClr val="231F20"/>
                </a:solidFill>
                <a:latin typeface="Montserrat Classic"/>
              </a:rPr>
              <a:t>L</a:t>
            </a:r>
            <a:r>
              <a:rPr lang="en-US" sz="3120" spc="165">
                <a:solidFill>
                  <a:srgbClr val="231F20"/>
                </a:solidFill>
                <a:latin typeface="Montserrat Classic"/>
              </a:rPr>
              <a:t>E</a:t>
            </a:r>
            <a:r>
              <a:rPr lang="en-US" sz="3120" spc="165">
                <a:solidFill>
                  <a:srgbClr val="231F20"/>
                </a:solidFill>
                <a:latin typeface="Montserrat Classic"/>
              </a:rPr>
              <a:t>GI</a:t>
            </a:r>
            <a:r>
              <a:rPr lang="en-US" sz="3120" spc="165">
                <a:solidFill>
                  <a:srgbClr val="231F20"/>
                </a:solidFill>
                <a:latin typeface="Montserrat Classic"/>
              </a:rPr>
              <a:t>TI</a:t>
            </a:r>
            <a:r>
              <a:rPr lang="en-US" sz="3120" spc="165">
                <a:solidFill>
                  <a:srgbClr val="231F20"/>
                </a:solidFill>
                <a:latin typeface="Montserrat Classic"/>
              </a:rPr>
              <a:t>MAT</a:t>
            </a:r>
            <a:r>
              <a:rPr lang="en-US" sz="3120" spc="165">
                <a:solidFill>
                  <a:srgbClr val="231F20"/>
                </a:solidFill>
                <a:latin typeface="Montserrat Classic"/>
              </a:rPr>
              <a:t>E TRANSACTIONS. </a:t>
            </a:r>
          </a:p>
          <a:p>
            <a:pPr>
              <a:lnSpc>
                <a:spcPts val="4305"/>
              </a:lnSpc>
              <a:spcBef>
                <a:spcPct val="0"/>
              </a:spcBef>
            </a:pPr>
          </a:p>
          <a:p>
            <a:pPr>
              <a:lnSpc>
                <a:spcPts val="4305"/>
              </a:lnSpc>
              <a:spcBef>
                <a:spcPct val="0"/>
              </a:spcBef>
            </a:pPr>
            <a:r>
              <a:rPr lang="en-US" sz="3120" spc="165">
                <a:solidFill>
                  <a:srgbClr val="231F20"/>
                </a:solidFill>
                <a:latin typeface="Montserrat Classic Semi-Bold"/>
              </a:rPr>
              <a:t>S</a:t>
            </a:r>
            <a:r>
              <a:rPr lang="en-US" sz="3120" spc="165">
                <a:solidFill>
                  <a:srgbClr val="231F20"/>
                </a:solidFill>
                <a:latin typeface="Montserrat Classic Semi-Bold"/>
              </a:rPr>
              <a:t>ECURITY CONCERNS</a:t>
            </a:r>
            <a:r>
              <a:rPr lang="en-US" sz="3120" spc="165">
                <a:solidFill>
                  <a:srgbClr val="231F20"/>
                </a:solidFill>
                <a:latin typeface="Montserrat Classic"/>
              </a:rPr>
              <a:t>:</a:t>
            </a:r>
            <a:r>
              <a:rPr lang="en-US" sz="3120" spc="165">
                <a:solidFill>
                  <a:srgbClr val="231F20"/>
                </a:solidFill>
                <a:latin typeface="Montserrat Classic"/>
              </a:rPr>
              <a:t> </a:t>
            </a:r>
            <a:r>
              <a:rPr lang="en-US" sz="3120" spc="165">
                <a:solidFill>
                  <a:srgbClr val="231F20"/>
                </a:solidFill>
                <a:latin typeface="Montserrat Classic"/>
              </a:rPr>
              <a:t>M</a:t>
            </a:r>
            <a:r>
              <a:rPr lang="en-US" sz="3120" spc="165">
                <a:solidFill>
                  <a:srgbClr val="231F20"/>
                </a:solidFill>
                <a:latin typeface="Montserrat Classic"/>
              </a:rPr>
              <a:t>I</a:t>
            </a:r>
            <a:r>
              <a:rPr lang="en-US" sz="3120" spc="165">
                <a:solidFill>
                  <a:srgbClr val="231F20"/>
                </a:solidFill>
                <a:latin typeface="Montserrat Classic"/>
              </a:rPr>
              <a:t>DDL</a:t>
            </a:r>
            <a:r>
              <a:rPr lang="en-US" sz="3120" spc="165">
                <a:solidFill>
                  <a:srgbClr val="231F20"/>
                </a:solidFill>
                <a:latin typeface="Montserrat Classic"/>
              </a:rPr>
              <a:t>E</a:t>
            </a:r>
            <a:r>
              <a:rPr lang="en-US" sz="3120" spc="165">
                <a:solidFill>
                  <a:srgbClr val="231F20"/>
                </a:solidFill>
                <a:latin typeface="Montserrat Classic"/>
              </a:rPr>
              <a:t> </a:t>
            </a:r>
            <a:r>
              <a:rPr lang="en-US" sz="3120" spc="165">
                <a:solidFill>
                  <a:srgbClr val="231F20"/>
                </a:solidFill>
                <a:latin typeface="Montserrat Classic"/>
              </a:rPr>
              <a:t>A</a:t>
            </a:r>
            <a:r>
              <a:rPr lang="en-US" sz="3120" spc="165">
                <a:solidFill>
                  <a:srgbClr val="231F20"/>
                </a:solidFill>
                <a:latin typeface="Montserrat Classic"/>
              </a:rPr>
              <a:t>G</a:t>
            </a:r>
            <a:r>
              <a:rPr lang="en-US" sz="3120" spc="165">
                <a:solidFill>
                  <a:srgbClr val="231F20"/>
                </a:solidFill>
                <a:latin typeface="Montserrat Classic"/>
              </a:rPr>
              <a:t>E</a:t>
            </a:r>
            <a:r>
              <a:rPr lang="en-US" sz="3120" spc="165">
                <a:solidFill>
                  <a:srgbClr val="231F20"/>
                </a:solidFill>
                <a:latin typeface="Montserrat Classic"/>
              </a:rPr>
              <a:t>NTS'</a:t>
            </a:r>
            <a:r>
              <a:rPr lang="en-US" sz="3120" spc="165">
                <a:solidFill>
                  <a:srgbClr val="231F20"/>
                </a:solidFill>
                <a:latin typeface="Montserrat Classic"/>
              </a:rPr>
              <a:t> IN</a:t>
            </a:r>
            <a:r>
              <a:rPr lang="en-US" sz="3120" spc="165">
                <a:solidFill>
                  <a:srgbClr val="231F20"/>
                </a:solidFill>
                <a:latin typeface="Montserrat Classic"/>
              </a:rPr>
              <a:t>VOLV</a:t>
            </a:r>
            <a:r>
              <a:rPr lang="en-US" sz="3120" spc="165">
                <a:solidFill>
                  <a:srgbClr val="231F20"/>
                </a:solidFill>
                <a:latin typeface="Montserrat Classic"/>
              </a:rPr>
              <a:t>E</a:t>
            </a:r>
            <a:r>
              <a:rPr lang="en-US" sz="3120" spc="165">
                <a:solidFill>
                  <a:srgbClr val="231F20"/>
                </a:solidFill>
                <a:latin typeface="Montserrat Classic"/>
              </a:rPr>
              <a:t>MEN</a:t>
            </a:r>
            <a:r>
              <a:rPr lang="en-US" sz="3120" spc="165">
                <a:solidFill>
                  <a:srgbClr val="231F20"/>
                </a:solidFill>
                <a:latin typeface="Montserrat Classic"/>
              </a:rPr>
              <a:t>T RA</a:t>
            </a:r>
            <a:r>
              <a:rPr lang="en-US" sz="3120" spc="165">
                <a:solidFill>
                  <a:srgbClr val="231F20"/>
                </a:solidFill>
                <a:latin typeface="Montserrat Classic"/>
              </a:rPr>
              <a:t>I</a:t>
            </a:r>
            <a:r>
              <a:rPr lang="en-US" sz="3120" spc="165">
                <a:solidFill>
                  <a:srgbClr val="231F20"/>
                </a:solidFill>
                <a:latin typeface="Montserrat Classic"/>
              </a:rPr>
              <a:t>SE</a:t>
            </a:r>
            <a:r>
              <a:rPr lang="en-US" sz="3120" spc="165">
                <a:solidFill>
                  <a:srgbClr val="231F20"/>
                </a:solidFill>
                <a:latin typeface="Montserrat Classic"/>
              </a:rPr>
              <a:t>S</a:t>
            </a:r>
            <a:r>
              <a:rPr lang="en-US" sz="3120" spc="165">
                <a:solidFill>
                  <a:srgbClr val="231F20"/>
                </a:solidFill>
                <a:latin typeface="Montserrat Classic"/>
              </a:rPr>
              <a:t> </a:t>
            </a:r>
            <a:r>
              <a:rPr lang="en-US" sz="3120" spc="165">
                <a:solidFill>
                  <a:srgbClr val="231F20"/>
                </a:solidFill>
                <a:latin typeface="Montserrat Classic"/>
              </a:rPr>
              <a:t>S</a:t>
            </a:r>
            <a:r>
              <a:rPr lang="en-US" sz="3120" spc="165">
                <a:solidFill>
                  <a:srgbClr val="231F20"/>
                </a:solidFill>
                <a:latin typeface="Montserrat Classic"/>
              </a:rPr>
              <a:t>EC</a:t>
            </a:r>
            <a:r>
              <a:rPr lang="en-US" sz="3120" spc="165">
                <a:solidFill>
                  <a:srgbClr val="231F20"/>
                </a:solidFill>
                <a:latin typeface="Montserrat Classic"/>
              </a:rPr>
              <a:t>UR</a:t>
            </a:r>
            <a:r>
              <a:rPr lang="en-US" sz="3120" spc="165">
                <a:solidFill>
                  <a:srgbClr val="231F20"/>
                </a:solidFill>
                <a:latin typeface="Montserrat Classic"/>
              </a:rPr>
              <a:t>I</a:t>
            </a:r>
            <a:r>
              <a:rPr lang="en-US" sz="3120" spc="165">
                <a:solidFill>
                  <a:srgbClr val="231F20"/>
                </a:solidFill>
                <a:latin typeface="Montserrat Classic"/>
              </a:rPr>
              <a:t>T</a:t>
            </a:r>
            <a:r>
              <a:rPr lang="en-US" sz="3120" spc="165">
                <a:solidFill>
                  <a:srgbClr val="231F20"/>
                </a:solidFill>
                <a:latin typeface="Montserrat Classic"/>
              </a:rPr>
              <a:t>Y </a:t>
            </a:r>
            <a:r>
              <a:rPr lang="en-US" sz="3120" spc="165">
                <a:solidFill>
                  <a:srgbClr val="231F20"/>
                </a:solidFill>
                <a:latin typeface="Montserrat Classic"/>
              </a:rPr>
              <a:t>R</a:t>
            </a:r>
            <a:r>
              <a:rPr lang="en-US" sz="3120" spc="165">
                <a:solidFill>
                  <a:srgbClr val="231F20"/>
                </a:solidFill>
                <a:latin typeface="Montserrat Classic"/>
              </a:rPr>
              <a:t>I</a:t>
            </a:r>
            <a:r>
              <a:rPr lang="en-US" sz="3120" spc="165">
                <a:solidFill>
                  <a:srgbClr val="231F20"/>
                </a:solidFill>
                <a:latin typeface="Montserrat Classic"/>
              </a:rPr>
              <a:t>SKS</a:t>
            </a:r>
            <a:r>
              <a:rPr lang="en-US" sz="3120" spc="165">
                <a:solidFill>
                  <a:srgbClr val="231F20"/>
                </a:solidFill>
                <a:latin typeface="Montserrat Classic"/>
              </a:rPr>
              <a:t> L</a:t>
            </a:r>
            <a:r>
              <a:rPr lang="en-US" sz="3120" spc="165">
                <a:solidFill>
                  <a:srgbClr val="231F20"/>
                </a:solidFill>
                <a:latin typeface="Montserrat Classic"/>
              </a:rPr>
              <a:t>IKE FR</a:t>
            </a:r>
            <a:r>
              <a:rPr lang="en-US" sz="3120" spc="165">
                <a:solidFill>
                  <a:srgbClr val="231F20"/>
                </a:solidFill>
                <a:latin typeface="Montserrat Classic"/>
              </a:rPr>
              <a:t>A</a:t>
            </a:r>
            <a:r>
              <a:rPr lang="en-US" sz="3120" spc="165">
                <a:solidFill>
                  <a:srgbClr val="231F20"/>
                </a:solidFill>
                <a:latin typeface="Montserrat Classic"/>
              </a:rPr>
              <a:t>U</a:t>
            </a:r>
            <a:r>
              <a:rPr lang="en-US" sz="3120" spc="165">
                <a:solidFill>
                  <a:srgbClr val="231F20"/>
                </a:solidFill>
                <a:latin typeface="Montserrat Classic"/>
              </a:rPr>
              <a:t>D</a:t>
            </a:r>
            <a:r>
              <a:rPr lang="en-US" sz="3120" spc="165">
                <a:solidFill>
                  <a:srgbClr val="231F20"/>
                </a:solidFill>
                <a:latin typeface="Montserrat Classic"/>
              </a:rPr>
              <a:t>,</a:t>
            </a:r>
            <a:r>
              <a:rPr lang="en-US" sz="3120" spc="165">
                <a:solidFill>
                  <a:srgbClr val="231F20"/>
                </a:solidFill>
                <a:latin typeface="Montserrat Classic"/>
              </a:rPr>
              <a:t> </a:t>
            </a:r>
            <a:r>
              <a:rPr lang="en-US" sz="3120" spc="165">
                <a:solidFill>
                  <a:srgbClr val="231F20"/>
                </a:solidFill>
                <a:latin typeface="Montserrat Classic"/>
              </a:rPr>
              <a:t>B</a:t>
            </a:r>
            <a:r>
              <a:rPr lang="en-US" sz="3120" spc="165">
                <a:solidFill>
                  <a:srgbClr val="231F20"/>
                </a:solidFill>
                <a:latin typeface="Montserrat Classic"/>
              </a:rPr>
              <a:t>RIBE</a:t>
            </a:r>
            <a:r>
              <a:rPr lang="en-US" sz="3120" spc="165">
                <a:solidFill>
                  <a:srgbClr val="231F20"/>
                </a:solidFill>
                <a:latin typeface="Montserrat Classic"/>
              </a:rPr>
              <a:t>RY,</a:t>
            </a:r>
            <a:r>
              <a:rPr lang="en-US" sz="3120" spc="165">
                <a:solidFill>
                  <a:srgbClr val="231F20"/>
                </a:solidFill>
                <a:latin typeface="Montserrat Classic"/>
              </a:rPr>
              <a:t> AND </a:t>
            </a:r>
            <a:r>
              <a:rPr lang="en-US" sz="3120" spc="165">
                <a:solidFill>
                  <a:srgbClr val="231F20"/>
                </a:solidFill>
                <a:latin typeface="Montserrat Classic"/>
              </a:rPr>
              <a:t>FO</a:t>
            </a:r>
            <a:r>
              <a:rPr lang="en-US" sz="3120" spc="165">
                <a:solidFill>
                  <a:srgbClr val="231F20"/>
                </a:solidFill>
                <a:latin typeface="Montserrat Classic"/>
              </a:rPr>
              <a:t>R</a:t>
            </a:r>
            <a:r>
              <a:rPr lang="en-US" sz="3120" spc="165">
                <a:solidFill>
                  <a:srgbClr val="231F20"/>
                </a:solidFill>
                <a:latin typeface="Montserrat Classic"/>
              </a:rPr>
              <a:t>G</a:t>
            </a:r>
            <a:r>
              <a:rPr lang="en-US" sz="3120" spc="165">
                <a:solidFill>
                  <a:srgbClr val="231F20"/>
                </a:solidFill>
                <a:latin typeface="Montserrat Classic"/>
              </a:rPr>
              <a:t>E</a:t>
            </a:r>
            <a:r>
              <a:rPr lang="en-US" sz="3120" spc="165">
                <a:solidFill>
                  <a:srgbClr val="231F20"/>
                </a:solidFill>
                <a:latin typeface="Montserrat Classic"/>
              </a:rPr>
              <a:t>RY, HI</a:t>
            </a:r>
            <a:r>
              <a:rPr lang="en-US" sz="3120" spc="165">
                <a:solidFill>
                  <a:srgbClr val="231F20"/>
                </a:solidFill>
                <a:latin typeface="Montserrat Classic"/>
              </a:rPr>
              <a:t>G</a:t>
            </a:r>
            <a:r>
              <a:rPr lang="en-US" sz="3120" spc="165">
                <a:solidFill>
                  <a:srgbClr val="231F20"/>
                </a:solidFill>
                <a:latin typeface="Montserrat Classic"/>
              </a:rPr>
              <a:t>HL</a:t>
            </a:r>
            <a:r>
              <a:rPr lang="en-US" sz="3120" spc="165">
                <a:solidFill>
                  <a:srgbClr val="231F20"/>
                </a:solidFill>
                <a:latin typeface="Montserrat Classic"/>
              </a:rPr>
              <a:t>I</a:t>
            </a:r>
            <a:r>
              <a:rPr lang="en-US" sz="3120" spc="165">
                <a:solidFill>
                  <a:srgbClr val="231F20"/>
                </a:solidFill>
                <a:latin typeface="Montserrat Classic"/>
              </a:rPr>
              <a:t>GH</a:t>
            </a:r>
            <a:r>
              <a:rPr lang="en-US" sz="3120" spc="165">
                <a:solidFill>
                  <a:srgbClr val="231F20"/>
                </a:solidFill>
                <a:latin typeface="Montserrat Classic"/>
              </a:rPr>
              <a:t>TIN</a:t>
            </a:r>
            <a:r>
              <a:rPr lang="en-US" sz="3120" spc="165">
                <a:solidFill>
                  <a:srgbClr val="231F20"/>
                </a:solidFill>
                <a:latin typeface="Montserrat Classic"/>
              </a:rPr>
              <a:t>G</a:t>
            </a:r>
            <a:r>
              <a:rPr lang="en-US" sz="3120" spc="165">
                <a:solidFill>
                  <a:srgbClr val="231F20"/>
                </a:solidFill>
                <a:latin typeface="Montserrat Classic"/>
              </a:rPr>
              <a:t> T</a:t>
            </a:r>
            <a:r>
              <a:rPr lang="en-US" sz="3120" spc="165">
                <a:solidFill>
                  <a:srgbClr val="231F20"/>
                </a:solidFill>
                <a:latin typeface="Montserrat Classic"/>
              </a:rPr>
              <a:t>H</a:t>
            </a:r>
            <a:r>
              <a:rPr lang="en-US" sz="3120" spc="165">
                <a:solidFill>
                  <a:srgbClr val="231F20"/>
                </a:solidFill>
                <a:latin typeface="Montserrat Classic"/>
              </a:rPr>
              <a:t>E NE</a:t>
            </a:r>
            <a:r>
              <a:rPr lang="en-US" sz="3120" spc="165">
                <a:solidFill>
                  <a:srgbClr val="231F20"/>
                </a:solidFill>
                <a:latin typeface="Montserrat Classic"/>
              </a:rPr>
              <a:t>ED</a:t>
            </a:r>
            <a:r>
              <a:rPr lang="en-US" sz="3120" spc="165">
                <a:solidFill>
                  <a:srgbClr val="231F20"/>
                </a:solidFill>
                <a:latin typeface="Montserrat Classic"/>
              </a:rPr>
              <a:t> </a:t>
            </a:r>
            <a:r>
              <a:rPr lang="en-US" sz="3120" spc="165">
                <a:solidFill>
                  <a:srgbClr val="231F20"/>
                </a:solidFill>
                <a:latin typeface="Montserrat Classic"/>
              </a:rPr>
              <a:t>FO</a:t>
            </a:r>
            <a:r>
              <a:rPr lang="en-US" sz="3120" spc="165">
                <a:solidFill>
                  <a:srgbClr val="231F20"/>
                </a:solidFill>
                <a:latin typeface="Montserrat Classic"/>
              </a:rPr>
              <a:t>R </a:t>
            </a:r>
            <a:r>
              <a:rPr lang="en-US" sz="3120" spc="165">
                <a:solidFill>
                  <a:srgbClr val="231F20"/>
                </a:solidFill>
                <a:latin typeface="Montserrat Classic"/>
              </a:rPr>
              <a:t>MODER</a:t>
            </a:r>
            <a:r>
              <a:rPr lang="en-US" sz="3120" spc="165">
                <a:solidFill>
                  <a:srgbClr val="231F20"/>
                </a:solidFill>
                <a:latin typeface="Montserrat Classic"/>
              </a:rPr>
              <a:t>N</a:t>
            </a:r>
            <a:r>
              <a:rPr lang="en-US" sz="3120" spc="165">
                <a:solidFill>
                  <a:srgbClr val="231F20"/>
                </a:solidFill>
                <a:latin typeface="Montserrat Classic"/>
              </a:rPr>
              <a:t>IZE</a:t>
            </a:r>
            <a:r>
              <a:rPr lang="en-US" sz="3120" spc="165">
                <a:solidFill>
                  <a:srgbClr val="231F20"/>
                </a:solidFill>
                <a:latin typeface="Montserrat Classic"/>
              </a:rPr>
              <a:t>D</a:t>
            </a:r>
            <a:r>
              <a:rPr lang="en-US" sz="3120" spc="165">
                <a:solidFill>
                  <a:srgbClr val="231F20"/>
                </a:solidFill>
                <a:latin typeface="Montserrat Classic"/>
              </a:rPr>
              <a:t>,</a:t>
            </a:r>
            <a:r>
              <a:rPr lang="en-US" sz="3120" spc="165">
                <a:solidFill>
                  <a:srgbClr val="231F20"/>
                </a:solidFill>
                <a:latin typeface="Montserrat Classic"/>
              </a:rPr>
              <a:t> SECURE </a:t>
            </a:r>
            <a:r>
              <a:rPr lang="en-US" sz="3120" spc="165">
                <a:solidFill>
                  <a:srgbClr val="231F20"/>
                </a:solidFill>
                <a:latin typeface="Montserrat Classic"/>
              </a:rPr>
              <a:t>SYS</a:t>
            </a:r>
            <a:r>
              <a:rPr lang="en-US" sz="3120" spc="165">
                <a:solidFill>
                  <a:srgbClr val="231F20"/>
                </a:solidFill>
                <a:latin typeface="Montserrat Classic"/>
              </a:rPr>
              <a:t>TEMS.</a:t>
            </a:r>
          </a:p>
          <a:p>
            <a:pPr>
              <a:lnSpc>
                <a:spcPts val="4305"/>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74407" y="668296"/>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PROPOSED SYSTEM</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30521" y="2214452"/>
            <a:ext cx="16028779" cy="6500923"/>
          </a:xfrm>
          <a:prstGeom prst="rect">
            <a:avLst/>
          </a:prstGeom>
        </p:spPr>
        <p:txBody>
          <a:bodyPr anchor="t" rtlCol="false" tIns="0" lIns="0" bIns="0" rIns="0">
            <a:spAutoFit/>
          </a:bodyPr>
          <a:lstStyle/>
          <a:p>
            <a:pPr>
              <a:lnSpc>
                <a:spcPts val="4305"/>
              </a:lnSpc>
            </a:pPr>
            <a:r>
              <a:rPr lang="en-US" sz="3120" spc="165">
                <a:solidFill>
                  <a:srgbClr val="231F20"/>
                </a:solidFill>
                <a:latin typeface="Montserrat Classic Bold"/>
              </a:rPr>
              <a:t>PROPOSED SOLUTION:</a:t>
            </a:r>
            <a:r>
              <a:rPr lang="en-US" sz="3120" spc="165">
                <a:solidFill>
                  <a:srgbClr val="231F20"/>
                </a:solidFill>
                <a:latin typeface="Montserrat Classic"/>
              </a:rPr>
              <a:t> INTRODUCE A PRIVATE AND PERMISSIONED INNOVATIVE RESISTANCE SYSTEM FOR LAND REGISTRATION IN MAHARASHTRA, RESTRICTING PARTICIPANT ACCESS FOR ENHANCED SECURITY AND CONSENSUS.</a:t>
            </a:r>
          </a:p>
          <a:p>
            <a:pPr>
              <a:lnSpc>
                <a:spcPts val="4305"/>
              </a:lnSpc>
            </a:pPr>
          </a:p>
          <a:p>
            <a:pPr>
              <a:lnSpc>
                <a:spcPts val="4305"/>
              </a:lnSpc>
            </a:pPr>
            <a:r>
              <a:rPr lang="en-US" sz="3120" spc="165">
                <a:solidFill>
                  <a:srgbClr val="231F20"/>
                </a:solidFill>
                <a:latin typeface="Montserrat Classic Bold"/>
              </a:rPr>
              <a:t>ENABLING SELLER VERIFICATION</a:t>
            </a:r>
            <a:r>
              <a:rPr lang="en-US" sz="3120" spc="165">
                <a:solidFill>
                  <a:srgbClr val="231F20"/>
                </a:solidFill>
                <a:latin typeface="Montserrat Classic"/>
              </a:rPr>
              <a:t> THROUGH ADMIN CONCENTRATION AND PREVENTING FRAUDS AND POTENTIAL RISKS</a:t>
            </a:r>
          </a:p>
          <a:p>
            <a:pPr>
              <a:lnSpc>
                <a:spcPts val="4305"/>
              </a:lnSpc>
            </a:pPr>
          </a:p>
          <a:p>
            <a:pPr>
              <a:lnSpc>
                <a:spcPts val="4305"/>
              </a:lnSpc>
            </a:pPr>
            <a:r>
              <a:rPr lang="en-US" sz="3120" spc="165">
                <a:solidFill>
                  <a:srgbClr val="231F20"/>
                </a:solidFill>
                <a:latin typeface="Montserrat Classic Bold"/>
              </a:rPr>
              <a:t>ENABLING BOOKING TIMEPERIOD</a:t>
            </a:r>
            <a:r>
              <a:rPr lang="en-US" sz="3120" spc="165">
                <a:solidFill>
                  <a:srgbClr val="231F20"/>
                </a:solidFill>
                <a:latin typeface="Montserrat Classic"/>
              </a:rPr>
              <a:t> FOR FOCUSED TRANSACTIONS BY SLOT METHOD </a:t>
            </a:r>
          </a:p>
          <a:p>
            <a:pPr>
              <a:lnSpc>
                <a:spcPts val="4305"/>
              </a:lnSpc>
            </a:pPr>
          </a:p>
          <a:p>
            <a:pPr>
              <a:lnSpc>
                <a:spcPts val="4305"/>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074407" y="668296"/>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PROPOSED SYSTEM</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30521" y="2135926"/>
            <a:ext cx="16028779" cy="7043848"/>
          </a:xfrm>
          <a:prstGeom prst="rect">
            <a:avLst/>
          </a:prstGeom>
        </p:spPr>
        <p:txBody>
          <a:bodyPr anchor="t" rtlCol="false" tIns="0" lIns="0" bIns="0" rIns="0">
            <a:spAutoFit/>
          </a:bodyPr>
          <a:lstStyle/>
          <a:p>
            <a:pPr>
              <a:lnSpc>
                <a:spcPts val="4305"/>
              </a:lnSpc>
            </a:pPr>
            <a:r>
              <a:rPr lang="en-US" sz="3120" spc="165">
                <a:solidFill>
                  <a:srgbClr val="231F20"/>
                </a:solidFill>
                <a:latin typeface="Montserrat Classic Bold"/>
              </a:rPr>
              <a:t>INTRODUCING SELLER BLOCKING, </a:t>
            </a:r>
            <a:r>
              <a:rPr lang="en-US" sz="3120" spc="165">
                <a:solidFill>
                  <a:srgbClr val="231F20"/>
                </a:solidFill>
                <a:latin typeface="Montserrat Classic"/>
              </a:rPr>
              <a:t> BUYER’S POWER TO KEEP SELLERS WITH SUSPICIOUS ACTIVITIES </a:t>
            </a:r>
          </a:p>
          <a:p>
            <a:pPr>
              <a:lnSpc>
                <a:spcPts val="4305"/>
              </a:lnSpc>
            </a:pPr>
          </a:p>
          <a:p>
            <a:pPr>
              <a:lnSpc>
                <a:spcPts val="4305"/>
              </a:lnSpc>
            </a:pPr>
            <a:r>
              <a:rPr lang="en-US" sz="3120" spc="165">
                <a:solidFill>
                  <a:srgbClr val="231F20"/>
                </a:solidFill>
                <a:latin typeface="Montserrat Classic Bold"/>
              </a:rPr>
              <a:t>GEO-LOCATION VERIFICATION</a:t>
            </a:r>
            <a:r>
              <a:rPr lang="en-US" sz="3120" spc="165">
                <a:solidFill>
                  <a:srgbClr val="231F20"/>
                </a:solidFill>
                <a:latin typeface="Montserrat Classic"/>
              </a:rPr>
              <a:t> FOR ENHANCED TRUSTABILITY TOWARDS CUSTOMERS FOR FLAT/LAND REGISTRATION</a:t>
            </a:r>
          </a:p>
          <a:p>
            <a:pPr>
              <a:lnSpc>
                <a:spcPts val="4305"/>
              </a:lnSpc>
            </a:pPr>
          </a:p>
          <a:p>
            <a:pPr>
              <a:lnSpc>
                <a:spcPts val="4305"/>
              </a:lnSpc>
            </a:pPr>
            <a:r>
              <a:rPr lang="en-US" sz="3120" spc="165">
                <a:solidFill>
                  <a:srgbClr val="231F20"/>
                </a:solidFill>
                <a:latin typeface="Montserrat Classic"/>
              </a:rPr>
              <a:t>INTRODUCING </a:t>
            </a:r>
            <a:r>
              <a:rPr lang="en-US" sz="3120" spc="165">
                <a:solidFill>
                  <a:srgbClr val="231F20"/>
                </a:solidFill>
                <a:latin typeface="Montserrat Classic Bold"/>
              </a:rPr>
              <a:t>ENCRYPTED BUYER’S LOCKER</a:t>
            </a:r>
            <a:r>
              <a:rPr lang="en-US" sz="3120" spc="165">
                <a:solidFill>
                  <a:srgbClr val="231F20"/>
                </a:solidFill>
                <a:latin typeface="Montserrat Classic"/>
              </a:rPr>
              <a:t> FOR ENHANCED PRIVACY TOWARDS WISHLISTING </a:t>
            </a:r>
          </a:p>
          <a:p>
            <a:pPr>
              <a:lnSpc>
                <a:spcPts val="4305"/>
              </a:lnSpc>
            </a:pPr>
          </a:p>
          <a:p>
            <a:pPr>
              <a:lnSpc>
                <a:spcPts val="4305"/>
              </a:lnSpc>
            </a:pPr>
            <a:r>
              <a:rPr lang="en-US" sz="3120" spc="165">
                <a:solidFill>
                  <a:srgbClr val="231F20"/>
                </a:solidFill>
                <a:latin typeface="Montserrat Classic Bold"/>
              </a:rPr>
              <a:t>USER DETAIL ENCRYPTION </a:t>
            </a:r>
            <a:r>
              <a:rPr lang="en-US" sz="3120" spc="165">
                <a:solidFill>
                  <a:srgbClr val="231F20"/>
                </a:solidFill>
                <a:latin typeface="Montserrat Classic"/>
              </a:rPr>
              <a:t>USING ADVANCED ENCRYPTION STANDARD(AES) AND HASHING ALGORITHMS.</a:t>
            </a:r>
          </a:p>
          <a:p>
            <a:pPr>
              <a:lnSpc>
                <a:spcPts val="4305"/>
              </a:lnSpc>
            </a:pPr>
          </a:p>
          <a:p>
            <a:pPr>
              <a:lnSpc>
                <a:spcPts val="430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DAF837aY8cI</dc:identifier>
  <dcterms:modified xsi:type="dcterms:W3CDTF">2011-08-01T06:04:30Z</dcterms:modified>
  <cp:revision>1</cp:revision>
  <dc:title>Team</dc:title>
</cp:coreProperties>
</file>