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5" r:id="rId1"/>
  </p:sldMasterIdLst>
  <p:sldIdLst>
    <p:sldId id="256" r:id="rId2"/>
    <p:sldId id="263" r:id="rId3"/>
    <p:sldId id="271" r:id="rId4"/>
    <p:sldId id="273" r:id="rId5"/>
    <p:sldId id="302" r:id="rId6"/>
    <p:sldId id="304" r:id="rId7"/>
    <p:sldId id="306" r:id="rId8"/>
    <p:sldId id="308" r:id="rId9"/>
    <p:sldId id="264" r:id="rId10"/>
    <p:sldId id="274" r:id="rId11"/>
    <p:sldId id="275" r:id="rId12"/>
    <p:sldId id="278" r:id="rId13"/>
    <p:sldId id="294" r:id="rId14"/>
    <p:sldId id="259" r:id="rId15"/>
    <p:sldId id="290" r:id="rId16"/>
    <p:sldId id="29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th Babu" userId="bca3dde1b9d15311" providerId="LiveId" clId="{AB57186F-B17B-4DAC-8D60-4D560A3D1C39}"/>
    <pc:docChg chg="delSld modSld">
      <pc:chgData name="Sharath Babu" userId="bca3dde1b9d15311" providerId="LiveId" clId="{AB57186F-B17B-4DAC-8D60-4D560A3D1C39}" dt="2023-05-05T05:10:07.398" v="40" actId="1036"/>
      <pc:docMkLst>
        <pc:docMk/>
      </pc:docMkLst>
      <pc:sldChg chg="modSp mod">
        <pc:chgData name="Sharath Babu" userId="bca3dde1b9d15311" providerId="LiveId" clId="{AB57186F-B17B-4DAC-8D60-4D560A3D1C39}" dt="2023-05-05T05:08:53.257" v="2" actId="20577"/>
        <pc:sldMkLst>
          <pc:docMk/>
          <pc:sldMk cId="2563710722" sldId="274"/>
        </pc:sldMkLst>
        <pc:spChg chg="mod">
          <ac:chgData name="Sharath Babu" userId="bca3dde1b9d15311" providerId="LiveId" clId="{AB57186F-B17B-4DAC-8D60-4D560A3D1C39}" dt="2023-05-05T05:08:53.257" v="2" actId="20577"/>
          <ac:spMkLst>
            <pc:docMk/>
            <pc:sldMk cId="2563710722" sldId="274"/>
            <ac:spMk id="3" creationId="{00000000-0000-0000-0000-000000000000}"/>
          </ac:spMkLst>
        </pc:spChg>
      </pc:sldChg>
      <pc:sldChg chg="modSp del mod">
        <pc:chgData name="Sharath Babu" userId="bca3dde1b9d15311" providerId="LiveId" clId="{AB57186F-B17B-4DAC-8D60-4D560A3D1C39}" dt="2023-05-05T05:08:19.259" v="1" actId="2696"/>
        <pc:sldMkLst>
          <pc:docMk/>
          <pc:sldMk cId="1303923731" sldId="276"/>
        </pc:sldMkLst>
        <pc:spChg chg="mod">
          <ac:chgData name="Sharath Babu" userId="bca3dde1b9d15311" providerId="LiveId" clId="{AB57186F-B17B-4DAC-8D60-4D560A3D1C39}" dt="2023-05-05T05:08:11.843" v="0" actId="20577"/>
          <ac:spMkLst>
            <pc:docMk/>
            <pc:sldMk cId="1303923731" sldId="276"/>
            <ac:spMk id="3" creationId="{00000000-0000-0000-0000-000000000000}"/>
          </ac:spMkLst>
        </pc:spChg>
      </pc:sldChg>
      <pc:sldChg chg="modSp mod">
        <pc:chgData name="Sharath Babu" userId="bca3dde1b9d15311" providerId="LiveId" clId="{AB57186F-B17B-4DAC-8D60-4D560A3D1C39}" dt="2023-05-05T05:10:07.398" v="40" actId="1036"/>
        <pc:sldMkLst>
          <pc:docMk/>
          <pc:sldMk cId="3301602792" sldId="291"/>
        </pc:sldMkLst>
        <pc:spChg chg="mod">
          <ac:chgData name="Sharath Babu" userId="bca3dde1b9d15311" providerId="LiveId" clId="{AB57186F-B17B-4DAC-8D60-4D560A3D1C39}" dt="2023-05-05T05:10:07.398" v="40" actId="1036"/>
          <ac:spMkLst>
            <pc:docMk/>
            <pc:sldMk cId="3301602792" sldId="291"/>
            <ac:spMk id="2" creationId="{00000000-0000-0000-0000-000000000000}"/>
          </ac:spMkLst>
        </pc:spChg>
      </pc:sldChg>
      <pc:sldChg chg="del">
        <pc:chgData name="Sharath Babu" userId="bca3dde1b9d15311" providerId="LiveId" clId="{AB57186F-B17B-4DAC-8D60-4D560A3D1C39}" dt="2023-05-05T05:09:30.532" v="3" actId="2696"/>
        <pc:sldMkLst>
          <pc:docMk/>
          <pc:sldMk cId="3608194472" sldId="2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AAD347D-5ACD-4C99-B74B-A9C85AD731AF}"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1495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6704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591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1947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764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796027F-7875-4030-9381-8BD8C4F21935}"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9133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796027F-7875-4030-9381-8BD8C4F21935}" type="datetimeFigureOut">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4872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09A250-FF31-4206-8172-F9D3106AACB1}" type="datetimeFigureOut">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618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86745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5558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5257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5/5/2023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3047081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6286" y="215153"/>
            <a:ext cx="9366068" cy="3294529"/>
          </a:xfrm>
        </p:spPr>
        <p:txBody>
          <a:bodyPr>
            <a:noAutofit/>
          </a:bodyPr>
          <a:lstStyle/>
          <a:p>
            <a:r>
              <a:rPr lang="en-IN" sz="4800" b="1" dirty="0">
                <a:latin typeface="Times New Roman" panose="02020603050405020304" pitchFamily="18" charset="0"/>
                <a:cs typeface="Times New Roman" panose="02020603050405020304" pitchFamily="18" charset="0"/>
              </a:rPr>
              <a:t>IOT BASED SMART STICK FOR VISUALLY IMPAIRED PEOPLE</a:t>
            </a:r>
            <a:endParaRPr lang="en-IN" sz="4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08275" y="3968804"/>
            <a:ext cx="5311589" cy="1538883"/>
          </a:xfrm>
          <a:prstGeom prst="rect">
            <a:avLst/>
          </a:prstGeom>
          <a:noFill/>
        </p:spPr>
        <p:txBody>
          <a:bodyPr wrap="square" rtlCol="0">
            <a:spAutoFit/>
          </a:bodyPr>
          <a:lstStyle/>
          <a:p>
            <a:r>
              <a:rPr lang="en-IN" sz="2200" b="1" u="sng" dirty="0"/>
              <a:t>Project Members:</a:t>
            </a:r>
          </a:p>
          <a:p>
            <a:pPr marL="800100" lvl="1" indent="-342900">
              <a:buFont typeface="Arial" panose="020B0604020202020204" pitchFamily="34" charset="0"/>
              <a:buChar char="•"/>
            </a:pPr>
            <a:r>
              <a:rPr lang="en-IN" sz="2400" dirty="0"/>
              <a:t>S.K.HARIVISHNU-211420205303</a:t>
            </a:r>
          </a:p>
          <a:p>
            <a:pPr marL="800100" lvl="1" indent="-342900">
              <a:buFont typeface="Arial" panose="020B0604020202020204" pitchFamily="34" charset="0"/>
              <a:buChar char="•"/>
            </a:pPr>
            <a:r>
              <a:rPr lang="en-IN" sz="2400" dirty="0"/>
              <a:t>R.SHARATH BABU-211420205142</a:t>
            </a:r>
          </a:p>
          <a:p>
            <a:pPr marL="800100" lvl="1" indent="-342900">
              <a:buFont typeface="Arial" panose="020B0604020202020204" pitchFamily="34" charset="0"/>
              <a:buChar char="•"/>
            </a:pPr>
            <a:r>
              <a:rPr lang="en-IN" sz="2400" dirty="0"/>
              <a:t>R.TAMIL SELVAN-211420205164</a:t>
            </a:r>
          </a:p>
        </p:txBody>
      </p:sp>
      <p:pic>
        <p:nvPicPr>
          <p:cNvPr id="3" name="Picture 2">
            <a:extLst>
              <a:ext uri="{FF2B5EF4-FFF2-40B4-BE49-F238E27FC236}">
                <a16:creationId xmlns:a16="http://schemas.microsoft.com/office/drawing/2014/main" id="{E3B0F58E-61EA-30A1-3306-D06274473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36" y="237564"/>
            <a:ext cx="1047750"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45D7F231-E9B8-4B2D-78BB-D5455672E65F}"/>
              </a:ext>
            </a:extLst>
          </p:cNvPr>
          <p:cNvSpPr txBox="1"/>
          <p:nvPr/>
        </p:nvSpPr>
        <p:spPr>
          <a:xfrm>
            <a:off x="842682" y="0"/>
            <a:ext cx="10694893" cy="1661993"/>
          </a:xfrm>
          <a:prstGeom prst="rect">
            <a:avLst/>
          </a:prstGeom>
          <a:noFill/>
        </p:spPr>
        <p:txBody>
          <a:bodyPr wrap="square">
            <a:spAutoFit/>
          </a:bodyPr>
          <a:lstStyle/>
          <a:p>
            <a:pPr lvl="1"/>
            <a:r>
              <a:rPr lang="en-US" sz="3400" dirty="0">
                <a:latin typeface="Times New Roman" pitchFamily="18" charset="0"/>
                <a:cs typeface="Times New Roman" pitchFamily="18" charset="0"/>
              </a:rPr>
              <a:t>	   PANIMALAR ENGINEERING COLLEGE</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		AN AUTONOMOUS INSTITUTION</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DEPARTMENT OF INFORMATION TECHNOLOGY</a:t>
            </a:r>
            <a:endParaRPr lang="en-IN" sz="3400" dirty="0"/>
          </a:p>
        </p:txBody>
      </p:sp>
    </p:spTree>
    <p:extLst>
      <p:ext uri="{BB962C8B-B14F-4D97-AF65-F5344CB8AC3E}">
        <p14:creationId xmlns:p14="http://schemas.microsoft.com/office/powerpoint/2010/main" val="2866508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9" y="123077"/>
            <a:ext cx="12815047" cy="1325563"/>
          </a:xfrm>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000" i="1" u="sng" dirty="0">
                <a:latin typeface="Times New Roman" panose="02020603050405020304" pitchFamily="18" charset="0"/>
                <a:cs typeface="Times New Roman" panose="02020603050405020304" pitchFamily="18" charset="0"/>
              </a:rPr>
              <a:t>SYSTEM REQUIREMENTS AND SPECIFICATION:</a:t>
            </a:r>
            <a:endParaRPr lang="en-IN" sz="4000"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8941" y="1613648"/>
            <a:ext cx="11551024" cy="4894728"/>
          </a:xfrm>
        </p:spPr>
        <p:txBody>
          <a:bodyPr>
            <a:normAutofit/>
          </a:bodyPr>
          <a:lstStyle/>
          <a:p>
            <a:pPr marL="0" indent="0">
              <a:buNone/>
            </a:pPr>
            <a:r>
              <a:rPr lang="en-US" sz="3600" b="1" u="sng" cap="all" dirty="0">
                <a:latin typeface="Times New Roman" panose="02020603050405020304" pitchFamily="18" charset="0"/>
                <a:cs typeface="Times New Roman" panose="02020603050405020304" pitchFamily="18" charset="0"/>
              </a:rPr>
              <a:t>HARDWARE REQUIREMENTS:</a:t>
            </a:r>
            <a:endParaRPr lang="en-IN" sz="3600" b="1" u="sng" cap="all" dirty="0">
              <a:latin typeface="Times New Roman" panose="02020603050405020304" pitchFamily="18" charset="0"/>
              <a:cs typeface="Times New Roman" panose="02020603050405020304" pitchFamily="18" charset="0"/>
            </a:endParaRPr>
          </a:p>
          <a:p>
            <a:pPr marL="0" indent="0">
              <a:buNone/>
            </a:pPr>
            <a:r>
              <a:rPr lang="en-US" dirty="0"/>
              <a:t>    </a:t>
            </a:r>
          </a:p>
          <a:p>
            <a:pPr marL="0" indent="0">
              <a:buNone/>
            </a:pPr>
            <a:r>
              <a:rPr lang="en-US" dirty="0">
                <a:latin typeface="Times New Roman" panose="02020603050405020304" pitchFamily="18" charset="0"/>
                <a:cs typeface="Times New Roman" panose="02020603050405020304" pitchFamily="18" charset="0"/>
              </a:rPr>
              <a:t>   The hardware used for the development and installation of the project is:</a:t>
            </a:r>
            <a:endParaRPr lang="en-IN"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Processor		      :         Intel Dual Core</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Hard Disk	                :         160 GB</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RAM			      :         2 GB</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IO Devices		      :         Basic Keyboard and Mouse</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Sound Output                 :         Speakers</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6371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676" y="293408"/>
            <a:ext cx="10515600" cy="1325563"/>
          </a:xfrm>
        </p:spPr>
        <p:txBody>
          <a:bodyPr>
            <a:normAutofit fontScale="90000"/>
          </a:bodyPr>
          <a:lstStyle/>
          <a:p>
            <a:br>
              <a:rPr lang="en-US" sz="2800" i="1" cap="all" dirty="0">
                <a:latin typeface="+mn-lt"/>
              </a:rPr>
            </a:br>
            <a:br>
              <a:rPr lang="en-US" sz="2800" i="1" cap="all" dirty="0">
                <a:latin typeface="+mn-lt"/>
              </a:rPr>
            </a:br>
            <a:r>
              <a:rPr lang="en-US" i="1" u="sng" cap="all" dirty="0">
                <a:latin typeface="Times New Roman" panose="02020603050405020304" pitchFamily="18" charset="0"/>
                <a:cs typeface="Times New Roman" panose="02020603050405020304" pitchFamily="18" charset="0"/>
              </a:rPr>
              <a:t>SOFTWARE REQUIREMENTS:</a:t>
            </a:r>
            <a:br>
              <a:rPr lang="en-IN" i="1" u="sng" cap="all" dirty="0">
                <a:latin typeface="Times New Roman" panose="02020603050405020304" pitchFamily="18" charset="0"/>
                <a:cs typeface="Times New Roman" panose="02020603050405020304" pitchFamily="18" charset="0"/>
              </a:rPr>
            </a:br>
            <a:endParaRPr lang="en-IN"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5153" y="1825625"/>
            <a:ext cx="11138647"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The software used for the development of the project is:</a:t>
            </a:r>
            <a:endParaRPr lang="en-IN"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Operating System     :  WINDOWS XP / 7 / 8</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Package	           :  VISUAL STUDIO 2008 / 2010</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Language	           :  C#</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Framework	           :  .NET 3.5 / 4</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Front End	           :  C#.Net</a:t>
            </a:r>
            <a:endParaRPr lang="en-IN"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Back End	           :  Training Dataset</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5934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93" y="19974"/>
            <a:ext cx="10515600" cy="1325563"/>
          </a:xfrm>
        </p:spPr>
        <p:txBody>
          <a:bodyPr>
            <a:noAutofit/>
          </a:bodyPr>
          <a:lstStyle/>
          <a:p>
            <a:br>
              <a:rPr lang="en-US" sz="4800" i="1" u="sng" dirty="0">
                <a:latin typeface="Times New Roman" panose="02020603050405020304" pitchFamily="18" charset="0"/>
                <a:cs typeface="Times New Roman" panose="02020603050405020304" pitchFamily="18" charset="0"/>
              </a:rPr>
            </a:br>
            <a:r>
              <a:rPr lang="en-US" i="1" u="sng" dirty="0">
                <a:latin typeface="Times New Roman" panose="02020603050405020304" pitchFamily="18" charset="0"/>
                <a:cs typeface="Times New Roman" panose="02020603050405020304" pitchFamily="18" charset="0"/>
              </a:rPr>
              <a:t>DEVICE INITIALIZATION MODULE</a:t>
            </a:r>
            <a:r>
              <a:rPr lang="en-US" sz="4800" i="1" u="sng" dirty="0">
                <a:latin typeface="Times New Roman" panose="02020603050405020304" pitchFamily="18" charset="0"/>
                <a:cs typeface="Times New Roman" panose="02020603050405020304" pitchFamily="18" charset="0"/>
              </a:rPr>
              <a:t>:</a:t>
            </a:r>
            <a:br>
              <a:rPr lang="en-US" sz="4800" i="1" u="sng" dirty="0">
                <a:latin typeface="Times New Roman" panose="02020603050405020304" pitchFamily="18" charset="0"/>
                <a:cs typeface="Times New Roman" panose="02020603050405020304" pitchFamily="18" charset="0"/>
              </a:rPr>
            </a:br>
            <a:endParaRPr lang="en-IN" sz="4800" dirty="0"/>
          </a:p>
        </p:txBody>
      </p:sp>
      <p:sp>
        <p:nvSpPr>
          <p:cNvPr id="3" name="Content Placeholder 2"/>
          <p:cNvSpPr>
            <a:spLocks noGrp="1"/>
          </p:cNvSpPr>
          <p:nvPr>
            <p:ph idx="1"/>
          </p:nvPr>
        </p:nvSpPr>
        <p:spPr>
          <a:xfrm>
            <a:off x="133703" y="1280160"/>
            <a:ext cx="11846859" cy="6494545"/>
          </a:xfrm>
        </p:spPr>
        <p:txBody>
          <a:bodyPr/>
          <a:lstStyle/>
          <a:p>
            <a:pPr marL="0" indent="0">
              <a:buNone/>
            </a:pPr>
            <a:endParaRPr lang="en-US" b="1" i="1" u="sng" dirty="0">
              <a:latin typeface="Times New Roman" panose="02020603050405020304" pitchFamily="18" charset="0"/>
              <a:cs typeface="Times New Roman" panose="02020603050405020304" pitchFamily="18" charset="0"/>
            </a:endParaRPr>
          </a:p>
          <a:p>
            <a:pPr lvl="1"/>
            <a:r>
              <a:rPr lang="en-IN" sz="2800" dirty="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board is equipped with sets of digital and analog input/output (I/O) pins. </a:t>
            </a:r>
          </a:p>
          <a:p>
            <a:pPr lvl="1"/>
            <a:r>
              <a:rPr lang="en-US" sz="2800" dirty="0">
                <a:latin typeface="Times New Roman" panose="02020603050405020304" pitchFamily="18" charset="0"/>
                <a:cs typeface="Times New Roman" panose="02020603050405020304" pitchFamily="18" charset="0"/>
              </a:rPr>
              <a:t>Using sensors to analyze the signals.</a:t>
            </a:r>
            <a:endParaRPr lang="en-IN" sz="2800" dirty="0">
              <a:latin typeface="Times New Roman" panose="02020603050405020304" pitchFamily="18" charset="0"/>
              <a:cs typeface="Times New Roman" panose="02020603050405020304" pitchFamily="18" charset="0"/>
            </a:endParaRPr>
          </a:p>
          <a:p>
            <a:pPr marL="457200" lvl="1" indent="0">
              <a:buNone/>
            </a:pPr>
            <a:endParaRPr lang="en-IN" sz="2800" dirty="0">
              <a:latin typeface="Times New Roman" panose="02020603050405020304" pitchFamily="18" charset="0"/>
              <a:cs typeface="Times New Roman" panose="02020603050405020304" pitchFamily="18" charset="0"/>
            </a:endParaRPr>
          </a:p>
        </p:txBody>
      </p:sp>
      <p:sp>
        <p:nvSpPr>
          <p:cNvPr id="14" name="Rectangle 13"/>
          <p:cNvSpPr/>
          <p:nvPr/>
        </p:nvSpPr>
        <p:spPr>
          <a:xfrm>
            <a:off x="645458" y="3254188"/>
            <a:ext cx="1896035" cy="10488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Micro controller and Micro processor</a:t>
            </a:r>
          </a:p>
        </p:txBody>
      </p:sp>
      <p:sp>
        <p:nvSpPr>
          <p:cNvPr id="15" name="Rectangle 14"/>
          <p:cNvSpPr/>
          <p:nvPr/>
        </p:nvSpPr>
        <p:spPr>
          <a:xfrm>
            <a:off x="7584138" y="3213847"/>
            <a:ext cx="1990165" cy="1062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Arduino Board</a:t>
            </a:r>
          </a:p>
        </p:txBody>
      </p:sp>
      <p:sp>
        <p:nvSpPr>
          <p:cNvPr id="17" name="Rectangle 16"/>
          <p:cNvSpPr/>
          <p:nvPr/>
        </p:nvSpPr>
        <p:spPr>
          <a:xfrm>
            <a:off x="5546910" y="5373252"/>
            <a:ext cx="1815353" cy="8068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Analog signals</a:t>
            </a:r>
          </a:p>
        </p:txBody>
      </p:sp>
      <p:cxnSp>
        <p:nvCxnSpPr>
          <p:cNvPr id="19" name="Straight Arrow Connector 18"/>
          <p:cNvCxnSpPr>
            <a:stCxn id="14" idx="3"/>
            <a:endCxn id="15" idx="1"/>
          </p:cNvCxnSpPr>
          <p:nvPr/>
        </p:nvCxnSpPr>
        <p:spPr>
          <a:xfrm flipV="1">
            <a:off x="2541493" y="3745006"/>
            <a:ext cx="5042645" cy="33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0"/>
          </p:cNvCxnSpPr>
          <p:nvPr/>
        </p:nvCxnSpPr>
        <p:spPr>
          <a:xfrm flipH="1">
            <a:off x="6454587" y="4276165"/>
            <a:ext cx="2124634" cy="1097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46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 y="129358"/>
            <a:ext cx="10515600" cy="1325563"/>
          </a:xfrm>
        </p:spPr>
        <p:txBody>
          <a:bodyPr>
            <a:normAutofit/>
          </a:bodyPr>
          <a:lstStyle/>
          <a:p>
            <a:r>
              <a:rPr lang="en-IN" sz="4800" i="1" u="sng" dirty="0">
                <a:latin typeface="Times New Roman" panose="02020603050405020304" pitchFamily="18" charset="0"/>
                <a:cs typeface="Times New Roman" panose="02020603050405020304" pitchFamily="18" charset="0"/>
              </a:rPr>
              <a:t>PROJECT MODEL:</a:t>
            </a:r>
          </a:p>
        </p:txBody>
      </p:sp>
      <p:sp>
        <p:nvSpPr>
          <p:cNvPr id="4" name="Rectangle 2"/>
          <p:cNvSpPr>
            <a:spLocks noChangeArrowheads="1"/>
          </p:cNvSpPr>
          <p:nvPr/>
        </p:nvSpPr>
        <p:spPr bwMode="auto">
          <a:xfrm>
            <a:off x="1685109" y="15414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p:cNvSpPr>
            <a:spLocks noChangeArrowheads="1"/>
          </p:cNvSpPr>
          <p:nvPr/>
        </p:nvSpPr>
        <p:spPr bwMode="auto">
          <a:xfrm>
            <a:off x="1685109" y="5503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image2.png">
            <a:extLst>
              <a:ext uri="{FF2B5EF4-FFF2-40B4-BE49-F238E27FC236}">
                <a16:creationId xmlns:a16="http://schemas.microsoft.com/office/drawing/2014/main" id="{CF72E116-82F0-55D3-6BF7-902786E70A97}"/>
              </a:ext>
            </a:extLst>
          </p:cNvPr>
          <p:cNvPicPr/>
          <p:nvPr/>
        </p:nvPicPr>
        <p:blipFill>
          <a:blip r:embed="rId2"/>
          <a:srcRect b="15287"/>
          <a:stretch>
            <a:fillRect/>
          </a:stretch>
        </p:blipFill>
        <p:spPr>
          <a:xfrm>
            <a:off x="2094156" y="1954307"/>
            <a:ext cx="5337586" cy="2937062"/>
          </a:xfrm>
          <a:prstGeom prst="rect">
            <a:avLst/>
          </a:prstGeom>
          <a:ln/>
        </p:spPr>
      </p:pic>
    </p:spTree>
    <p:extLst>
      <p:ext uri="{BB962C8B-B14F-4D97-AF65-F5344CB8AC3E}">
        <p14:creationId xmlns:p14="http://schemas.microsoft.com/office/powerpoint/2010/main" val="272134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106" y="-207591"/>
            <a:ext cx="10515600" cy="1325563"/>
          </a:xfrm>
        </p:spPr>
        <p:txBody>
          <a:bodyPr>
            <a:noAutofit/>
          </a:bodyPr>
          <a:lstStyle/>
          <a:p>
            <a:r>
              <a:rPr lang="en-IN" sz="4800" i="1" u="sng" dirty="0">
                <a:latin typeface="Times New Roman" panose="02020603050405020304" pitchFamily="18" charset="0"/>
                <a:cs typeface="Times New Roman" panose="02020603050405020304" pitchFamily="18" charset="0"/>
              </a:rPr>
              <a:t>FUTURE ENHANCEMENT:</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6863" y="1163912"/>
            <a:ext cx="10515600" cy="4351338"/>
          </a:xfrm>
        </p:spPr>
        <p:txBody>
          <a:bodyPr>
            <a:normAutofit/>
          </a:bodyPr>
          <a:lstStyle/>
          <a:p>
            <a:pPr marL="0" indent="0" algn="just">
              <a:buNone/>
            </a:pPr>
            <a:r>
              <a:rPr lang="en-IN" sz="2600" dirty="0">
                <a:latin typeface="Times New Roman" panose="02020603050405020304" pitchFamily="18" charset="0"/>
                <a:cs typeface="Times New Roman" panose="02020603050405020304" pitchFamily="18" charset="0"/>
              </a:rPr>
              <a:t>	Towards the future, this method can be extended by GPS via GSM module that will help to find the location and giving the voice-based directions.</a:t>
            </a:r>
            <a:endParaRPr lang="en-US" sz="2600" dirty="0">
              <a:latin typeface="Times New Roman" panose="02020603050405020304" pitchFamily="18" charset="0"/>
              <a:cs typeface="Times New Roman" panose="02020603050405020304" pitchFamily="18" charset="0"/>
            </a:endParaRPr>
          </a:p>
          <a:p>
            <a:pPr marL="0" indent="0">
              <a:buNone/>
            </a:pPr>
            <a:endParaRPr lang="en-IN" sz="2600" dirty="0"/>
          </a:p>
        </p:txBody>
      </p:sp>
      <p:pic>
        <p:nvPicPr>
          <p:cNvPr id="28" name="Picture 27" descr="Capture.JPG">
            <a:extLst>
              <a:ext uri="{FF2B5EF4-FFF2-40B4-BE49-F238E27FC236}">
                <a16:creationId xmlns:a16="http://schemas.microsoft.com/office/drawing/2014/main" id="{E0C79A2C-E2A9-7FCD-19B5-D613DA70716C}"/>
              </a:ext>
            </a:extLst>
          </p:cNvPr>
          <p:cNvPicPr/>
          <p:nvPr/>
        </p:nvPicPr>
        <p:blipFill>
          <a:blip r:embed="rId2" cstate="print"/>
          <a:stretch>
            <a:fillRect/>
          </a:stretch>
        </p:blipFill>
        <p:spPr>
          <a:xfrm flipH="1">
            <a:off x="1490960" y="2514308"/>
            <a:ext cx="862149" cy="875030"/>
          </a:xfrm>
          <a:prstGeom prst="rect">
            <a:avLst/>
          </a:prstGeom>
          <a:scene3d>
            <a:camera prst="orthographicFront">
              <a:rot lat="0" lon="0" rev="300000"/>
            </a:camera>
            <a:lightRig rig="threePt" dir="t"/>
          </a:scene3d>
        </p:spPr>
      </p:pic>
      <p:cxnSp>
        <p:nvCxnSpPr>
          <p:cNvPr id="29" name="AutoShape 2">
            <a:extLst>
              <a:ext uri="{FF2B5EF4-FFF2-40B4-BE49-F238E27FC236}">
                <a16:creationId xmlns:a16="http://schemas.microsoft.com/office/drawing/2014/main" id="{341A7334-F460-22A5-9535-38CC79CBD678}"/>
              </a:ext>
            </a:extLst>
          </p:cNvPr>
          <p:cNvCxnSpPr>
            <a:cxnSpLocks noChangeShapeType="1"/>
          </p:cNvCxnSpPr>
          <p:nvPr/>
        </p:nvCxnSpPr>
        <p:spPr bwMode="auto">
          <a:xfrm>
            <a:off x="2041868" y="2937853"/>
            <a:ext cx="995363" cy="0"/>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0" name="Rectangle 3">
            <a:extLst>
              <a:ext uri="{FF2B5EF4-FFF2-40B4-BE49-F238E27FC236}">
                <a16:creationId xmlns:a16="http://schemas.microsoft.com/office/drawing/2014/main" id="{24A55CD6-6969-A5EF-02F8-2AB86A8E50AC}"/>
              </a:ext>
            </a:extLst>
          </p:cNvPr>
          <p:cNvSpPr>
            <a:spLocks noChangeArrowheads="1"/>
          </p:cNvSpPr>
          <p:nvPr/>
        </p:nvSpPr>
        <p:spPr bwMode="auto">
          <a:xfrm>
            <a:off x="3064106" y="2613630"/>
            <a:ext cx="1314494" cy="640352"/>
          </a:xfrm>
          <a:prstGeom prst="rect">
            <a:avLst/>
          </a:prstGeom>
          <a:solidFill>
            <a:schemeClr val="bg1"/>
          </a:solidFill>
          <a:ln w="1587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altLang="en-US" sz="1400" b="1" dirty="0">
                <a:latin typeface="Calibri" panose="020F0502020204030204" pitchFamily="34" charset="0"/>
              </a:rPr>
              <a:t>ATMEGA</a:t>
            </a:r>
            <a:r>
              <a:rPr lang="en-IN" altLang="en-US" sz="1400" b="1" dirty="0">
                <a:solidFill>
                  <a:schemeClr val="bg1"/>
                </a:solidFill>
                <a:latin typeface="Calibri" panose="020F0502020204030204" pitchFamily="34" charset="0"/>
              </a:rPr>
              <a:t>a</a:t>
            </a:r>
            <a:r>
              <a:rPr kumimoji="0" lang="en-IN" altLang="en-US" sz="1400" b="1" i="0" u="none" strike="noStrike" cap="none" normalizeH="0" baseline="0" dirty="0">
                <a:ln>
                  <a:noFill/>
                </a:ln>
                <a:solidFill>
                  <a:schemeClr val="tx1"/>
                </a:solidFill>
                <a:effectLst/>
                <a:latin typeface="Calibri" panose="020F0502020204030204" pitchFamily="34" charset="0"/>
              </a:rPr>
              <a:t> 328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200" b="1" i="0" u="none" strike="noStrike" cap="none" normalizeH="0" baseline="0" dirty="0">
                <a:ln>
                  <a:noFill/>
                </a:ln>
                <a:solidFill>
                  <a:schemeClr val="tx1"/>
                </a:solidFill>
                <a:effectLst/>
                <a:latin typeface="Calibri" panose="020F0502020204030204" pitchFamily="34" charset="0"/>
              </a:rPr>
              <a:t> </a:t>
            </a:r>
            <a:r>
              <a:rPr kumimoji="0" lang="en-IN" altLang="en-US" sz="1400" b="1" i="0" u="none" strike="noStrike" cap="none" normalizeH="0" baseline="0" dirty="0">
                <a:ln>
                  <a:noFill/>
                </a:ln>
                <a:solidFill>
                  <a:schemeClr val="tx1"/>
                </a:solidFill>
                <a:effectLst/>
                <a:latin typeface="Calibri" panose="020F0502020204030204" pitchFamily="34" charset="0"/>
              </a:rPr>
              <a:t>Kit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31" name="AutoShape 4">
            <a:extLst>
              <a:ext uri="{FF2B5EF4-FFF2-40B4-BE49-F238E27FC236}">
                <a16:creationId xmlns:a16="http://schemas.microsoft.com/office/drawing/2014/main" id="{37C7CFF0-9CE0-77C4-B47F-8B01FAF6D024}"/>
              </a:ext>
            </a:extLst>
          </p:cNvPr>
          <p:cNvCxnSpPr>
            <a:cxnSpLocks noChangeShapeType="1"/>
            <a:stCxn id="30" idx="2"/>
          </p:cNvCxnSpPr>
          <p:nvPr/>
        </p:nvCxnSpPr>
        <p:spPr bwMode="auto">
          <a:xfrm flipH="1">
            <a:off x="3037231" y="3253982"/>
            <a:ext cx="684122" cy="418068"/>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2" name="AutoShape 5">
            <a:extLst>
              <a:ext uri="{FF2B5EF4-FFF2-40B4-BE49-F238E27FC236}">
                <a16:creationId xmlns:a16="http://schemas.microsoft.com/office/drawing/2014/main" id="{4966DDC1-41DF-78D7-3368-A0505D0DBA2D}"/>
              </a:ext>
            </a:extLst>
          </p:cNvPr>
          <p:cNvCxnSpPr>
            <a:cxnSpLocks noChangeShapeType="1"/>
            <a:stCxn id="30" idx="2"/>
          </p:cNvCxnSpPr>
          <p:nvPr/>
        </p:nvCxnSpPr>
        <p:spPr bwMode="auto">
          <a:xfrm>
            <a:off x="3721353" y="3253982"/>
            <a:ext cx="657247" cy="407330"/>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33" name="Picture 32" descr="35-353818_sensors-sign-clipart.png">
            <a:extLst>
              <a:ext uri="{FF2B5EF4-FFF2-40B4-BE49-F238E27FC236}">
                <a16:creationId xmlns:a16="http://schemas.microsoft.com/office/drawing/2014/main" id="{5A84FCAF-536C-231C-61F2-575DEA121DC3}"/>
              </a:ext>
            </a:extLst>
          </p:cNvPr>
          <p:cNvPicPr/>
          <p:nvPr/>
        </p:nvPicPr>
        <p:blipFill>
          <a:blip r:embed="rId3" cstate="print"/>
          <a:srcRect l="13934" t="4694" r="14965" b="5625"/>
          <a:stretch>
            <a:fillRect/>
          </a:stretch>
        </p:blipFill>
        <p:spPr>
          <a:xfrm>
            <a:off x="2435688" y="3807088"/>
            <a:ext cx="966651" cy="495144"/>
          </a:xfrm>
          <a:prstGeom prst="rect">
            <a:avLst/>
          </a:prstGeom>
        </p:spPr>
      </p:pic>
      <p:pic>
        <p:nvPicPr>
          <p:cNvPr id="34" name="Picture 33" descr="download.png">
            <a:extLst>
              <a:ext uri="{FF2B5EF4-FFF2-40B4-BE49-F238E27FC236}">
                <a16:creationId xmlns:a16="http://schemas.microsoft.com/office/drawing/2014/main" id="{22B5C3F4-3244-CD8F-5074-78D987CE4B2A}"/>
              </a:ext>
            </a:extLst>
          </p:cNvPr>
          <p:cNvPicPr/>
          <p:nvPr/>
        </p:nvPicPr>
        <p:blipFill>
          <a:blip r:embed="rId4"/>
          <a:stretch>
            <a:fillRect/>
          </a:stretch>
        </p:blipFill>
        <p:spPr>
          <a:xfrm>
            <a:off x="4049976" y="3672050"/>
            <a:ext cx="865505" cy="654050"/>
          </a:xfrm>
          <a:prstGeom prst="rect">
            <a:avLst/>
          </a:prstGeom>
        </p:spPr>
      </p:pic>
      <p:sp>
        <p:nvSpPr>
          <p:cNvPr id="35" name="Rectangle 6">
            <a:extLst>
              <a:ext uri="{FF2B5EF4-FFF2-40B4-BE49-F238E27FC236}">
                <a16:creationId xmlns:a16="http://schemas.microsoft.com/office/drawing/2014/main" id="{E708CBFA-B3E6-2B56-F3D7-7FA3C9BBC2BF}"/>
              </a:ext>
            </a:extLst>
          </p:cNvPr>
          <p:cNvSpPr>
            <a:spLocks noChangeArrowheads="1"/>
          </p:cNvSpPr>
          <p:nvPr/>
        </p:nvSpPr>
        <p:spPr bwMode="auto">
          <a:xfrm>
            <a:off x="1230116" y="4228751"/>
            <a:ext cx="1019175" cy="453900"/>
          </a:xfrm>
          <a:prstGeom prst="rect">
            <a:avLst/>
          </a:prstGeom>
          <a:solidFill>
            <a:schemeClr val="bg1"/>
          </a:solidFill>
          <a:ln w="1587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200" b="1" i="0" u="none" strike="noStrike" cap="none" normalizeH="0" baseline="0" dirty="0">
                <a:ln>
                  <a:noFill/>
                </a:ln>
                <a:solidFill>
                  <a:schemeClr val="tx1"/>
                </a:solidFill>
                <a:effectLst/>
                <a:latin typeface="Calibri" panose="020F0502020204030204" pitchFamily="34" charset="0"/>
              </a:rPr>
              <a:t>Intimation Alert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cxnSp>
        <p:nvCxnSpPr>
          <p:cNvPr id="36" name="AutoShape 7">
            <a:extLst>
              <a:ext uri="{FF2B5EF4-FFF2-40B4-BE49-F238E27FC236}">
                <a16:creationId xmlns:a16="http://schemas.microsoft.com/office/drawing/2014/main" id="{4DB88DB7-8447-9D38-833C-CCED81EC6E01}"/>
              </a:ext>
            </a:extLst>
          </p:cNvPr>
          <p:cNvCxnSpPr>
            <a:cxnSpLocks noChangeShapeType="1"/>
          </p:cNvCxnSpPr>
          <p:nvPr/>
        </p:nvCxnSpPr>
        <p:spPr bwMode="auto">
          <a:xfrm flipV="1">
            <a:off x="1726266" y="3457647"/>
            <a:ext cx="13437" cy="771104"/>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7" name="Rectangle 8">
            <a:extLst>
              <a:ext uri="{FF2B5EF4-FFF2-40B4-BE49-F238E27FC236}">
                <a16:creationId xmlns:a16="http://schemas.microsoft.com/office/drawing/2014/main" id="{FE14715F-6B25-B6AB-9885-E7AF622A7855}"/>
              </a:ext>
            </a:extLst>
          </p:cNvPr>
          <p:cNvSpPr>
            <a:spLocks noChangeArrowheads="1"/>
          </p:cNvSpPr>
          <p:nvPr/>
        </p:nvSpPr>
        <p:spPr bwMode="auto">
          <a:xfrm>
            <a:off x="2360117" y="5021367"/>
            <a:ext cx="1220900" cy="562620"/>
          </a:xfrm>
          <a:prstGeom prst="rect">
            <a:avLst/>
          </a:prstGeom>
          <a:solidFill>
            <a:srgbClr val="FFFFFF"/>
          </a:solidFill>
          <a:ln w="158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1" i="0" u="none" strike="noStrike" cap="none" normalizeH="0" baseline="0" dirty="0">
                <a:ln>
                  <a:noFill/>
                </a:ln>
                <a:solidFill>
                  <a:schemeClr val="tx1"/>
                </a:solidFill>
                <a:effectLst/>
                <a:latin typeface="Calibri" panose="020F0502020204030204" pitchFamily="34" charset="0"/>
              </a:rPr>
              <a:t>Sense Obstacles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38" name="AutoShape 9">
            <a:extLst>
              <a:ext uri="{FF2B5EF4-FFF2-40B4-BE49-F238E27FC236}">
                <a16:creationId xmlns:a16="http://schemas.microsoft.com/office/drawing/2014/main" id="{9A1EE885-789F-44C6-9F03-07BA3197CA73}"/>
              </a:ext>
            </a:extLst>
          </p:cNvPr>
          <p:cNvCxnSpPr>
            <a:cxnSpLocks noChangeShapeType="1"/>
          </p:cNvCxnSpPr>
          <p:nvPr/>
        </p:nvCxnSpPr>
        <p:spPr bwMode="auto">
          <a:xfrm flipH="1" flipV="1">
            <a:off x="1766392" y="4682651"/>
            <a:ext cx="593725" cy="363538"/>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9" name="Rectangle 10">
            <a:extLst>
              <a:ext uri="{FF2B5EF4-FFF2-40B4-BE49-F238E27FC236}">
                <a16:creationId xmlns:a16="http://schemas.microsoft.com/office/drawing/2014/main" id="{895F75BE-DA0B-C3BF-3DB4-9E881A801FF8}"/>
              </a:ext>
            </a:extLst>
          </p:cNvPr>
          <p:cNvSpPr>
            <a:spLocks noChangeArrowheads="1"/>
          </p:cNvSpPr>
          <p:nvPr/>
        </p:nvSpPr>
        <p:spPr bwMode="auto">
          <a:xfrm>
            <a:off x="3874667" y="5015447"/>
            <a:ext cx="1467179" cy="562621"/>
          </a:xfrm>
          <a:prstGeom prst="rect">
            <a:avLst/>
          </a:prstGeom>
          <a:solidFill>
            <a:srgbClr val="FFFFFF"/>
          </a:solidFill>
          <a:ln w="158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1" i="0" u="none" strike="noStrike" cap="none" normalizeH="0" baseline="0" dirty="0">
                <a:ln>
                  <a:noFill/>
                </a:ln>
                <a:solidFill>
                  <a:schemeClr val="tx1"/>
                </a:solidFill>
                <a:effectLst/>
                <a:latin typeface="Calibri" panose="020F0502020204030204" pitchFamily="34" charset="0"/>
              </a:rPr>
              <a:t>Image Acquisition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0" name="Rectangle 11">
            <a:extLst>
              <a:ext uri="{FF2B5EF4-FFF2-40B4-BE49-F238E27FC236}">
                <a16:creationId xmlns:a16="http://schemas.microsoft.com/office/drawing/2014/main" id="{33DBEEDC-5214-7C5A-A9F1-13E5839F5827}"/>
              </a:ext>
            </a:extLst>
          </p:cNvPr>
          <p:cNvSpPr>
            <a:spLocks noChangeArrowheads="1"/>
          </p:cNvSpPr>
          <p:nvPr/>
        </p:nvSpPr>
        <p:spPr bwMode="auto">
          <a:xfrm>
            <a:off x="6327480" y="5015447"/>
            <a:ext cx="1394744" cy="562620"/>
          </a:xfrm>
          <a:prstGeom prst="rect">
            <a:avLst/>
          </a:prstGeom>
          <a:solidFill>
            <a:schemeClr val="bg1"/>
          </a:solidFill>
          <a:ln w="1587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1" i="0" u="none" strike="noStrike" cap="none" normalizeH="0" baseline="0" dirty="0">
                <a:ln>
                  <a:noFill/>
                </a:ln>
                <a:solidFill>
                  <a:schemeClr val="tx1"/>
                </a:solidFill>
                <a:effectLst/>
                <a:latin typeface="Calibri" panose="020F0502020204030204" pitchFamily="34" charset="0"/>
              </a:rPr>
              <a:t>Image Processing</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1" name="Rectangle 12">
            <a:extLst>
              <a:ext uri="{FF2B5EF4-FFF2-40B4-BE49-F238E27FC236}">
                <a16:creationId xmlns:a16="http://schemas.microsoft.com/office/drawing/2014/main" id="{BF0B1F20-F692-84DF-1A74-3FE3A856B48F}"/>
              </a:ext>
            </a:extLst>
          </p:cNvPr>
          <p:cNvSpPr>
            <a:spLocks noChangeArrowheads="1"/>
          </p:cNvSpPr>
          <p:nvPr/>
        </p:nvSpPr>
        <p:spPr bwMode="auto">
          <a:xfrm>
            <a:off x="8924039" y="5015447"/>
            <a:ext cx="1411609" cy="558246"/>
          </a:xfrm>
          <a:prstGeom prst="rect">
            <a:avLst/>
          </a:prstGeom>
          <a:solidFill>
            <a:srgbClr val="FFFFFF"/>
          </a:solidFill>
          <a:ln w="158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1" i="0" u="none" strike="noStrike" cap="none" normalizeH="0" baseline="0" dirty="0">
                <a:ln>
                  <a:noFill/>
                </a:ln>
                <a:solidFill>
                  <a:schemeClr val="tx1"/>
                </a:solidFill>
                <a:effectLst/>
                <a:latin typeface="Calibri" panose="020F0502020204030204" pitchFamily="34" charset="0"/>
              </a:rPr>
              <a:t>Text Identification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42" name="AutoShape 13">
            <a:extLst>
              <a:ext uri="{FF2B5EF4-FFF2-40B4-BE49-F238E27FC236}">
                <a16:creationId xmlns:a16="http://schemas.microsoft.com/office/drawing/2014/main" id="{0A9DDE7E-901C-BE6A-7FA5-0ACCFE193312}"/>
              </a:ext>
            </a:extLst>
          </p:cNvPr>
          <p:cNvCxnSpPr>
            <a:cxnSpLocks noChangeShapeType="1"/>
          </p:cNvCxnSpPr>
          <p:nvPr/>
        </p:nvCxnSpPr>
        <p:spPr bwMode="auto">
          <a:xfrm>
            <a:off x="2919013" y="4311697"/>
            <a:ext cx="0" cy="709670"/>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43" name="Straight Arrow Connector 42">
            <a:extLst>
              <a:ext uri="{FF2B5EF4-FFF2-40B4-BE49-F238E27FC236}">
                <a16:creationId xmlns:a16="http://schemas.microsoft.com/office/drawing/2014/main" id="{B884E261-4041-5617-30CA-CC684ED3D8A0}"/>
              </a:ext>
            </a:extLst>
          </p:cNvPr>
          <p:cNvCxnSpPr/>
          <p:nvPr/>
        </p:nvCxnSpPr>
        <p:spPr>
          <a:xfrm flipH="1">
            <a:off x="4472034" y="4228751"/>
            <a:ext cx="10694" cy="79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AutoShape 16">
            <a:extLst>
              <a:ext uri="{FF2B5EF4-FFF2-40B4-BE49-F238E27FC236}">
                <a16:creationId xmlns:a16="http://schemas.microsoft.com/office/drawing/2014/main" id="{ED401FAC-8843-E204-F10C-68FC0E6546F3}"/>
              </a:ext>
            </a:extLst>
          </p:cNvPr>
          <p:cNvCxnSpPr>
            <a:cxnSpLocks noChangeShapeType="1"/>
            <a:stCxn id="39" idx="3"/>
            <a:endCxn id="40" idx="1"/>
          </p:cNvCxnSpPr>
          <p:nvPr/>
        </p:nvCxnSpPr>
        <p:spPr bwMode="auto">
          <a:xfrm flipV="1">
            <a:off x="5341846" y="5296757"/>
            <a:ext cx="985634" cy="1"/>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45" name="AutoShape 17">
            <a:extLst>
              <a:ext uri="{FF2B5EF4-FFF2-40B4-BE49-F238E27FC236}">
                <a16:creationId xmlns:a16="http://schemas.microsoft.com/office/drawing/2014/main" id="{4D847E44-D447-EEE3-F685-C09A0DD649F3}"/>
              </a:ext>
            </a:extLst>
          </p:cNvPr>
          <p:cNvCxnSpPr>
            <a:cxnSpLocks noChangeShapeType="1"/>
            <a:stCxn id="40" idx="3"/>
          </p:cNvCxnSpPr>
          <p:nvPr/>
        </p:nvCxnSpPr>
        <p:spPr bwMode="auto">
          <a:xfrm>
            <a:off x="7722224" y="5296757"/>
            <a:ext cx="1218680" cy="0"/>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46" name="Rectangle 18">
            <a:extLst>
              <a:ext uri="{FF2B5EF4-FFF2-40B4-BE49-F238E27FC236}">
                <a16:creationId xmlns:a16="http://schemas.microsoft.com/office/drawing/2014/main" id="{5EA55719-539B-590E-832E-1D3639FEB131}"/>
              </a:ext>
            </a:extLst>
          </p:cNvPr>
          <p:cNvSpPr>
            <a:spLocks noChangeArrowheads="1"/>
          </p:cNvSpPr>
          <p:nvPr/>
        </p:nvSpPr>
        <p:spPr bwMode="auto">
          <a:xfrm>
            <a:off x="4075644" y="6158696"/>
            <a:ext cx="1344306" cy="563279"/>
          </a:xfrm>
          <a:prstGeom prst="rect">
            <a:avLst/>
          </a:prstGeom>
          <a:solidFill>
            <a:schemeClr val="bg1"/>
          </a:solidFill>
          <a:ln w="1587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1" i="0" u="none" strike="noStrike" cap="none" normalizeH="0" baseline="0" dirty="0">
                <a:ln>
                  <a:noFill/>
                </a:ln>
                <a:solidFill>
                  <a:schemeClr val="tx1"/>
                </a:solidFill>
                <a:effectLst/>
                <a:latin typeface="Calibri" panose="020F0502020204030204" pitchFamily="34" charset="0"/>
              </a:rPr>
              <a:t>Audio Voice Signal</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7" name="Rectangle 19">
            <a:extLst>
              <a:ext uri="{FF2B5EF4-FFF2-40B4-BE49-F238E27FC236}">
                <a16:creationId xmlns:a16="http://schemas.microsoft.com/office/drawing/2014/main" id="{96C0DF85-9839-4F88-DF25-D4F4EAE5768C}"/>
              </a:ext>
            </a:extLst>
          </p:cNvPr>
          <p:cNvSpPr>
            <a:spLocks noChangeArrowheads="1"/>
          </p:cNvSpPr>
          <p:nvPr/>
        </p:nvSpPr>
        <p:spPr bwMode="auto">
          <a:xfrm>
            <a:off x="6481392" y="6158697"/>
            <a:ext cx="1436914" cy="573861"/>
          </a:xfrm>
          <a:prstGeom prst="rect">
            <a:avLst/>
          </a:prstGeom>
          <a:solidFill>
            <a:srgbClr val="FFFFFF"/>
          </a:solidFill>
          <a:ln w="158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100" b="1" i="0" u="none" strike="noStrike" cap="none" normalizeH="0" baseline="0" dirty="0">
                <a:ln>
                  <a:noFill/>
                </a:ln>
                <a:solidFill>
                  <a:schemeClr val="tx1"/>
                </a:solidFill>
                <a:effectLst/>
                <a:latin typeface="Calibri" panose="020F0502020204030204" pitchFamily="34" charset="0"/>
              </a:rPr>
              <a:t>T</a:t>
            </a:r>
            <a:r>
              <a:rPr kumimoji="0" lang="en-IN" altLang="en-US" sz="1400" b="1" i="0" u="none" strike="noStrike" cap="none" normalizeH="0" baseline="0" dirty="0">
                <a:ln>
                  <a:noFill/>
                </a:ln>
                <a:solidFill>
                  <a:schemeClr val="tx1"/>
                </a:solidFill>
                <a:effectLst/>
                <a:latin typeface="Calibri" panose="020F0502020204030204" pitchFamily="34" charset="0"/>
              </a:rPr>
              <a:t>ext to Speech Synthesis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8" name="Rectangle 20">
            <a:extLst>
              <a:ext uri="{FF2B5EF4-FFF2-40B4-BE49-F238E27FC236}">
                <a16:creationId xmlns:a16="http://schemas.microsoft.com/office/drawing/2014/main" id="{89D67C78-22AA-53C1-32F7-F1F2C8360386}"/>
              </a:ext>
            </a:extLst>
          </p:cNvPr>
          <p:cNvSpPr>
            <a:spLocks noChangeArrowheads="1"/>
          </p:cNvSpPr>
          <p:nvPr/>
        </p:nvSpPr>
        <p:spPr bwMode="auto">
          <a:xfrm>
            <a:off x="8940904" y="6158697"/>
            <a:ext cx="1394744" cy="563279"/>
          </a:xfrm>
          <a:prstGeom prst="rect">
            <a:avLst/>
          </a:prstGeom>
          <a:solidFill>
            <a:srgbClr val="FFFFFF"/>
          </a:solidFill>
          <a:ln w="158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1" i="0" u="none" strike="noStrike" cap="none" normalizeH="0" baseline="0" dirty="0">
                <a:ln>
                  <a:noFill/>
                </a:ln>
                <a:solidFill>
                  <a:schemeClr val="tx1"/>
                </a:solidFill>
                <a:effectLst/>
                <a:latin typeface="Calibri" panose="020F0502020204030204" pitchFamily="34" charset="0"/>
              </a:rPr>
              <a:t>Natural Lang Processing</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49" name="AutoShape 21">
            <a:extLst>
              <a:ext uri="{FF2B5EF4-FFF2-40B4-BE49-F238E27FC236}">
                <a16:creationId xmlns:a16="http://schemas.microsoft.com/office/drawing/2014/main" id="{6EFEA371-A794-7754-2572-66AD4AA3AA22}"/>
              </a:ext>
            </a:extLst>
          </p:cNvPr>
          <p:cNvCxnSpPr>
            <a:cxnSpLocks noChangeShapeType="1"/>
            <a:stCxn id="48" idx="0"/>
          </p:cNvCxnSpPr>
          <p:nvPr/>
        </p:nvCxnSpPr>
        <p:spPr bwMode="auto">
          <a:xfrm flipH="1" flipV="1">
            <a:off x="9631430" y="5583987"/>
            <a:ext cx="6846" cy="574710"/>
          </a:xfrm>
          <a:prstGeom prst="straightConnector1">
            <a:avLst/>
          </a:prstGeom>
          <a:noFill/>
          <a:ln w="19050">
            <a:solidFill>
              <a:srgbClr val="4F81BD"/>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50" name="AutoShape 22">
            <a:extLst>
              <a:ext uri="{FF2B5EF4-FFF2-40B4-BE49-F238E27FC236}">
                <a16:creationId xmlns:a16="http://schemas.microsoft.com/office/drawing/2014/main" id="{E1EC46E1-BA5D-86EE-6152-BC18D1290CAD}"/>
              </a:ext>
            </a:extLst>
          </p:cNvPr>
          <p:cNvCxnSpPr>
            <a:cxnSpLocks noChangeShapeType="1"/>
            <a:stCxn id="47" idx="3"/>
            <a:endCxn id="48" idx="1"/>
          </p:cNvCxnSpPr>
          <p:nvPr/>
        </p:nvCxnSpPr>
        <p:spPr bwMode="auto">
          <a:xfrm flipV="1">
            <a:off x="7918306" y="6440337"/>
            <a:ext cx="1022598" cy="5291"/>
          </a:xfrm>
          <a:prstGeom prst="straightConnector1">
            <a:avLst/>
          </a:prstGeom>
          <a:noFill/>
          <a:ln w="19050">
            <a:solidFill>
              <a:srgbClr val="4F81BD"/>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51" name="AutoShape 25">
            <a:extLst>
              <a:ext uri="{FF2B5EF4-FFF2-40B4-BE49-F238E27FC236}">
                <a16:creationId xmlns:a16="http://schemas.microsoft.com/office/drawing/2014/main" id="{C953900F-3FC8-887A-F7E3-C842CAC6EDD2}"/>
              </a:ext>
            </a:extLst>
          </p:cNvPr>
          <p:cNvCxnSpPr>
            <a:cxnSpLocks noChangeShapeType="1"/>
            <a:stCxn id="46" idx="3"/>
            <a:endCxn id="47" idx="1"/>
          </p:cNvCxnSpPr>
          <p:nvPr/>
        </p:nvCxnSpPr>
        <p:spPr bwMode="auto">
          <a:xfrm>
            <a:off x="5419950" y="6440336"/>
            <a:ext cx="1061442" cy="5292"/>
          </a:xfrm>
          <a:prstGeom prst="straightConnector1">
            <a:avLst/>
          </a:prstGeom>
          <a:noFill/>
          <a:ln w="19050">
            <a:solidFill>
              <a:srgbClr val="4F81BD"/>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52" name="AutoShape 26">
            <a:extLst>
              <a:ext uri="{FF2B5EF4-FFF2-40B4-BE49-F238E27FC236}">
                <a16:creationId xmlns:a16="http://schemas.microsoft.com/office/drawing/2014/main" id="{208C3714-0A96-49EC-640A-9D643485AA8D}"/>
              </a:ext>
            </a:extLst>
          </p:cNvPr>
          <p:cNvCxnSpPr>
            <a:cxnSpLocks noChangeShapeType="1"/>
            <a:stCxn id="37" idx="1"/>
          </p:cNvCxnSpPr>
          <p:nvPr/>
        </p:nvCxnSpPr>
        <p:spPr bwMode="auto">
          <a:xfrm flipH="1" flipV="1">
            <a:off x="1489349" y="4692117"/>
            <a:ext cx="870768" cy="610560"/>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Tree>
    <p:extLst>
      <p:ext uri="{BB962C8B-B14F-4D97-AF65-F5344CB8AC3E}">
        <p14:creationId xmlns:p14="http://schemas.microsoft.com/office/powerpoint/2010/main" val="45182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333421"/>
            <a:ext cx="10515600" cy="1325563"/>
          </a:xfrm>
        </p:spPr>
        <p:txBody>
          <a:bodyPr>
            <a:noAutofit/>
          </a:bodyPr>
          <a:lstStyle/>
          <a:p>
            <a:r>
              <a:rPr lang="en-IN" sz="4800" i="1" u="sng" dirty="0">
                <a:latin typeface="Times New Roman" panose="02020603050405020304" pitchFamily="18" charset="0"/>
                <a:cs typeface="Times New Roman" panose="02020603050405020304" pitchFamily="18" charset="0"/>
              </a:rPr>
              <a:t>RESULT:</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5760" y="1658984"/>
            <a:ext cx="11482253" cy="5630092"/>
          </a:xfrm>
        </p:spPr>
        <p:txBody>
          <a:bodyPr>
            <a:normAutofit/>
          </a:bodyPr>
          <a:lstStyle/>
          <a:p>
            <a:r>
              <a:rPr lang="en-GB" dirty="0">
                <a:latin typeface="Times New Roman" panose="02020603050405020304" pitchFamily="18" charset="0"/>
                <a:cs typeface="Times New Roman" panose="02020603050405020304" pitchFamily="18" charset="0"/>
              </a:rPr>
              <a:t> The system does not need the internet connectivity that is a basic necessity for other TTS system like a Google TTS in a Google keep.  </a:t>
            </a:r>
            <a:endParaRPr lang="en-IN" sz="24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In this project provides the audio alert to keep safe of the blind person from the hitting obstacles.</a:t>
            </a:r>
          </a:p>
          <a:p>
            <a:r>
              <a:rPr lang="en-IN" sz="3200" dirty="0">
                <a:latin typeface="Times New Roman" panose="02020603050405020304" pitchFamily="18" charset="0"/>
                <a:cs typeface="Times New Roman" panose="02020603050405020304" pitchFamily="18" charset="0"/>
              </a:rPr>
              <a:t>It is a low cost and high beneficiary system.</a:t>
            </a:r>
          </a:p>
        </p:txBody>
      </p:sp>
    </p:spTree>
    <p:extLst>
      <p:ext uri="{BB962C8B-B14F-4D97-AF65-F5344CB8AC3E}">
        <p14:creationId xmlns:p14="http://schemas.microsoft.com/office/powerpoint/2010/main" val="1347212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12" y="-219499"/>
            <a:ext cx="10515600" cy="1325563"/>
          </a:xfrm>
        </p:spPr>
        <p:txBody>
          <a:bodyPr>
            <a:noAutofit/>
          </a:bodyPr>
          <a:lstStyle/>
          <a:p>
            <a:r>
              <a:rPr lang="en-US" sz="4800" i="1" u="sng" dirty="0">
                <a:latin typeface="Times New Roman" panose="02020603050405020304" pitchFamily="18" charset="0"/>
                <a:cs typeface="Times New Roman" panose="02020603050405020304" pitchFamily="18" charset="0"/>
              </a:rPr>
              <a:t>REFERENCES:</a:t>
            </a:r>
            <a:endParaRPr lang="en-IN" sz="4800"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3412" y="1223682"/>
            <a:ext cx="11788588" cy="5634318"/>
          </a:xfrm>
        </p:spPr>
        <p:txBody>
          <a:bodyPr/>
          <a:lstStyle/>
          <a:p>
            <a:pPr marL="0" indent="0">
              <a:buNone/>
            </a:pPr>
            <a:r>
              <a:rPr lang="en-US" dirty="0">
                <a:latin typeface="Times New Roman" panose="02020603050405020304" pitchFamily="18" charset="0"/>
                <a:cs typeface="Times New Roman" panose="02020603050405020304" pitchFamily="18" charset="0"/>
              </a:rPr>
              <a:t>[1] Abdel Ilah Nour Alshbatat, “Automated Mobility And Orientation System For Blind Or Partially Sighted People", International Journal on Smart Sensing and Intelligent System.</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Alejandro R. Garcia Ramirez and Renato Fonseca Livramento da Silvaetal (2012)‟ Artificial EYE An Innovative Idea to Help the Blind”, Conference Proceeding of the International Journal of Engineering Development and Research(IJEDR), SRM University, Kattankulathur, pp.205-207, 2012.</a:t>
            </a:r>
          </a:p>
          <a:p>
            <a:pPr marL="0" indent="0">
              <a:buNone/>
            </a:pPr>
            <a:r>
              <a:rPr lang="en-US" dirty="0">
                <a:latin typeface="Times New Roman" panose="02020603050405020304" pitchFamily="18" charset="0"/>
                <a:cs typeface="Times New Roman" panose="02020603050405020304" pitchFamily="18" charset="0"/>
              </a:rPr>
              <a:t>[3] Chris Gearhart, Alex Herold, Dr. Brian Self, Dr. Charles Birdsong, Dr. Lynne Slivovsky, “Use Of Ultrasonic Sensors In The Development Of An Electronic Travel Aid”,IEEE Sensors Applications Symposium New Orleans, LA, USA - February 17-19, 2009.</a:t>
            </a: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01602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53" y="776472"/>
            <a:ext cx="11739282" cy="6441141"/>
          </a:xfrm>
        </p:spPr>
        <p:txBody>
          <a:bodyPr/>
          <a:lstStyle/>
          <a:p>
            <a:pPr marL="0" indent="0">
              <a:buNone/>
            </a:pPr>
            <a:r>
              <a:rPr lang="en-US" dirty="0">
                <a:latin typeface="Times New Roman" panose="02020603050405020304" pitchFamily="18" charset="0"/>
                <a:cs typeface="Times New Roman" panose="02020603050405020304" pitchFamily="18" charset="0"/>
              </a:rPr>
              <a:t>[4] Jini.S, Swetha.P, Akshara.P.S, Jishnu S, Karthik Selvan, “Voice Maps for Visually Impaired with Obstacle Detection,” International Journal on Recent and Innovation Trends in Computing and Communication, Volume: 4 Issue: 3., pp.14-16, March 2016.</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[5] Jismi Johnson, NikhalRajan P, Nivya M Thomas, Rakendh C S, Sijo T Varghese, “Smart Walking Stick for Blind”, International Journal of Engineering Science Invention Research &amp; Development; Vol. III, Issue IX, pp. 557-560, March 2017.</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[6] Johann Borenstein and Iwan Ulrich, “The Guide Cane- A Computerized Travel Aid for The Active Guidance Of Blind Pedestrians”, IEEE International Conference on Robotics and Automation, Albuquerque, NM, Apr. 21-27, 1997.</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483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53" y="0"/>
            <a:ext cx="10515600" cy="1325563"/>
          </a:xfrm>
        </p:spPr>
        <p:txBody>
          <a:bodyPr/>
          <a:lstStyle/>
          <a:p>
            <a:r>
              <a:rPr lang="en-US" i="1" u="sng" dirty="0">
                <a:latin typeface="Times New Roman" panose="02020603050405020304" pitchFamily="18" charset="0"/>
                <a:cs typeface="Times New Roman" panose="02020603050405020304" pitchFamily="18" charset="0"/>
              </a:rPr>
              <a:t>ABSTRACT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953" y="1169894"/>
            <a:ext cx="11452412" cy="5378824"/>
          </a:xfrm>
        </p:spPr>
        <p:txBody>
          <a:bodyPr>
            <a:normAutofit/>
          </a:bodyPr>
          <a:lstStyle/>
          <a:p>
            <a:pPr algn="just">
              <a:lnSpc>
                <a:spcPct val="100000"/>
              </a:lnSpc>
            </a:pPr>
            <a:r>
              <a:rPr lang="en-IN" dirty="0"/>
              <a:t> </a:t>
            </a:r>
            <a:r>
              <a:rPr lang="en-IN" sz="3200" dirty="0">
                <a:latin typeface="Times New Roman" panose="02020603050405020304" pitchFamily="18" charset="0"/>
                <a:cs typeface="Times New Roman" panose="02020603050405020304" pitchFamily="18" charset="0"/>
              </a:rPr>
              <a:t>To make the visually challenged people can be able to travel anywhere without anyone’s help.</a:t>
            </a:r>
          </a:p>
          <a:p>
            <a:pPr algn="just">
              <a:lnSpc>
                <a:spcPct val="100000"/>
              </a:lnSpc>
            </a:pPr>
            <a:r>
              <a:rPr lang="en-IN" sz="3200" dirty="0">
                <a:latin typeface="Times New Roman" panose="02020603050405020304" pitchFamily="18" charset="0"/>
                <a:cs typeface="Times New Roman" panose="02020603050405020304" pitchFamily="18" charset="0"/>
              </a:rPr>
              <a:t> It is an effective device for detecting the obstacles free paths in both indoor and outdoor settings. </a:t>
            </a:r>
          </a:p>
          <a:p>
            <a:pPr algn="just">
              <a:lnSpc>
                <a:spcPct val="100000"/>
              </a:lnSpc>
            </a:pPr>
            <a:r>
              <a:rPr lang="en-IN" sz="3200" dirty="0">
                <a:latin typeface="Times New Roman" panose="02020603050405020304" pitchFamily="18" charset="0"/>
                <a:cs typeface="Times New Roman" panose="02020603050405020304" pitchFamily="18" charset="0"/>
              </a:rPr>
              <a:t> It provides priority information about objects in the path.</a:t>
            </a:r>
          </a:p>
          <a:p>
            <a:pPr algn="just">
              <a:lnSpc>
                <a:spcPct val="100000"/>
              </a:lnSpc>
            </a:pPr>
            <a:r>
              <a:rPr lang="en-I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Our prototype, helps people to find and recognize the objects. </a:t>
            </a:r>
          </a:p>
          <a:p>
            <a:pPr algn="just">
              <a:lnSpc>
                <a:spcPct val="100000"/>
              </a:lnSpc>
            </a:pPr>
            <a:r>
              <a:rPr lang="en-IN" sz="3200" dirty="0">
                <a:latin typeface="Times New Roman" panose="02020603050405020304" pitchFamily="18" charset="0"/>
                <a:cs typeface="Times New Roman" panose="02020603050405020304" pitchFamily="18" charset="0"/>
              </a:rPr>
              <a:t> The information deduced by the system is transmitted to the user by auditory communication method. </a:t>
            </a: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Tree>
    <p:extLst>
      <p:ext uri="{BB962C8B-B14F-4D97-AF65-F5344CB8AC3E}">
        <p14:creationId xmlns:p14="http://schemas.microsoft.com/office/powerpoint/2010/main" val="355740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362" y="235131"/>
            <a:ext cx="6609806" cy="757646"/>
          </a:xfrm>
        </p:spPr>
        <p:txBody>
          <a:bodyPr>
            <a:normAutofit/>
          </a:bodyPr>
          <a:lstStyle/>
          <a:p>
            <a:r>
              <a:rPr lang="en-US" sz="4000" i="1" u="sng" dirty="0">
                <a:latin typeface="Times New Roman" panose="02020603050405020304" pitchFamily="18" charset="0"/>
                <a:cs typeface="Times New Roman" panose="02020603050405020304" pitchFamily="18" charset="0"/>
              </a:rPr>
              <a:t>LITERATURE SURVEY:</a:t>
            </a:r>
            <a:endParaRPr lang="en-IN" sz="4000" i="1"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32580044"/>
              </p:ext>
            </p:extLst>
          </p:nvPr>
        </p:nvGraphicFramePr>
        <p:xfrm>
          <a:off x="339362" y="1084217"/>
          <a:ext cx="11744325" cy="5577840"/>
        </p:xfrm>
        <a:graphic>
          <a:graphicData uri="http://schemas.openxmlformats.org/drawingml/2006/table">
            <a:tbl>
              <a:tblPr firstRow="1" bandRow="1">
                <a:tableStyleId>{5C22544A-7EE6-4342-B048-85BDC9FD1C3A}</a:tableStyleId>
              </a:tblPr>
              <a:tblGrid>
                <a:gridCol w="2348865">
                  <a:extLst>
                    <a:ext uri="{9D8B030D-6E8A-4147-A177-3AD203B41FA5}">
                      <a16:colId xmlns:a16="http://schemas.microsoft.com/office/drawing/2014/main" val="505362332"/>
                    </a:ext>
                  </a:extLst>
                </a:gridCol>
                <a:gridCol w="2348865">
                  <a:extLst>
                    <a:ext uri="{9D8B030D-6E8A-4147-A177-3AD203B41FA5}">
                      <a16:colId xmlns:a16="http://schemas.microsoft.com/office/drawing/2014/main" val="1476536038"/>
                    </a:ext>
                  </a:extLst>
                </a:gridCol>
                <a:gridCol w="2348865">
                  <a:extLst>
                    <a:ext uri="{9D8B030D-6E8A-4147-A177-3AD203B41FA5}">
                      <a16:colId xmlns:a16="http://schemas.microsoft.com/office/drawing/2014/main" val="1532557136"/>
                    </a:ext>
                  </a:extLst>
                </a:gridCol>
                <a:gridCol w="2348865">
                  <a:extLst>
                    <a:ext uri="{9D8B030D-6E8A-4147-A177-3AD203B41FA5}">
                      <a16:colId xmlns:a16="http://schemas.microsoft.com/office/drawing/2014/main" val="856026155"/>
                    </a:ext>
                  </a:extLst>
                </a:gridCol>
                <a:gridCol w="2348865">
                  <a:extLst>
                    <a:ext uri="{9D8B030D-6E8A-4147-A177-3AD203B41FA5}">
                      <a16:colId xmlns:a16="http://schemas.microsoft.com/office/drawing/2014/main" val="3490000305"/>
                    </a:ext>
                  </a:extLst>
                </a:gridCol>
              </a:tblGrid>
              <a:tr h="580445">
                <a:tc>
                  <a:txBody>
                    <a:bodyPr/>
                    <a:lstStyle/>
                    <a:p>
                      <a:r>
                        <a:rPr lang="en-IN" dirty="0"/>
                        <a:t>TITLE</a:t>
                      </a:r>
                    </a:p>
                  </a:txBody>
                  <a:tcPr/>
                </a:tc>
                <a:tc>
                  <a:txBody>
                    <a:bodyPr/>
                    <a:lstStyle/>
                    <a:p>
                      <a:r>
                        <a:rPr lang="en-IN" dirty="0"/>
                        <a:t>AUTHOR</a:t>
                      </a:r>
                      <a:r>
                        <a:rPr lang="en-IN" baseline="0" dirty="0"/>
                        <a:t> NAME AND YEAR</a:t>
                      </a:r>
                      <a:endParaRPr lang="en-IN" dirty="0"/>
                    </a:p>
                  </a:txBody>
                  <a:tcPr/>
                </a:tc>
                <a:tc>
                  <a:txBody>
                    <a:bodyPr/>
                    <a:lstStyle/>
                    <a:p>
                      <a:r>
                        <a:rPr lang="en-IN" dirty="0"/>
                        <a:t>TECHNOLOGY</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7685730"/>
                  </a:ext>
                </a:extLst>
              </a:tr>
              <a:tr h="1326732">
                <a:tc>
                  <a:txBody>
                    <a:bodyPr/>
                    <a:lstStyle/>
                    <a:p>
                      <a:r>
                        <a:rPr lang="en-IN" dirty="0"/>
                        <a:t>Safe local navigation for visually impaired users with time of flight and haptic feedback device</a:t>
                      </a:r>
                    </a:p>
                  </a:txBody>
                  <a:tcPr/>
                </a:tc>
                <a:tc>
                  <a:txBody>
                    <a:bodyPr/>
                    <a:lstStyle/>
                    <a:p>
                      <a:r>
                        <a:rPr lang="en-IN" dirty="0"/>
                        <a:t>R.K.Katzschmann, March 2018</a:t>
                      </a:r>
                    </a:p>
                  </a:txBody>
                  <a:tcPr/>
                </a:tc>
                <a:tc>
                  <a:txBody>
                    <a:bodyPr/>
                    <a:lstStyle/>
                    <a:p>
                      <a:r>
                        <a:rPr lang="en-IN" dirty="0"/>
                        <a:t>Haptic and Wearable computing Technology</a:t>
                      </a:r>
                    </a:p>
                  </a:txBody>
                  <a:tcPr/>
                </a:tc>
                <a:tc>
                  <a:txBody>
                    <a:bodyPr/>
                    <a:lstStyle/>
                    <a:p>
                      <a:r>
                        <a:rPr lang="en-IN" dirty="0"/>
                        <a:t>It is wearable system that is capable of detecting scaffold obstacles.</a:t>
                      </a:r>
                    </a:p>
                  </a:txBody>
                  <a:tcPr/>
                </a:tc>
                <a:tc>
                  <a:txBody>
                    <a:bodyPr/>
                    <a:lstStyle/>
                    <a:p>
                      <a:r>
                        <a:rPr lang="en-IN" dirty="0"/>
                        <a:t>Wearables are expensive.</a:t>
                      </a:r>
                      <a:r>
                        <a:rPr lang="en-IN" baseline="0" dirty="0"/>
                        <a:t> Some wearables devices are health risk.</a:t>
                      </a:r>
                      <a:endParaRPr lang="en-IN" dirty="0"/>
                    </a:p>
                  </a:txBody>
                  <a:tcPr/>
                </a:tc>
                <a:extLst>
                  <a:ext uri="{0D108BD9-81ED-4DB2-BD59-A6C34878D82A}">
                    <a16:rowId xmlns:a16="http://schemas.microsoft.com/office/drawing/2014/main" val="1199707413"/>
                  </a:ext>
                </a:extLst>
              </a:tr>
              <a:tr h="1575494">
                <a:tc>
                  <a:txBody>
                    <a:bodyPr/>
                    <a:lstStyle/>
                    <a:p>
                      <a:r>
                        <a:rPr lang="en-IN" dirty="0"/>
                        <a:t>A haptic solution to assist visually impaired in mobility tasks.</a:t>
                      </a:r>
                    </a:p>
                  </a:txBody>
                  <a:tcPr/>
                </a:tc>
                <a:tc>
                  <a:txBody>
                    <a:bodyPr/>
                    <a:lstStyle/>
                    <a:p>
                      <a:r>
                        <a:rPr lang="en-IN" dirty="0"/>
                        <a:t>B.Ando, October 2015</a:t>
                      </a:r>
                    </a:p>
                  </a:txBody>
                  <a:tcPr/>
                </a:tc>
                <a:tc>
                  <a:txBody>
                    <a:bodyPr/>
                    <a:lstStyle/>
                    <a:p>
                      <a:r>
                        <a:rPr lang="en-IN" dirty="0"/>
                        <a:t>Range</a:t>
                      </a:r>
                      <a:r>
                        <a:rPr lang="en-IN" baseline="0" dirty="0"/>
                        <a:t> based Technology</a:t>
                      </a:r>
                      <a:endParaRPr lang="en-IN" dirty="0"/>
                    </a:p>
                  </a:txBody>
                  <a:tcPr/>
                </a:tc>
                <a:tc>
                  <a:txBody>
                    <a:bodyPr/>
                    <a:lstStyle/>
                    <a:p>
                      <a:r>
                        <a:rPr lang="en-IN" dirty="0"/>
                        <a:t>It</a:t>
                      </a:r>
                      <a:r>
                        <a:rPr lang="en-IN" baseline="0" dirty="0"/>
                        <a:t> has a passive wheel at the bottom. The wheel is useful during its regular operation but it adds extra weight to the cane.</a:t>
                      </a:r>
                      <a:endParaRPr lang="en-IN" dirty="0"/>
                    </a:p>
                  </a:txBody>
                  <a:tcPr/>
                </a:tc>
                <a:tc>
                  <a:txBody>
                    <a:bodyPr/>
                    <a:lstStyle/>
                    <a:p>
                      <a:r>
                        <a:rPr lang="en-IN" dirty="0"/>
                        <a:t>It</a:t>
                      </a:r>
                      <a:r>
                        <a:rPr lang="en-IN" baseline="0" dirty="0"/>
                        <a:t> cannot detect overhanging obstacles or sidewalk borders.</a:t>
                      </a:r>
                    </a:p>
                    <a:p>
                      <a:endParaRPr lang="en-IN" dirty="0"/>
                    </a:p>
                  </a:txBody>
                  <a:tcPr/>
                </a:tc>
                <a:extLst>
                  <a:ext uri="{0D108BD9-81ED-4DB2-BD59-A6C34878D82A}">
                    <a16:rowId xmlns:a16="http://schemas.microsoft.com/office/drawing/2014/main" val="2231101889"/>
                  </a:ext>
                </a:extLst>
              </a:tr>
              <a:tr h="331683">
                <a:tc>
                  <a:txBody>
                    <a:bodyPr/>
                    <a:lstStyle/>
                    <a:p>
                      <a:r>
                        <a:rPr lang="en-IN" dirty="0"/>
                        <a:t>Co-robotic cane: A new robotic navigation aid for the visually impaired people.</a:t>
                      </a:r>
                    </a:p>
                  </a:txBody>
                  <a:tcPr/>
                </a:tc>
                <a:tc>
                  <a:txBody>
                    <a:bodyPr/>
                    <a:lstStyle/>
                    <a:p>
                      <a:r>
                        <a:rPr lang="en-IN" dirty="0"/>
                        <a:t>C.Ye, S.Hong, April 2016</a:t>
                      </a:r>
                    </a:p>
                  </a:txBody>
                  <a:tcPr/>
                </a:tc>
                <a:tc>
                  <a:txBody>
                    <a:bodyPr/>
                    <a:lstStyle/>
                    <a:p>
                      <a:r>
                        <a:rPr lang="en-IN" baseline="0" dirty="0"/>
                        <a:t>Image Processing Technology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a:t>This system is useful in an indoor environment. It uses a 3D camera for object recognition.</a:t>
                      </a:r>
                      <a:endParaRPr lang="en-IN" dirty="0"/>
                    </a:p>
                    <a:p>
                      <a:endParaRPr lang="en-IN" dirty="0"/>
                    </a:p>
                  </a:txBody>
                  <a:tcPr/>
                </a:tc>
                <a:tc>
                  <a:txBody>
                    <a:bodyPr/>
                    <a:lstStyle/>
                    <a:p>
                      <a:r>
                        <a:rPr lang="en-IN" dirty="0"/>
                        <a:t>It suffers from camera based</a:t>
                      </a:r>
                      <a:r>
                        <a:rPr lang="en-IN" baseline="0" dirty="0"/>
                        <a:t> system that are limited in the field of view.</a:t>
                      </a:r>
                      <a:endParaRPr lang="en-IN" dirty="0"/>
                    </a:p>
                  </a:txBody>
                  <a:tcPr/>
                </a:tc>
                <a:extLst>
                  <a:ext uri="{0D108BD9-81ED-4DB2-BD59-A6C34878D82A}">
                    <a16:rowId xmlns:a16="http://schemas.microsoft.com/office/drawing/2014/main" val="3845638087"/>
                  </a:ext>
                </a:extLst>
              </a:tr>
            </a:tbl>
          </a:graphicData>
        </a:graphic>
      </p:graphicFrame>
    </p:spTree>
    <p:extLst>
      <p:ext uri="{BB962C8B-B14F-4D97-AF65-F5344CB8AC3E}">
        <p14:creationId xmlns:p14="http://schemas.microsoft.com/office/powerpoint/2010/main" val="292932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52695" y="287384"/>
          <a:ext cx="11639010" cy="3844834"/>
        </p:xfrm>
        <a:graphic>
          <a:graphicData uri="http://schemas.openxmlformats.org/drawingml/2006/table">
            <a:tbl>
              <a:tblPr firstRow="1" bandRow="1">
                <a:tableStyleId>{5C22544A-7EE6-4342-B048-85BDC9FD1C3A}</a:tableStyleId>
              </a:tblPr>
              <a:tblGrid>
                <a:gridCol w="2327802">
                  <a:extLst>
                    <a:ext uri="{9D8B030D-6E8A-4147-A177-3AD203B41FA5}">
                      <a16:colId xmlns:a16="http://schemas.microsoft.com/office/drawing/2014/main" val="2021041381"/>
                    </a:ext>
                  </a:extLst>
                </a:gridCol>
                <a:gridCol w="2327802">
                  <a:extLst>
                    <a:ext uri="{9D8B030D-6E8A-4147-A177-3AD203B41FA5}">
                      <a16:colId xmlns:a16="http://schemas.microsoft.com/office/drawing/2014/main" val="3983830746"/>
                    </a:ext>
                  </a:extLst>
                </a:gridCol>
                <a:gridCol w="2327802">
                  <a:extLst>
                    <a:ext uri="{9D8B030D-6E8A-4147-A177-3AD203B41FA5}">
                      <a16:colId xmlns:a16="http://schemas.microsoft.com/office/drawing/2014/main" val="1500356421"/>
                    </a:ext>
                  </a:extLst>
                </a:gridCol>
                <a:gridCol w="2327802">
                  <a:extLst>
                    <a:ext uri="{9D8B030D-6E8A-4147-A177-3AD203B41FA5}">
                      <a16:colId xmlns:a16="http://schemas.microsoft.com/office/drawing/2014/main" val="3652882009"/>
                    </a:ext>
                  </a:extLst>
                </a:gridCol>
                <a:gridCol w="2327802">
                  <a:extLst>
                    <a:ext uri="{9D8B030D-6E8A-4147-A177-3AD203B41FA5}">
                      <a16:colId xmlns:a16="http://schemas.microsoft.com/office/drawing/2014/main" val="751062368"/>
                    </a:ext>
                  </a:extLst>
                </a:gridCol>
              </a:tblGrid>
              <a:tr h="644434">
                <a:tc>
                  <a:txBody>
                    <a:bodyPr/>
                    <a:lstStyle/>
                    <a:p>
                      <a:r>
                        <a:rPr lang="en-IN" dirty="0"/>
                        <a:t>TITLE</a:t>
                      </a:r>
                    </a:p>
                  </a:txBody>
                  <a:tcPr/>
                </a:tc>
                <a:tc>
                  <a:txBody>
                    <a:bodyPr/>
                    <a:lstStyle/>
                    <a:p>
                      <a:r>
                        <a:rPr lang="en-IN" dirty="0"/>
                        <a:t>AUTHOR</a:t>
                      </a:r>
                      <a:r>
                        <a:rPr lang="en-IN" baseline="0" dirty="0"/>
                        <a:t> NAME AND YEAR</a:t>
                      </a:r>
                      <a:endParaRPr lang="en-IN" dirty="0"/>
                    </a:p>
                  </a:txBody>
                  <a:tcPr/>
                </a:tc>
                <a:tc>
                  <a:txBody>
                    <a:bodyPr/>
                    <a:lstStyle/>
                    <a:p>
                      <a:r>
                        <a:rPr lang="en-IN" dirty="0"/>
                        <a:t>TECHNOLOGY</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225975584"/>
                  </a:ext>
                </a:extLst>
              </a:tr>
              <a:tr h="644434">
                <a:tc>
                  <a:txBody>
                    <a:bodyPr/>
                    <a:lstStyle/>
                    <a:p>
                      <a:r>
                        <a:rPr lang="en-IN" dirty="0"/>
                        <a:t>Character recognition and its announcing using artificial intelligence.</a:t>
                      </a:r>
                    </a:p>
                  </a:txBody>
                  <a:tcPr/>
                </a:tc>
                <a:tc>
                  <a:txBody>
                    <a:bodyPr/>
                    <a:lstStyle/>
                    <a:p>
                      <a:r>
                        <a:rPr lang="en-IN" dirty="0"/>
                        <a:t>Ramiro, March 2014</a:t>
                      </a:r>
                    </a:p>
                  </a:txBody>
                  <a:tcPr/>
                </a:tc>
                <a:tc>
                  <a:txBody>
                    <a:bodyPr/>
                    <a:lstStyle/>
                    <a:p>
                      <a:r>
                        <a:rPr lang="en-IN" dirty="0"/>
                        <a:t>Artificial Intelligence</a:t>
                      </a:r>
                    </a:p>
                  </a:txBody>
                  <a:tcPr/>
                </a:tc>
                <a:tc>
                  <a:txBody>
                    <a:bodyPr/>
                    <a:lstStyle/>
                    <a:p>
                      <a:r>
                        <a:rPr lang="en-IN" dirty="0"/>
                        <a:t>It is computer based device that is useful</a:t>
                      </a:r>
                      <a:r>
                        <a:rPr lang="en-IN" baseline="0" dirty="0"/>
                        <a:t> for assessing assistive devices for blind people.</a:t>
                      </a:r>
                      <a:endParaRPr lang="en-IN" dirty="0"/>
                    </a:p>
                  </a:txBody>
                  <a:tcPr/>
                </a:tc>
                <a:tc>
                  <a:txBody>
                    <a:bodyPr/>
                    <a:lstStyle/>
                    <a:p>
                      <a:r>
                        <a:rPr lang="en-IN" dirty="0"/>
                        <a:t>The system is able to simulate several eye disease</a:t>
                      </a:r>
                      <a:r>
                        <a:rPr lang="en-IN" baseline="0" dirty="0"/>
                        <a:t> conditions in human vision.</a:t>
                      </a:r>
                    </a:p>
                  </a:txBody>
                  <a:tcPr/>
                </a:tc>
                <a:extLst>
                  <a:ext uri="{0D108BD9-81ED-4DB2-BD59-A6C34878D82A}">
                    <a16:rowId xmlns:a16="http://schemas.microsoft.com/office/drawing/2014/main" val="3130836914"/>
                  </a:ext>
                </a:extLst>
              </a:tr>
              <a:tr h="644434">
                <a:tc>
                  <a:txBody>
                    <a:bodyPr/>
                    <a:lstStyle/>
                    <a:p>
                      <a:r>
                        <a:rPr lang="en-IN" dirty="0"/>
                        <a:t>Arduino based smart walking stick for visually impaired to identify bus route.</a:t>
                      </a:r>
                    </a:p>
                  </a:txBody>
                  <a:tcPr/>
                </a:tc>
                <a:tc>
                  <a:txBody>
                    <a:bodyPr/>
                    <a:lstStyle/>
                    <a:p>
                      <a:r>
                        <a:rPr lang="en-IN" dirty="0"/>
                        <a:t>S.Rangeetha, R.Sanjana, April 2016</a:t>
                      </a:r>
                    </a:p>
                  </a:txBody>
                  <a:tcPr/>
                </a:tc>
                <a:tc>
                  <a:txBody>
                    <a:bodyPr/>
                    <a:lstStyle/>
                    <a:p>
                      <a:r>
                        <a:rPr lang="en-IN" dirty="0"/>
                        <a:t>ZigBee Technology</a:t>
                      </a:r>
                    </a:p>
                  </a:txBody>
                  <a:tcPr/>
                </a:tc>
                <a:tc>
                  <a:txBody>
                    <a:bodyPr/>
                    <a:lstStyle/>
                    <a:p>
                      <a:r>
                        <a:rPr lang="en-IN" dirty="0"/>
                        <a:t>ZigBee transmitter and receiver are used to transmit and receive signal over distance coverage of 100 meters.</a:t>
                      </a:r>
                      <a:r>
                        <a:rPr lang="en-IN" baseline="0" dirty="0"/>
                        <a:t> </a:t>
                      </a:r>
                      <a:endParaRPr lang="en-IN" dirty="0"/>
                    </a:p>
                  </a:txBody>
                  <a:tcPr/>
                </a:tc>
                <a:tc>
                  <a:txBody>
                    <a:bodyPr/>
                    <a:lstStyle/>
                    <a:p>
                      <a:r>
                        <a:rPr lang="en-IN" dirty="0"/>
                        <a:t>It cannot be used as outdoor wireless communication system due to it has short coverage limited.</a:t>
                      </a:r>
                    </a:p>
                  </a:txBody>
                  <a:tcPr/>
                </a:tc>
                <a:extLst>
                  <a:ext uri="{0D108BD9-81ED-4DB2-BD59-A6C34878D82A}">
                    <a16:rowId xmlns:a16="http://schemas.microsoft.com/office/drawing/2014/main" val="3327626860"/>
                  </a:ext>
                </a:extLst>
              </a:tr>
            </a:tbl>
          </a:graphicData>
        </a:graphic>
      </p:graphicFrame>
    </p:spTree>
    <p:extLst>
      <p:ext uri="{BB962C8B-B14F-4D97-AF65-F5344CB8AC3E}">
        <p14:creationId xmlns:p14="http://schemas.microsoft.com/office/powerpoint/2010/main" val="411576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326"/>
            <a:ext cx="10515600" cy="1325563"/>
          </a:xfrm>
        </p:spPr>
        <p:txBody>
          <a:bodyPr/>
          <a:lstStyle/>
          <a:p>
            <a:r>
              <a:rPr lang="en-IN" i="1" u="sng"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9817" y="1084217"/>
            <a:ext cx="11874137" cy="5669280"/>
          </a:xfrm>
        </p:spPr>
        <p:txBody>
          <a:bodyPr>
            <a:normAutofit fontScale="92500" lnSpcReduction="10000"/>
          </a:bodyPr>
          <a:lstStyle/>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Blind Cane: </a:t>
            </a:r>
          </a:p>
          <a:p>
            <a:pPr marL="0" indent="0">
              <a:buNone/>
            </a:pPr>
            <a:r>
              <a:rPr lang="en-IN" sz="3000" dirty="0">
                <a:latin typeface="Times New Roman" panose="02020603050405020304" pitchFamily="18" charset="0"/>
                <a:cs typeface="Times New Roman" panose="02020603050405020304" pitchFamily="18" charset="0"/>
              </a:rPr>
              <a:t>            	1) Recognition of obstacles up to knee level.</a:t>
            </a:r>
          </a:p>
          <a:p>
            <a:pPr marL="0" indent="0">
              <a:buNone/>
            </a:pPr>
            <a:r>
              <a:rPr lang="en-IN" sz="3000" dirty="0">
                <a:latin typeface="Times New Roman" panose="02020603050405020304" pitchFamily="18" charset="0"/>
                <a:cs typeface="Times New Roman" panose="02020603050405020304" pitchFamily="18" charset="0"/>
              </a:rPr>
              <a:t>           	2) Does not protect from obstacles at torso and face level.</a:t>
            </a:r>
          </a:p>
          <a:p>
            <a:pPr marL="0" indent="0">
              <a:buNone/>
            </a:pPr>
            <a:r>
              <a:rPr lang="en-IN" sz="3000" dirty="0">
                <a:latin typeface="Times New Roman" panose="02020603050405020304" pitchFamily="18" charset="0"/>
                <a:cs typeface="Times New Roman" panose="02020603050405020304" pitchFamily="18" charset="0"/>
              </a:rPr>
              <a:t>           	3) Prone to injuries.</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Trained Guide Dogs:</a:t>
            </a:r>
          </a:p>
          <a:p>
            <a:pPr marL="0" indent="0">
              <a:buNone/>
            </a:pPr>
            <a:r>
              <a:rPr lang="en-IN" sz="3000" dirty="0">
                <a:latin typeface="Times New Roman" panose="02020603050405020304" pitchFamily="18" charset="0"/>
                <a:cs typeface="Times New Roman" panose="02020603050405020304" pitchFamily="18" charset="0"/>
              </a:rPr>
              <a:t>         	        1) 1% usage.</a:t>
            </a:r>
          </a:p>
          <a:p>
            <a:pPr marL="0" indent="0">
              <a:buNone/>
            </a:pPr>
            <a:r>
              <a:rPr lang="en-IN" sz="3000" dirty="0">
                <a:latin typeface="Times New Roman" panose="02020603050405020304" pitchFamily="18" charset="0"/>
                <a:cs typeface="Times New Roman" panose="02020603050405020304" pitchFamily="18" charset="0"/>
              </a:rPr>
              <a:t>	        2) Expensive to Train Dogs.</a:t>
            </a:r>
          </a:p>
          <a:p>
            <a:pPr marL="0" indent="0">
              <a:buNone/>
            </a:pPr>
            <a:r>
              <a:rPr lang="en-IN" sz="3000" dirty="0">
                <a:latin typeface="Times New Roman" panose="02020603050405020304" pitchFamily="18" charset="0"/>
                <a:cs typeface="Times New Roman" panose="02020603050405020304" pitchFamily="18" charset="0"/>
              </a:rPr>
              <a:t>       	        3) Training period on an average 6 months.</a:t>
            </a:r>
          </a:p>
          <a:p>
            <a:pPr marL="0" indent="0">
              <a:buNone/>
            </a:pPr>
            <a:r>
              <a:rPr lang="en-IN" sz="3000" dirty="0">
                <a:latin typeface="Times New Roman" panose="02020603050405020304" pitchFamily="18" charset="0"/>
                <a:cs typeface="Times New Roman" panose="02020603050405020304" pitchFamily="18" charset="0"/>
              </a:rPr>
              <a:t>         	        4) Difficulty in dog up-keeping costs and lifestyle changes.</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Human Guide:</a:t>
            </a:r>
          </a:p>
          <a:p>
            <a:pPr marL="0" indent="0">
              <a:buNone/>
            </a:pPr>
            <a:r>
              <a:rPr lang="en-IN" sz="3000" dirty="0">
                <a:latin typeface="Times New Roman" panose="02020603050405020304" pitchFamily="18" charset="0"/>
                <a:cs typeface="Times New Roman" panose="02020603050405020304" pitchFamily="18" charset="0"/>
              </a:rPr>
              <a:t>        	        1) Dependency.</a:t>
            </a:r>
          </a:p>
          <a:p>
            <a:pPr marL="0" indent="0">
              <a:buNone/>
            </a:pPr>
            <a:r>
              <a:rPr lang="en-IN" sz="3000" dirty="0">
                <a:latin typeface="Times New Roman" panose="02020603050405020304" pitchFamily="18" charset="0"/>
                <a:cs typeface="Times New Roman" panose="02020603050405020304" pitchFamily="18" charset="0"/>
              </a:rPr>
              <a:t>       	        2) Feeling of being a burden.</a:t>
            </a:r>
          </a:p>
          <a:p>
            <a:endParaRPr lang="en-IN" dirty="0"/>
          </a:p>
        </p:txBody>
      </p:sp>
    </p:spTree>
    <p:extLst>
      <p:ext uri="{BB962C8B-B14F-4D97-AF65-F5344CB8AC3E}">
        <p14:creationId xmlns:p14="http://schemas.microsoft.com/office/powerpoint/2010/main" val="351077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103868"/>
            <a:ext cx="10515600" cy="1325563"/>
          </a:xfrm>
        </p:spPr>
        <p:txBody>
          <a:bodyPr/>
          <a:lstStyle/>
          <a:p>
            <a:r>
              <a:rPr lang="en-IN" i="1" u="sng" dirty="0">
                <a:latin typeface="Times New Roman" panose="02020603050405020304" pitchFamily="18" charset="0"/>
                <a:cs typeface="Times New Roman" panose="02020603050405020304" pitchFamily="18" charset="0"/>
              </a:rPr>
              <a:t>DISADVANTAGES</a:t>
            </a:r>
            <a:r>
              <a:rPr lang="en-IN" b="1" i="1" u="sng"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Only detect the obstacles and steps.</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is no alternate path.</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GPS can’t attach in.</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Little sensor support in these fields.</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Limited and fixed route to follow daily routine.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81728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06" y="-118200"/>
            <a:ext cx="10515600" cy="1325563"/>
          </a:xfrm>
        </p:spPr>
        <p:txBody>
          <a:bodyPr/>
          <a:lstStyle/>
          <a:p>
            <a:r>
              <a:rPr lang="en-IN" i="1" u="sng"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Detect the object having a height below knee-level.</a:t>
            </a:r>
          </a:p>
          <a:p>
            <a:r>
              <a:rPr lang="en-IN" dirty="0">
                <a:latin typeface="Times New Roman" panose="02020603050405020304" pitchFamily="18" charset="0"/>
                <a:cs typeface="Times New Roman" panose="02020603050405020304" pitchFamily="18" charset="0"/>
              </a:rPr>
              <a:t>Two facilities:</a:t>
            </a:r>
          </a:p>
          <a:p>
            <a:pPr marL="0" indent="0">
              <a:buNone/>
            </a:pPr>
            <a:r>
              <a:rPr lang="en-IN" dirty="0">
                <a:latin typeface="Times New Roman" panose="02020603050405020304" pitchFamily="18" charset="0"/>
                <a:cs typeface="Times New Roman" panose="02020603050405020304" pitchFamily="18" charset="0"/>
              </a:rPr>
              <a:t>                                1) Vibration</a:t>
            </a:r>
          </a:p>
          <a:p>
            <a:pPr marL="0" indent="0">
              <a:buNone/>
            </a:pPr>
            <a:r>
              <a:rPr lang="en-IN" dirty="0">
                <a:latin typeface="Times New Roman" panose="02020603050405020304" pitchFamily="18" charset="0"/>
                <a:cs typeface="Times New Roman" panose="02020603050405020304" pitchFamily="18" charset="0"/>
              </a:rPr>
              <a:t>                                2) Audio message</a:t>
            </a:r>
          </a:p>
          <a:p>
            <a:r>
              <a:rPr lang="en-IN" dirty="0">
                <a:latin typeface="Times New Roman" panose="02020603050405020304" pitchFamily="18" charset="0"/>
                <a:cs typeface="Times New Roman" panose="02020603050405020304" pitchFamily="18" charset="0"/>
              </a:rPr>
              <a:t>Vibration strength and audio track depends on distance and position of the object.</a:t>
            </a:r>
          </a:p>
          <a:p>
            <a:r>
              <a:rPr lang="en-IN" dirty="0">
                <a:latin typeface="Times New Roman" panose="02020603050405020304" pitchFamily="18" charset="0"/>
                <a:cs typeface="Times New Roman" panose="02020603050405020304" pitchFamily="18" charset="0"/>
              </a:rPr>
              <a:t>Object Character Recognition(OCR).</a:t>
            </a:r>
          </a:p>
          <a:p>
            <a:r>
              <a:rPr lang="en-IN" dirty="0">
                <a:latin typeface="Times New Roman" panose="02020603050405020304" pitchFamily="18" charset="0"/>
                <a:cs typeface="Times New Roman" panose="02020603050405020304" pitchFamily="18" charset="0"/>
              </a:rPr>
              <a:t>Support Vector Machine(SVM).</a:t>
            </a:r>
          </a:p>
          <a:p>
            <a:r>
              <a:rPr lang="en-IN" dirty="0">
                <a:latin typeface="Times New Roman" panose="02020603050405020304" pitchFamily="18" charset="0"/>
                <a:cs typeface="Times New Roman" panose="02020603050405020304" pitchFamily="18" charset="0"/>
              </a:rPr>
              <a:t>Natural Language Processing(NLP) techniques.           </a:t>
            </a:r>
          </a:p>
          <a:p>
            <a:endParaRPr lang="en-IN" dirty="0"/>
          </a:p>
          <a:p>
            <a:pPr marL="0" indent="0">
              <a:buNone/>
            </a:pPr>
            <a:endParaRPr lang="en-IN" dirty="0"/>
          </a:p>
        </p:txBody>
      </p:sp>
    </p:spTree>
    <p:extLst>
      <p:ext uri="{BB962C8B-B14F-4D97-AF65-F5344CB8AC3E}">
        <p14:creationId xmlns:p14="http://schemas.microsoft.com/office/powerpoint/2010/main" val="19620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68" y="0"/>
            <a:ext cx="10515600" cy="1325563"/>
          </a:xfrm>
        </p:spPr>
        <p:txBody>
          <a:bodyPr/>
          <a:lstStyle/>
          <a:p>
            <a:r>
              <a:rPr lang="en-IN" i="1" u="sng"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1257" y="1410790"/>
            <a:ext cx="11482251" cy="5238204"/>
          </a:xfrm>
        </p:spPr>
        <p:txBody>
          <a:bodyPr>
            <a:normAutofit/>
          </a:bodyPr>
          <a:lstStyle/>
          <a:p>
            <a:pPr lvl="1">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can be detect more distant obstacles.</a:t>
            </a:r>
          </a:p>
          <a:p>
            <a:pPr marL="457200" lvl="1" indent="0">
              <a:lnSpc>
                <a:spcPct val="100000"/>
              </a:lnSpc>
              <a:buNone/>
            </a:pPr>
            <a:endParaRPr lang="en-US" sz="2800"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easily to recognize the objects.</a:t>
            </a:r>
          </a:p>
          <a:p>
            <a:pPr marL="457200" lvl="1" indent="0">
              <a:lnSpc>
                <a:spcPct val="100000"/>
              </a:lnSpc>
              <a:buNone/>
            </a:pPr>
            <a:endParaRPr lang="en-US" sz="2800"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Simple to use and low cost.</a:t>
            </a:r>
          </a:p>
          <a:p>
            <a:pPr marL="457200" lvl="1" indent="0">
              <a:lnSpc>
                <a:spcPct val="100000"/>
              </a:lnSpc>
              <a:buNone/>
            </a:pPr>
            <a:endParaRPr lang="en-US" sz="2800"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Device can be converted easily.</a:t>
            </a:r>
          </a:p>
          <a:p>
            <a:pPr marL="457200" lvl="1" indent="0">
              <a:lnSpc>
                <a:spcPct val="100000"/>
              </a:lnSpc>
              <a:buNone/>
            </a:pPr>
            <a:endParaRPr lang="en-US" sz="2800" dirty="0">
              <a:latin typeface="Times New Roman" panose="02020603050405020304" pitchFamily="18" charset="0"/>
              <a:cs typeface="Times New Roman" panose="02020603050405020304" pitchFamily="18" charset="0"/>
            </a:endParaRPr>
          </a:p>
          <a:p>
            <a:pPr lvl="1">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Less accidents will be accrued from </a:t>
            </a:r>
            <a:r>
              <a:rPr lang="en-US" sz="2800">
                <a:latin typeface="Times New Roman" panose="02020603050405020304" pitchFamily="18" charset="0"/>
                <a:cs typeface="Times New Roman" panose="02020603050405020304" pitchFamily="18" charset="0"/>
              </a:rPr>
              <a:t>blind people.</a:t>
            </a:r>
            <a:endParaRPr lang="en-US" sz="2800" dirty="0">
              <a:latin typeface="Times New Roman" panose="02020603050405020304" pitchFamily="18" charset="0"/>
              <a:cs typeface="Times New Roman" panose="02020603050405020304" pitchFamily="18" charset="0"/>
            </a:endParaRPr>
          </a:p>
          <a:p>
            <a:pPr marL="457200" lvl="1" indent="0">
              <a:lnSpc>
                <a:spcPct val="100000"/>
              </a:lnSpc>
              <a:buNone/>
            </a:pPr>
            <a:r>
              <a:rPr lang="en-US" sz="2800" dirty="0"/>
              <a: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3665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6" y="0"/>
            <a:ext cx="10515600" cy="1325563"/>
          </a:xfrm>
        </p:spPr>
        <p:txBody>
          <a:bodyPr/>
          <a:lstStyle/>
          <a:p>
            <a:r>
              <a:rPr lang="en-IN" i="1" u="sng"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90" y="1100931"/>
            <a:ext cx="11612880" cy="5486400"/>
          </a:xfrm>
        </p:spPr>
        <p:txBody>
          <a:bodyPr/>
          <a:lstStyle/>
          <a:p>
            <a:pPr marL="0" indent="0">
              <a:buNone/>
            </a:pPr>
            <a:endParaRPr lang="en-GB" dirty="0"/>
          </a:p>
          <a:p>
            <a:pPr marL="0" indent="0">
              <a:buNone/>
            </a:pPr>
            <a:r>
              <a:rPr lang="en-GB" dirty="0"/>
              <a:t>               </a:t>
            </a:r>
          </a:p>
        </p:txBody>
      </p:sp>
      <p:pic>
        <p:nvPicPr>
          <p:cNvPr id="5" name="Picture 4" descr="Capture.JPG"/>
          <p:cNvPicPr/>
          <p:nvPr/>
        </p:nvPicPr>
        <p:blipFill>
          <a:blip r:embed="rId2" cstate="print"/>
          <a:stretch>
            <a:fillRect/>
          </a:stretch>
        </p:blipFill>
        <p:spPr>
          <a:xfrm flipH="1">
            <a:off x="2200366" y="2156914"/>
            <a:ext cx="862149" cy="875030"/>
          </a:xfrm>
          <a:prstGeom prst="rect">
            <a:avLst/>
          </a:prstGeom>
          <a:scene3d>
            <a:camera prst="orthographicFront">
              <a:rot lat="0" lon="0" rev="300000"/>
            </a:camera>
            <a:lightRig rig="threePt" dir="t"/>
          </a:scene3d>
        </p:spPr>
      </p:pic>
      <p:cxnSp>
        <p:nvCxnSpPr>
          <p:cNvPr id="1026" name="AutoShape 2"/>
          <p:cNvCxnSpPr>
            <a:cxnSpLocks noChangeShapeType="1"/>
          </p:cNvCxnSpPr>
          <p:nvPr/>
        </p:nvCxnSpPr>
        <p:spPr bwMode="auto">
          <a:xfrm>
            <a:off x="2751274" y="2580459"/>
            <a:ext cx="995363" cy="0"/>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8" name="Rectangle 3"/>
          <p:cNvSpPr>
            <a:spLocks noChangeArrowheads="1"/>
          </p:cNvSpPr>
          <p:nvPr/>
        </p:nvSpPr>
        <p:spPr bwMode="auto">
          <a:xfrm>
            <a:off x="3773512" y="2256236"/>
            <a:ext cx="1314494" cy="640352"/>
          </a:xfrm>
          <a:prstGeom prst="rect">
            <a:avLst/>
          </a:prstGeom>
          <a:solidFill>
            <a:schemeClr val="bg1"/>
          </a:solidFill>
          <a:ln w="1587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altLang="en-US" sz="1400" b="1" dirty="0">
                <a:latin typeface="Calibri" panose="020F0502020204030204" pitchFamily="34" charset="0"/>
              </a:rPr>
              <a:t>ATMEGA</a:t>
            </a:r>
            <a:r>
              <a:rPr lang="en-IN" altLang="en-US" sz="1400" b="1" dirty="0">
                <a:solidFill>
                  <a:schemeClr val="bg1"/>
                </a:solidFill>
                <a:latin typeface="Calibri" panose="020F0502020204030204" pitchFamily="34" charset="0"/>
              </a:rPr>
              <a:t>a</a:t>
            </a:r>
            <a:r>
              <a:rPr kumimoji="0" lang="en-IN" altLang="en-US" sz="1400" b="1" i="0" u="none" strike="noStrike" cap="none" normalizeH="0" baseline="0" dirty="0">
                <a:ln>
                  <a:noFill/>
                </a:ln>
                <a:solidFill>
                  <a:schemeClr val="tx1"/>
                </a:solidFill>
                <a:effectLst/>
                <a:latin typeface="Calibri" panose="020F0502020204030204" pitchFamily="34" charset="0"/>
              </a:rPr>
              <a:t> 328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200" b="1" i="0" u="none" strike="noStrike" cap="none" normalizeH="0" baseline="0" dirty="0">
                <a:ln>
                  <a:noFill/>
                </a:ln>
                <a:solidFill>
                  <a:schemeClr val="tx1"/>
                </a:solidFill>
                <a:effectLst/>
                <a:latin typeface="Calibri" panose="020F0502020204030204" pitchFamily="34" charset="0"/>
              </a:rPr>
              <a:t> </a:t>
            </a:r>
            <a:r>
              <a:rPr kumimoji="0" lang="en-IN" altLang="en-US" sz="1400" b="1" i="0" u="none" strike="noStrike" cap="none" normalizeH="0" baseline="0" dirty="0">
                <a:ln>
                  <a:noFill/>
                </a:ln>
                <a:solidFill>
                  <a:schemeClr val="tx1"/>
                </a:solidFill>
                <a:effectLst/>
                <a:latin typeface="Calibri" panose="020F0502020204030204" pitchFamily="34" charset="0"/>
              </a:rPr>
              <a:t>Kit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1028" name="AutoShape 4"/>
          <p:cNvCxnSpPr>
            <a:cxnSpLocks noChangeShapeType="1"/>
            <a:stCxn id="8" idx="2"/>
          </p:cNvCxnSpPr>
          <p:nvPr/>
        </p:nvCxnSpPr>
        <p:spPr bwMode="auto">
          <a:xfrm flipH="1">
            <a:off x="3746637" y="2896588"/>
            <a:ext cx="684122" cy="418068"/>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14" name="Picture 13" descr="35-353818_sensors-sign-clipart.png"/>
          <p:cNvPicPr/>
          <p:nvPr/>
        </p:nvPicPr>
        <p:blipFill>
          <a:blip r:embed="rId3" cstate="print"/>
          <a:srcRect l="13934" t="4694" r="14965" b="5625"/>
          <a:stretch>
            <a:fillRect/>
          </a:stretch>
        </p:blipFill>
        <p:spPr>
          <a:xfrm>
            <a:off x="3196647" y="3433819"/>
            <a:ext cx="966651" cy="495144"/>
          </a:xfrm>
          <a:prstGeom prst="rect">
            <a:avLst/>
          </a:prstGeom>
        </p:spPr>
      </p:pic>
      <p:sp>
        <p:nvSpPr>
          <p:cNvPr id="11" name="Rectangle 6"/>
          <p:cNvSpPr>
            <a:spLocks noChangeArrowheads="1"/>
          </p:cNvSpPr>
          <p:nvPr/>
        </p:nvSpPr>
        <p:spPr bwMode="auto">
          <a:xfrm>
            <a:off x="1939522" y="3871357"/>
            <a:ext cx="1019175" cy="453900"/>
          </a:xfrm>
          <a:prstGeom prst="rect">
            <a:avLst/>
          </a:prstGeom>
          <a:solidFill>
            <a:schemeClr val="bg1"/>
          </a:solidFill>
          <a:ln w="1587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200" b="1" i="0" u="none" strike="noStrike" cap="none" normalizeH="0" baseline="0" dirty="0">
                <a:ln>
                  <a:noFill/>
                </a:ln>
                <a:solidFill>
                  <a:schemeClr val="tx1"/>
                </a:solidFill>
                <a:effectLst/>
                <a:latin typeface="Calibri" panose="020F0502020204030204" pitchFamily="34" charset="0"/>
              </a:rPr>
              <a:t>Intimation Alert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cxnSp>
        <p:nvCxnSpPr>
          <p:cNvPr id="1031" name="AutoShape 7"/>
          <p:cNvCxnSpPr>
            <a:cxnSpLocks noChangeShapeType="1"/>
          </p:cNvCxnSpPr>
          <p:nvPr/>
        </p:nvCxnSpPr>
        <p:spPr bwMode="auto">
          <a:xfrm flipV="1">
            <a:off x="2435672" y="3100253"/>
            <a:ext cx="13437" cy="771104"/>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6" name="Rectangle 8"/>
          <p:cNvSpPr>
            <a:spLocks noChangeArrowheads="1"/>
          </p:cNvSpPr>
          <p:nvPr/>
        </p:nvSpPr>
        <p:spPr bwMode="auto">
          <a:xfrm>
            <a:off x="3069523" y="4663973"/>
            <a:ext cx="1220900" cy="562620"/>
          </a:xfrm>
          <a:prstGeom prst="rect">
            <a:avLst/>
          </a:prstGeom>
          <a:solidFill>
            <a:srgbClr val="FFFFFF"/>
          </a:solidFill>
          <a:ln w="158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1" i="0" u="none" strike="noStrike" cap="none" normalizeH="0" baseline="0" dirty="0">
                <a:ln>
                  <a:noFill/>
                </a:ln>
                <a:solidFill>
                  <a:schemeClr val="tx1"/>
                </a:solidFill>
                <a:effectLst/>
                <a:latin typeface="Calibri" panose="020F0502020204030204" pitchFamily="34" charset="0"/>
              </a:rPr>
              <a:t>Sense Obstacles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1033" name="AutoShape 9"/>
          <p:cNvCxnSpPr>
            <a:cxnSpLocks noChangeShapeType="1"/>
          </p:cNvCxnSpPr>
          <p:nvPr/>
        </p:nvCxnSpPr>
        <p:spPr bwMode="auto">
          <a:xfrm flipH="1" flipV="1">
            <a:off x="2475798" y="4325257"/>
            <a:ext cx="593725" cy="363538"/>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037" name="AutoShape 13"/>
          <p:cNvCxnSpPr>
            <a:cxnSpLocks noChangeShapeType="1"/>
          </p:cNvCxnSpPr>
          <p:nvPr/>
        </p:nvCxnSpPr>
        <p:spPr bwMode="auto">
          <a:xfrm>
            <a:off x="3628419" y="3954303"/>
            <a:ext cx="0" cy="709670"/>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032" name="Rectangle 18"/>
          <p:cNvSpPr>
            <a:spLocks noChangeArrowheads="1"/>
          </p:cNvSpPr>
          <p:nvPr/>
        </p:nvSpPr>
        <p:spPr bwMode="auto">
          <a:xfrm>
            <a:off x="5414970" y="4663382"/>
            <a:ext cx="1344306" cy="563279"/>
          </a:xfrm>
          <a:prstGeom prst="rect">
            <a:avLst/>
          </a:prstGeom>
          <a:solidFill>
            <a:schemeClr val="bg1"/>
          </a:solidFill>
          <a:ln w="1587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IN" altLang="en-US" sz="1400" b="1" i="0" u="none" strike="noStrike" cap="none" normalizeH="0" baseline="0" dirty="0">
                <a:ln>
                  <a:noFill/>
                </a:ln>
                <a:solidFill>
                  <a:schemeClr val="tx1"/>
                </a:solidFill>
                <a:effectLst/>
                <a:latin typeface="Calibri" panose="020F0502020204030204" pitchFamily="34" charset="0"/>
              </a:rPr>
              <a:t>Audio Voice Signal</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1049" name="AutoShape 25"/>
          <p:cNvCxnSpPr>
            <a:cxnSpLocks noChangeShapeType="1"/>
          </p:cNvCxnSpPr>
          <p:nvPr/>
        </p:nvCxnSpPr>
        <p:spPr bwMode="auto">
          <a:xfrm>
            <a:off x="4290423" y="4966252"/>
            <a:ext cx="1061442" cy="5292"/>
          </a:xfrm>
          <a:prstGeom prst="straightConnector1">
            <a:avLst/>
          </a:prstGeom>
          <a:noFill/>
          <a:ln w="19050">
            <a:solidFill>
              <a:srgbClr val="4F81BD"/>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058" name="AutoShape 26"/>
          <p:cNvCxnSpPr>
            <a:cxnSpLocks noChangeShapeType="1"/>
            <a:stCxn id="16" idx="1"/>
          </p:cNvCxnSpPr>
          <p:nvPr/>
        </p:nvCxnSpPr>
        <p:spPr bwMode="auto">
          <a:xfrm flipH="1" flipV="1">
            <a:off x="2198755" y="4334723"/>
            <a:ext cx="870768" cy="610560"/>
          </a:xfrm>
          <a:prstGeom prst="straightConnector1">
            <a:avLst/>
          </a:prstGeom>
          <a:noFill/>
          <a:ln w="19050">
            <a:solidFill>
              <a:srgbClr val="4F81B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Tree>
    <p:extLst>
      <p:ext uri="{BB962C8B-B14F-4D97-AF65-F5344CB8AC3E}">
        <p14:creationId xmlns:p14="http://schemas.microsoft.com/office/powerpoint/2010/main" val="4081993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949</TotalTime>
  <Words>1247</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IOT BASED SMART STICK FOR VISUALLY IMPAIRED PEOPLE</vt:lpstr>
      <vt:lpstr>ABSTRACT :</vt:lpstr>
      <vt:lpstr>LITERATURE SURVEY:</vt:lpstr>
      <vt:lpstr>PowerPoint Presentation</vt:lpstr>
      <vt:lpstr>EXISTING SYSTEM:</vt:lpstr>
      <vt:lpstr>DISADVANTAGES:</vt:lpstr>
      <vt:lpstr>PROPOSED SYSTEM:</vt:lpstr>
      <vt:lpstr>ADVANTAGES:</vt:lpstr>
      <vt:lpstr>SYSTEM ARCHITECTURE:</vt:lpstr>
      <vt:lpstr> SYSTEM REQUIREMENTS AND SPECIFICATION:</vt:lpstr>
      <vt:lpstr>  SOFTWARE REQUIREMENTS: </vt:lpstr>
      <vt:lpstr> DEVICE INITIALIZATION MODULE: </vt:lpstr>
      <vt:lpstr>PROJECT MODEL:</vt:lpstr>
      <vt:lpstr>FUTURE ENHANCEMENT:</vt:lpstr>
      <vt:lpstr>RESULT: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Sharath Babu</cp:lastModifiedBy>
  <cp:revision>141</cp:revision>
  <dcterms:created xsi:type="dcterms:W3CDTF">2020-03-13T15:24:02Z</dcterms:created>
  <dcterms:modified xsi:type="dcterms:W3CDTF">2023-05-05T05:10:25Z</dcterms:modified>
</cp:coreProperties>
</file>